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57" r:id="rId9"/>
    <p:sldId id="258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1553226"/>
            <a:ext cx="7315200" cy="2123663"/>
          </a:xfrm>
        </p:spPr>
        <p:txBody>
          <a:bodyPr/>
          <a:lstStyle/>
          <a:p>
            <a:r>
              <a:rPr lang="en-CA" dirty="0" smtClean="0"/>
              <a:t>Self-Driving Car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231683" y="5047989"/>
            <a:ext cx="296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Musketeers		 </a:t>
            </a:r>
            <a:endParaRPr lang="en-CA" dirty="0"/>
          </a:p>
          <a:p>
            <a:r>
              <a:rPr lang="en-CA" dirty="0" smtClean="0"/>
              <a:t> 16 </a:t>
            </a:r>
            <a:r>
              <a:rPr lang="en-CA" dirty="0"/>
              <a:t>March </a:t>
            </a:r>
            <a:r>
              <a:rPr lang="en-CA" dirty="0" smtClean="0"/>
              <a:t>2016	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3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33" y="868363"/>
            <a:ext cx="6850467" cy="5121275"/>
          </a:xfrm>
        </p:spPr>
      </p:pic>
    </p:spTree>
    <p:extLst>
      <p:ext uri="{BB962C8B-B14F-4D97-AF65-F5344CB8AC3E}">
        <p14:creationId xmlns:p14="http://schemas.microsoft.com/office/powerpoint/2010/main" val="9816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297214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Overall review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726164"/>
            <a:ext cx="3474720" cy="457200"/>
          </a:xfrm>
        </p:spPr>
        <p:txBody>
          <a:bodyPr anchor="t"/>
          <a:lstStyle/>
          <a:p>
            <a:r>
              <a:rPr lang="en-CA" dirty="0" smtClean="0"/>
              <a:t>Still not ready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189444" y="2404062"/>
            <a:ext cx="656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Traffic accidents reported to CA DMV – February 2016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Projected Development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CA" b="1" dirty="0"/>
              <a:t>Current </a:t>
            </a:r>
            <a:r>
              <a:rPr lang="en-CA" b="1" dirty="0" smtClean="0"/>
              <a:t>Automotive Leaders in Autonomous Technology</a:t>
            </a:r>
          </a:p>
          <a:p>
            <a:r>
              <a:rPr lang="en-CA" dirty="0" smtClean="0"/>
              <a:t>Subaru </a:t>
            </a:r>
          </a:p>
          <a:p>
            <a:r>
              <a:rPr lang="en-CA" dirty="0" smtClean="0"/>
              <a:t>Volvo</a:t>
            </a:r>
          </a:p>
          <a:p>
            <a:r>
              <a:rPr lang="en-CA" dirty="0" smtClean="0"/>
              <a:t>Nissan</a:t>
            </a:r>
          </a:p>
          <a:p>
            <a:r>
              <a:rPr lang="en-CA" dirty="0" smtClean="0"/>
              <a:t>Ford</a:t>
            </a:r>
          </a:p>
          <a:p>
            <a:r>
              <a:rPr lang="en-CA" dirty="0" smtClean="0"/>
              <a:t>Mercedes-Benz</a:t>
            </a:r>
          </a:p>
          <a:p>
            <a:endParaRPr lang="en-CA" dirty="0"/>
          </a:p>
          <a:p>
            <a:r>
              <a:rPr lang="en-CA" dirty="0" smtClean="0"/>
              <a:t>Google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- hoping to have their cars to market by 2017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Others hoping to follow by 2020</a:t>
            </a:r>
          </a:p>
        </p:txBody>
      </p:sp>
    </p:spTree>
    <p:extLst>
      <p:ext uri="{BB962C8B-B14F-4D97-AF65-F5344CB8AC3E}">
        <p14:creationId xmlns:p14="http://schemas.microsoft.com/office/powerpoint/2010/main" val="17894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Projected Development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CA" b="1" dirty="0" smtClean="0"/>
              <a:t>Investment</a:t>
            </a:r>
          </a:p>
          <a:p>
            <a:r>
              <a:rPr lang="en-CA" dirty="0" smtClean="0"/>
              <a:t>Tens and hundreds of millions invested so far</a:t>
            </a:r>
          </a:p>
          <a:p>
            <a:r>
              <a:rPr lang="en-CA" dirty="0" smtClean="0"/>
              <a:t>Some car companies have pledged a billion dollars over the next few years </a:t>
            </a:r>
            <a:endParaRPr lang="en-CA" dirty="0"/>
          </a:p>
          <a:p>
            <a:r>
              <a:rPr lang="en-CA" dirty="0" smtClean="0"/>
              <a:t>US investing $4 billion  over the next 10 years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9533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Projected Development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Opportunities</a:t>
            </a:r>
          </a:p>
          <a:p>
            <a:r>
              <a:rPr lang="en-US" dirty="0"/>
              <a:t>By 2030, </a:t>
            </a:r>
            <a:r>
              <a:rPr lang="en-US" dirty="0" smtClean="0"/>
              <a:t>$</a:t>
            </a:r>
            <a:r>
              <a:rPr lang="en-US" dirty="0"/>
              <a:t>87 </a:t>
            </a:r>
            <a:r>
              <a:rPr lang="en-US" dirty="0" smtClean="0"/>
              <a:t>billion worth of opportunities  </a:t>
            </a:r>
          </a:p>
          <a:p>
            <a:r>
              <a:rPr lang="en-US" dirty="0" smtClean="0"/>
              <a:t>Software </a:t>
            </a:r>
            <a:r>
              <a:rPr lang="en-US" dirty="0"/>
              <a:t>companies like Google and </a:t>
            </a:r>
            <a:r>
              <a:rPr lang="en-US" dirty="0" smtClean="0"/>
              <a:t>IBM stand to win big</a:t>
            </a:r>
            <a:endParaRPr lang="en-US" dirty="0"/>
          </a:p>
          <a:p>
            <a:r>
              <a:rPr lang="en-US" dirty="0"/>
              <a:t>Software </a:t>
            </a:r>
          </a:p>
          <a:p>
            <a:pPr marL="0" indent="0">
              <a:buNone/>
            </a:pPr>
            <a:r>
              <a:rPr lang="en-US" dirty="0" smtClean="0"/>
              <a:t>     - $</a:t>
            </a:r>
            <a:r>
              <a:rPr lang="en-US" dirty="0"/>
              <a:t>2.1 billion in sales in 2014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- $</a:t>
            </a:r>
            <a:r>
              <a:rPr lang="en-US" dirty="0"/>
              <a:t>63 billion in 10 </a:t>
            </a:r>
            <a:r>
              <a:rPr lang="en-US" dirty="0" smtClean="0"/>
              <a:t>years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4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Projected Development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technology </a:t>
            </a:r>
            <a:r>
              <a:rPr lang="en-US" b="1" dirty="0" smtClean="0"/>
              <a:t>is categorized as Levels </a:t>
            </a:r>
            <a:r>
              <a:rPr lang="en-US" b="1" dirty="0"/>
              <a:t>1 to </a:t>
            </a:r>
            <a:r>
              <a:rPr lang="en-US" b="1" dirty="0" smtClean="0"/>
              <a:t>4</a:t>
            </a:r>
            <a:endParaRPr lang="en-US" b="1" dirty="0"/>
          </a:p>
          <a:p>
            <a:r>
              <a:rPr lang="en-US" dirty="0" smtClean="0"/>
              <a:t>Currently and up to 2030, there will primarily be Level </a:t>
            </a:r>
            <a:r>
              <a:rPr lang="en-US" dirty="0"/>
              <a:t>1 and Level 2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Level 3 and Level 4 are more advanced features; Level 4 is fully autonomous 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software development is far from </a:t>
            </a:r>
            <a:r>
              <a:rPr lang="en-US" dirty="0" smtClean="0"/>
              <a:t>over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Projected Development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Google </a:t>
            </a:r>
            <a:r>
              <a:rPr lang="en-US" b="1" dirty="0"/>
              <a:t>is on a hiring </a:t>
            </a:r>
            <a:r>
              <a:rPr lang="en-US" b="1" dirty="0" smtClean="0"/>
              <a:t>spree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Sebastian </a:t>
            </a:r>
            <a:r>
              <a:rPr lang="en-US" dirty="0"/>
              <a:t>Thrun, the brains behind Google’s driverless car program, said that the software was written in C</a:t>
            </a:r>
            <a:r>
              <a:rPr lang="en-US" dirty="0" smtClean="0"/>
              <a:t>++</a:t>
            </a:r>
            <a:endParaRPr lang="en-US" dirty="0"/>
          </a:p>
          <a:p>
            <a:r>
              <a:rPr lang="en-US" dirty="0"/>
              <a:t>He also offers his own introductory online course in artificial intelligence programming utilizing the language </a:t>
            </a:r>
            <a:r>
              <a:rPr lang="en-US" dirty="0" smtClean="0"/>
              <a:t>Python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9869" y="61582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Bibliography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78499" y="1446246"/>
            <a:ext cx="109261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Birdsall</a:t>
            </a:r>
            <a:r>
              <a:rPr lang="en-US" sz="1400" dirty="0"/>
              <a:t>, Michelle. "Google and ITE: The Road Ahead for Self-Driving </a:t>
            </a:r>
            <a:r>
              <a:rPr lang="en-US" sz="1400" dirty="0" err="1"/>
              <a:t>Cars."</a:t>
            </a:r>
            <a:r>
              <a:rPr lang="en-US" sz="1400" i="1" dirty="0" err="1"/>
              <a:t>Institute</a:t>
            </a:r>
            <a:r>
              <a:rPr lang="en-US" sz="1400" i="1" dirty="0"/>
              <a:t> of Transportation </a:t>
            </a:r>
            <a:r>
              <a:rPr lang="en-US" sz="1400" i="1" dirty="0" err="1"/>
              <a:t>Engineers.ITE</a:t>
            </a:r>
            <a:r>
              <a:rPr lang="en-US" sz="1400" i="1" dirty="0"/>
              <a:t> </a:t>
            </a:r>
          </a:p>
          <a:p>
            <a:endParaRPr lang="en-US" sz="1400" i="1" dirty="0"/>
          </a:p>
          <a:p>
            <a:r>
              <a:rPr lang="en-US" sz="1400" i="1" dirty="0"/>
              <a:t>Journal</a:t>
            </a:r>
            <a:r>
              <a:rPr lang="en-US" sz="1400" dirty="0"/>
              <a:t> 84.5 (2014): 36-9. </a:t>
            </a:r>
            <a:r>
              <a:rPr lang="en-US" sz="1400" i="1" dirty="0" err="1"/>
              <a:t>ProQuest.</a:t>
            </a:r>
            <a:r>
              <a:rPr lang="en-US" sz="1400" dirty="0" err="1"/>
              <a:t>Web</a:t>
            </a:r>
            <a:r>
              <a:rPr lang="en-US" sz="1400" dirty="0"/>
              <a:t>. 20 Feb. 2016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 smtClean="0"/>
              <a:t>Claburn</a:t>
            </a:r>
            <a:r>
              <a:rPr lang="en-US" sz="1400" dirty="0"/>
              <a:t>, Thomas. "Self-driving cars." </a:t>
            </a:r>
            <a:r>
              <a:rPr lang="en-US" sz="1400" i="1" dirty="0"/>
              <a:t>InformationWeek. </a:t>
            </a:r>
            <a:r>
              <a:rPr lang="en-US" sz="1400" dirty="0"/>
              <a:t>UBM LLC, 7 July. 2014. Web. </a:t>
            </a:r>
            <a:r>
              <a:rPr lang="en-US" sz="1400" dirty="0" smtClean="0"/>
              <a:t>11 Mar. </a:t>
            </a:r>
            <a:r>
              <a:rPr lang="en-US" sz="1400" dirty="0"/>
              <a:t>2016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Google Inc. “Monthly Report” </a:t>
            </a:r>
            <a:r>
              <a:rPr lang="en-US" sz="1400" i="1" dirty="0"/>
              <a:t>Google Self-Driving Car </a:t>
            </a:r>
            <a:r>
              <a:rPr lang="en-US" sz="1400" i="1" dirty="0" smtClean="0"/>
              <a:t>Project, </a:t>
            </a:r>
            <a:r>
              <a:rPr lang="en-US" sz="1400" dirty="0" err="1" smtClean="0"/>
              <a:t>n.d</a:t>
            </a:r>
            <a:r>
              <a:rPr lang="en-US" sz="1400" i="1" dirty="0" smtClean="0"/>
              <a:t> . </a:t>
            </a:r>
            <a:r>
              <a:rPr lang="en-US" sz="1400" dirty="0" smtClean="0"/>
              <a:t>Web. 11 Mar. 2016</a:t>
            </a:r>
          </a:p>
          <a:p>
            <a:endParaRPr lang="en-US" sz="1400" dirty="0"/>
          </a:p>
          <a:p>
            <a:r>
              <a:rPr lang="en-US" sz="1400" dirty="0"/>
              <a:t> “Investopedia Stock Analysis: How Google's Self-Driving Car Will Change Everything.” Chatham: </a:t>
            </a:r>
            <a:r>
              <a:rPr lang="en-US" sz="1400" dirty="0" err="1"/>
              <a:t>Newstex</a:t>
            </a:r>
            <a:r>
              <a:rPr lang="en-US" sz="1400" dirty="0"/>
              <a:t>, 2014. </a:t>
            </a:r>
            <a:r>
              <a:rPr lang="en-US" sz="1400" i="1" dirty="0"/>
              <a:t>ProQuest. </a:t>
            </a:r>
            <a:r>
              <a:rPr lang="en-US" sz="1400" dirty="0"/>
              <a:t>Web. 28 Feb. 2016.</a:t>
            </a:r>
          </a:p>
          <a:p>
            <a:r>
              <a:rPr lang="en-US" sz="1400" dirty="0"/>
              <a:t>  </a:t>
            </a:r>
          </a:p>
          <a:p>
            <a:r>
              <a:rPr lang="en-US" sz="1400" dirty="0"/>
              <a:t> “Hybrid Cars: Feds Pledge $4B to Accelerate Self-Driving Car Development.” Chatham: </a:t>
            </a:r>
            <a:r>
              <a:rPr lang="en-US" sz="1400" dirty="0" err="1"/>
              <a:t>Newstex</a:t>
            </a:r>
            <a:r>
              <a:rPr lang="en-US" sz="1400" dirty="0"/>
              <a:t>, 2016. </a:t>
            </a:r>
            <a:r>
              <a:rPr lang="en-US" sz="1400" i="1" dirty="0"/>
              <a:t>ProQuest. </a:t>
            </a:r>
            <a:r>
              <a:rPr lang="en-US" sz="1400" dirty="0"/>
              <a:t>Web. 28 Feb. 2016.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 “</a:t>
            </a:r>
            <a:r>
              <a:rPr lang="en-US" sz="1400" dirty="0" err="1"/>
              <a:t>Autoblog</a:t>
            </a:r>
            <a:r>
              <a:rPr lang="en-US" sz="1400" dirty="0"/>
              <a:t>: Google's Self-Driving Car Project is on a Hiring Spree.” Chatham: </a:t>
            </a:r>
            <a:r>
              <a:rPr lang="en-US" sz="1400" dirty="0" err="1"/>
              <a:t>Newstex</a:t>
            </a:r>
            <a:r>
              <a:rPr lang="en-US" sz="1400" dirty="0"/>
              <a:t>, 2016. </a:t>
            </a:r>
            <a:r>
              <a:rPr lang="en-US" sz="1400" i="1" dirty="0"/>
              <a:t>ProQuest. </a:t>
            </a:r>
            <a:r>
              <a:rPr lang="en-US" sz="1400" dirty="0"/>
              <a:t>Web. 28 Feb. 2016.</a:t>
            </a:r>
          </a:p>
          <a:p>
            <a:endParaRPr lang="en-US" sz="1400" dirty="0"/>
          </a:p>
          <a:p>
            <a:r>
              <a:rPr lang="en-US" sz="1400" dirty="0"/>
              <a:t>“Click. IBD's Technology Blog: Google, IBM Software Likely to Rev Up Self-Driving Cars.” Chatham: </a:t>
            </a:r>
            <a:r>
              <a:rPr lang="en-US" sz="1400" dirty="0" err="1"/>
              <a:t>Newstex</a:t>
            </a:r>
            <a:r>
              <a:rPr lang="en-US" sz="1400" dirty="0"/>
              <a:t>, 2014. </a:t>
            </a:r>
            <a:r>
              <a:rPr lang="en-US" sz="1400" i="1" dirty="0"/>
              <a:t>ProQuest. </a:t>
            </a:r>
            <a:r>
              <a:rPr lang="en-US" sz="1400" dirty="0"/>
              <a:t>Web. 11 Mar. 2016.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835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057812" cy="1223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Wonderful vision</a:t>
            </a:r>
          </a:p>
          <a:p>
            <a:pPr marL="0" indent="0">
              <a:buNone/>
            </a:pPr>
            <a:r>
              <a:rPr lang="en-US" b="1" dirty="0" smtClean="0"/>
              <a:t>Unremitting effort</a:t>
            </a:r>
          </a:p>
          <a:p>
            <a:endParaRPr lang="zh-CN" altLang="en-US" sz="2800" dirty="0"/>
          </a:p>
        </p:txBody>
      </p:sp>
      <p:pic>
        <p:nvPicPr>
          <p:cNvPr id="5" name="图片 4" descr="145343322455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709737"/>
            <a:ext cx="6678930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0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732" y="1046035"/>
            <a:ext cx="7433735" cy="7970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Safer and freer lives</a:t>
            </a:r>
            <a:endParaRPr lang="zh-CN" altLang="en-US" b="1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/>
          </a:p>
        </p:txBody>
      </p:sp>
      <p:pic>
        <p:nvPicPr>
          <p:cNvPr id="4" name="图片 3" descr="re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1727200"/>
            <a:ext cx="6411942" cy="40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8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42267" y="816616"/>
            <a:ext cx="7442201" cy="61444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endParaRPr lang="en-US" altLang="zh-CN" b="1" smtClean="0"/>
          </a:p>
          <a:p>
            <a:pPr marL="0" indent="0">
              <a:buNone/>
            </a:pPr>
            <a:r>
              <a:rPr lang="en-US" altLang="zh-CN" b="1" dirty="0" smtClean="0"/>
              <a:t>Safer and freer lives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can’d</a:t>
            </a:r>
            <a:r>
              <a:rPr lang="en-US" altLang="zh-CN" dirty="0" smtClean="0"/>
              <a:t>)</a:t>
            </a:r>
            <a:endParaRPr lang="zh-CN" altLang="en-US" b="1" dirty="0"/>
          </a:p>
        </p:txBody>
      </p:sp>
      <p:pic>
        <p:nvPicPr>
          <p:cNvPr id="7" name="图片 6" descr="20151219_145419_2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738278"/>
            <a:ext cx="7044070" cy="39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3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88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Safer and freer lives</a:t>
            </a:r>
            <a:endParaRPr lang="zh-CN" altLang="en-US" b="1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图片 4" descr="sle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752600"/>
            <a:ext cx="6981612" cy="39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795867"/>
            <a:ext cx="7315200" cy="91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Opportunity for elderly</a:t>
            </a:r>
            <a:endParaRPr lang="zh-CN" altLang="en-US" b="1" dirty="0"/>
          </a:p>
        </p:txBody>
      </p:sp>
      <p:pic>
        <p:nvPicPr>
          <p:cNvPr id="6" name="图片 5" descr="e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706880"/>
            <a:ext cx="6997817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427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Opportunity for us</a:t>
            </a:r>
            <a:endParaRPr lang="zh-CN" altLang="en-US" b="1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zh-CN" altLang="en-US" dirty="0"/>
          </a:p>
        </p:txBody>
      </p:sp>
      <p:pic>
        <p:nvPicPr>
          <p:cNvPr id="6" name="图片 5" descr="how-to-find-a-job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606867"/>
            <a:ext cx="6768252" cy="4285995"/>
          </a:xfrm>
          <a:prstGeom prst="rect">
            <a:avLst/>
          </a:prstGeom>
        </p:spPr>
      </p:pic>
      <p:pic>
        <p:nvPicPr>
          <p:cNvPr id="7" name="图片 6" descr="lam-job-search.jpg"/>
          <p:cNvPicPr>
            <a:picLocks noChangeAspect="1"/>
          </p:cNvPicPr>
          <p:nvPr/>
        </p:nvPicPr>
        <p:blipFill>
          <a:blip r:embed="rId3"/>
          <a:srcRect l="13784" t="22087" r="33981" b="23568"/>
          <a:stretch>
            <a:fillRect/>
          </a:stretch>
        </p:blipFill>
        <p:spPr>
          <a:xfrm>
            <a:off x="8656320" y="864108"/>
            <a:ext cx="1981200" cy="11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Applications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CA" dirty="0" smtClean="0"/>
              <a:t>Current usage of Self-Driving Car</a:t>
            </a:r>
          </a:p>
          <a:p>
            <a:r>
              <a:rPr lang="en-CA" dirty="0" smtClean="0"/>
              <a:t>Overall review of the technology</a:t>
            </a:r>
          </a:p>
          <a:p>
            <a:r>
              <a:rPr lang="en-CA" dirty="0" smtClean="0"/>
              <a:t>Features &amp; Concerns</a:t>
            </a:r>
          </a:p>
        </p:txBody>
      </p:sp>
    </p:spTree>
    <p:extLst>
      <p:ext uri="{BB962C8B-B14F-4D97-AF65-F5344CB8AC3E}">
        <p14:creationId xmlns:p14="http://schemas.microsoft.com/office/powerpoint/2010/main" val="3230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33868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Current </a:t>
            </a:r>
            <a:r>
              <a:rPr lang="en-CA" dirty="0" smtClean="0"/>
              <a:t>Usage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362269"/>
            <a:ext cx="3474720" cy="4592027"/>
          </a:xfrm>
        </p:spPr>
        <p:txBody>
          <a:bodyPr anchor="t"/>
          <a:lstStyle/>
          <a:p>
            <a:endParaRPr lang="en-CA" dirty="0" smtClean="0"/>
          </a:p>
          <a:p>
            <a:r>
              <a:rPr lang="en-CA" dirty="0" smtClean="0"/>
              <a:t>Business / Daily use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ilitary</a:t>
            </a:r>
            <a:endParaRPr lang="en-CA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67" y="1362269"/>
            <a:ext cx="1797888" cy="984981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11" y="2472267"/>
            <a:ext cx="1315000" cy="984981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31" y="4409409"/>
            <a:ext cx="2755006" cy="1762578"/>
          </a:xfrm>
          <a:prstGeom prst="rect">
            <a:avLst/>
          </a:prstGeom>
        </p:spPr>
      </p:pic>
      <p:pic>
        <p:nvPicPr>
          <p:cNvPr id="12" name="Content Placeholder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68" y="3424428"/>
            <a:ext cx="2053132" cy="13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116</TotalTime>
  <Words>295</Words>
  <Application>Microsoft Macintosh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Corbel</vt:lpstr>
      <vt:lpstr>Wingdings 2</vt:lpstr>
      <vt:lpstr>幼圆</vt:lpstr>
      <vt:lpstr>Frame</vt:lpstr>
      <vt:lpstr>Self-Driving Car</vt:lpstr>
      <vt:lpstr>Introduction</vt:lpstr>
      <vt:lpstr>Introduction</vt:lpstr>
      <vt:lpstr>Introduction</vt:lpstr>
      <vt:lpstr>Introduction</vt:lpstr>
      <vt:lpstr>Introduction</vt:lpstr>
      <vt:lpstr>Introduction</vt:lpstr>
      <vt:lpstr>Applications</vt:lpstr>
      <vt:lpstr>Applications</vt:lpstr>
      <vt:lpstr>Applications</vt:lpstr>
      <vt:lpstr>Applications</vt:lpstr>
      <vt:lpstr>Projected Development</vt:lpstr>
      <vt:lpstr>Projected Development</vt:lpstr>
      <vt:lpstr>Projected Development</vt:lpstr>
      <vt:lpstr>Projected Development</vt:lpstr>
      <vt:lpstr>Projected Development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</dc:title>
  <dc:creator>Zhaohu Zhu</dc:creator>
  <cp:lastModifiedBy>Zhaohu Zhu</cp:lastModifiedBy>
  <cp:revision>12</cp:revision>
  <dcterms:created xsi:type="dcterms:W3CDTF">2016-03-11T19:57:01Z</dcterms:created>
  <dcterms:modified xsi:type="dcterms:W3CDTF">2016-03-12T18:33:31Z</dcterms:modified>
</cp:coreProperties>
</file>