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58" r:id="rId4"/>
    <p:sldId id="266" r:id="rId5"/>
    <p:sldId id="268" r:id="rId6"/>
    <p:sldId id="271" r:id="rId7"/>
    <p:sldId id="270" r:id="rId8"/>
    <p:sldId id="272"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9" r:id="rId33"/>
    <p:sldId id="300" r:id="rId34"/>
    <p:sldId id="301" r:id="rId35"/>
    <p:sldId id="302" r:id="rId36"/>
    <p:sldId id="303" r:id="rId37"/>
    <p:sldId id="310" r:id="rId38"/>
    <p:sldId id="304" r:id="rId39"/>
    <p:sldId id="305" r:id="rId40"/>
    <p:sldId id="311" r:id="rId41"/>
    <p:sldId id="306" r:id="rId42"/>
    <p:sldId id="307" r:id="rId43"/>
    <p:sldId id="319" r:id="rId44"/>
    <p:sldId id="308" r:id="rId45"/>
    <p:sldId id="309" r:id="rId46"/>
    <p:sldId id="320" r:id="rId47"/>
    <p:sldId id="321" r:id="rId48"/>
    <p:sldId id="325" r:id="rId49"/>
    <p:sldId id="265" r:id="rId5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9900CC"/>
    <a:srgbClr val="0066FF"/>
    <a:srgbClr val="993366"/>
    <a:srgbClr val="FF9900"/>
    <a:srgbClr val="CC9900"/>
    <a:srgbClr val="660066"/>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57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2020/9/8</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10881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a:stretch>
            <a:fillRect b="-69"/>
          </a:stretch>
        </a:blipFill>
        <a:effectLst/>
      </p:bgPr>
    </p:bg>
    <p:spTree>
      <p:nvGrpSpPr>
        <p:cNvPr id="1" name=""/>
        <p:cNvGrpSpPr/>
        <p:nvPr/>
      </p:nvGrpSpPr>
      <p:grpSpPr>
        <a:xfrm>
          <a:off x="0" y="0"/>
          <a:ext cx="0" cy="0"/>
          <a:chOff x="0" y="0"/>
          <a:chExt cx="0" cy="0"/>
        </a:xfrm>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lstStyle/>
          <a:p>
            <a:pPr eaLnBrk="1" latinLnBrk="0" hangingPunct="1"/>
            <a:r>
              <a:rPr lang="zh-CN" altLang="en-US" dirty="0"/>
              <a:t>Java面向对象程序设计(ISDN：9787564740634)、  作者：程细柱</a:t>
            </a:r>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lstStyle/>
          <a:p>
            <a:pPr eaLnBrk="1" latinLnBrk="0" hangingPunct="1"/>
            <a:r>
              <a:rPr lang="zh-CN" altLang="en-US" dirty="0"/>
              <a:t>电子科技大学出版社(www.uestcp.com.cn)</a:t>
            </a:r>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lstStyle/>
          <a:p>
            <a:pPr eaLnBrk="1" latinLnBrk="0" hangingPunct="1"/>
            <a:fld id="{9A0DB2DC-4C9A-4742-B13C-FB6460FD3503}" type="slidenum">
              <a:rPr lang="en-US" altLang="zh-CN"/>
              <a:t>‹#›</a:t>
            </a:fld>
            <a:endParaRPr lang="zh-CN"/>
          </a:p>
        </p:txBody>
      </p:sp>
    </p:spTree>
  </p:cSld>
  <p:clrMapOvr>
    <a:masterClrMapping/>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3975" y="6546850"/>
            <a:ext cx="5544820" cy="476250"/>
          </a:xfrm>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a:xfrm>
            <a:off x="5808345" y="6530975"/>
            <a:ext cx="3860800" cy="476250"/>
          </a:xfrm>
        </p:spPr>
        <p:txBody>
          <a:bodyPr/>
          <a:lstStyle/>
          <a:p>
            <a:pPr lvl="0"/>
            <a:r>
              <a:rPr lang="zh-CN"/>
              <a:t>人民邮电出版社(www.ptpress.com.cn)</a:t>
            </a:r>
          </a:p>
        </p:txBody>
      </p:sp>
      <p:sp>
        <p:nvSpPr>
          <p:cNvPr id="6" name="灯片编号占位符 5"/>
          <p:cNvSpPr>
            <a:spLocks noGrp="1"/>
          </p:cNvSpPr>
          <p:nvPr>
            <p:ph type="sldNum" sz="quarter" idx="12"/>
          </p:nvPr>
        </p:nvSpPr>
        <p:spPr>
          <a:xfrm>
            <a:off x="9248140" y="6530975"/>
            <a:ext cx="2844800" cy="476250"/>
          </a:xfrm>
        </p:spPr>
        <p:txBody>
          <a:bodyPr/>
          <a:lstStyle/>
          <a:p>
            <a:pPr lvl="0" eaLnBrk="1" hangingPunct="1"/>
            <a:r>
              <a:rPr lang="zh-CN" altLang="en-US" dirty="0"/>
              <a:t>销售电话：010-81055256</a:t>
            </a:r>
          </a:p>
        </p:txBody>
      </p:sp>
    </p:spTree>
  </p:cSld>
  <p:clrMapOvr>
    <a:masterClrMapping/>
  </p:clrMapOvr>
  <p:transition>
    <p:fad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5728"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r>
              <a:rPr lang="zh-CN" altLang="en-US"/>
              <a:t>Java面向对象程序设计(ISDN：9787564740634)、  作者：程细柱</a:t>
            </a:r>
          </a:p>
        </p:txBody>
      </p:sp>
      <p:sp>
        <p:nvSpPr>
          <p:cNvPr id="8" name="页脚占位符 7"/>
          <p:cNvSpPr>
            <a:spLocks noGrp="1"/>
          </p:cNvSpPr>
          <p:nvPr>
            <p:ph type="ftr" sz="quarter" idx="11"/>
          </p:nvPr>
        </p:nvSpPr>
        <p:spPr/>
        <p:txBody>
          <a:bodyPr/>
          <a:lstStyle/>
          <a:p>
            <a:pPr lvl="0"/>
            <a:r>
              <a:rPr lang="zh-CN"/>
              <a:t>电子科技大学出版社(www.uestcp.com.cn)</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r>
              <a:rPr lang="zh-CN" altLang="en-US"/>
              <a:t>Java面向对象程序设计(ISDN：9787564740634)、  作者：程细柱</a:t>
            </a:r>
          </a:p>
        </p:txBody>
      </p:sp>
      <p:sp>
        <p:nvSpPr>
          <p:cNvPr id="4" name="页脚占位符 3"/>
          <p:cNvSpPr>
            <a:spLocks noGrp="1"/>
          </p:cNvSpPr>
          <p:nvPr>
            <p:ph type="ftr" sz="quarter" idx="11"/>
          </p:nvPr>
        </p:nvSpPr>
        <p:spPr/>
        <p:txBody>
          <a:bodyPr/>
          <a:lstStyle/>
          <a:p>
            <a:pPr lvl="0"/>
            <a:r>
              <a:rPr lang="zh-CN"/>
              <a:t>电子科技大学出版社(www.uestcp.com.cn)</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r>
              <a:rPr lang="zh-CN" altLang="en-US"/>
              <a:t>Java面向对象程序设计(ISDN：9787564740634)、  作者：程细柱</a:t>
            </a:r>
          </a:p>
        </p:txBody>
      </p:sp>
      <p:sp>
        <p:nvSpPr>
          <p:cNvPr id="3" name="页脚占位符 2"/>
          <p:cNvSpPr>
            <a:spLocks noGrp="1"/>
          </p:cNvSpPr>
          <p:nvPr>
            <p:ph type="ftr" sz="quarter" idx="11"/>
          </p:nvPr>
        </p:nvSpPr>
        <p:spPr/>
        <p:txBody>
          <a:bodyPr/>
          <a:lstStyle/>
          <a:p>
            <a:pPr lvl="0"/>
            <a:r>
              <a:rPr lang="zh-CN"/>
              <a:t>电子科技大学出版社(www.uestcp.com.cn)</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r="-33201"/>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r>
              <a:rPr lang="zh-CN" altLang="en-US"/>
              <a:t>Java面向对象程序设计(ISDN：9787564740634)、  作者：程细柱</a:t>
            </a: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r>
              <a:rPr lang="zh-CN"/>
              <a:t>电子科技大学出版社(www.uestcp.com.cn)</a:t>
            </a: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a:spLocks noGrp="1"/>
          </p:cNvSpPr>
          <p:nvPr>
            <p:ph type="ctrTitle"/>
          </p:nvPr>
        </p:nvSpPr>
        <p:spPr>
          <a:xfrm>
            <a:off x="912284" y="2260283"/>
            <a:ext cx="10363200" cy="1254125"/>
          </a:xfrm>
        </p:spPr>
        <p:txBody>
          <a:bodyPr/>
          <a:lstStyle/>
          <a:p>
            <a:r>
              <a:rPr lang="zh-CN" altLang="en-US"/>
              <a:t>第1章  软件设计模式基础</a:t>
            </a:r>
          </a:p>
        </p:txBody>
      </p:sp>
      <p:sp>
        <p:nvSpPr>
          <p:cNvPr id="45" name="副标题 44"/>
          <p:cNvSpPr>
            <a:spLocks noGrp="1"/>
          </p:cNvSpPr>
          <p:nvPr>
            <p:ph type="subTitle" idx="1"/>
          </p:nvPr>
        </p:nvSpPr>
        <p:spPr>
          <a:xfrm>
            <a:off x="1828800" y="4654550"/>
            <a:ext cx="8534400" cy="1404620"/>
          </a:xfrm>
        </p:spPr>
        <p:txBody>
          <a:bodyPr/>
          <a:lstStyle/>
          <a:p>
            <a:r>
              <a:rPr lang="zh-CN" altLang="en-US" dirty="0" smtClean="0">
                <a:latin typeface="幼圆" panose="02010509060101010101" charset="-122"/>
                <a:ea typeface="幼圆" panose="02010509060101010101" charset="-122"/>
              </a:rPr>
              <a:t>授课人</a:t>
            </a:r>
            <a:r>
              <a:rPr lang="zh-CN" altLang="en-US" dirty="0" smtClean="0">
                <a:latin typeface="幼圆" panose="02010509060101010101" charset="-122"/>
                <a:ea typeface="幼圆" panose="02010509060101010101" charset="-122"/>
              </a:rPr>
              <a:t>：周雪云</a:t>
            </a:r>
            <a:endParaRPr lang="zh-CN" altLang="en-US" dirty="0">
              <a:latin typeface="幼圆" panose="02010509060101010101" charset="-122"/>
              <a:ea typeface="幼圆" panose="02010509060101010101" charset="-122"/>
            </a:endParaRPr>
          </a:p>
          <a:p>
            <a:endParaRPr lang="zh-CN" altLang="en-US" dirty="0"/>
          </a:p>
          <a:p>
            <a:r>
              <a:rPr lang="zh-CN" altLang="en-US" dirty="0">
                <a:latin typeface="华文行楷" panose="02010800040101010101" charset="-122"/>
                <a:ea typeface="华文行楷" panose="02010800040101010101" charset="-122"/>
              </a:rPr>
              <a:t>广东白云学院</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r>
              <a:rPr lang="en-US" altLang="zh-CN">
                <a:solidFill>
                  <a:srgbClr val="C00000"/>
                </a:solidFill>
              </a:rPr>
              <a:t>(</a:t>
            </a:r>
            <a:r>
              <a:rPr lang="zh-CN" altLang="zh-CN">
                <a:solidFill>
                  <a:srgbClr val="C00000"/>
                </a:solidFill>
              </a:rPr>
              <a:t>续</a:t>
            </a:r>
            <a:r>
              <a:rPr lang="en-US" altLang="zh-CN">
                <a:solidFill>
                  <a:srgbClr val="C00000"/>
                </a:solidFill>
              </a:rPr>
              <a:t>)</a:t>
            </a:r>
          </a:p>
        </p:txBody>
      </p:sp>
      <p:sp>
        <p:nvSpPr>
          <p:cNvPr id="39" name="内容占位符 38"/>
          <p:cNvSpPr>
            <a:spLocks noGrp="1"/>
          </p:cNvSpPr>
          <p:nvPr>
            <p:ph idx="1"/>
          </p:nvPr>
        </p:nvSpPr>
        <p:spPr>
          <a:xfrm>
            <a:off x="609600" y="1412875"/>
            <a:ext cx="10972800" cy="4823460"/>
          </a:xfrm>
        </p:spPr>
        <p:txBody>
          <a:bodyPr/>
          <a:lstStyle/>
          <a:p>
            <a:r>
              <a:rPr lang="zh-CN" altLang="en-US" sz="2800">
                <a:solidFill>
                  <a:srgbClr val="00B050"/>
                </a:solidFill>
              </a:rPr>
              <a:t>1.1.4 GoF的23种设计模式简介</a:t>
            </a:r>
            <a:r>
              <a:rPr lang="zh-CN" altLang="en-US" sz="2800">
                <a:solidFill>
                  <a:srgbClr val="00B050"/>
                </a:solidFill>
                <a:sym typeface="+mn-ea"/>
              </a:rPr>
              <a:t>（续）</a:t>
            </a:r>
            <a:endParaRPr lang="zh-CN" altLang="en-US" sz="2800">
              <a:solidFill>
                <a:srgbClr val="00B050"/>
              </a:solidFill>
            </a:endParaRPr>
          </a:p>
          <a:p>
            <a:pPr marL="0" indent="0">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3.GoF的23种设计模式的功能（续）</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建造者（Builder）模式</a:t>
            </a:r>
            <a:r>
              <a:rPr lang="zh-CN" altLang="en-US" sz="2800" b="1">
                <a:latin typeface="楷体" panose="02010609060101010101" charset="-122"/>
                <a:ea typeface="楷体" panose="02010609060101010101" charset="-122"/>
                <a:sym typeface="+mn-ea"/>
              </a:rPr>
              <a:t>：将一个复杂对象</a:t>
            </a:r>
            <a:r>
              <a:rPr lang="zh-CN" altLang="en-US" sz="2800" b="1" u="sng">
                <a:solidFill>
                  <a:srgbClr val="993366"/>
                </a:solidFill>
                <a:latin typeface="楷体" panose="02010609060101010101" charset="-122"/>
                <a:ea typeface="楷体" panose="02010609060101010101" charset="-122"/>
                <a:sym typeface="+mn-ea"/>
              </a:rPr>
              <a:t>分解</a:t>
            </a:r>
            <a:r>
              <a:rPr lang="zh-CN" altLang="en-US" sz="2800" b="1">
                <a:latin typeface="楷体" panose="02010609060101010101" charset="-122"/>
                <a:ea typeface="楷体" panose="02010609060101010101" charset="-122"/>
                <a:sym typeface="+mn-ea"/>
              </a:rPr>
              <a:t>成多个相对简单的部分，然后根据不同需要</a:t>
            </a:r>
            <a:r>
              <a:rPr lang="zh-CN" altLang="en-US" sz="2800" b="1" u="sng">
                <a:solidFill>
                  <a:srgbClr val="993366"/>
                </a:solidFill>
                <a:latin typeface="楷体" panose="02010609060101010101" charset="-122"/>
                <a:ea typeface="楷体" panose="02010609060101010101" charset="-122"/>
                <a:sym typeface="+mn-ea"/>
              </a:rPr>
              <a:t>分别创建</a:t>
            </a:r>
            <a:r>
              <a:rPr lang="zh-CN" altLang="en-US" sz="2800" b="1">
                <a:latin typeface="楷体" panose="02010609060101010101" charset="-122"/>
                <a:ea typeface="楷体" panose="02010609060101010101" charset="-122"/>
                <a:sym typeface="+mn-ea"/>
              </a:rPr>
              <a:t>它们，最后</a:t>
            </a:r>
            <a:r>
              <a:rPr lang="zh-CN" altLang="en-US" sz="2800" b="1" u="sng">
                <a:solidFill>
                  <a:srgbClr val="993366"/>
                </a:solidFill>
                <a:latin typeface="楷体" panose="02010609060101010101" charset="-122"/>
                <a:ea typeface="楷体" panose="02010609060101010101" charset="-122"/>
                <a:sym typeface="+mn-ea"/>
              </a:rPr>
              <a:t>构建成该复杂对象</a:t>
            </a:r>
            <a:r>
              <a:rPr lang="zh-CN" altLang="en-US" sz="2800" b="1">
                <a:latin typeface="楷体" panose="02010609060101010101" charset="-122"/>
                <a:ea typeface="楷体" panose="02010609060101010101" charset="-122"/>
                <a:sym typeface="+mn-ea"/>
              </a:rPr>
              <a:t>。</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代理（Proxy）模式</a:t>
            </a:r>
            <a:r>
              <a:rPr lang="zh-CN" altLang="en-US" sz="2800" b="1">
                <a:latin typeface="楷体" panose="02010609060101010101" charset="-122"/>
                <a:ea typeface="楷体" panose="02010609060101010101" charset="-122"/>
                <a:sym typeface="+mn-ea"/>
              </a:rPr>
              <a:t>：</a:t>
            </a:r>
            <a:r>
              <a:rPr lang="zh-CN" altLang="en-US" sz="2800" b="1">
                <a:solidFill>
                  <a:srgbClr val="993366"/>
                </a:solidFill>
                <a:latin typeface="楷体" panose="02010609060101010101" charset="-122"/>
                <a:ea typeface="楷体" panose="02010609060101010101" charset="-122"/>
                <a:sym typeface="+mn-ea"/>
              </a:rPr>
              <a:t>为某对象提供一种</a:t>
            </a:r>
            <a:r>
              <a:rPr lang="zh-CN" altLang="en-US" sz="2800" b="1" u="sng">
                <a:solidFill>
                  <a:srgbClr val="993366"/>
                </a:solidFill>
                <a:latin typeface="楷体" panose="02010609060101010101" charset="-122"/>
                <a:ea typeface="楷体" panose="02010609060101010101" charset="-122"/>
                <a:sym typeface="+mn-ea"/>
              </a:rPr>
              <a:t>代理</a:t>
            </a:r>
            <a:r>
              <a:rPr lang="zh-CN" altLang="en-US" sz="2800" b="1">
                <a:solidFill>
                  <a:srgbClr val="993366"/>
                </a:solidFill>
                <a:latin typeface="楷体" panose="02010609060101010101" charset="-122"/>
                <a:ea typeface="楷体" panose="02010609060101010101" charset="-122"/>
                <a:sym typeface="+mn-ea"/>
              </a:rPr>
              <a:t>以</a:t>
            </a:r>
            <a:r>
              <a:rPr lang="zh-CN" altLang="en-US" sz="2800" b="1" u="sng">
                <a:solidFill>
                  <a:srgbClr val="993366"/>
                </a:solidFill>
                <a:latin typeface="楷体" panose="02010609060101010101" charset="-122"/>
                <a:ea typeface="楷体" panose="02010609060101010101" charset="-122"/>
                <a:sym typeface="+mn-ea"/>
              </a:rPr>
              <a:t>控制对该对象的访问</a:t>
            </a:r>
            <a:r>
              <a:rPr lang="zh-CN" altLang="en-US" sz="2800" b="1">
                <a:latin typeface="楷体" panose="02010609060101010101" charset="-122"/>
                <a:ea typeface="楷体" panose="02010609060101010101" charset="-122"/>
                <a:sym typeface="+mn-ea"/>
              </a:rPr>
              <a:t>。即客户端通过代理间接地访问该对象，从而限制、增强或修改该对象的一些特性。</a:t>
            </a:r>
          </a:p>
          <a:p>
            <a:pPr marL="0" indent="0">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 适配器（Adapter）模式</a:t>
            </a:r>
            <a:r>
              <a:rPr lang="zh-CN" altLang="en-US" sz="2800" b="1">
                <a:latin typeface="楷体" panose="02010609060101010101" charset="-122"/>
                <a:ea typeface="楷体" panose="02010609060101010101" charset="-122"/>
                <a:sym typeface="+mn-ea"/>
              </a:rPr>
              <a:t>：</a:t>
            </a:r>
            <a:r>
              <a:rPr lang="zh-CN" altLang="en-US" sz="2800" b="1">
                <a:solidFill>
                  <a:srgbClr val="993366"/>
                </a:solidFill>
                <a:latin typeface="楷体" panose="02010609060101010101" charset="-122"/>
                <a:ea typeface="楷体" panose="02010609060101010101" charset="-122"/>
                <a:sym typeface="+mn-ea"/>
              </a:rPr>
              <a:t>将一个类的接口</a:t>
            </a:r>
            <a:r>
              <a:rPr lang="zh-CN" altLang="en-US" sz="2800" b="1" u="sng">
                <a:solidFill>
                  <a:srgbClr val="993366"/>
                </a:solidFill>
                <a:latin typeface="楷体" panose="02010609060101010101" charset="-122"/>
                <a:ea typeface="楷体" panose="02010609060101010101" charset="-122"/>
                <a:sym typeface="+mn-ea"/>
              </a:rPr>
              <a:t>转换成</a:t>
            </a:r>
            <a:r>
              <a:rPr lang="zh-CN" altLang="en-US" sz="2800" b="1">
                <a:solidFill>
                  <a:srgbClr val="993366"/>
                </a:solidFill>
                <a:latin typeface="楷体" panose="02010609060101010101" charset="-122"/>
                <a:ea typeface="楷体" panose="02010609060101010101" charset="-122"/>
                <a:sym typeface="+mn-ea"/>
              </a:rPr>
              <a:t>客户</a:t>
            </a:r>
            <a:r>
              <a:rPr lang="zh-CN" altLang="en-US" sz="2800" b="1" u="sng">
                <a:solidFill>
                  <a:srgbClr val="993366"/>
                </a:solidFill>
                <a:latin typeface="楷体" panose="02010609060101010101" charset="-122"/>
                <a:ea typeface="楷体" panose="02010609060101010101" charset="-122"/>
                <a:sym typeface="+mn-ea"/>
              </a:rPr>
              <a:t>希望的另外一个接口</a:t>
            </a:r>
            <a:r>
              <a:rPr lang="zh-CN" altLang="en-US" sz="2800" b="1">
                <a:latin typeface="楷体" panose="02010609060101010101" charset="-122"/>
                <a:ea typeface="楷体" panose="02010609060101010101" charset="-122"/>
                <a:sym typeface="+mn-ea"/>
              </a:rPr>
              <a:t>，使得原本由于接口不兼容而不能一起工作的那些类能一起工作。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r>
              <a:rPr lang="en-US" altLang="zh-CN">
                <a:solidFill>
                  <a:srgbClr val="C00000"/>
                </a:solidFill>
              </a:rPr>
              <a:t>(</a:t>
            </a:r>
            <a:r>
              <a:rPr lang="zh-CN" altLang="zh-CN">
                <a:solidFill>
                  <a:srgbClr val="C00000"/>
                </a:solidFill>
              </a:rPr>
              <a:t>续</a:t>
            </a:r>
            <a:r>
              <a:rPr lang="en-US" altLang="zh-CN">
                <a:solidFill>
                  <a:srgbClr val="C00000"/>
                </a:solidFill>
              </a:rPr>
              <a:t>)</a:t>
            </a:r>
          </a:p>
        </p:txBody>
      </p:sp>
      <p:sp>
        <p:nvSpPr>
          <p:cNvPr id="39" name="内容占位符 38"/>
          <p:cNvSpPr>
            <a:spLocks noGrp="1"/>
          </p:cNvSpPr>
          <p:nvPr>
            <p:ph idx="1"/>
          </p:nvPr>
        </p:nvSpPr>
        <p:spPr>
          <a:xfrm>
            <a:off x="609600" y="1412875"/>
            <a:ext cx="10972800" cy="4823460"/>
          </a:xfrm>
        </p:spPr>
        <p:txBody>
          <a:bodyPr/>
          <a:lstStyle/>
          <a:p>
            <a:pPr>
              <a:lnSpc>
                <a:spcPct val="110000"/>
              </a:lnSpc>
            </a:pPr>
            <a:r>
              <a:rPr lang="zh-CN" altLang="en-US" sz="2800">
                <a:solidFill>
                  <a:srgbClr val="00B050"/>
                </a:solidFill>
              </a:rPr>
              <a:t>1.1.4 GoF的23种设计模式简介</a:t>
            </a:r>
            <a:r>
              <a:rPr lang="zh-CN" altLang="en-US" sz="2800">
                <a:solidFill>
                  <a:srgbClr val="00B050"/>
                </a:solidFill>
                <a:sym typeface="+mn-ea"/>
              </a:rPr>
              <a:t>（续）</a:t>
            </a:r>
            <a:endParaRPr lang="zh-CN" altLang="en-US" sz="2800">
              <a:solidFill>
                <a:srgbClr val="00B050"/>
              </a:solidFill>
            </a:endParaRP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3.GoF的23种设计模式的功能（续）</a:t>
            </a:r>
          </a:p>
          <a:p>
            <a:pPr marL="0" indent="0">
              <a:lnSpc>
                <a:spcPct val="110000"/>
              </a:lnSpc>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桥接(Bridge)模式</a:t>
            </a:r>
            <a:r>
              <a:rPr lang="zh-CN" altLang="en-US" sz="2800" b="1">
                <a:latin typeface="楷体" panose="02010609060101010101" charset="-122"/>
                <a:ea typeface="楷体" panose="02010609060101010101" charset="-122"/>
                <a:sym typeface="+mn-ea"/>
              </a:rPr>
              <a:t>：</a:t>
            </a:r>
            <a:r>
              <a:rPr lang="zh-CN" altLang="en-US" sz="2800" b="1">
                <a:solidFill>
                  <a:srgbClr val="993366"/>
                </a:solidFill>
                <a:latin typeface="楷体" panose="02010609060101010101" charset="-122"/>
                <a:ea typeface="楷体" panose="02010609060101010101" charset="-122"/>
                <a:sym typeface="+mn-ea"/>
              </a:rPr>
              <a:t>将抽象与实现分离，使他们可以</a:t>
            </a:r>
            <a:r>
              <a:rPr lang="zh-CN" altLang="en-US" sz="2800" b="1" u="sng">
                <a:solidFill>
                  <a:srgbClr val="993366"/>
                </a:solidFill>
                <a:latin typeface="楷体" panose="02010609060101010101" charset="-122"/>
                <a:ea typeface="楷体" panose="02010609060101010101" charset="-122"/>
                <a:sym typeface="+mn-ea"/>
              </a:rPr>
              <a:t>独立的变化</a:t>
            </a:r>
            <a:r>
              <a:rPr lang="zh-CN" altLang="en-US" sz="2800" b="1">
                <a:latin typeface="楷体" panose="02010609060101010101" charset="-122"/>
                <a:ea typeface="楷体" panose="02010609060101010101" charset="-122"/>
                <a:sym typeface="+mn-ea"/>
              </a:rPr>
              <a:t>。它是</a:t>
            </a:r>
            <a:r>
              <a:rPr lang="zh-CN" altLang="en-US" sz="2800" b="1">
                <a:solidFill>
                  <a:srgbClr val="993366"/>
                </a:solidFill>
                <a:latin typeface="楷体" panose="02010609060101010101" charset="-122"/>
                <a:ea typeface="楷体" panose="02010609060101010101" charset="-122"/>
                <a:sym typeface="+mn-ea"/>
              </a:rPr>
              <a:t>用</a:t>
            </a:r>
            <a:r>
              <a:rPr lang="zh-CN" altLang="en-US" sz="2800" b="1" u="sng">
                <a:solidFill>
                  <a:srgbClr val="993366"/>
                </a:solidFill>
                <a:latin typeface="楷体" panose="02010609060101010101" charset="-122"/>
                <a:ea typeface="楷体" panose="02010609060101010101" charset="-122"/>
                <a:sym typeface="+mn-ea"/>
              </a:rPr>
              <a:t>组合关系</a:t>
            </a:r>
            <a:r>
              <a:rPr lang="zh-CN" altLang="en-US" sz="2800" b="1">
                <a:solidFill>
                  <a:srgbClr val="993366"/>
                </a:solidFill>
                <a:latin typeface="楷体" panose="02010609060101010101" charset="-122"/>
                <a:ea typeface="楷体" panose="02010609060101010101" charset="-122"/>
                <a:sym typeface="+mn-ea"/>
              </a:rPr>
              <a:t>代替</a:t>
            </a:r>
            <a:r>
              <a:rPr lang="zh-CN" altLang="en-US" sz="2800" b="1" u="sng">
                <a:solidFill>
                  <a:srgbClr val="993366"/>
                </a:solidFill>
                <a:latin typeface="楷体" panose="02010609060101010101" charset="-122"/>
                <a:ea typeface="楷体" panose="02010609060101010101" charset="-122"/>
                <a:sym typeface="+mn-ea"/>
              </a:rPr>
              <a:t>继承关系</a:t>
            </a:r>
            <a:r>
              <a:rPr lang="zh-CN" altLang="en-US" sz="2800" b="1">
                <a:latin typeface="楷体" panose="02010609060101010101" charset="-122"/>
                <a:ea typeface="楷体" panose="02010609060101010101" charset="-122"/>
                <a:sym typeface="+mn-ea"/>
              </a:rPr>
              <a:t>来实现，从而降低了抽象和实现这2个可变维度的耦合度。</a:t>
            </a:r>
          </a:p>
          <a:p>
            <a:pPr marL="0" indent="0">
              <a:lnSpc>
                <a:spcPct val="110000"/>
              </a:lnSpc>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装饰(Decorator)模式</a:t>
            </a:r>
            <a:r>
              <a:rPr lang="zh-CN" altLang="en-US" sz="2800" b="1">
                <a:latin typeface="楷体" panose="02010609060101010101" charset="-122"/>
                <a:ea typeface="楷体" panose="02010609060101010101" charset="-122"/>
                <a:sym typeface="+mn-ea"/>
              </a:rPr>
              <a:t>：动态的给对象</a:t>
            </a:r>
            <a:r>
              <a:rPr lang="zh-CN" altLang="en-US" sz="2800" b="1" u="sng">
                <a:solidFill>
                  <a:srgbClr val="993366"/>
                </a:solidFill>
                <a:latin typeface="楷体" panose="02010609060101010101" charset="-122"/>
                <a:ea typeface="楷体" panose="02010609060101010101" charset="-122"/>
                <a:sym typeface="+mn-ea"/>
              </a:rPr>
              <a:t>增加一些职责</a:t>
            </a:r>
            <a:r>
              <a:rPr lang="zh-CN" altLang="en-US" sz="2800" b="1">
                <a:latin typeface="楷体" panose="02010609060101010101" charset="-122"/>
                <a:ea typeface="楷体" panose="02010609060101010101" charset="-122"/>
                <a:sym typeface="+mn-ea"/>
              </a:rPr>
              <a:t>，即增加其额外的功能。</a:t>
            </a:r>
          </a:p>
          <a:p>
            <a:pPr marL="0" indent="0">
              <a:lnSpc>
                <a:spcPct val="110000"/>
              </a:lnSpc>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外观(Facade)模式</a:t>
            </a:r>
            <a:r>
              <a:rPr lang="zh-CN" altLang="en-US" sz="2800" b="1">
                <a:latin typeface="楷体" panose="02010609060101010101" charset="-122"/>
                <a:ea typeface="楷体" panose="02010609060101010101" charset="-122"/>
                <a:sym typeface="+mn-ea"/>
              </a:rPr>
              <a:t>：为多个复杂的子系统</a:t>
            </a:r>
            <a:r>
              <a:rPr lang="zh-CN" altLang="en-US" sz="2800" b="1" u="sng">
                <a:solidFill>
                  <a:srgbClr val="993366"/>
                </a:solidFill>
                <a:latin typeface="楷体" panose="02010609060101010101" charset="-122"/>
                <a:ea typeface="楷体" panose="02010609060101010101" charset="-122"/>
                <a:sym typeface="+mn-ea"/>
              </a:rPr>
              <a:t>提供一个一致的接口</a:t>
            </a:r>
            <a:r>
              <a:rPr lang="zh-CN" altLang="en-US" sz="2800" b="1">
                <a:latin typeface="楷体" panose="02010609060101010101" charset="-122"/>
                <a:ea typeface="楷体" panose="02010609060101010101" charset="-122"/>
                <a:sym typeface="+mn-ea"/>
              </a:rPr>
              <a:t>，使这些子系统更加容易被访问。</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r>
              <a:rPr lang="en-US" altLang="zh-CN">
                <a:solidFill>
                  <a:srgbClr val="C00000"/>
                </a:solidFill>
              </a:rPr>
              <a:t>(</a:t>
            </a:r>
            <a:r>
              <a:rPr lang="zh-CN" altLang="zh-CN">
                <a:solidFill>
                  <a:srgbClr val="C00000"/>
                </a:solidFill>
              </a:rPr>
              <a:t>续</a:t>
            </a:r>
            <a:r>
              <a:rPr lang="en-US" altLang="zh-CN">
                <a:solidFill>
                  <a:srgbClr val="C00000"/>
                </a:solidFill>
              </a:rPr>
              <a:t>)</a:t>
            </a:r>
          </a:p>
        </p:txBody>
      </p:sp>
      <p:sp>
        <p:nvSpPr>
          <p:cNvPr id="39" name="内容占位符 38"/>
          <p:cNvSpPr>
            <a:spLocks noGrp="1"/>
          </p:cNvSpPr>
          <p:nvPr>
            <p:ph idx="1"/>
          </p:nvPr>
        </p:nvSpPr>
        <p:spPr>
          <a:xfrm>
            <a:off x="609600" y="1412875"/>
            <a:ext cx="10972800" cy="4823460"/>
          </a:xfrm>
        </p:spPr>
        <p:txBody>
          <a:bodyPr/>
          <a:lstStyle/>
          <a:p>
            <a:pPr>
              <a:lnSpc>
                <a:spcPct val="110000"/>
              </a:lnSpc>
            </a:pPr>
            <a:r>
              <a:rPr lang="zh-CN" altLang="en-US" sz="2800">
                <a:solidFill>
                  <a:srgbClr val="00B050"/>
                </a:solidFill>
              </a:rPr>
              <a:t>1.1.4 GoF的23种设计模式简介</a:t>
            </a:r>
            <a:r>
              <a:rPr lang="zh-CN" altLang="en-US" sz="2800">
                <a:solidFill>
                  <a:srgbClr val="00B050"/>
                </a:solidFill>
                <a:sym typeface="+mn-ea"/>
              </a:rPr>
              <a:t>（续）</a:t>
            </a:r>
            <a:endParaRPr lang="zh-CN" altLang="en-US" sz="2800">
              <a:solidFill>
                <a:srgbClr val="00B050"/>
              </a:solidFill>
            </a:endParaRP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3.GoF的23种设计模式的功能（续）</a:t>
            </a:r>
          </a:p>
          <a:p>
            <a:pPr marL="0" indent="0">
              <a:lnSpc>
                <a:spcPct val="110000"/>
              </a:lnSpc>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享元(Flyweight)模式</a:t>
            </a:r>
            <a:r>
              <a:rPr lang="zh-CN" altLang="en-US" sz="2800" b="1">
                <a:latin typeface="楷体" panose="02010609060101010101" charset="-122"/>
                <a:ea typeface="楷体" panose="02010609060101010101" charset="-122"/>
                <a:sym typeface="+mn-ea"/>
              </a:rPr>
              <a:t>：运用</a:t>
            </a:r>
            <a:r>
              <a:rPr lang="zh-CN" altLang="en-US" sz="2800" b="1" u="sng">
                <a:solidFill>
                  <a:srgbClr val="993366"/>
                </a:solidFill>
                <a:latin typeface="楷体" panose="02010609060101010101" charset="-122"/>
                <a:ea typeface="楷体" panose="02010609060101010101" charset="-122"/>
                <a:sym typeface="+mn-ea"/>
              </a:rPr>
              <a:t>共享技术</a:t>
            </a:r>
            <a:r>
              <a:rPr lang="zh-CN" altLang="en-US" sz="2800" b="1">
                <a:latin typeface="楷体" panose="02010609060101010101" charset="-122"/>
                <a:ea typeface="楷体" panose="02010609060101010101" charset="-122"/>
                <a:sym typeface="+mn-ea"/>
              </a:rPr>
              <a:t>来有效地</a:t>
            </a:r>
            <a:r>
              <a:rPr lang="zh-CN" altLang="en-US" sz="2800" b="1" u="sng">
                <a:solidFill>
                  <a:srgbClr val="993366"/>
                </a:solidFill>
                <a:latin typeface="楷体" panose="02010609060101010101" charset="-122"/>
                <a:ea typeface="楷体" panose="02010609060101010101" charset="-122"/>
                <a:sym typeface="+mn-ea"/>
              </a:rPr>
              <a:t>支持大量细粒度对象的复用</a:t>
            </a:r>
            <a:r>
              <a:rPr lang="zh-CN" altLang="en-US" sz="2800" b="1">
                <a:latin typeface="楷体" panose="02010609060101010101" charset="-122"/>
                <a:ea typeface="楷体" panose="02010609060101010101" charset="-122"/>
                <a:sym typeface="+mn-ea"/>
              </a:rPr>
              <a:t>。</a:t>
            </a:r>
          </a:p>
          <a:p>
            <a:pPr marL="0" indent="0">
              <a:lnSpc>
                <a:spcPct val="110000"/>
              </a:lnSpc>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组合(Composite)模式</a:t>
            </a:r>
            <a:r>
              <a:rPr lang="zh-CN" altLang="en-US" sz="2800" b="1">
                <a:latin typeface="楷体" panose="02010609060101010101" charset="-122"/>
                <a:ea typeface="楷体" panose="02010609060101010101" charset="-122"/>
                <a:sym typeface="+mn-ea"/>
              </a:rPr>
              <a:t>：将对象</a:t>
            </a:r>
            <a:r>
              <a:rPr lang="zh-CN" altLang="en-US" sz="2800" b="1" u="sng">
                <a:solidFill>
                  <a:srgbClr val="993366"/>
                </a:solidFill>
                <a:latin typeface="楷体" panose="02010609060101010101" charset="-122"/>
                <a:ea typeface="楷体" panose="02010609060101010101" charset="-122"/>
                <a:sym typeface="+mn-ea"/>
              </a:rPr>
              <a:t>组合成树状层次结构</a:t>
            </a:r>
            <a:r>
              <a:rPr lang="zh-CN" altLang="en-US" sz="2800" b="1">
                <a:latin typeface="楷体" panose="02010609060101010101" charset="-122"/>
                <a:ea typeface="楷体" panose="02010609060101010101" charset="-122"/>
                <a:sym typeface="+mn-ea"/>
              </a:rPr>
              <a:t>，使用户对单个对象和组合对象</a:t>
            </a:r>
            <a:r>
              <a:rPr lang="zh-CN" altLang="en-US" sz="2800" b="1" u="sng">
                <a:solidFill>
                  <a:srgbClr val="993366"/>
                </a:solidFill>
                <a:latin typeface="楷体" panose="02010609060101010101" charset="-122"/>
                <a:ea typeface="楷体" panose="02010609060101010101" charset="-122"/>
                <a:sym typeface="+mn-ea"/>
              </a:rPr>
              <a:t>具有一致的访问性</a:t>
            </a:r>
            <a:r>
              <a:rPr lang="zh-CN" altLang="en-US" sz="2800" b="1">
                <a:latin typeface="楷体" panose="02010609060101010101" charset="-122"/>
                <a:ea typeface="楷体" panose="02010609060101010101" charset="-122"/>
                <a:sym typeface="+mn-ea"/>
              </a:rPr>
              <a:t>。</a:t>
            </a:r>
          </a:p>
          <a:p>
            <a:pPr marL="0" indent="0">
              <a:lnSpc>
                <a:spcPct val="110000"/>
              </a:lnSpc>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模板方法（Template Method）模式</a:t>
            </a:r>
            <a:r>
              <a:rPr lang="zh-CN" altLang="en-US" sz="2800" b="1">
                <a:latin typeface="楷体" panose="02010609060101010101" charset="-122"/>
                <a:ea typeface="楷体" panose="02010609060101010101" charset="-122"/>
                <a:sym typeface="+mn-ea"/>
              </a:rPr>
              <a:t>：定义一个操作中的</a:t>
            </a:r>
            <a:r>
              <a:rPr lang="zh-CN" altLang="en-US" sz="2800" b="1" u="sng">
                <a:solidFill>
                  <a:srgbClr val="993366"/>
                </a:solidFill>
                <a:latin typeface="楷体" panose="02010609060101010101" charset="-122"/>
                <a:ea typeface="楷体" panose="02010609060101010101" charset="-122"/>
                <a:sym typeface="+mn-ea"/>
              </a:rPr>
              <a:t>算法骨架</a:t>
            </a:r>
            <a:r>
              <a:rPr lang="zh-CN" altLang="en-US" sz="2800" b="1">
                <a:latin typeface="楷体" panose="02010609060101010101" charset="-122"/>
                <a:ea typeface="楷体" panose="02010609060101010101" charset="-122"/>
                <a:sym typeface="+mn-ea"/>
              </a:rPr>
              <a:t>，而将算法的</a:t>
            </a:r>
            <a:r>
              <a:rPr lang="zh-CN" altLang="en-US" sz="2800" b="1" u="sng">
                <a:solidFill>
                  <a:srgbClr val="993366"/>
                </a:solidFill>
                <a:latin typeface="楷体" panose="02010609060101010101" charset="-122"/>
                <a:ea typeface="楷体" panose="02010609060101010101" charset="-122"/>
                <a:sym typeface="+mn-ea"/>
              </a:rPr>
              <a:t>一些步骤延迟到子类中</a:t>
            </a:r>
            <a:r>
              <a:rPr lang="zh-CN" altLang="en-US" sz="2800" b="1">
                <a:latin typeface="楷体" panose="02010609060101010101" charset="-122"/>
                <a:ea typeface="楷体" panose="02010609060101010101" charset="-122"/>
                <a:sym typeface="+mn-ea"/>
              </a:rPr>
              <a:t>，使得子类可以不改变该算法结构的情况下重定义该算法的某些特定步骤。</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r>
              <a:rPr lang="en-US" altLang="zh-CN">
                <a:solidFill>
                  <a:srgbClr val="C00000"/>
                </a:solidFill>
              </a:rPr>
              <a:t>(</a:t>
            </a:r>
            <a:r>
              <a:rPr lang="zh-CN" altLang="zh-CN">
                <a:solidFill>
                  <a:srgbClr val="C00000"/>
                </a:solidFill>
              </a:rPr>
              <a:t>续</a:t>
            </a:r>
            <a:r>
              <a:rPr lang="en-US" altLang="zh-CN">
                <a:solidFill>
                  <a:srgbClr val="C00000"/>
                </a:solidFill>
              </a:rPr>
              <a:t>)</a:t>
            </a:r>
          </a:p>
        </p:txBody>
      </p:sp>
      <p:sp>
        <p:nvSpPr>
          <p:cNvPr id="39" name="内容占位符 38"/>
          <p:cNvSpPr>
            <a:spLocks noGrp="1"/>
          </p:cNvSpPr>
          <p:nvPr>
            <p:ph idx="1"/>
          </p:nvPr>
        </p:nvSpPr>
        <p:spPr>
          <a:xfrm>
            <a:off x="609600" y="1412875"/>
            <a:ext cx="10972800" cy="4823460"/>
          </a:xfrm>
        </p:spPr>
        <p:txBody>
          <a:bodyPr/>
          <a:lstStyle/>
          <a:p>
            <a:r>
              <a:rPr lang="zh-CN" altLang="en-US" sz="2800">
                <a:solidFill>
                  <a:srgbClr val="00B050"/>
                </a:solidFill>
              </a:rPr>
              <a:t>1.1.4 GoF的23种设计模式简介</a:t>
            </a:r>
            <a:r>
              <a:rPr lang="zh-CN" altLang="en-US" sz="2800">
                <a:solidFill>
                  <a:srgbClr val="00B050"/>
                </a:solidFill>
                <a:sym typeface="+mn-ea"/>
              </a:rPr>
              <a:t>（续）</a:t>
            </a:r>
            <a:endParaRPr lang="zh-CN" altLang="en-US" sz="2800">
              <a:solidFill>
                <a:srgbClr val="00B050"/>
              </a:solidFill>
            </a:endParaRPr>
          </a:p>
          <a:p>
            <a:pPr marL="0" indent="0">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3.GoF的23种设计模式的功能（续）</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策略（Strategy）模式</a:t>
            </a:r>
            <a:r>
              <a:rPr lang="zh-CN" altLang="en-US" sz="2800" b="1">
                <a:latin typeface="楷体" panose="02010609060101010101" charset="-122"/>
                <a:ea typeface="楷体" panose="02010609060101010101" charset="-122"/>
                <a:sym typeface="+mn-ea"/>
              </a:rPr>
              <a:t>：定义了</a:t>
            </a:r>
            <a:r>
              <a:rPr lang="zh-CN" altLang="en-US" sz="2800" b="1" u="sng">
                <a:solidFill>
                  <a:srgbClr val="993366"/>
                </a:solidFill>
                <a:latin typeface="楷体" panose="02010609060101010101" charset="-122"/>
                <a:ea typeface="楷体" panose="02010609060101010101" charset="-122"/>
                <a:sym typeface="+mn-ea"/>
              </a:rPr>
              <a:t>一系列算法</a:t>
            </a:r>
            <a:r>
              <a:rPr lang="zh-CN" altLang="en-US" sz="2800" b="1">
                <a:latin typeface="楷体" panose="02010609060101010101" charset="-122"/>
                <a:ea typeface="楷体" panose="02010609060101010101" charset="-122"/>
                <a:sym typeface="+mn-ea"/>
              </a:rPr>
              <a:t>，并将每个算法</a:t>
            </a:r>
            <a:r>
              <a:rPr lang="zh-CN" altLang="en-US" sz="2800" b="1" u="sng">
                <a:solidFill>
                  <a:srgbClr val="993366"/>
                </a:solidFill>
                <a:latin typeface="楷体" panose="02010609060101010101" charset="-122"/>
                <a:ea typeface="楷体" panose="02010609060101010101" charset="-122"/>
                <a:sym typeface="+mn-ea"/>
              </a:rPr>
              <a:t>封装起来</a:t>
            </a:r>
            <a:r>
              <a:rPr lang="zh-CN" altLang="en-US" sz="2800" b="1">
                <a:latin typeface="楷体" panose="02010609060101010101" charset="-122"/>
                <a:ea typeface="楷体" panose="02010609060101010101" charset="-122"/>
                <a:sym typeface="+mn-ea"/>
              </a:rPr>
              <a:t>，使他们</a:t>
            </a:r>
            <a:r>
              <a:rPr lang="zh-CN" altLang="en-US" sz="2800" b="1" u="sng">
                <a:solidFill>
                  <a:srgbClr val="993366"/>
                </a:solidFill>
                <a:latin typeface="楷体" panose="02010609060101010101" charset="-122"/>
                <a:ea typeface="楷体" panose="02010609060101010101" charset="-122"/>
                <a:sym typeface="+mn-ea"/>
              </a:rPr>
              <a:t>可以相互替换</a:t>
            </a:r>
            <a:r>
              <a:rPr lang="zh-CN" altLang="en-US" sz="2800" b="1">
                <a:latin typeface="楷体" panose="02010609060101010101" charset="-122"/>
                <a:ea typeface="楷体" panose="02010609060101010101" charset="-122"/>
                <a:sym typeface="+mn-ea"/>
              </a:rPr>
              <a:t>，且算法的改变不会影响到使用算法的客户。</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命令（Command）模式</a:t>
            </a:r>
            <a:r>
              <a:rPr lang="zh-CN" altLang="en-US" sz="2800" b="1">
                <a:latin typeface="楷体" panose="02010609060101010101" charset="-122"/>
                <a:ea typeface="楷体" panose="02010609060101010101" charset="-122"/>
                <a:sym typeface="+mn-ea"/>
              </a:rPr>
              <a:t>：</a:t>
            </a:r>
            <a:r>
              <a:rPr lang="zh-CN" altLang="en-US" sz="2800" b="1">
                <a:solidFill>
                  <a:srgbClr val="993366"/>
                </a:solidFill>
                <a:latin typeface="楷体" panose="02010609060101010101" charset="-122"/>
                <a:ea typeface="楷体" panose="02010609060101010101" charset="-122"/>
                <a:sym typeface="+mn-ea"/>
              </a:rPr>
              <a:t>将一个</a:t>
            </a:r>
            <a:r>
              <a:rPr lang="zh-CN" altLang="en-US" sz="2800" b="1" u="sng">
                <a:solidFill>
                  <a:srgbClr val="993366"/>
                </a:solidFill>
                <a:latin typeface="楷体" panose="02010609060101010101" charset="-122"/>
                <a:ea typeface="楷体" panose="02010609060101010101" charset="-122"/>
                <a:sym typeface="+mn-ea"/>
              </a:rPr>
              <a:t>请求封装</a:t>
            </a:r>
            <a:r>
              <a:rPr lang="zh-CN" altLang="en-US" sz="2800" b="1">
                <a:solidFill>
                  <a:srgbClr val="993366"/>
                </a:solidFill>
                <a:latin typeface="楷体" panose="02010609060101010101" charset="-122"/>
                <a:ea typeface="楷体" panose="02010609060101010101" charset="-122"/>
                <a:sym typeface="+mn-ea"/>
              </a:rPr>
              <a:t>为一个对象</a:t>
            </a:r>
            <a:r>
              <a:rPr lang="zh-CN" altLang="en-US" sz="2800" b="1">
                <a:latin typeface="楷体" panose="02010609060101010101" charset="-122"/>
                <a:ea typeface="楷体" panose="02010609060101010101" charset="-122"/>
                <a:sym typeface="+mn-ea"/>
              </a:rPr>
              <a:t>，使发出请求的责任和执行请求的责任分割开。</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职责链（Chain of Responsibility）模式</a:t>
            </a:r>
            <a:r>
              <a:rPr lang="zh-CN" altLang="en-US" sz="2800" b="1">
                <a:latin typeface="楷体" panose="02010609060101010101" charset="-122"/>
                <a:ea typeface="楷体" panose="02010609060101010101" charset="-122"/>
                <a:sym typeface="+mn-ea"/>
              </a:rPr>
              <a:t>：</a:t>
            </a:r>
            <a:r>
              <a:rPr lang="zh-CN" altLang="en-US" sz="2800" b="1">
                <a:solidFill>
                  <a:srgbClr val="993366"/>
                </a:solidFill>
                <a:latin typeface="楷体" panose="02010609060101010101" charset="-122"/>
                <a:ea typeface="楷体" panose="02010609060101010101" charset="-122"/>
                <a:sym typeface="+mn-ea"/>
              </a:rPr>
              <a:t>把请求</a:t>
            </a:r>
            <a:r>
              <a:rPr lang="zh-CN" altLang="en-US" sz="2800" b="1" u="sng">
                <a:solidFill>
                  <a:srgbClr val="993366"/>
                </a:solidFill>
                <a:latin typeface="楷体" panose="02010609060101010101" charset="-122"/>
                <a:ea typeface="楷体" panose="02010609060101010101" charset="-122"/>
                <a:sym typeface="+mn-ea"/>
              </a:rPr>
              <a:t>从链中的一个对象传到下一个对象</a:t>
            </a:r>
            <a:r>
              <a:rPr lang="zh-CN" altLang="en-US" sz="2800" b="1">
                <a:solidFill>
                  <a:srgbClr val="993366"/>
                </a:solidFill>
                <a:latin typeface="楷体" panose="02010609060101010101" charset="-122"/>
                <a:ea typeface="楷体" panose="02010609060101010101" charset="-122"/>
                <a:sym typeface="+mn-ea"/>
              </a:rPr>
              <a:t>，直到请求被响应为止</a:t>
            </a:r>
            <a:r>
              <a:rPr lang="zh-CN" altLang="en-US" sz="2800" b="1">
                <a:latin typeface="楷体" panose="02010609060101010101" charset="-122"/>
                <a:ea typeface="楷体" panose="02010609060101010101" charset="-122"/>
                <a:sym typeface="+mn-ea"/>
              </a:rPr>
              <a:t>。通过这种方式去除对象之间的耦合。</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r>
              <a:rPr lang="en-US" altLang="zh-CN">
                <a:solidFill>
                  <a:srgbClr val="C00000"/>
                </a:solidFill>
              </a:rPr>
              <a:t>(</a:t>
            </a:r>
            <a:r>
              <a:rPr lang="zh-CN" altLang="zh-CN">
                <a:solidFill>
                  <a:srgbClr val="C00000"/>
                </a:solidFill>
              </a:rPr>
              <a:t>续</a:t>
            </a:r>
            <a:r>
              <a:rPr lang="en-US" altLang="zh-CN">
                <a:solidFill>
                  <a:srgbClr val="C00000"/>
                </a:solidFill>
              </a:rPr>
              <a:t>)</a:t>
            </a:r>
          </a:p>
        </p:txBody>
      </p:sp>
      <p:sp>
        <p:nvSpPr>
          <p:cNvPr id="39" name="内容占位符 38"/>
          <p:cNvSpPr>
            <a:spLocks noGrp="1"/>
          </p:cNvSpPr>
          <p:nvPr>
            <p:ph idx="1"/>
          </p:nvPr>
        </p:nvSpPr>
        <p:spPr>
          <a:xfrm>
            <a:off x="609600" y="1412875"/>
            <a:ext cx="10972800" cy="4823460"/>
          </a:xfrm>
        </p:spPr>
        <p:txBody>
          <a:bodyPr/>
          <a:lstStyle/>
          <a:p>
            <a:r>
              <a:rPr lang="zh-CN" altLang="en-US" sz="2800">
                <a:solidFill>
                  <a:srgbClr val="00B050"/>
                </a:solidFill>
              </a:rPr>
              <a:t>1.1.4 GoF的23种设计模式简介</a:t>
            </a:r>
            <a:r>
              <a:rPr lang="zh-CN" altLang="en-US" sz="2800">
                <a:solidFill>
                  <a:srgbClr val="00B050"/>
                </a:solidFill>
                <a:sym typeface="+mn-ea"/>
              </a:rPr>
              <a:t>（续）</a:t>
            </a:r>
            <a:endParaRPr lang="zh-CN" altLang="en-US" sz="2800">
              <a:solidFill>
                <a:srgbClr val="00B050"/>
              </a:solidFill>
            </a:endParaRPr>
          </a:p>
          <a:p>
            <a:pPr marL="0" indent="0">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3.GoF的23种设计模式的功能（续）</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状态（State）模式</a:t>
            </a:r>
            <a:r>
              <a:rPr lang="zh-CN" altLang="en-US" sz="2800" b="1">
                <a:latin typeface="楷体" panose="02010609060101010101" charset="-122"/>
                <a:ea typeface="楷体" panose="02010609060101010101" charset="-122"/>
                <a:sym typeface="+mn-ea"/>
              </a:rPr>
              <a:t>：允许一个对象在其</a:t>
            </a:r>
            <a:r>
              <a:rPr lang="zh-CN" altLang="en-US" sz="2800" b="1" u="sng">
                <a:solidFill>
                  <a:srgbClr val="993366"/>
                </a:solidFill>
                <a:latin typeface="楷体" panose="02010609060101010101" charset="-122"/>
                <a:ea typeface="楷体" panose="02010609060101010101" charset="-122"/>
                <a:sym typeface="+mn-ea"/>
              </a:rPr>
              <a:t>内部状态发生改变时</a:t>
            </a:r>
            <a:r>
              <a:rPr lang="zh-CN" altLang="en-US" sz="2800" b="1">
                <a:latin typeface="楷体" panose="02010609060101010101" charset="-122"/>
                <a:ea typeface="楷体" panose="02010609060101010101" charset="-122"/>
                <a:sym typeface="+mn-ea"/>
              </a:rPr>
              <a:t>改变其行为能力。</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观察者（Observer）模式</a:t>
            </a:r>
            <a:r>
              <a:rPr lang="zh-CN" altLang="en-US" sz="2800" b="1">
                <a:latin typeface="楷体" panose="02010609060101010101" charset="-122"/>
                <a:ea typeface="楷体" panose="02010609060101010101" charset="-122"/>
                <a:sym typeface="+mn-ea"/>
              </a:rPr>
              <a:t>：多个对象间</a:t>
            </a:r>
            <a:r>
              <a:rPr lang="zh-CN" altLang="en-US" sz="2800" b="1" u="sng">
                <a:solidFill>
                  <a:srgbClr val="993366"/>
                </a:solidFill>
                <a:latin typeface="楷体" panose="02010609060101010101" charset="-122"/>
                <a:ea typeface="楷体" panose="02010609060101010101" charset="-122"/>
                <a:sym typeface="+mn-ea"/>
              </a:rPr>
              <a:t>存在一对多关系</a:t>
            </a:r>
            <a:r>
              <a:rPr lang="zh-CN" altLang="en-US" sz="2800" b="1">
                <a:latin typeface="楷体" panose="02010609060101010101" charset="-122"/>
                <a:ea typeface="楷体" panose="02010609060101010101" charset="-122"/>
                <a:sym typeface="+mn-ea"/>
              </a:rPr>
              <a:t>，当</a:t>
            </a:r>
            <a:r>
              <a:rPr lang="zh-CN" altLang="en-US" sz="2800" b="1" u="sng">
                <a:solidFill>
                  <a:srgbClr val="993366"/>
                </a:solidFill>
                <a:latin typeface="楷体" panose="02010609060101010101" charset="-122"/>
                <a:ea typeface="楷体" panose="02010609060101010101" charset="-122"/>
                <a:sym typeface="+mn-ea"/>
              </a:rPr>
              <a:t>一个对象发生改变时</a:t>
            </a:r>
            <a:r>
              <a:rPr lang="zh-CN" altLang="en-US" sz="2800" b="1">
                <a:latin typeface="楷体" panose="02010609060101010101" charset="-122"/>
                <a:ea typeface="楷体" panose="02010609060101010101" charset="-122"/>
                <a:sym typeface="+mn-ea"/>
              </a:rPr>
              <a:t>，把这种改变</a:t>
            </a:r>
            <a:r>
              <a:rPr lang="zh-CN" altLang="en-US" sz="2800" b="1" u="sng">
                <a:solidFill>
                  <a:srgbClr val="993366"/>
                </a:solidFill>
                <a:latin typeface="楷体" panose="02010609060101010101" charset="-122"/>
                <a:ea typeface="楷体" panose="02010609060101010101" charset="-122"/>
                <a:sym typeface="+mn-ea"/>
              </a:rPr>
              <a:t>通知给其它多个对象</a:t>
            </a:r>
            <a:r>
              <a:rPr lang="zh-CN" altLang="en-US" sz="2800" b="1">
                <a:latin typeface="楷体" panose="02010609060101010101" charset="-122"/>
                <a:ea typeface="楷体" panose="02010609060101010101" charset="-122"/>
                <a:sym typeface="+mn-ea"/>
              </a:rPr>
              <a:t>，从而影响其它对象的行为。</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中介者（Mediator）模式</a:t>
            </a:r>
            <a:r>
              <a:rPr lang="zh-CN" altLang="en-US" sz="2800" b="1">
                <a:latin typeface="楷体" panose="02010609060101010101" charset="-122"/>
                <a:ea typeface="楷体" panose="02010609060101010101" charset="-122"/>
                <a:sym typeface="+mn-ea"/>
              </a:rPr>
              <a:t>：</a:t>
            </a:r>
            <a:r>
              <a:rPr lang="zh-CN" altLang="en-US" sz="2800" b="1">
                <a:solidFill>
                  <a:srgbClr val="993366"/>
                </a:solidFill>
                <a:latin typeface="楷体" panose="02010609060101010101" charset="-122"/>
                <a:ea typeface="楷体" panose="02010609060101010101" charset="-122"/>
                <a:sym typeface="+mn-ea"/>
              </a:rPr>
              <a:t>定义一个</a:t>
            </a:r>
            <a:r>
              <a:rPr lang="zh-CN" altLang="en-US" sz="2800" b="1" u="sng">
                <a:solidFill>
                  <a:srgbClr val="993366"/>
                </a:solidFill>
                <a:latin typeface="楷体" panose="02010609060101010101" charset="-122"/>
                <a:ea typeface="楷体" panose="02010609060101010101" charset="-122"/>
                <a:sym typeface="+mn-ea"/>
              </a:rPr>
              <a:t>中介对象</a:t>
            </a:r>
            <a:r>
              <a:rPr lang="zh-CN" altLang="en-US" sz="2800" b="1">
                <a:solidFill>
                  <a:srgbClr val="993366"/>
                </a:solidFill>
                <a:latin typeface="楷体" panose="02010609060101010101" charset="-122"/>
                <a:ea typeface="楷体" panose="02010609060101010101" charset="-122"/>
                <a:sym typeface="+mn-ea"/>
              </a:rPr>
              <a:t>来</a:t>
            </a:r>
            <a:r>
              <a:rPr lang="zh-CN" altLang="en-US" sz="2800" b="1" u="sng">
                <a:solidFill>
                  <a:srgbClr val="993366"/>
                </a:solidFill>
                <a:latin typeface="楷体" panose="02010609060101010101" charset="-122"/>
                <a:ea typeface="楷体" panose="02010609060101010101" charset="-122"/>
                <a:sym typeface="+mn-ea"/>
              </a:rPr>
              <a:t>简化</a:t>
            </a:r>
            <a:r>
              <a:rPr lang="zh-CN" altLang="en-US" sz="2800" b="1">
                <a:solidFill>
                  <a:srgbClr val="993366"/>
                </a:solidFill>
                <a:latin typeface="楷体" panose="02010609060101010101" charset="-122"/>
                <a:ea typeface="楷体" panose="02010609060101010101" charset="-122"/>
                <a:sym typeface="+mn-ea"/>
              </a:rPr>
              <a:t>原有对象之间的</a:t>
            </a:r>
            <a:r>
              <a:rPr lang="zh-CN" altLang="en-US" sz="2800" b="1" u="sng">
                <a:solidFill>
                  <a:srgbClr val="993366"/>
                </a:solidFill>
                <a:latin typeface="楷体" panose="02010609060101010101" charset="-122"/>
                <a:ea typeface="楷体" panose="02010609060101010101" charset="-122"/>
                <a:sym typeface="+mn-ea"/>
              </a:rPr>
              <a:t>交互关系</a:t>
            </a:r>
            <a:r>
              <a:rPr lang="zh-CN" altLang="en-US" sz="2800" b="1">
                <a:latin typeface="楷体" panose="02010609060101010101" charset="-122"/>
                <a:ea typeface="楷体" panose="02010609060101010101" charset="-122"/>
                <a:sym typeface="+mn-ea"/>
              </a:rPr>
              <a:t>，降低系统中对象间的耦合度，使原有对象之间不必相互了解。</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r>
              <a:rPr lang="en-US" altLang="zh-CN">
                <a:solidFill>
                  <a:srgbClr val="C00000"/>
                </a:solidFill>
              </a:rPr>
              <a:t>(</a:t>
            </a:r>
            <a:r>
              <a:rPr lang="zh-CN" altLang="zh-CN">
                <a:solidFill>
                  <a:srgbClr val="C00000"/>
                </a:solidFill>
              </a:rPr>
              <a:t>续</a:t>
            </a:r>
            <a:r>
              <a:rPr lang="en-US" altLang="zh-CN">
                <a:solidFill>
                  <a:srgbClr val="C00000"/>
                </a:solidFill>
              </a:rPr>
              <a:t>)</a:t>
            </a:r>
          </a:p>
        </p:txBody>
      </p:sp>
      <p:sp>
        <p:nvSpPr>
          <p:cNvPr id="39" name="内容占位符 38"/>
          <p:cNvSpPr>
            <a:spLocks noGrp="1"/>
          </p:cNvSpPr>
          <p:nvPr>
            <p:ph idx="1"/>
          </p:nvPr>
        </p:nvSpPr>
        <p:spPr>
          <a:xfrm>
            <a:off x="609600" y="1412875"/>
            <a:ext cx="10972800" cy="4823460"/>
          </a:xfrm>
        </p:spPr>
        <p:txBody>
          <a:bodyPr/>
          <a:lstStyle/>
          <a:p>
            <a:pPr>
              <a:lnSpc>
                <a:spcPct val="90000"/>
              </a:lnSpc>
            </a:pPr>
            <a:r>
              <a:rPr lang="zh-CN" altLang="en-US" sz="2800">
                <a:solidFill>
                  <a:srgbClr val="00B050"/>
                </a:solidFill>
              </a:rPr>
              <a:t>1.1.4 GoF的23种设计模式简介</a:t>
            </a:r>
            <a:r>
              <a:rPr lang="zh-CN" altLang="en-US" sz="2800">
                <a:solidFill>
                  <a:srgbClr val="00B050"/>
                </a:solidFill>
                <a:sym typeface="+mn-ea"/>
              </a:rPr>
              <a:t>（续）</a:t>
            </a:r>
            <a:endParaRPr lang="zh-CN" altLang="en-US" sz="2800">
              <a:solidFill>
                <a:srgbClr val="00B050"/>
              </a:solidFill>
            </a:endParaRP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3.GoF的23种设计模式的功能（续）</a:t>
            </a:r>
          </a:p>
          <a:p>
            <a:pPr marL="0" indent="0">
              <a:lnSpc>
                <a:spcPct val="90000"/>
              </a:lnSpc>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迭代器（Iterator）模式</a:t>
            </a:r>
            <a:r>
              <a:rPr lang="zh-CN" altLang="en-US" sz="2800" b="1">
                <a:latin typeface="楷体" panose="02010609060101010101" charset="-122"/>
                <a:ea typeface="楷体" panose="02010609060101010101" charset="-122"/>
                <a:sym typeface="+mn-ea"/>
              </a:rPr>
              <a:t>：提供一种方法来</a:t>
            </a:r>
            <a:r>
              <a:rPr lang="zh-CN" altLang="en-US" sz="2800" b="1" u="sng">
                <a:solidFill>
                  <a:srgbClr val="993366"/>
                </a:solidFill>
                <a:latin typeface="楷体" panose="02010609060101010101" charset="-122"/>
                <a:ea typeface="楷体" panose="02010609060101010101" charset="-122"/>
                <a:sym typeface="+mn-ea"/>
              </a:rPr>
              <a:t>顺序访问聚合对象中的一系列数据</a:t>
            </a:r>
            <a:r>
              <a:rPr lang="zh-CN" altLang="en-US" sz="2800" b="1">
                <a:latin typeface="楷体" panose="02010609060101010101" charset="-122"/>
                <a:ea typeface="楷体" panose="02010609060101010101" charset="-122"/>
                <a:sym typeface="+mn-ea"/>
              </a:rPr>
              <a:t>，而不暴露聚合对象的内部表示。</a:t>
            </a:r>
          </a:p>
          <a:p>
            <a:pPr marL="0" indent="0">
              <a:lnSpc>
                <a:spcPct val="90000"/>
              </a:lnSpc>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访问者（Visitor）模式</a:t>
            </a:r>
            <a:r>
              <a:rPr lang="zh-CN" altLang="en-US" sz="2800" b="1">
                <a:latin typeface="楷体" panose="02010609060101010101" charset="-122"/>
                <a:ea typeface="楷体" panose="02010609060101010101" charset="-122"/>
                <a:sym typeface="+mn-ea"/>
              </a:rPr>
              <a:t>：在不改变集合元素的前提下，为一个集合中的每个元素</a:t>
            </a:r>
            <a:r>
              <a:rPr lang="zh-CN" altLang="en-US" sz="2800" b="1" u="sng">
                <a:solidFill>
                  <a:srgbClr val="993366"/>
                </a:solidFill>
                <a:latin typeface="楷体" panose="02010609060101010101" charset="-122"/>
                <a:ea typeface="楷体" panose="02010609060101010101" charset="-122"/>
                <a:sym typeface="+mn-ea"/>
              </a:rPr>
              <a:t>提供多种访问方式</a:t>
            </a:r>
            <a:r>
              <a:rPr lang="zh-CN" altLang="en-US" sz="2800" b="1">
                <a:latin typeface="楷体" panose="02010609060101010101" charset="-122"/>
                <a:ea typeface="楷体" panose="02010609060101010101" charset="-122"/>
                <a:sym typeface="+mn-ea"/>
              </a:rPr>
              <a:t>，即每个元素有多个访问者对象访问。</a:t>
            </a:r>
          </a:p>
          <a:p>
            <a:pPr marL="0" indent="0">
              <a:lnSpc>
                <a:spcPct val="90000"/>
              </a:lnSpc>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备忘录（Memento）模式</a:t>
            </a:r>
            <a:r>
              <a:rPr lang="zh-CN" altLang="en-US" sz="2800" b="1">
                <a:latin typeface="楷体" panose="02010609060101010101" charset="-122"/>
                <a:ea typeface="楷体" panose="02010609060101010101" charset="-122"/>
                <a:sym typeface="+mn-ea"/>
              </a:rPr>
              <a:t>：在不破坏封装性的前提下，</a:t>
            </a:r>
            <a:r>
              <a:rPr lang="zh-CN" altLang="en-US" sz="2800" b="1" u="sng">
                <a:solidFill>
                  <a:srgbClr val="993366"/>
                </a:solidFill>
                <a:latin typeface="楷体" panose="02010609060101010101" charset="-122"/>
                <a:ea typeface="楷体" panose="02010609060101010101" charset="-122"/>
                <a:sym typeface="+mn-ea"/>
              </a:rPr>
              <a:t>获取并保存一个对象的内部状态</a:t>
            </a:r>
            <a:r>
              <a:rPr lang="zh-CN" altLang="en-US" sz="2800" b="1">
                <a:latin typeface="楷体" panose="02010609060101010101" charset="-122"/>
                <a:ea typeface="楷体" panose="02010609060101010101" charset="-122"/>
                <a:sym typeface="+mn-ea"/>
              </a:rPr>
              <a:t>，以便以后</a:t>
            </a:r>
            <a:r>
              <a:rPr lang="zh-CN" altLang="en-US" sz="2800" b="1" u="sng">
                <a:solidFill>
                  <a:srgbClr val="993366"/>
                </a:solidFill>
                <a:latin typeface="楷体" panose="02010609060101010101" charset="-122"/>
                <a:ea typeface="楷体" panose="02010609060101010101" charset="-122"/>
                <a:sym typeface="+mn-ea"/>
              </a:rPr>
              <a:t>恢复</a:t>
            </a:r>
            <a:r>
              <a:rPr lang="zh-CN" altLang="en-US" sz="2800" b="1">
                <a:latin typeface="楷体" panose="02010609060101010101" charset="-122"/>
                <a:ea typeface="楷体" panose="02010609060101010101" charset="-122"/>
                <a:sym typeface="+mn-ea"/>
              </a:rPr>
              <a:t>它。</a:t>
            </a:r>
          </a:p>
          <a:p>
            <a:pPr marL="0" indent="0">
              <a:lnSpc>
                <a:spcPct val="90000"/>
              </a:lnSpc>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解释器（Interpreter）模式</a:t>
            </a:r>
            <a:r>
              <a:rPr lang="zh-CN" altLang="en-US" sz="2800" b="1">
                <a:latin typeface="楷体" panose="02010609060101010101" charset="-122"/>
                <a:ea typeface="楷体" panose="02010609060101010101" charset="-122"/>
                <a:sym typeface="+mn-ea"/>
              </a:rPr>
              <a:t>：提供如何定义语言的</a:t>
            </a:r>
            <a:r>
              <a:rPr lang="zh-CN" altLang="en-US" sz="2800" b="1" u="sng">
                <a:solidFill>
                  <a:srgbClr val="993366"/>
                </a:solidFill>
                <a:latin typeface="楷体" panose="02010609060101010101" charset="-122"/>
                <a:ea typeface="楷体" panose="02010609060101010101" charset="-122"/>
                <a:sym typeface="+mn-ea"/>
              </a:rPr>
              <a:t>文法</a:t>
            </a:r>
            <a:r>
              <a:rPr lang="zh-CN" altLang="en-US" sz="2800" b="1">
                <a:latin typeface="楷体" panose="02010609060101010101" charset="-122"/>
                <a:ea typeface="楷体" panose="02010609060101010101" charset="-122"/>
                <a:sym typeface="+mn-ea"/>
              </a:rPr>
              <a:t>，以及</a:t>
            </a:r>
            <a:r>
              <a:rPr lang="zh-CN" altLang="en-US" sz="2800" b="1" u="sng">
                <a:solidFill>
                  <a:srgbClr val="993366"/>
                </a:solidFill>
                <a:latin typeface="楷体" panose="02010609060101010101" charset="-122"/>
                <a:ea typeface="楷体" panose="02010609060101010101" charset="-122"/>
                <a:sym typeface="+mn-ea"/>
              </a:rPr>
              <a:t>对语言句子的解释方法</a:t>
            </a:r>
            <a:r>
              <a:rPr lang="zh-CN" altLang="en-US" sz="2800" b="1">
                <a:latin typeface="楷体" panose="02010609060101010101" charset="-122"/>
                <a:ea typeface="楷体" panose="02010609060101010101" charset="-122"/>
                <a:sym typeface="+mn-ea"/>
              </a:rPr>
              <a:t>，即解释器。</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1.2 UML中的类图</a:t>
            </a:r>
          </a:p>
        </p:txBody>
      </p:sp>
      <p:sp>
        <p:nvSpPr>
          <p:cNvPr id="39" name="内容占位符 38"/>
          <p:cNvSpPr>
            <a:spLocks noGrp="1"/>
          </p:cNvSpPr>
          <p:nvPr>
            <p:ph idx="1"/>
          </p:nvPr>
        </p:nvSpPr>
        <p:spPr>
          <a:xfrm>
            <a:off x="609600" y="1412875"/>
            <a:ext cx="10972800" cy="4823460"/>
          </a:xfrm>
        </p:spPr>
        <p:txBody>
          <a:bodyPr/>
          <a:lstStyle/>
          <a:p>
            <a:pPr>
              <a:lnSpc>
                <a:spcPct val="100000"/>
              </a:lnSpc>
            </a:pPr>
            <a:r>
              <a:rPr lang="zh-CN" altLang="en-US" sz="2800">
                <a:solidFill>
                  <a:srgbClr val="00B050"/>
                </a:solidFill>
              </a:rPr>
              <a:t>1.2.1 统一建模语言简介</a:t>
            </a:r>
          </a:p>
          <a:p>
            <a:pPr marL="0" indent="0">
              <a:lnSpc>
                <a:spcPct val="100000"/>
              </a:lnSpc>
              <a:buNone/>
            </a:pPr>
            <a:r>
              <a:rPr lang="zh-CN" altLang="en-US" sz="2800">
                <a:solidFill>
                  <a:schemeClr val="tx1"/>
                </a:solidFill>
              </a:rPr>
              <a:t>     </a:t>
            </a: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统一建模语言（Unified Modeling Language，简称：UML）：</a:t>
            </a:r>
            <a:r>
              <a:rPr lang="zh-CN" altLang="en-US" sz="2800" b="1">
                <a:latin typeface="楷体" panose="02010609060101010101" charset="-122"/>
                <a:ea typeface="楷体" panose="02010609060101010101" charset="-122"/>
                <a:sym typeface="+mn-ea"/>
              </a:rPr>
              <a:t>是用来设计软件蓝图的</a:t>
            </a:r>
            <a:r>
              <a:rPr lang="zh-CN" altLang="en-US" sz="2800" b="1">
                <a:solidFill>
                  <a:srgbClr val="0066FF"/>
                </a:solidFill>
                <a:latin typeface="楷体" panose="02010609060101010101" charset="-122"/>
                <a:ea typeface="楷体" panose="02010609060101010101" charset="-122"/>
                <a:sym typeface="+mn-ea"/>
              </a:rPr>
              <a:t>可视化建模语言</a:t>
            </a:r>
            <a:r>
              <a:rPr lang="zh-CN" altLang="en-US" sz="2800" b="1">
                <a:latin typeface="楷体" panose="02010609060101010101" charset="-122"/>
                <a:ea typeface="楷体" panose="02010609060101010101" charset="-122"/>
                <a:sym typeface="+mn-ea"/>
              </a:rPr>
              <a:t>，1997年被国际对象组织OMG采纳为为面向对象的建模语言的国际标准。</a:t>
            </a:r>
          </a:p>
          <a:p>
            <a:pPr marL="0" indent="0">
              <a:lnSpc>
                <a:spcPct val="100000"/>
              </a:lnSpc>
              <a:buNone/>
            </a:pPr>
            <a:r>
              <a:rPr lang="zh-CN" altLang="en-US" sz="2800" b="1">
                <a:latin typeface="楷体" panose="02010609060101010101" charset="-122"/>
                <a:ea typeface="楷体" panose="02010609060101010101" charset="-122"/>
                <a:sym typeface="+mn-ea"/>
              </a:rPr>
              <a:t>    • 它的</a:t>
            </a:r>
            <a:r>
              <a:rPr lang="zh-CN" altLang="en-US" sz="2800" b="1">
                <a:solidFill>
                  <a:srgbClr val="FF0000"/>
                </a:solidFill>
                <a:latin typeface="楷体" panose="02010609060101010101" charset="-122"/>
                <a:ea typeface="楷体" panose="02010609060101010101" charset="-122"/>
                <a:sym typeface="+mn-ea"/>
              </a:rPr>
              <a:t>特点：</a:t>
            </a:r>
            <a:r>
              <a:rPr lang="zh-CN" altLang="en-US" sz="2800" b="1">
                <a:latin typeface="楷体" panose="02010609060101010101" charset="-122"/>
                <a:ea typeface="楷体" panose="02010609060101010101" charset="-122"/>
                <a:sym typeface="+mn-ea"/>
              </a:rPr>
              <a:t>是</a:t>
            </a:r>
            <a:r>
              <a:rPr lang="zh-CN" altLang="en-US" sz="2800" b="1">
                <a:solidFill>
                  <a:srgbClr val="0066FF"/>
                </a:solidFill>
                <a:latin typeface="楷体" panose="02010609060101010101" charset="-122"/>
                <a:ea typeface="楷体" panose="02010609060101010101" charset="-122"/>
                <a:sym typeface="+mn-ea"/>
              </a:rPr>
              <a:t>简单</a:t>
            </a:r>
            <a:r>
              <a:rPr lang="zh-CN" altLang="en-US" sz="2800" b="1">
                <a:latin typeface="楷体" panose="02010609060101010101" charset="-122"/>
                <a:ea typeface="楷体" panose="02010609060101010101" charset="-122"/>
                <a:sym typeface="+mn-ea"/>
              </a:rPr>
              <a:t>、</a:t>
            </a:r>
            <a:r>
              <a:rPr lang="zh-CN" altLang="en-US" sz="2800" b="1">
                <a:solidFill>
                  <a:srgbClr val="0066FF"/>
                </a:solidFill>
                <a:latin typeface="楷体" panose="02010609060101010101" charset="-122"/>
                <a:ea typeface="楷体" panose="02010609060101010101" charset="-122"/>
                <a:sym typeface="+mn-ea"/>
              </a:rPr>
              <a:t>统一</a:t>
            </a:r>
            <a:r>
              <a:rPr lang="zh-CN" altLang="en-US" sz="2800" b="1">
                <a:latin typeface="楷体" panose="02010609060101010101" charset="-122"/>
                <a:ea typeface="楷体" panose="02010609060101010101" charset="-122"/>
                <a:sym typeface="+mn-ea"/>
              </a:rPr>
              <a:t>、</a:t>
            </a:r>
            <a:r>
              <a:rPr lang="zh-CN" altLang="en-US" sz="2800" b="1">
                <a:solidFill>
                  <a:srgbClr val="0066FF"/>
                </a:solidFill>
                <a:latin typeface="楷体" panose="02010609060101010101" charset="-122"/>
                <a:ea typeface="楷体" panose="02010609060101010101" charset="-122"/>
                <a:sym typeface="+mn-ea"/>
              </a:rPr>
              <a:t>图形化</a:t>
            </a:r>
            <a:r>
              <a:rPr lang="zh-CN" altLang="en-US" sz="2800" b="1">
                <a:latin typeface="楷体" panose="02010609060101010101" charset="-122"/>
                <a:ea typeface="楷体" panose="02010609060101010101" charset="-122"/>
                <a:sym typeface="+mn-ea"/>
              </a:rPr>
              <a:t>、</a:t>
            </a:r>
            <a:r>
              <a:rPr lang="zh-CN" altLang="en-US" sz="2800" b="1">
                <a:solidFill>
                  <a:srgbClr val="0066FF"/>
                </a:solidFill>
                <a:latin typeface="楷体" panose="02010609060101010101" charset="-122"/>
                <a:ea typeface="楷体" panose="02010609060101010101" charset="-122"/>
                <a:sym typeface="+mn-ea"/>
              </a:rPr>
              <a:t>能表达</a:t>
            </a:r>
            <a:r>
              <a:rPr lang="zh-CN" altLang="en-US" sz="2800" b="1">
                <a:latin typeface="楷体" panose="02010609060101010101" charset="-122"/>
                <a:ea typeface="楷体" panose="02010609060101010101" charset="-122"/>
                <a:sym typeface="+mn-ea"/>
              </a:rPr>
              <a:t>软件设计中的</a:t>
            </a:r>
            <a:r>
              <a:rPr lang="zh-CN" altLang="en-US" sz="2800" b="1">
                <a:solidFill>
                  <a:srgbClr val="0066FF"/>
                </a:solidFill>
                <a:latin typeface="楷体" panose="02010609060101010101" charset="-122"/>
                <a:ea typeface="楷体" panose="02010609060101010101" charset="-122"/>
                <a:sym typeface="+mn-ea"/>
              </a:rPr>
              <a:t>动态</a:t>
            </a:r>
            <a:r>
              <a:rPr lang="zh-CN" altLang="en-US" sz="2800" b="1">
                <a:latin typeface="楷体" panose="02010609060101010101" charset="-122"/>
                <a:ea typeface="楷体" panose="02010609060101010101" charset="-122"/>
                <a:sym typeface="+mn-ea"/>
              </a:rPr>
              <a:t>与</a:t>
            </a:r>
            <a:r>
              <a:rPr lang="zh-CN" altLang="en-US" sz="2800" b="1">
                <a:solidFill>
                  <a:srgbClr val="0066FF"/>
                </a:solidFill>
                <a:latin typeface="楷体" panose="02010609060101010101" charset="-122"/>
                <a:ea typeface="楷体" panose="02010609060101010101" charset="-122"/>
                <a:sym typeface="+mn-ea"/>
              </a:rPr>
              <a:t>静态信息</a:t>
            </a:r>
            <a:r>
              <a:rPr lang="zh-CN" altLang="en-US" sz="2800" b="1">
                <a:latin typeface="楷体" panose="02010609060101010101" charset="-122"/>
                <a:ea typeface="楷体" panose="02010609060101010101" charset="-122"/>
                <a:sym typeface="+mn-ea"/>
              </a:rPr>
              <a:t>。</a:t>
            </a:r>
          </a:p>
          <a:p>
            <a:pPr marL="0" indent="0">
              <a:lnSpc>
                <a:spcPct val="100000"/>
              </a:lnSpc>
              <a:buNone/>
            </a:pPr>
            <a:r>
              <a:rPr lang="zh-CN" altLang="en-US" sz="2800" b="1">
                <a:latin typeface="楷体" panose="02010609060101010101" charset="-122"/>
                <a:ea typeface="楷体" panose="02010609060101010101" charset="-122"/>
                <a:sym typeface="+mn-ea"/>
              </a:rPr>
              <a:t>    • UML从目标系统的不同角度出发，</a:t>
            </a:r>
            <a:r>
              <a:rPr lang="zh-CN" altLang="en-US" sz="2800" b="1">
                <a:solidFill>
                  <a:srgbClr val="FF0000"/>
                </a:solidFill>
                <a:latin typeface="楷体" panose="02010609060101010101" charset="-122"/>
                <a:ea typeface="楷体" panose="02010609060101010101" charset="-122"/>
                <a:sym typeface="+mn-ea"/>
              </a:rPr>
              <a:t>定义了：</a:t>
            </a:r>
            <a:r>
              <a:rPr lang="zh-CN" altLang="en-US" sz="2800" b="1">
                <a:solidFill>
                  <a:srgbClr val="0066FF"/>
                </a:solidFill>
                <a:latin typeface="楷体" panose="02010609060101010101" charset="-122"/>
                <a:ea typeface="楷体" panose="02010609060101010101" charset="-122"/>
                <a:sym typeface="+mn-ea"/>
              </a:rPr>
              <a:t>用例图、类图、对象图、状态图、活动图、序列图、协作图、构件图、部署图</a:t>
            </a:r>
            <a:r>
              <a:rPr lang="zh-CN" altLang="en-US" sz="2800" b="1">
                <a:latin typeface="楷体" panose="02010609060101010101" charset="-122"/>
                <a:ea typeface="楷体" panose="02010609060101010101" charset="-122"/>
                <a:sym typeface="+mn-ea"/>
              </a:rPr>
              <a:t>等9种图。</a:t>
            </a:r>
          </a:p>
          <a:p>
            <a:pPr marL="0" indent="0">
              <a:lnSpc>
                <a:spcPct val="100000"/>
              </a:lnSpc>
              <a:buNone/>
            </a:pPr>
            <a:r>
              <a:rPr lang="zh-CN" altLang="en-US" sz="2800" b="1">
                <a:latin typeface="楷体" panose="02010609060101010101" charset="-122"/>
                <a:ea typeface="楷体" panose="02010609060101010101" charset="-122"/>
                <a:sym typeface="+mn-ea"/>
              </a:rPr>
              <a:t>    注：本教材主要介绍软件设计模式中经常用到的</a:t>
            </a:r>
            <a:r>
              <a:rPr lang="zh-CN" altLang="en-US" sz="2800" b="1">
                <a:solidFill>
                  <a:srgbClr val="FF0000"/>
                </a:solidFill>
                <a:latin typeface="楷体" panose="02010609060101010101" charset="-122"/>
                <a:ea typeface="楷体" panose="02010609060101010101" charset="-122"/>
                <a:sym typeface="+mn-ea"/>
              </a:rPr>
              <a:t>类图</a:t>
            </a:r>
            <a:r>
              <a:rPr lang="zh-CN" altLang="en-US" sz="2800" b="1">
                <a:latin typeface="楷体" panose="02010609060101010101" charset="-122"/>
                <a:ea typeface="楷体" panose="02010609060101010101" charset="-122"/>
                <a:sym typeface="+mn-ea"/>
              </a:rPr>
              <a:t>，以及</a:t>
            </a:r>
            <a:r>
              <a:rPr lang="zh-CN" altLang="en-US" sz="2800" b="1">
                <a:solidFill>
                  <a:srgbClr val="FF0000"/>
                </a:solidFill>
                <a:latin typeface="楷体" panose="02010609060101010101" charset="-122"/>
                <a:ea typeface="楷体" panose="02010609060101010101" charset="-122"/>
                <a:sym typeface="+mn-ea"/>
              </a:rPr>
              <a:t>类之间的关系</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1.2 UML中的类图</a:t>
            </a:r>
            <a:r>
              <a:rPr lang="zh-CN">
                <a:solidFill>
                  <a:srgbClr val="C00000"/>
                </a:solidFill>
              </a:rPr>
              <a:t>（续）</a:t>
            </a:r>
          </a:p>
        </p:txBody>
      </p:sp>
      <p:sp>
        <p:nvSpPr>
          <p:cNvPr id="39" name="内容占位符 38"/>
          <p:cNvSpPr>
            <a:spLocks noGrp="1"/>
          </p:cNvSpPr>
          <p:nvPr>
            <p:ph idx="1"/>
          </p:nvPr>
        </p:nvSpPr>
        <p:spPr>
          <a:xfrm>
            <a:off x="609600" y="1412875"/>
            <a:ext cx="10972800" cy="5046980"/>
          </a:xfrm>
        </p:spPr>
        <p:txBody>
          <a:bodyPr/>
          <a:lstStyle/>
          <a:p>
            <a:pPr>
              <a:lnSpc>
                <a:spcPct val="90000"/>
              </a:lnSpc>
            </a:pPr>
            <a:r>
              <a:rPr lang="zh-CN" altLang="en-US" sz="2800">
                <a:solidFill>
                  <a:srgbClr val="00B050"/>
                </a:solidFill>
              </a:rPr>
              <a:t>1.2.2 类、接口和类图</a:t>
            </a:r>
          </a:p>
          <a:p>
            <a:pPr marL="0" indent="0">
              <a:lnSpc>
                <a:spcPct val="90000"/>
              </a:lnSpc>
              <a:buNone/>
            </a:pPr>
            <a:r>
              <a:rPr lang="zh-CN" altLang="en-US" sz="2800">
                <a:solidFill>
                  <a:schemeClr val="tx1"/>
                </a:solidFill>
              </a:rPr>
              <a:t>     </a:t>
            </a: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1.类（Class）</a:t>
            </a:r>
          </a:p>
          <a:p>
            <a:pPr marL="0" indent="0">
              <a:lnSpc>
                <a:spcPct val="90000"/>
              </a:lnSpc>
              <a:buNone/>
            </a:pPr>
            <a:r>
              <a:rPr lang="zh-CN" altLang="en-US" sz="2800" b="1">
                <a:latin typeface="楷体" panose="02010609060101010101" charset="-122"/>
                <a:ea typeface="楷体" panose="02010609060101010101" charset="-122"/>
                <a:sym typeface="+mn-ea"/>
              </a:rPr>
              <a:t>    类是指具有相同</a:t>
            </a:r>
            <a:r>
              <a:rPr lang="zh-CN" altLang="en-US" sz="2800" b="1">
                <a:solidFill>
                  <a:srgbClr val="FF0000"/>
                </a:solidFill>
                <a:latin typeface="楷体" panose="02010609060101010101" charset="-122"/>
                <a:ea typeface="楷体" panose="02010609060101010101" charset="-122"/>
                <a:sym typeface="+mn-ea"/>
              </a:rPr>
              <a:t>属性</a:t>
            </a:r>
            <a:r>
              <a:rPr lang="zh-CN" altLang="en-US" sz="2800" b="1">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方法</a:t>
            </a:r>
            <a:r>
              <a:rPr lang="zh-CN" altLang="en-US" sz="2800" b="1">
                <a:latin typeface="楷体" panose="02010609060101010101" charset="-122"/>
                <a:ea typeface="楷体" panose="02010609060101010101" charset="-122"/>
                <a:sym typeface="+mn-ea"/>
              </a:rPr>
              <a:t>和</a:t>
            </a:r>
            <a:r>
              <a:rPr lang="zh-CN" altLang="en-US" sz="2800" b="1">
                <a:solidFill>
                  <a:srgbClr val="FF0000"/>
                </a:solidFill>
                <a:latin typeface="楷体" panose="02010609060101010101" charset="-122"/>
                <a:ea typeface="楷体" panose="02010609060101010101" charset="-122"/>
                <a:sym typeface="+mn-ea"/>
              </a:rPr>
              <a:t>关系</a:t>
            </a:r>
            <a:r>
              <a:rPr lang="zh-CN" altLang="en-US" sz="2800" b="1">
                <a:latin typeface="楷体" panose="02010609060101010101" charset="-122"/>
                <a:ea typeface="楷体" panose="02010609060101010101" charset="-122"/>
                <a:sym typeface="+mn-ea"/>
              </a:rPr>
              <a:t>的对象的抽象,它具有</a:t>
            </a:r>
            <a:r>
              <a:rPr lang="zh-CN" altLang="en-US" sz="2800" b="1">
                <a:solidFill>
                  <a:srgbClr val="FF0000"/>
                </a:solidFill>
                <a:latin typeface="楷体" panose="02010609060101010101" charset="-122"/>
                <a:ea typeface="楷体" panose="02010609060101010101" charset="-122"/>
                <a:sym typeface="+mn-ea"/>
              </a:rPr>
              <a:t>封装性</a:t>
            </a:r>
            <a:r>
              <a:rPr lang="zh-CN" altLang="en-US" sz="2800" b="1">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继承性</a:t>
            </a:r>
            <a:r>
              <a:rPr lang="zh-CN" altLang="en-US" sz="2800" b="1">
                <a:latin typeface="楷体" panose="02010609060101010101" charset="-122"/>
                <a:ea typeface="楷体" panose="02010609060101010101" charset="-122"/>
                <a:sym typeface="+mn-ea"/>
              </a:rPr>
              <a:t>和</a:t>
            </a:r>
            <a:r>
              <a:rPr lang="zh-CN" altLang="en-US" sz="2800" b="1">
                <a:solidFill>
                  <a:srgbClr val="FF0000"/>
                </a:solidFill>
                <a:latin typeface="楷体" panose="02010609060101010101" charset="-122"/>
                <a:ea typeface="楷体" panose="02010609060101010101" charset="-122"/>
                <a:sym typeface="+mn-ea"/>
              </a:rPr>
              <a:t>多态性</a:t>
            </a:r>
            <a:r>
              <a:rPr lang="zh-CN" altLang="en-US" sz="2800" b="1">
                <a:latin typeface="楷体" panose="02010609060101010101" charset="-122"/>
                <a:ea typeface="楷体" panose="02010609060101010101" charset="-122"/>
                <a:sym typeface="+mn-ea"/>
              </a:rPr>
              <a:t>等三大特性。在UML中类包含：</a:t>
            </a:r>
          </a:p>
          <a:p>
            <a:pPr marL="0" indent="0">
              <a:lnSpc>
                <a:spcPct val="90000"/>
              </a:lnSpc>
              <a:buNone/>
            </a:pPr>
            <a:r>
              <a:rPr lang="zh-CN" altLang="en-US" sz="2800" b="1">
                <a:latin typeface="楷体" panose="02010609060101010101" charset="-122"/>
                <a:ea typeface="楷体" panose="02010609060101010101" charset="-122"/>
                <a:sym typeface="+mn-ea"/>
              </a:rPr>
              <a:t>    ⑴ </a:t>
            </a:r>
            <a:r>
              <a:rPr lang="zh-CN" altLang="en-US" sz="2800" b="1">
                <a:solidFill>
                  <a:srgbClr val="C00000"/>
                </a:solidFill>
                <a:latin typeface="楷体" panose="02010609060101010101" charset="-122"/>
                <a:ea typeface="楷体" panose="02010609060101010101" charset="-122"/>
                <a:sym typeface="+mn-ea"/>
              </a:rPr>
              <a:t>类名（Name）</a:t>
            </a:r>
            <a:r>
              <a:rPr lang="zh-CN" altLang="en-US" sz="2800" b="1">
                <a:latin typeface="楷体" panose="02010609060101010101" charset="-122"/>
                <a:ea typeface="楷体" panose="02010609060101010101" charset="-122"/>
                <a:sym typeface="+mn-ea"/>
              </a:rPr>
              <a:t>是一个字符串，如：Student。</a:t>
            </a:r>
          </a:p>
          <a:p>
            <a:pPr marL="0" indent="0">
              <a:lnSpc>
                <a:spcPct val="90000"/>
              </a:lnSpc>
              <a:buNone/>
            </a:pPr>
            <a:r>
              <a:rPr lang="zh-CN" altLang="en-US" sz="2800" b="1">
                <a:latin typeface="楷体" panose="02010609060101010101" charset="-122"/>
                <a:ea typeface="楷体" panose="02010609060101010101" charset="-122"/>
                <a:sym typeface="+mn-ea"/>
              </a:rPr>
              <a:t>    ⑵ </a:t>
            </a:r>
            <a:r>
              <a:rPr lang="zh-CN" altLang="en-US" sz="2800" b="1">
                <a:solidFill>
                  <a:srgbClr val="C00000"/>
                </a:solidFill>
                <a:latin typeface="楷体" panose="02010609060101010101" charset="-122"/>
                <a:ea typeface="楷体" panose="02010609060101010101" charset="-122"/>
                <a:sym typeface="+mn-ea"/>
              </a:rPr>
              <a:t>属性（Attribute）</a:t>
            </a:r>
            <a:r>
              <a:rPr lang="zh-CN" altLang="en-US" sz="2800" b="1">
                <a:latin typeface="楷体" panose="02010609060101010101" charset="-122"/>
                <a:ea typeface="楷体" panose="02010609060101010101" charset="-122"/>
                <a:sym typeface="+mn-ea"/>
              </a:rPr>
              <a:t>是指类的特性，即类的成员变量。格式：</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[可见性] 属性名：类型 [=缺省值]</a:t>
            </a:r>
          </a:p>
          <a:p>
            <a:pPr marL="0" indent="0">
              <a:lnSpc>
                <a:spcPct val="90000"/>
              </a:lnSpc>
              <a:buNone/>
            </a:pPr>
            <a:r>
              <a:rPr lang="zh-CN" altLang="en-US" sz="2800" b="1">
                <a:latin typeface="楷体" panose="02010609060101010101" charset="-122"/>
                <a:ea typeface="楷体" panose="02010609060101010101" charset="-122"/>
                <a:sym typeface="+mn-ea"/>
              </a:rPr>
              <a:t>       注意：“可见性”表示该属性对于类外的元素而言是否可见，在类图中分别用符号+、-、#、～表示。  如：- name：String</a:t>
            </a:r>
          </a:p>
          <a:p>
            <a:pPr marL="0" indent="0">
              <a:lnSpc>
                <a:spcPct val="90000"/>
              </a:lnSpc>
              <a:buNone/>
            </a:pPr>
            <a:r>
              <a:rPr lang="zh-CN" altLang="en-US" sz="2800" b="1">
                <a:latin typeface="楷体" panose="02010609060101010101" charset="-122"/>
                <a:ea typeface="楷体" panose="02010609060101010101" charset="-122"/>
                <a:sym typeface="+mn-ea"/>
              </a:rPr>
              <a:t>    ⑶ </a:t>
            </a:r>
            <a:r>
              <a:rPr lang="zh-CN" altLang="en-US" sz="2800" b="1">
                <a:solidFill>
                  <a:srgbClr val="C00000"/>
                </a:solidFill>
                <a:latin typeface="楷体" panose="02010609060101010101" charset="-122"/>
                <a:ea typeface="楷体" panose="02010609060101010101" charset="-122"/>
                <a:sym typeface="+mn-ea"/>
              </a:rPr>
              <a:t>操作(Operations)</a:t>
            </a:r>
            <a:r>
              <a:rPr lang="zh-CN" altLang="en-US" sz="2800" b="1">
                <a:latin typeface="楷体" panose="02010609060101010101" charset="-122"/>
                <a:ea typeface="楷体" panose="02010609060101010101" charset="-122"/>
                <a:sym typeface="+mn-ea"/>
              </a:rPr>
              <a:t>是类的成员方法。格式：</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[可见性] 名称(参数列表) [: 返回类型] </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1.2 UML中的类图</a:t>
            </a:r>
            <a:r>
              <a:rPr lang="zh-CN">
                <a:solidFill>
                  <a:srgbClr val="C00000"/>
                </a:solidFill>
                <a:sym typeface="+mn-ea"/>
              </a:rPr>
              <a:t>（续）</a:t>
            </a:r>
            <a:endParaRPr lang="zh-CN" altLang="en-US"/>
          </a:p>
        </p:txBody>
      </p:sp>
      <p:sp>
        <p:nvSpPr>
          <p:cNvPr id="3" name="内容占位符 2"/>
          <p:cNvSpPr>
            <a:spLocks noGrp="1"/>
          </p:cNvSpPr>
          <p:nvPr>
            <p:ph idx="1"/>
          </p:nvPr>
        </p:nvSpPr>
        <p:spPr>
          <a:xfrm>
            <a:off x="609600" y="1412875"/>
            <a:ext cx="10972800" cy="624205"/>
          </a:xfrm>
        </p:spPr>
        <p:txBody>
          <a:bodyPr/>
          <a:lstStyle/>
          <a:p>
            <a:r>
              <a:rPr lang="zh-CN" altLang="en-US"/>
              <a:t>下图是学生类的UML表示：</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pic>
        <p:nvPicPr>
          <p:cNvPr id="7" name="图片 5" descr="z11_Student"/>
          <p:cNvPicPr>
            <a:picLocks noChangeAspect="1"/>
          </p:cNvPicPr>
          <p:nvPr/>
        </p:nvPicPr>
        <p:blipFill>
          <a:blip r:embed="rId2"/>
          <a:stretch>
            <a:fillRect/>
          </a:stretch>
        </p:blipFill>
        <p:spPr>
          <a:xfrm>
            <a:off x="3455670" y="1973580"/>
            <a:ext cx="4691380" cy="4415155"/>
          </a:xfrm>
          <a:prstGeom prst="rect">
            <a:avLst/>
          </a:prstGeom>
          <a:noFill/>
          <a:ln w="9525">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1.2 UML中的类图</a:t>
            </a:r>
            <a:r>
              <a:rPr lang="zh-CN">
                <a:solidFill>
                  <a:srgbClr val="C00000"/>
                </a:solidFill>
              </a:rPr>
              <a:t>（续）</a:t>
            </a:r>
          </a:p>
        </p:txBody>
      </p:sp>
      <p:sp>
        <p:nvSpPr>
          <p:cNvPr id="39" name="内容占位符 38"/>
          <p:cNvSpPr>
            <a:spLocks noGrp="1"/>
          </p:cNvSpPr>
          <p:nvPr>
            <p:ph idx="1"/>
          </p:nvPr>
        </p:nvSpPr>
        <p:spPr>
          <a:xfrm>
            <a:off x="609600" y="1412875"/>
            <a:ext cx="10972800" cy="2023110"/>
          </a:xfrm>
        </p:spPr>
        <p:txBody>
          <a:bodyPr/>
          <a:lstStyle/>
          <a:p>
            <a:pPr>
              <a:lnSpc>
                <a:spcPct val="90000"/>
              </a:lnSpc>
            </a:pPr>
            <a:r>
              <a:rPr lang="zh-CN" altLang="en-US" sz="2800">
                <a:solidFill>
                  <a:srgbClr val="00B050"/>
                </a:solidFill>
              </a:rPr>
              <a:t>1.2.2 类、接口和类图</a:t>
            </a:r>
          </a:p>
          <a:p>
            <a:pPr marL="0" indent="0">
              <a:lnSpc>
                <a:spcPct val="90000"/>
              </a:lnSpc>
              <a:buNone/>
            </a:pPr>
            <a:r>
              <a:rPr lang="zh-CN" altLang="en-US" sz="2800">
                <a:solidFill>
                  <a:schemeClr val="tx1"/>
                </a:solidFill>
              </a:rPr>
              <a:t>     </a:t>
            </a: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2.接口（Interface）</a:t>
            </a:r>
          </a:p>
          <a:p>
            <a:pPr marL="0" indent="0">
              <a:lnSpc>
                <a:spcPct val="90000"/>
              </a:lnSpc>
              <a:buNone/>
            </a:pPr>
            <a:r>
              <a:rPr lang="zh-CN" altLang="en-US" sz="2800" b="1">
                <a:latin typeface="楷体" panose="02010609060101010101" charset="-122"/>
                <a:ea typeface="楷体" panose="02010609060101010101" charset="-122"/>
                <a:sym typeface="+mn-ea"/>
              </a:rPr>
              <a:t>    接口是一种特殊的类，它包含抽象操作，但不包含属性。它</a:t>
            </a:r>
            <a:r>
              <a:rPr lang="zh-CN" altLang="en-US" sz="2800" b="1" u="sng">
                <a:solidFill>
                  <a:srgbClr val="FF0000"/>
                </a:solidFill>
                <a:latin typeface="楷体" panose="02010609060101010101" charset="-122"/>
                <a:ea typeface="楷体" panose="02010609060101010101" charset="-122"/>
                <a:sym typeface="+mn-ea"/>
              </a:rPr>
              <a:t>描述了类或组件对外可见的动作</a:t>
            </a:r>
            <a:r>
              <a:rPr lang="zh-CN" altLang="en-US" sz="2800" b="1">
                <a:latin typeface="楷体" panose="02010609060101010101" charset="-122"/>
                <a:ea typeface="楷体" panose="02010609060101010101" charset="-122"/>
                <a:sym typeface="+mn-ea"/>
              </a:rPr>
              <a:t>。下图是图形类接口的UML表示：</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6" descr="z12_Graph"/>
          <p:cNvPicPr>
            <a:picLocks noChangeAspect="1"/>
          </p:cNvPicPr>
          <p:nvPr/>
        </p:nvPicPr>
        <p:blipFill>
          <a:blip r:embed="rId3"/>
          <a:stretch>
            <a:fillRect/>
          </a:stretch>
        </p:blipFill>
        <p:spPr>
          <a:xfrm>
            <a:off x="3474085" y="3269615"/>
            <a:ext cx="4869180" cy="3098800"/>
          </a:xfrm>
          <a:prstGeom prst="rect">
            <a:avLst/>
          </a:prstGeom>
          <a:noFill/>
          <a:ln w="9525">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内容简介</a:t>
            </a:r>
          </a:p>
        </p:txBody>
      </p:sp>
      <p:sp>
        <p:nvSpPr>
          <p:cNvPr id="39" name="内容占位符 38"/>
          <p:cNvSpPr>
            <a:spLocks noGrp="1"/>
          </p:cNvSpPr>
          <p:nvPr>
            <p:ph idx="1"/>
          </p:nvPr>
        </p:nvSpPr>
        <p:spPr>
          <a:xfrm>
            <a:off x="609600" y="1341755"/>
            <a:ext cx="10972800" cy="5047615"/>
          </a:xfrm>
        </p:spPr>
        <p:txBody>
          <a:bodyPr/>
          <a:lstStyle/>
          <a:p>
            <a:pPr marL="0" indent="0">
              <a:lnSpc>
                <a:spcPct val="100000"/>
              </a:lnSpc>
              <a:buNone/>
            </a:pPr>
            <a:r>
              <a:rPr lang="en-US" altLang="zh-CN">
                <a:latin typeface="Arial" panose="020B0604020202020204" pitchFamily="34" charset="0"/>
              </a:rPr>
              <a:t>• </a:t>
            </a:r>
            <a:r>
              <a:rPr lang="en-US" altLang="zh-CN">
                <a:solidFill>
                  <a:srgbClr val="00B050"/>
                </a:solidFill>
              </a:rPr>
              <a:t>本章教学目标：</a:t>
            </a:r>
          </a:p>
          <a:p>
            <a:pPr marL="0" indent="0">
              <a:lnSpc>
                <a:spcPct val="100000"/>
              </a:lnSpc>
              <a:buNone/>
            </a:pPr>
            <a:r>
              <a:rPr lang="zh-CN" altLang="en-US">
                <a:sym typeface="+mn-ea"/>
              </a:rPr>
              <a:t></a:t>
            </a:r>
            <a:r>
              <a:rPr lang="zh-CN" altLang="en-US"/>
              <a:t>了解软件设计模式的</a:t>
            </a:r>
            <a:r>
              <a:rPr lang="zh-CN" altLang="en-US">
                <a:solidFill>
                  <a:srgbClr val="FF0000"/>
                </a:solidFill>
              </a:rPr>
              <a:t>产生背景</a:t>
            </a:r>
            <a:r>
              <a:rPr lang="zh-CN" altLang="en-US"/>
              <a:t>；</a:t>
            </a:r>
          </a:p>
          <a:p>
            <a:pPr marL="0" indent="0">
              <a:lnSpc>
                <a:spcPct val="100000"/>
              </a:lnSpc>
              <a:buNone/>
            </a:pPr>
            <a:r>
              <a:rPr lang="zh-CN" altLang="en-US">
                <a:sym typeface="+mn-ea"/>
              </a:rPr>
              <a:t></a:t>
            </a:r>
            <a:r>
              <a:rPr lang="zh-CN" altLang="en-US"/>
              <a:t>掌握软件设计模式的</a:t>
            </a:r>
            <a:r>
              <a:rPr lang="zh-CN" altLang="en-US">
                <a:solidFill>
                  <a:srgbClr val="FF0000"/>
                </a:solidFill>
              </a:rPr>
              <a:t>概念、意义</a:t>
            </a:r>
            <a:r>
              <a:rPr lang="zh-CN" altLang="en-US"/>
              <a:t>和</a:t>
            </a:r>
            <a:r>
              <a:rPr lang="zh-CN" altLang="en-US">
                <a:solidFill>
                  <a:srgbClr val="FF0000"/>
                </a:solidFill>
              </a:rPr>
              <a:t>基本要素</a:t>
            </a:r>
            <a:r>
              <a:rPr lang="zh-CN" altLang="en-US"/>
              <a:t>；</a:t>
            </a:r>
          </a:p>
          <a:p>
            <a:pPr marL="0" indent="0">
              <a:lnSpc>
                <a:spcPct val="100000"/>
              </a:lnSpc>
              <a:buNone/>
            </a:pPr>
            <a:r>
              <a:rPr lang="zh-CN" altLang="en-US">
                <a:sym typeface="+mn-ea"/>
              </a:rPr>
              <a:t></a:t>
            </a:r>
            <a:r>
              <a:rPr lang="zh-CN" altLang="en-US"/>
              <a:t>明白GoF的</a:t>
            </a:r>
            <a:r>
              <a:rPr lang="zh-CN" altLang="en-US">
                <a:solidFill>
                  <a:srgbClr val="FF0000"/>
                </a:solidFill>
              </a:rPr>
              <a:t>23种设计模式</a:t>
            </a:r>
            <a:r>
              <a:rPr lang="zh-CN" altLang="en-US"/>
              <a:t>的分类与特点；</a:t>
            </a:r>
          </a:p>
          <a:p>
            <a:pPr marL="0" indent="0">
              <a:lnSpc>
                <a:spcPct val="100000"/>
              </a:lnSpc>
              <a:buNone/>
            </a:pPr>
            <a:r>
              <a:rPr lang="zh-CN" altLang="en-US">
                <a:sym typeface="+mn-ea"/>
              </a:rPr>
              <a:t></a:t>
            </a:r>
            <a:r>
              <a:rPr lang="zh-CN" altLang="en-US"/>
              <a:t>理解</a:t>
            </a:r>
            <a:r>
              <a:rPr lang="zh-CN" altLang="en-US">
                <a:solidFill>
                  <a:srgbClr val="FF0000"/>
                </a:solidFill>
              </a:rPr>
              <a:t>UML类之间的关系</a:t>
            </a:r>
            <a:r>
              <a:rPr lang="zh-CN" altLang="en-US"/>
              <a:t>，并学会</a:t>
            </a:r>
            <a:r>
              <a:rPr lang="zh-CN" altLang="en-US">
                <a:solidFill>
                  <a:srgbClr val="FF0000"/>
                </a:solidFill>
              </a:rPr>
              <a:t>类图的画法</a:t>
            </a:r>
            <a:r>
              <a:rPr lang="zh-CN" altLang="en-US"/>
              <a:t>；</a:t>
            </a:r>
          </a:p>
          <a:p>
            <a:pPr marL="0" indent="0">
              <a:lnSpc>
                <a:spcPct val="100000"/>
              </a:lnSpc>
              <a:buNone/>
            </a:pPr>
            <a:r>
              <a:rPr lang="zh-CN" altLang="en-US">
                <a:sym typeface="+mn-ea"/>
              </a:rPr>
              <a:t></a:t>
            </a:r>
            <a:r>
              <a:rPr lang="zh-CN" altLang="en-US"/>
              <a:t>正确理解面向对象的</a:t>
            </a:r>
            <a:r>
              <a:rPr lang="zh-CN" altLang="en-US">
                <a:solidFill>
                  <a:srgbClr val="FF0000"/>
                </a:solidFill>
              </a:rPr>
              <a:t>七种设计原则</a:t>
            </a:r>
            <a:r>
              <a:rPr lang="zh-CN" altLang="en-US"/>
              <a:t>。</a:t>
            </a:r>
          </a:p>
          <a:p>
            <a:pPr marL="0" indent="0">
              <a:lnSpc>
                <a:spcPct val="100000"/>
              </a:lnSpc>
              <a:buNone/>
            </a:pPr>
            <a:r>
              <a:rPr lang="zh-CN" altLang="en-US">
                <a:latin typeface="Arial" panose="020B0604020202020204" pitchFamily="34" charset="0"/>
              </a:rPr>
              <a:t>• </a:t>
            </a:r>
            <a:r>
              <a:rPr lang="zh-CN" altLang="en-US">
                <a:solidFill>
                  <a:srgbClr val="00B050"/>
                </a:solidFill>
              </a:rPr>
              <a:t>本章重点内容：</a:t>
            </a:r>
          </a:p>
          <a:p>
            <a:pPr marL="0" indent="0">
              <a:lnSpc>
                <a:spcPct val="100000"/>
              </a:lnSpc>
              <a:buNone/>
            </a:pPr>
            <a:r>
              <a:rPr lang="zh-CN" altLang="en-US">
                <a:sym typeface="+mn-ea"/>
              </a:rPr>
              <a:t></a:t>
            </a:r>
            <a:r>
              <a:rPr lang="zh-CN" altLang="en-US"/>
              <a:t>GoF的23种设计模式的</a:t>
            </a:r>
            <a:r>
              <a:rPr lang="zh-CN" altLang="en-US">
                <a:solidFill>
                  <a:srgbClr val="FF0000"/>
                </a:solidFill>
              </a:rPr>
              <a:t>分类与特点</a:t>
            </a:r>
            <a:r>
              <a:rPr lang="zh-CN" altLang="en-US"/>
              <a:t>；</a:t>
            </a:r>
          </a:p>
          <a:p>
            <a:pPr marL="0" indent="0">
              <a:lnSpc>
                <a:spcPct val="100000"/>
              </a:lnSpc>
              <a:buNone/>
            </a:pPr>
            <a:r>
              <a:rPr lang="zh-CN" altLang="en-US">
                <a:sym typeface="+mn-ea"/>
              </a:rPr>
              <a:t></a:t>
            </a:r>
            <a:r>
              <a:rPr lang="zh-CN" altLang="en-US"/>
              <a:t>UML中的</a:t>
            </a:r>
            <a:r>
              <a:rPr lang="zh-CN" altLang="en-US">
                <a:solidFill>
                  <a:srgbClr val="FF0000"/>
                </a:solidFill>
              </a:rPr>
              <a:t>类之间的关系</a:t>
            </a:r>
            <a:r>
              <a:rPr lang="zh-CN" altLang="en-US"/>
              <a:t>；</a:t>
            </a:r>
          </a:p>
          <a:p>
            <a:pPr marL="0" indent="0">
              <a:lnSpc>
                <a:spcPct val="100000"/>
              </a:lnSpc>
              <a:buNone/>
            </a:pPr>
            <a:r>
              <a:rPr lang="zh-CN" altLang="en-US">
                <a:sym typeface="+mn-ea"/>
              </a:rPr>
              <a:t></a:t>
            </a:r>
            <a:r>
              <a:rPr lang="zh-CN" altLang="en-US"/>
              <a:t>UML中的</a:t>
            </a:r>
            <a:r>
              <a:rPr lang="zh-CN" altLang="en-US">
                <a:solidFill>
                  <a:srgbClr val="FF0000"/>
                </a:solidFill>
              </a:rPr>
              <a:t>类图的画法</a:t>
            </a:r>
            <a:r>
              <a:rPr lang="zh-CN" altLang="en-US"/>
              <a:t>；</a:t>
            </a:r>
          </a:p>
          <a:p>
            <a:pPr marL="0" indent="0">
              <a:lnSpc>
                <a:spcPct val="100000"/>
              </a:lnSpc>
              <a:buNone/>
            </a:pPr>
            <a:r>
              <a:rPr lang="zh-CN" altLang="en-US">
                <a:sym typeface="+mn-ea"/>
              </a:rPr>
              <a:t></a:t>
            </a:r>
            <a:r>
              <a:rPr lang="zh-CN" altLang="en-US"/>
              <a:t>面向对象的</a:t>
            </a:r>
            <a:r>
              <a:rPr lang="zh-CN" altLang="en-US">
                <a:solidFill>
                  <a:srgbClr val="FF0000"/>
                </a:solidFill>
              </a:rPr>
              <a:t>七种设计原则</a:t>
            </a:r>
            <a:r>
              <a:rPr lang="zh-CN" altLang="en-US"/>
              <a:t>。</a:t>
            </a:r>
          </a:p>
        </p:txBody>
      </p:sp>
      <p:sp>
        <p:nvSpPr>
          <p:cNvPr id="2" name="日期占位符 1"/>
          <p:cNvSpPr>
            <a:spLocks noGrp="1"/>
          </p:cNvSpPr>
          <p:nvPr>
            <p:ph type="dt" sz="half" idx="10"/>
          </p:nvPr>
        </p:nvSpPr>
        <p:spPr/>
        <p:txBody>
          <a:bodyPr/>
          <a:lstStyle/>
          <a:p>
            <a:pPr lvl="0"/>
            <a:r>
              <a:rPr lang="zh-CN" altLang="en-US">
                <a:sym typeface="+mn-ea"/>
              </a:rPr>
              <a:t>软件设计模式（Java版）、  作者：程细柱</a:t>
            </a:r>
            <a:endParaRPr lang="zh-CN" altLang="en-US"/>
          </a:p>
          <a:p>
            <a:pPr lvl="0"/>
            <a:endParaRPr lang="zh-CN" altLang="en-US"/>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823335" y="6530975"/>
            <a:ext cx="5678170" cy="476250"/>
          </a:xfrm>
        </p:spPr>
        <p:txBody>
          <a:bodyPr/>
          <a:lstStyle/>
          <a:p>
            <a:pPr lvl="0"/>
            <a:r>
              <a:rPr lang="zh-CN"/>
              <a:t>人民邮电出版社(www.ptpress.com.cn 和 www.ptpedu.com.cn)</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1.2 UML中的类图</a:t>
            </a:r>
            <a:r>
              <a:rPr lang="zh-CN">
                <a:solidFill>
                  <a:srgbClr val="C00000"/>
                </a:solidFill>
              </a:rPr>
              <a:t>（续）</a:t>
            </a:r>
          </a:p>
        </p:txBody>
      </p:sp>
      <p:sp>
        <p:nvSpPr>
          <p:cNvPr id="39" name="内容占位符 38"/>
          <p:cNvSpPr>
            <a:spLocks noGrp="1"/>
          </p:cNvSpPr>
          <p:nvPr>
            <p:ph idx="1"/>
          </p:nvPr>
        </p:nvSpPr>
        <p:spPr>
          <a:xfrm>
            <a:off x="546100" y="2143125"/>
            <a:ext cx="4654550" cy="3566795"/>
          </a:xfrm>
        </p:spPr>
        <p:txBody>
          <a:bodyPr/>
          <a:lstStyle/>
          <a:p>
            <a:pPr>
              <a:lnSpc>
                <a:spcPct val="90000"/>
              </a:lnSpc>
            </a:pPr>
            <a:r>
              <a:rPr lang="zh-CN" altLang="en-US" sz="2800">
                <a:solidFill>
                  <a:srgbClr val="00B050"/>
                </a:solidFill>
              </a:rPr>
              <a:t>1.2.2 类、接口和类图</a:t>
            </a:r>
          </a:p>
          <a:p>
            <a:pPr marL="0" indent="0">
              <a:lnSpc>
                <a:spcPct val="90000"/>
              </a:lnSpc>
              <a:buNone/>
            </a:pPr>
            <a:r>
              <a:rPr lang="zh-CN" altLang="en-US" sz="2800">
                <a:solidFill>
                  <a:schemeClr val="tx1"/>
                </a:solidFill>
              </a:rPr>
              <a:t>     </a:t>
            </a: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3.类图（ClassDiagram）</a:t>
            </a:r>
          </a:p>
          <a:p>
            <a:pPr marL="0" indent="0">
              <a:lnSpc>
                <a:spcPct val="90000"/>
              </a:lnSpc>
              <a:buNone/>
            </a:pPr>
            <a:r>
              <a:rPr lang="zh-CN" altLang="en-US" sz="2800" b="1">
                <a:latin typeface="楷体" panose="02010609060101010101" charset="-122"/>
                <a:ea typeface="楷体" panose="02010609060101010101" charset="-122"/>
                <a:sym typeface="+mn-ea"/>
              </a:rPr>
              <a:t>    类图是用来显示系统中的</a:t>
            </a:r>
            <a:r>
              <a:rPr lang="zh-CN" altLang="en-US" sz="2800" b="1">
                <a:solidFill>
                  <a:srgbClr val="FF0000"/>
                </a:solidFill>
                <a:latin typeface="楷体" panose="02010609060101010101" charset="-122"/>
                <a:ea typeface="楷体" panose="02010609060101010101" charset="-122"/>
                <a:sym typeface="+mn-ea"/>
              </a:rPr>
              <a:t>类</a:t>
            </a:r>
            <a:r>
              <a:rPr lang="zh-CN" altLang="en-US" sz="2800" b="1">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接口</a:t>
            </a:r>
            <a:r>
              <a:rPr lang="zh-CN" altLang="en-US" sz="2800" b="1">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协作</a:t>
            </a:r>
            <a:r>
              <a:rPr lang="zh-CN" altLang="en-US" sz="2800" b="1">
                <a:latin typeface="楷体" panose="02010609060101010101" charset="-122"/>
                <a:ea typeface="楷体" panose="02010609060101010101" charset="-122"/>
                <a:sym typeface="+mn-ea"/>
              </a:rPr>
              <a:t>以及</a:t>
            </a:r>
            <a:r>
              <a:rPr lang="zh-CN" altLang="en-US" sz="2800" b="1">
                <a:solidFill>
                  <a:srgbClr val="FF0000"/>
                </a:solidFill>
                <a:latin typeface="楷体" panose="02010609060101010101" charset="-122"/>
                <a:ea typeface="楷体" panose="02010609060101010101" charset="-122"/>
                <a:sym typeface="+mn-ea"/>
              </a:rPr>
              <a:t>它们之间的静态结构和关系</a:t>
            </a:r>
            <a:r>
              <a:rPr lang="zh-CN" altLang="en-US" sz="2800" b="1">
                <a:latin typeface="楷体" panose="02010609060101010101" charset="-122"/>
                <a:ea typeface="楷体" panose="02010609060101010101" charset="-122"/>
                <a:sym typeface="+mn-ea"/>
              </a:rPr>
              <a:t>的一种静态模型。</a:t>
            </a:r>
          </a:p>
          <a:p>
            <a:pPr marL="0" indent="0">
              <a:lnSpc>
                <a:spcPct val="90000"/>
              </a:lnSpc>
              <a:buNone/>
            </a:pPr>
            <a:r>
              <a:rPr lang="zh-CN" altLang="en-US" sz="2800" b="1">
                <a:latin typeface="楷体" panose="02010609060101010101" charset="-122"/>
                <a:ea typeface="楷体" panose="02010609060101010101" charset="-122"/>
                <a:sym typeface="+mn-ea"/>
              </a:rPr>
              <a:t>    右边是“计算长方形和圆形的周长与面积”的类图：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7" descr="z13_ClassDiagram"/>
          <p:cNvPicPr>
            <a:picLocks noChangeAspect="1"/>
          </p:cNvPicPr>
          <p:nvPr/>
        </p:nvPicPr>
        <p:blipFill>
          <a:blip r:embed="rId3"/>
          <a:stretch>
            <a:fillRect/>
          </a:stretch>
        </p:blipFill>
        <p:spPr>
          <a:xfrm>
            <a:off x="5264150" y="1805940"/>
            <a:ext cx="6618605" cy="4134485"/>
          </a:xfrm>
          <a:prstGeom prst="rect">
            <a:avLst/>
          </a:prstGeom>
          <a:noFill/>
          <a:ln w="9525">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1.2 UML中的类图</a:t>
            </a:r>
            <a:r>
              <a:rPr lang="zh-CN">
                <a:solidFill>
                  <a:srgbClr val="C00000"/>
                </a:solidFill>
              </a:rPr>
              <a:t>（续）</a:t>
            </a:r>
          </a:p>
        </p:txBody>
      </p:sp>
      <p:sp>
        <p:nvSpPr>
          <p:cNvPr id="39" name="内容占位符 38"/>
          <p:cNvSpPr>
            <a:spLocks noGrp="1"/>
          </p:cNvSpPr>
          <p:nvPr>
            <p:ph idx="1"/>
          </p:nvPr>
        </p:nvSpPr>
        <p:spPr>
          <a:xfrm>
            <a:off x="339725" y="1952625"/>
            <a:ext cx="5339080" cy="4163695"/>
          </a:xfrm>
        </p:spPr>
        <p:txBody>
          <a:bodyPr/>
          <a:lstStyle/>
          <a:p>
            <a:pPr>
              <a:lnSpc>
                <a:spcPct val="90000"/>
              </a:lnSpc>
            </a:pPr>
            <a:r>
              <a:rPr lang="zh-CN" altLang="en-US" sz="2800">
                <a:solidFill>
                  <a:srgbClr val="00B050"/>
                </a:solidFill>
              </a:rPr>
              <a:t>1.2.3 类之间的关系</a:t>
            </a:r>
          </a:p>
          <a:p>
            <a:pPr marL="0" indent="0">
              <a:lnSpc>
                <a:spcPct val="90000"/>
              </a:lnSpc>
              <a:buNone/>
            </a:pPr>
            <a:r>
              <a:rPr lang="zh-CN" altLang="en-US" sz="2800">
                <a:solidFill>
                  <a:schemeClr val="tx1"/>
                </a:solidFill>
              </a:rPr>
              <a:t>     </a:t>
            </a: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1.依赖（Dependency）关系</a:t>
            </a:r>
          </a:p>
          <a:p>
            <a:pPr marL="0" indent="0">
              <a:lnSpc>
                <a:spcPct val="90000"/>
              </a:lnSpc>
              <a:buNone/>
            </a:pPr>
            <a:r>
              <a:rPr lang="zh-CN" altLang="en-US" sz="2800" b="1">
                <a:latin typeface="楷体" panose="02010609060101010101" charset="-122"/>
                <a:ea typeface="楷体" panose="02010609060101010101" charset="-122"/>
                <a:sym typeface="+mn-ea"/>
              </a:rPr>
              <a:t>    依赖关系是一种</a:t>
            </a:r>
            <a:r>
              <a:rPr lang="zh-CN" altLang="en-US" sz="2800" b="1">
                <a:solidFill>
                  <a:srgbClr val="FF0000"/>
                </a:solidFill>
                <a:latin typeface="楷体" panose="02010609060101010101" charset="-122"/>
                <a:ea typeface="楷体" panose="02010609060101010101" charset="-122"/>
                <a:sym typeface="+mn-ea"/>
              </a:rPr>
              <a:t>使用关系</a:t>
            </a:r>
            <a:r>
              <a:rPr lang="zh-CN" altLang="en-US" sz="2800" b="1">
                <a:latin typeface="楷体" panose="02010609060101010101" charset="-122"/>
                <a:ea typeface="楷体" panose="02010609060101010101" charset="-122"/>
                <a:sym typeface="+mn-ea"/>
              </a:rPr>
              <a:t>，它是对象之间耦合度最弱的一种关联方式。</a:t>
            </a:r>
          </a:p>
          <a:p>
            <a:pPr marL="0" indent="0">
              <a:lnSpc>
                <a:spcPct val="90000"/>
              </a:lnSpc>
              <a:buNone/>
            </a:pPr>
            <a:r>
              <a:rPr lang="zh-CN" altLang="en-US" sz="2800" b="1">
                <a:latin typeface="楷体" panose="02010609060101010101" charset="-122"/>
                <a:ea typeface="楷体" panose="02010609060101010101" charset="-122"/>
                <a:sym typeface="+mn-ea"/>
              </a:rPr>
              <a:t>    在代码中，某个类的方法通过</a:t>
            </a:r>
            <a:r>
              <a:rPr lang="zh-CN" altLang="en-US" sz="2800" b="1">
                <a:solidFill>
                  <a:srgbClr val="FF0000"/>
                </a:solidFill>
                <a:latin typeface="楷体" panose="02010609060101010101" charset="-122"/>
                <a:ea typeface="楷体" panose="02010609060101010101" charset="-122"/>
                <a:sym typeface="+mn-ea"/>
              </a:rPr>
              <a:t>局部变量</a:t>
            </a:r>
            <a:r>
              <a:rPr lang="zh-CN" altLang="en-US" sz="2800" b="1">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方法的参数</a:t>
            </a:r>
            <a:r>
              <a:rPr lang="zh-CN" altLang="en-US" sz="2800" b="1">
                <a:latin typeface="楷体" panose="02010609060101010101" charset="-122"/>
                <a:ea typeface="楷体" panose="02010609060101010101" charset="-122"/>
                <a:sym typeface="+mn-ea"/>
              </a:rPr>
              <a:t>或者</a:t>
            </a:r>
            <a:r>
              <a:rPr lang="zh-CN" altLang="en-US" sz="2800" b="1">
                <a:solidFill>
                  <a:srgbClr val="FF0000"/>
                </a:solidFill>
                <a:latin typeface="楷体" panose="02010609060101010101" charset="-122"/>
                <a:ea typeface="楷体" panose="02010609060101010101" charset="-122"/>
                <a:sym typeface="+mn-ea"/>
              </a:rPr>
              <a:t>对静态方法的调用</a:t>
            </a:r>
            <a:r>
              <a:rPr lang="zh-CN" altLang="en-US" sz="2800" b="1">
                <a:latin typeface="楷体" panose="02010609060101010101" charset="-122"/>
                <a:ea typeface="楷体" panose="02010609060101010101" charset="-122"/>
                <a:sym typeface="+mn-ea"/>
              </a:rPr>
              <a:t>来访问另一个类（被依赖类）中的某些方法来完成一些职责。</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9" descr="z14_Dependency"/>
          <p:cNvPicPr>
            <a:picLocks noChangeAspect="1"/>
          </p:cNvPicPr>
          <p:nvPr/>
        </p:nvPicPr>
        <p:blipFill>
          <a:blip r:embed="rId3"/>
          <a:stretch>
            <a:fillRect/>
          </a:stretch>
        </p:blipFill>
        <p:spPr>
          <a:xfrm>
            <a:off x="5598795" y="2522220"/>
            <a:ext cx="6283960" cy="3352165"/>
          </a:xfrm>
          <a:prstGeom prst="rect">
            <a:avLst/>
          </a:prstGeom>
          <a:noFill/>
          <a:ln w="9525">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1.2 UML中的类图</a:t>
            </a:r>
            <a:r>
              <a:rPr lang="zh-CN">
                <a:solidFill>
                  <a:srgbClr val="C00000"/>
                </a:solidFill>
              </a:rPr>
              <a:t>（续）</a:t>
            </a:r>
          </a:p>
        </p:txBody>
      </p:sp>
      <p:sp>
        <p:nvSpPr>
          <p:cNvPr id="39" name="内容占位符 38"/>
          <p:cNvSpPr>
            <a:spLocks noGrp="1"/>
          </p:cNvSpPr>
          <p:nvPr>
            <p:ph idx="1"/>
          </p:nvPr>
        </p:nvSpPr>
        <p:spPr>
          <a:xfrm>
            <a:off x="339725" y="1555115"/>
            <a:ext cx="11482705" cy="2651125"/>
          </a:xfrm>
        </p:spPr>
        <p:txBody>
          <a:bodyPr/>
          <a:lstStyle/>
          <a:p>
            <a:pPr>
              <a:lnSpc>
                <a:spcPct val="90000"/>
              </a:lnSpc>
            </a:pPr>
            <a:r>
              <a:rPr lang="zh-CN" altLang="en-US" sz="2800">
                <a:solidFill>
                  <a:srgbClr val="00B050"/>
                </a:solidFill>
              </a:rPr>
              <a:t>1.2.3 类之间的关系</a:t>
            </a:r>
          </a:p>
          <a:p>
            <a:pPr marL="0" indent="0">
              <a:lnSpc>
                <a:spcPct val="90000"/>
              </a:lnSpc>
              <a:buNone/>
            </a:pPr>
            <a:r>
              <a:rPr lang="zh-CN" altLang="en-US" sz="2800">
                <a:solidFill>
                  <a:schemeClr val="tx1"/>
                </a:solidFill>
              </a:rPr>
              <a:t>     </a:t>
            </a: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2.关联（Association）关系</a:t>
            </a:r>
          </a:p>
          <a:p>
            <a:pPr marL="0" indent="0">
              <a:lnSpc>
                <a:spcPct val="90000"/>
              </a:lnSpc>
              <a:buNone/>
            </a:pPr>
            <a:r>
              <a:rPr lang="zh-CN" altLang="en-US" sz="2800" b="1">
                <a:latin typeface="楷体" panose="02010609060101010101" charset="-122"/>
                <a:ea typeface="楷体" panose="02010609060101010101" charset="-122"/>
                <a:sym typeface="+mn-ea"/>
              </a:rPr>
              <a:t>    关联关系是对象之间的</a:t>
            </a:r>
            <a:r>
              <a:rPr lang="zh-CN" altLang="en-US" sz="2800" b="1">
                <a:solidFill>
                  <a:srgbClr val="FF0000"/>
                </a:solidFill>
                <a:latin typeface="楷体" panose="02010609060101010101" charset="-122"/>
                <a:ea typeface="楷体" panose="02010609060101010101" charset="-122"/>
                <a:sym typeface="+mn-ea"/>
              </a:rPr>
              <a:t>一种引用关系</a:t>
            </a:r>
            <a:r>
              <a:rPr lang="zh-CN" altLang="en-US" sz="2800" b="1">
                <a:latin typeface="楷体" panose="02010609060101010101" charset="-122"/>
                <a:ea typeface="楷体" panose="02010609060101010101" charset="-122"/>
                <a:sym typeface="+mn-ea"/>
              </a:rPr>
              <a:t>，用于表示一类对象与另一类对象之间的联系，如老师和学生、师傅和徒弟、丈夫和妻子等。关联关系分为</a:t>
            </a:r>
            <a:r>
              <a:rPr lang="zh-CN" altLang="en-US" sz="2800" b="1">
                <a:solidFill>
                  <a:srgbClr val="FF0000"/>
                </a:solidFill>
                <a:latin typeface="楷体" panose="02010609060101010101" charset="-122"/>
                <a:ea typeface="楷体" panose="02010609060101010101" charset="-122"/>
                <a:sym typeface="+mn-ea"/>
              </a:rPr>
              <a:t>一般关联关系</a:t>
            </a:r>
            <a:r>
              <a:rPr lang="zh-CN" altLang="en-US" sz="2800" b="1">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聚合关系</a:t>
            </a:r>
            <a:r>
              <a:rPr lang="zh-CN" altLang="en-US" sz="2800" b="1">
                <a:latin typeface="楷体" panose="02010609060101010101" charset="-122"/>
                <a:ea typeface="楷体" panose="02010609060101010101" charset="-122"/>
                <a:sym typeface="+mn-ea"/>
              </a:rPr>
              <a:t>和</a:t>
            </a:r>
            <a:r>
              <a:rPr lang="zh-CN" altLang="en-US" sz="2800" b="1">
                <a:solidFill>
                  <a:srgbClr val="FF0000"/>
                </a:solidFill>
                <a:latin typeface="楷体" panose="02010609060101010101" charset="-122"/>
                <a:ea typeface="楷体" panose="02010609060101010101" charset="-122"/>
                <a:sym typeface="+mn-ea"/>
              </a:rPr>
              <a:t>组合关系</a:t>
            </a:r>
            <a:r>
              <a:rPr lang="zh-CN" altLang="en-US" sz="2800" b="1">
                <a:latin typeface="楷体" panose="02010609060101010101" charset="-122"/>
                <a:ea typeface="楷体" panose="02010609060101010101" charset="-122"/>
                <a:sym typeface="+mn-ea"/>
              </a:rPr>
              <a:t>，我们先介绍一般关联。关联可以是双向的，也可以是单向的。</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0" descr="z15_Association"/>
          <p:cNvPicPr>
            <a:picLocks noChangeAspect="1"/>
          </p:cNvPicPr>
          <p:nvPr/>
        </p:nvPicPr>
        <p:blipFill>
          <a:blip r:embed="rId3"/>
          <a:stretch>
            <a:fillRect/>
          </a:stretch>
        </p:blipFill>
        <p:spPr>
          <a:xfrm>
            <a:off x="1372235" y="4051300"/>
            <a:ext cx="9473565" cy="2463800"/>
          </a:xfrm>
          <a:prstGeom prst="rect">
            <a:avLst/>
          </a:prstGeom>
          <a:noFill/>
          <a:ln w="9525">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1.2 UML中的类图</a:t>
            </a:r>
            <a:r>
              <a:rPr lang="zh-CN">
                <a:solidFill>
                  <a:srgbClr val="C00000"/>
                </a:solidFill>
              </a:rPr>
              <a:t>（续）</a:t>
            </a:r>
          </a:p>
        </p:txBody>
      </p:sp>
      <p:sp>
        <p:nvSpPr>
          <p:cNvPr id="39" name="内容占位符 38"/>
          <p:cNvSpPr>
            <a:spLocks noGrp="1"/>
          </p:cNvSpPr>
          <p:nvPr>
            <p:ph idx="1"/>
          </p:nvPr>
        </p:nvSpPr>
        <p:spPr>
          <a:xfrm>
            <a:off x="339725" y="1555115"/>
            <a:ext cx="11482705" cy="2603500"/>
          </a:xfrm>
        </p:spPr>
        <p:txBody>
          <a:bodyPr/>
          <a:lstStyle/>
          <a:p>
            <a:pPr>
              <a:lnSpc>
                <a:spcPct val="90000"/>
              </a:lnSpc>
            </a:pPr>
            <a:r>
              <a:rPr lang="zh-CN" altLang="en-US" sz="2800">
                <a:solidFill>
                  <a:srgbClr val="00B050"/>
                </a:solidFill>
              </a:rPr>
              <a:t>1.2.3 类之间的关系</a:t>
            </a:r>
          </a:p>
          <a:p>
            <a:pPr marL="0" indent="0">
              <a:lnSpc>
                <a:spcPct val="90000"/>
              </a:lnSpc>
              <a:buNone/>
            </a:pPr>
            <a:r>
              <a:rPr lang="zh-CN" altLang="en-US" sz="2800">
                <a:solidFill>
                  <a:schemeClr val="tx1"/>
                </a:solidFill>
              </a:rPr>
              <a:t>     </a:t>
            </a: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3.聚合（Aggregation）关系</a:t>
            </a:r>
          </a:p>
          <a:p>
            <a:pPr marL="0" indent="0">
              <a:lnSpc>
                <a:spcPct val="90000"/>
              </a:lnSpc>
              <a:buNone/>
            </a:pPr>
            <a:r>
              <a:rPr lang="zh-CN" altLang="en-US" sz="2800" b="1">
                <a:latin typeface="楷体" panose="02010609060101010101" charset="-122"/>
                <a:ea typeface="楷体" panose="02010609060101010101" charset="-122"/>
                <a:sym typeface="+mn-ea"/>
              </a:rPr>
              <a:t>    聚合关系是</a:t>
            </a:r>
            <a:r>
              <a:rPr lang="zh-CN" altLang="en-US" sz="2800" b="1">
                <a:solidFill>
                  <a:srgbClr val="FF0000"/>
                </a:solidFill>
                <a:latin typeface="楷体" panose="02010609060101010101" charset="-122"/>
                <a:ea typeface="楷体" panose="02010609060101010101" charset="-122"/>
                <a:sym typeface="+mn-ea"/>
              </a:rPr>
              <a:t>强关联关系</a:t>
            </a:r>
            <a:r>
              <a:rPr lang="zh-CN" altLang="en-US" sz="2800" b="1">
                <a:latin typeface="楷体" panose="02010609060101010101" charset="-122"/>
                <a:ea typeface="楷体" panose="02010609060101010101" charset="-122"/>
                <a:sym typeface="+mn-ea"/>
              </a:rPr>
              <a:t>，是</a:t>
            </a:r>
            <a:r>
              <a:rPr lang="zh-CN" altLang="en-US" sz="2800" b="1">
                <a:solidFill>
                  <a:srgbClr val="FF0000"/>
                </a:solidFill>
                <a:latin typeface="楷体" panose="02010609060101010101" charset="-122"/>
                <a:ea typeface="楷体" panose="02010609060101010101" charset="-122"/>
                <a:sym typeface="+mn-ea"/>
              </a:rPr>
              <a:t>整体和部分之间的关系</a:t>
            </a:r>
            <a:r>
              <a:rPr lang="zh-CN" altLang="en-US" sz="2800" b="1">
                <a:latin typeface="楷体" panose="02010609060101010101" charset="-122"/>
                <a:ea typeface="楷体" panose="02010609060101010101" charset="-122"/>
                <a:sym typeface="+mn-ea"/>
              </a:rPr>
              <a:t>，是</a:t>
            </a:r>
            <a:r>
              <a:rPr lang="zh-CN" altLang="en-US" sz="2800" b="1">
                <a:solidFill>
                  <a:srgbClr val="FF0000"/>
                </a:solidFill>
                <a:latin typeface="楷体" panose="02010609060101010101" charset="-122"/>
                <a:ea typeface="楷体" panose="02010609060101010101" charset="-122"/>
                <a:sym typeface="+mn-ea"/>
              </a:rPr>
              <a:t>has-a</a:t>
            </a:r>
            <a:r>
              <a:rPr lang="zh-CN" altLang="en-US" sz="2800" b="1">
                <a:latin typeface="楷体" panose="02010609060101010101" charset="-122"/>
                <a:ea typeface="楷体" panose="02010609060101010101" charset="-122"/>
                <a:sym typeface="+mn-ea"/>
              </a:rPr>
              <a:t>的关系。聚合关系也是通过成员对象来实现的，其中成员对象是整体对象的一部分，但是成员对象可以脱离整体对象而独立存在。例如，学校与老师的关系，学校包含老师，但如果学校停办了，老师依然存在。</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4" descr="z16_Aggregation"/>
          <p:cNvPicPr>
            <a:picLocks noChangeAspect="1"/>
          </p:cNvPicPr>
          <p:nvPr/>
        </p:nvPicPr>
        <p:blipFill>
          <a:blip r:embed="rId3"/>
          <a:stretch>
            <a:fillRect/>
          </a:stretch>
        </p:blipFill>
        <p:spPr>
          <a:xfrm>
            <a:off x="1501140" y="4158615"/>
            <a:ext cx="8965565" cy="2241550"/>
          </a:xfrm>
          <a:prstGeom prst="rect">
            <a:avLst/>
          </a:prstGeom>
          <a:noFill/>
          <a:ln w="9525">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1.2 UML中的类图</a:t>
            </a:r>
            <a:r>
              <a:rPr lang="zh-CN">
                <a:solidFill>
                  <a:srgbClr val="C00000"/>
                </a:solidFill>
              </a:rPr>
              <a:t>（续）</a:t>
            </a:r>
          </a:p>
        </p:txBody>
      </p:sp>
      <p:sp>
        <p:nvSpPr>
          <p:cNvPr id="39" name="内容占位符 38"/>
          <p:cNvSpPr>
            <a:spLocks noGrp="1"/>
          </p:cNvSpPr>
          <p:nvPr>
            <p:ph idx="1"/>
          </p:nvPr>
        </p:nvSpPr>
        <p:spPr>
          <a:xfrm>
            <a:off x="339725" y="1555115"/>
            <a:ext cx="11482705" cy="2603500"/>
          </a:xfrm>
        </p:spPr>
        <p:txBody>
          <a:bodyPr/>
          <a:lstStyle/>
          <a:p>
            <a:pPr>
              <a:lnSpc>
                <a:spcPct val="90000"/>
              </a:lnSpc>
            </a:pPr>
            <a:r>
              <a:rPr lang="zh-CN" altLang="en-US" sz="2800">
                <a:solidFill>
                  <a:srgbClr val="00B050"/>
                </a:solidFill>
              </a:rPr>
              <a:t>1.2.3 类之间的关系</a:t>
            </a:r>
          </a:p>
          <a:p>
            <a:pPr marL="0" indent="0">
              <a:lnSpc>
                <a:spcPct val="90000"/>
              </a:lnSpc>
              <a:buNone/>
            </a:pPr>
            <a:r>
              <a:rPr lang="zh-CN" altLang="en-US" sz="2800">
                <a:solidFill>
                  <a:schemeClr val="tx1"/>
                </a:solidFill>
              </a:rPr>
              <a:t>     </a:t>
            </a: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4.组合（Composition）关系</a:t>
            </a:r>
          </a:p>
          <a:p>
            <a:pPr marL="0" indent="0">
              <a:lnSpc>
                <a:spcPct val="90000"/>
              </a:lnSpc>
              <a:buNone/>
            </a:pPr>
            <a:r>
              <a:rPr lang="zh-CN" altLang="en-US" sz="2800" b="1">
                <a:latin typeface="楷体" panose="02010609060101010101" charset="-122"/>
                <a:ea typeface="楷体" panose="02010609060101010101" charset="-122"/>
                <a:sym typeface="+mn-ea"/>
              </a:rPr>
              <a:t>    组合关系也表示类之间的整体与部分的关系，但它是一种</a:t>
            </a:r>
            <a:r>
              <a:rPr lang="zh-CN" altLang="en-US" sz="2800" b="1">
                <a:solidFill>
                  <a:srgbClr val="FF0000"/>
                </a:solidFill>
                <a:latin typeface="楷体" panose="02010609060101010101" charset="-122"/>
                <a:ea typeface="楷体" panose="02010609060101010101" charset="-122"/>
                <a:sym typeface="+mn-ea"/>
              </a:rPr>
              <a:t>更强烈的聚合关系</a:t>
            </a:r>
            <a:r>
              <a:rPr lang="zh-CN" altLang="en-US" sz="2800" b="1">
                <a:latin typeface="楷体" panose="02010609060101010101" charset="-122"/>
                <a:ea typeface="楷体" panose="02010609060101010101" charset="-122"/>
                <a:sym typeface="+mn-ea"/>
              </a:rPr>
              <a:t>，是contains-a关系。</a:t>
            </a:r>
            <a:r>
              <a:rPr lang="zh-CN" altLang="en-US" sz="2800" b="1">
                <a:solidFill>
                  <a:srgbClr val="FF0000"/>
                </a:solidFill>
                <a:latin typeface="楷体" panose="02010609060101010101" charset="-122"/>
                <a:ea typeface="楷体" panose="02010609060101010101" charset="-122"/>
                <a:sym typeface="+mn-ea"/>
              </a:rPr>
              <a:t>整体对象可以控制部分对象的生命周期</a:t>
            </a:r>
            <a:r>
              <a:rPr lang="zh-CN" altLang="en-US" sz="2800" b="1">
                <a:latin typeface="楷体" panose="02010609060101010101" charset="-122"/>
                <a:ea typeface="楷体" panose="02010609060101010101" charset="-122"/>
                <a:sym typeface="+mn-ea"/>
              </a:rPr>
              <a:t>，一旦整体对象不存在，部分对象也将不存在，部分对象不能脱离整体对象而存在。例如，头和嘴的关系，没有了头，嘴也就不存在了。</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2" descr="z17_Composition"/>
          <p:cNvPicPr>
            <a:picLocks noChangeAspect="1"/>
          </p:cNvPicPr>
          <p:nvPr/>
        </p:nvPicPr>
        <p:blipFill>
          <a:blip r:embed="rId3"/>
          <a:stretch>
            <a:fillRect/>
          </a:stretch>
        </p:blipFill>
        <p:spPr>
          <a:xfrm>
            <a:off x="1915160" y="4158615"/>
            <a:ext cx="8265795" cy="2273300"/>
          </a:xfrm>
          <a:prstGeom prst="rect">
            <a:avLst/>
          </a:prstGeom>
          <a:noFill/>
          <a:ln w="9525">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1.2 UML中的类图</a:t>
            </a:r>
            <a:r>
              <a:rPr lang="zh-CN">
                <a:solidFill>
                  <a:srgbClr val="C00000"/>
                </a:solidFill>
              </a:rPr>
              <a:t>（续）</a:t>
            </a:r>
          </a:p>
        </p:txBody>
      </p:sp>
      <p:sp>
        <p:nvSpPr>
          <p:cNvPr id="39" name="内容占位符 38"/>
          <p:cNvSpPr>
            <a:spLocks noGrp="1"/>
          </p:cNvSpPr>
          <p:nvPr>
            <p:ph idx="1"/>
          </p:nvPr>
        </p:nvSpPr>
        <p:spPr>
          <a:xfrm>
            <a:off x="339725" y="1952625"/>
            <a:ext cx="5339080" cy="4163695"/>
          </a:xfrm>
        </p:spPr>
        <p:txBody>
          <a:bodyPr/>
          <a:lstStyle/>
          <a:p>
            <a:pPr>
              <a:lnSpc>
                <a:spcPct val="90000"/>
              </a:lnSpc>
            </a:pPr>
            <a:r>
              <a:rPr lang="zh-CN" altLang="en-US" sz="2800">
                <a:solidFill>
                  <a:srgbClr val="00B050"/>
                </a:solidFill>
              </a:rPr>
              <a:t>1.2.3 类之间的关系</a:t>
            </a:r>
          </a:p>
          <a:p>
            <a:pPr marL="0" indent="0">
              <a:lnSpc>
                <a:spcPct val="90000"/>
              </a:lnSpc>
              <a:buNone/>
            </a:pPr>
            <a:r>
              <a:rPr lang="zh-CN" altLang="en-US" sz="2800">
                <a:solidFill>
                  <a:schemeClr val="tx1"/>
                </a:solidFill>
              </a:rPr>
              <a:t>     </a:t>
            </a: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5.泛化（Generalization）关系</a:t>
            </a:r>
          </a:p>
          <a:p>
            <a:pPr marL="0" indent="0">
              <a:lnSpc>
                <a:spcPct val="90000"/>
              </a:lnSpc>
              <a:buNone/>
            </a:pPr>
            <a:r>
              <a:rPr lang="zh-CN" altLang="en-US" sz="2800" b="1">
                <a:latin typeface="楷体" panose="02010609060101010101" charset="-122"/>
                <a:ea typeface="楷体" panose="02010609060101010101" charset="-122"/>
                <a:sym typeface="+mn-ea"/>
              </a:rPr>
              <a:t>    泛化关系是对象之间耦合度最大的一种关系，表示</a:t>
            </a:r>
            <a:r>
              <a:rPr lang="zh-CN" altLang="en-US" sz="2800" b="1">
                <a:solidFill>
                  <a:srgbClr val="FF0000"/>
                </a:solidFill>
                <a:latin typeface="楷体" panose="02010609060101010101" charset="-122"/>
                <a:ea typeface="楷体" panose="02010609060101010101" charset="-122"/>
                <a:sym typeface="+mn-ea"/>
              </a:rPr>
              <a:t>一般与特殊</a:t>
            </a:r>
            <a:r>
              <a:rPr lang="zh-CN" altLang="en-US" sz="2800" b="1">
                <a:latin typeface="楷体" panose="02010609060101010101" charset="-122"/>
                <a:ea typeface="楷体" panose="02010609060101010101" charset="-122"/>
                <a:sym typeface="+mn-ea"/>
              </a:rPr>
              <a:t>的关系,是</a:t>
            </a:r>
            <a:r>
              <a:rPr lang="zh-CN" altLang="en-US" sz="2800" b="1">
                <a:solidFill>
                  <a:srgbClr val="FF0000"/>
                </a:solidFill>
                <a:latin typeface="楷体" panose="02010609060101010101" charset="-122"/>
                <a:ea typeface="楷体" panose="02010609060101010101" charset="-122"/>
                <a:sym typeface="+mn-ea"/>
              </a:rPr>
              <a:t>父类与子类</a:t>
            </a:r>
            <a:r>
              <a:rPr lang="zh-CN" altLang="en-US" sz="2800" b="1">
                <a:latin typeface="楷体" panose="02010609060101010101" charset="-122"/>
                <a:ea typeface="楷体" panose="02010609060101010101" charset="-122"/>
                <a:sym typeface="+mn-ea"/>
              </a:rPr>
              <a:t>之间的关系，是一种</a:t>
            </a:r>
            <a:r>
              <a:rPr lang="zh-CN" altLang="en-US" sz="2800" b="1">
                <a:solidFill>
                  <a:srgbClr val="FF0000"/>
                </a:solidFill>
                <a:latin typeface="楷体" panose="02010609060101010101" charset="-122"/>
                <a:ea typeface="楷体" panose="02010609060101010101" charset="-122"/>
                <a:sym typeface="+mn-ea"/>
              </a:rPr>
              <a:t>继承关系</a:t>
            </a:r>
            <a:r>
              <a:rPr lang="zh-CN" altLang="en-US" sz="2800" b="1">
                <a:latin typeface="楷体" panose="02010609060101010101" charset="-122"/>
                <a:ea typeface="楷体" panose="02010609060101010101" charset="-122"/>
                <a:sym typeface="+mn-ea"/>
              </a:rPr>
              <a:t>, 是is-a的关系。</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3" descr="z18_Generalization"/>
          <p:cNvPicPr>
            <a:picLocks noChangeAspect="1"/>
          </p:cNvPicPr>
          <p:nvPr/>
        </p:nvPicPr>
        <p:blipFill>
          <a:blip r:embed="rId3"/>
          <a:stretch>
            <a:fillRect/>
          </a:stretch>
        </p:blipFill>
        <p:spPr>
          <a:xfrm>
            <a:off x="6101080" y="1826260"/>
            <a:ext cx="5297805" cy="3973195"/>
          </a:xfrm>
          <a:prstGeom prst="rect">
            <a:avLst/>
          </a:prstGeom>
          <a:noFill/>
          <a:ln w="9525">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1.2 UML中的类图</a:t>
            </a:r>
            <a:r>
              <a:rPr lang="zh-CN">
                <a:solidFill>
                  <a:srgbClr val="C00000"/>
                </a:solidFill>
              </a:rPr>
              <a:t>（续）</a:t>
            </a:r>
          </a:p>
        </p:txBody>
      </p:sp>
      <p:sp>
        <p:nvSpPr>
          <p:cNvPr id="39" name="内容占位符 38"/>
          <p:cNvSpPr>
            <a:spLocks noGrp="1"/>
          </p:cNvSpPr>
          <p:nvPr>
            <p:ph idx="1"/>
          </p:nvPr>
        </p:nvSpPr>
        <p:spPr>
          <a:xfrm>
            <a:off x="339725" y="1952625"/>
            <a:ext cx="5339080" cy="4163695"/>
          </a:xfrm>
        </p:spPr>
        <p:txBody>
          <a:bodyPr/>
          <a:lstStyle/>
          <a:p>
            <a:pPr>
              <a:lnSpc>
                <a:spcPct val="90000"/>
              </a:lnSpc>
            </a:pPr>
            <a:r>
              <a:rPr lang="zh-CN" altLang="en-US" sz="2800">
                <a:solidFill>
                  <a:srgbClr val="00B050"/>
                </a:solidFill>
              </a:rPr>
              <a:t>1.2.3 类之间的关系</a:t>
            </a:r>
          </a:p>
          <a:p>
            <a:pPr marL="0" indent="0">
              <a:lnSpc>
                <a:spcPct val="90000"/>
              </a:lnSpc>
              <a:buNone/>
            </a:pPr>
            <a:r>
              <a:rPr lang="zh-CN" altLang="en-US" sz="2800">
                <a:solidFill>
                  <a:schemeClr val="tx1"/>
                </a:solidFill>
              </a:rPr>
              <a:t>     </a:t>
            </a: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6.实现（Realization）关系</a:t>
            </a:r>
          </a:p>
          <a:p>
            <a:pPr marL="0" indent="0">
              <a:lnSpc>
                <a:spcPct val="90000"/>
              </a:lnSpc>
              <a:buNone/>
            </a:pPr>
            <a:r>
              <a:rPr lang="zh-CN" altLang="en-US" sz="2800" b="1">
                <a:latin typeface="楷体" panose="02010609060101010101" charset="-122"/>
                <a:ea typeface="楷体" panose="02010609060101010101" charset="-122"/>
                <a:sym typeface="+mn-ea"/>
              </a:rPr>
              <a:t>    实现关系是</a:t>
            </a:r>
            <a:r>
              <a:rPr lang="zh-CN" altLang="en-US" sz="2800" b="1">
                <a:solidFill>
                  <a:srgbClr val="FF0000"/>
                </a:solidFill>
                <a:latin typeface="楷体" panose="02010609060101010101" charset="-122"/>
                <a:ea typeface="楷体" panose="02010609060101010101" charset="-122"/>
                <a:sym typeface="+mn-ea"/>
              </a:rPr>
              <a:t>接口与实现类之间的关系</a:t>
            </a:r>
            <a:r>
              <a:rPr lang="zh-CN" altLang="en-US" sz="2800" b="1">
                <a:latin typeface="楷体" panose="02010609060101010101" charset="-122"/>
                <a:ea typeface="楷体" panose="02010609060101010101" charset="-122"/>
                <a:sym typeface="+mn-ea"/>
              </a:rPr>
              <a:t>。</a:t>
            </a:r>
          </a:p>
          <a:p>
            <a:pPr marL="0" indent="0">
              <a:lnSpc>
                <a:spcPct val="90000"/>
              </a:lnSpc>
              <a:buNone/>
            </a:pPr>
            <a:r>
              <a:rPr lang="zh-CN" altLang="en-US" sz="2800" b="1">
                <a:latin typeface="楷体" panose="02010609060101010101" charset="-122"/>
                <a:ea typeface="楷体" panose="02010609060101010101" charset="-122"/>
                <a:sym typeface="+mn-ea"/>
              </a:rPr>
              <a:t>    在UML类图中，实现关系使用带空心三角箭头的虚线来表示，箭头从实现类指向接口。例如，汽车和船实现了交通工具，其类图如下：</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4" descr="z19_Realization"/>
          <p:cNvPicPr>
            <a:picLocks noChangeAspect="1"/>
          </p:cNvPicPr>
          <p:nvPr/>
        </p:nvPicPr>
        <p:blipFill>
          <a:blip r:embed="rId3"/>
          <a:stretch>
            <a:fillRect/>
          </a:stretch>
        </p:blipFill>
        <p:spPr>
          <a:xfrm>
            <a:off x="6296025" y="1587500"/>
            <a:ext cx="5172075" cy="4338320"/>
          </a:xfrm>
          <a:prstGeom prst="rect">
            <a:avLst/>
          </a:prstGeom>
          <a:noFill/>
          <a:ln w="9525">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p>
        </p:txBody>
      </p:sp>
      <p:sp>
        <p:nvSpPr>
          <p:cNvPr id="39" name="内容占位符 38"/>
          <p:cNvSpPr>
            <a:spLocks noGrp="1"/>
          </p:cNvSpPr>
          <p:nvPr>
            <p:ph idx="1"/>
          </p:nvPr>
        </p:nvSpPr>
        <p:spPr>
          <a:xfrm>
            <a:off x="339725" y="1555115"/>
            <a:ext cx="11482705" cy="4761865"/>
          </a:xfrm>
        </p:spPr>
        <p:txBody>
          <a:bodyPr/>
          <a:lstStyle/>
          <a:p>
            <a:pPr>
              <a:lnSpc>
                <a:spcPct val="90000"/>
              </a:lnSpc>
            </a:pPr>
            <a:r>
              <a:rPr lang="zh-CN" altLang="en-US" sz="2800">
                <a:solidFill>
                  <a:srgbClr val="00B050"/>
                </a:solidFill>
              </a:rPr>
              <a:t>1.3.1 开闭原则</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1.开闭原则的定义</a:t>
            </a:r>
          </a:p>
          <a:p>
            <a:pPr marL="0" indent="0">
              <a:lnSpc>
                <a:spcPct val="90000"/>
              </a:lnSpc>
              <a:buNone/>
            </a:pPr>
            <a:r>
              <a:rPr lang="zh-CN" altLang="en-US" sz="2800" b="1">
                <a:latin typeface="楷体" panose="02010609060101010101" charset="-122"/>
                <a:ea typeface="楷体" panose="02010609060101010101" charset="-122"/>
                <a:sym typeface="+mn-ea"/>
              </a:rPr>
              <a:t>   开闭原则（OCP）：</a:t>
            </a:r>
            <a:r>
              <a:rPr lang="zh-CN" altLang="en-US" sz="2800" b="1">
                <a:solidFill>
                  <a:srgbClr val="FF0000"/>
                </a:solidFill>
                <a:latin typeface="楷体" panose="02010609060101010101" charset="-122"/>
                <a:ea typeface="楷体" panose="02010609060101010101" charset="-122"/>
                <a:sym typeface="+mn-ea"/>
              </a:rPr>
              <a:t>软件实体应当对扩展开放，对修改关闭</a:t>
            </a:r>
            <a:r>
              <a:rPr lang="zh-CN" altLang="en-US" sz="2800" b="1">
                <a:latin typeface="楷体" panose="02010609060101010101" charset="-122"/>
                <a:ea typeface="楷体" panose="02010609060101010101" charset="-122"/>
                <a:sym typeface="+mn-ea"/>
              </a:rPr>
              <a:t>。勃兰特·梅耶（Bertrand Meyer）在1988年的著作《面向对象软件构造》中提出，这里的软件实体包括以下几个部分：1）项目中划分出的模块；2）类与接口；3）方法。</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2.开闭原则的重要性</a:t>
            </a:r>
          </a:p>
          <a:p>
            <a:pPr marL="0" indent="0">
              <a:lnSpc>
                <a:spcPct val="9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对软件测试的影响</a:t>
            </a:r>
            <a:r>
              <a:rPr lang="zh-CN" altLang="en-US" sz="2800" b="1">
                <a:latin typeface="楷体" panose="02010609060101010101" charset="-122"/>
                <a:ea typeface="楷体" panose="02010609060101010101" charset="-122"/>
                <a:sym typeface="+mn-ea"/>
              </a:rPr>
              <a:t>，软件测试时只需要对扩展的代码进行测试就。</a:t>
            </a:r>
          </a:p>
          <a:p>
            <a:pPr marL="0" indent="0">
              <a:lnSpc>
                <a:spcPct val="90000"/>
              </a:lnSpc>
              <a:buNone/>
            </a:pPr>
            <a:r>
              <a:rPr lang="zh-CN" altLang="en-US" sz="2800" b="1">
                <a:latin typeface="楷体" panose="02010609060101010101" charset="-122"/>
                <a:ea typeface="楷体" panose="02010609060101010101" charset="-122"/>
                <a:sym typeface="+mn-ea"/>
              </a:rPr>
              <a:t>   ⑵ 可以提高代码的</a:t>
            </a:r>
            <a:r>
              <a:rPr lang="zh-CN" altLang="en-US" sz="2800" b="1">
                <a:solidFill>
                  <a:srgbClr val="FF0000"/>
                </a:solidFill>
                <a:latin typeface="楷体" panose="02010609060101010101" charset="-122"/>
                <a:ea typeface="楷体" panose="02010609060101010101" charset="-122"/>
                <a:sym typeface="+mn-ea"/>
              </a:rPr>
              <a:t>可复用性</a:t>
            </a:r>
            <a:r>
              <a:rPr lang="zh-CN" altLang="en-US" sz="2800" b="1">
                <a:latin typeface="楷体" panose="02010609060101010101" charset="-122"/>
                <a:ea typeface="楷体" panose="02010609060101010101" charset="-122"/>
                <a:sym typeface="+mn-ea"/>
              </a:rPr>
              <a:t>。</a:t>
            </a:r>
          </a:p>
          <a:p>
            <a:pPr marL="0" indent="0">
              <a:lnSpc>
                <a:spcPct val="90000"/>
              </a:lnSpc>
              <a:buNone/>
            </a:pPr>
            <a:r>
              <a:rPr lang="zh-CN" altLang="en-US" sz="2800" b="1">
                <a:latin typeface="楷体" panose="02010609060101010101" charset="-122"/>
                <a:ea typeface="楷体" panose="02010609060101010101" charset="-122"/>
                <a:sym typeface="+mn-ea"/>
              </a:rPr>
              <a:t>   ⑶ 可以提高软件的</a:t>
            </a:r>
            <a:r>
              <a:rPr lang="zh-CN" altLang="en-US" sz="2800" b="1">
                <a:solidFill>
                  <a:srgbClr val="FF0000"/>
                </a:solidFill>
                <a:latin typeface="楷体" panose="02010609060101010101" charset="-122"/>
                <a:ea typeface="楷体" panose="02010609060101010101" charset="-122"/>
                <a:sym typeface="+mn-ea"/>
              </a:rPr>
              <a:t>可维护性</a:t>
            </a:r>
            <a:r>
              <a:rPr lang="zh-CN" altLang="en-US" sz="2800" b="1">
                <a:latin typeface="楷体" panose="02010609060101010101" charset="-122"/>
                <a:ea typeface="楷体" panose="02010609060101010101" charset="-122"/>
                <a:sym typeface="+mn-ea"/>
              </a:rPr>
              <a:t>，易于扩展和维护。</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rPr>
              <a:t>（续）</a:t>
            </a:r>
          </a:p>
        </p:txBody>
      </p:sp>
      <p:sp>
        <p:nvSpPr>
          <p:cNvPr id="39" name="内容占位符 38"/>
          <p:cNvSpPr>
            <a:spLocks noGrp="1"/>
          </p:cNvSpPr>
          <p:nvPr>
            <p:ph idx="1"/>
          </p:nvPr>
        </p:nvSpPr>
        <p:spPr>
          <a:xfrm>
            <a:off x="339725" y="1555115"/>
            <a:ext cx="4083050" cy="4872355"/>
          </a:xfrm>
        </p:spPr>
        <p:txBody>
          <a:bodyPr/>
          <a:lstStyle/>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3.开闭原则的实现方法</a:t>
            </a:r>
          </a:p>
          <a:p>
            <a:pPr marL="0" indent="0">
              <a:lnSpc>
                <a:spcPct val="90000"/>
              </a:lnSpc>
              <a:buNone/>
            </a:pPr>
            <a:r>
              <a:rPr lang="zh-CN" altLang="en-US" sz="2800" b="1">
                <a:latin typeface="楷体" panose="02010609060101010101" charset="-122"/>
                <a:ea typeface="楷体" panose="02010609060101010101" charset="-122"/>
                <a:sym typeface="+mn-ea"/>
              </a:rPr>
              <a:t>  可以通过“</a:t>
            </a:r>
            <a:r>
              <a:rPr lang="zh-CN" altLang="en-US" sz="2800" b="1">
                <a:solidFill>
                  <a:srgbClr val="FF0000"/>
                </a:solidFill>
                <a:latin typeface="楷体" panose="02010609060101010101" charset="-122"/>
                <a:ea typeface="楷体" panose="02010609060101010101" charset="-122"/>
                <a:sym typeface="+mn-ea"/>
              </a:rPr>
              <a:t>抽象约束、封装变化</a:t>
            </a:r>
            <a:r>
              <a:rPr lang="zh-CN" altLang="en-US" sz="2800" b="1">
                <a:latin typeface="楷体" panose="02010609060101010101" charset="-122"/>
                <a:ea typeface="楷体" panose="02010609060101010101" charset="-122"/>
                <a:sym typeface="+mn-ea"/>
              </a:rPr>
              <a:t>”来实现开闭原则，即通过接口或者抽象类为软件实体定义一个相对稳定的抽象层，而将相同的可变因素封装在相同的具体实现类中。</a:t>
            </a:r>
          </a:p>
          <a:p>
            <a:pPr marL="0" indent="0">
              <a:lnSpc>
                <a:spcPct val="90000"/>
              </a:lnSpc>
              <a:buNone/>
            </a:pPr>
            <a:endParaRPr lang="zh-CN" altLang="en-US" sz="2800" b="1">
              <a:latin typeface="楷体" panose="02010609060101010101" charset="-122"/>
              <a:ea typeface="楷体" panose="02010609060101010101" charset="-122"/>
              <a:sym typeface="+mn-ea"/>
            </a:endParaRP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9900CC"/>
                </a:solidFill>
                <a:latin typeface="楷体" panose="02010609060101010101" charset="-122"/>
                <a:ea typeface="楷体" panose="02010609060101010101" charset="-122"/>
                <a:sym typeface="+mn-ea"/>
              </a:rPr>
              <a:t>【例1.1】Windows的桌面主题设计。</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 descr="z11_OCPexp"/>
          <p:cNvPicPr>
            <a:picLocks noChangeAspect="1"/>
          </p:cNvPicPr>
          <p:nvPr/>
        </p:nvPicPr>
        <p:blipFill>
          <a:blip r:embed="rId3"/>
          <a:stretch>
            <a:fillRect/>
          </a:stretch>
        </p:blipFill>
        <p:spPr>
          <a:xfrm>
            <a:off x="4279900" y="1738630"/>
            <a:ext cx="7773035" cy="4384675"/>
          </a:xfrm>
          <a:prstGeom prst="rect">
            <a:avLst/>
          </a:prstGeom>
          <a:noFill/>
          <a:ln w="9525">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339725" y="1555115"/>
            <a:ext cx="11482705" cy="4761865"/>
          </a:xfrm>
        </p:spPr>
        <p:txBody>
          <a:bodyPr/>
          <a:lstStyle/>
          <a:p>
            <a:pPr>
              <a:lnSpc>
                <a:spcPct val="90000"/>
              </a:lnSpc>
            </a:pPr>
            <a:r>
              <a:rPr lang="zh-CN" altLang="en-US" sz="2800">
                <a:solidFill>
                  <a:srgbClr val="00B050"/>
                </a:solidFill>
              </a:rPr>
              <a:t>1.3.2 里氏替换原则</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1.里氏替换原则的定义</a:t>
            </a:r>
          </a:p>
          <a:p>
            <a:pPr marL="0" indent="0">
              <a:lnSpc>
                <a:spcPct val="90000"/>
              </a:lnSpc>
              <a:buNone/>
            </a:pPr>
            <a:r>
              <a:rPr lang="zh-CN" altLang="en-US" sz="2800" b="1">
                <a:latin typeface="楷体" panose="02010609060101010101" charset="-122"/>
                <a:ea typeface="楷体" panose="02010609060101010101" charset="-122"/>
                <a:sym typeface="+mn-ea"/>
              </a:rPr>
              <a:t>  里氏替换原则（LSP）：</a:t>
            </a:r>
            <a:r>
              <a:rPr lang="zh-CN" altLang="en-US" sz="2800" b="1">
                <a:solidFill>
                  <a:srgbClr val="FF0000"/>
                </a:solidFill>
                <a:latin typeface="楷体" panose="02010609060101010101" charset="-122"/>
                <a:ea typeface="楷体" panose="02010609060101010101" charset="-122"/>
                <a:sym typeface="+mn-ea"/>
              </a:rPr>
              <a:t>继承必须确保超类所拥有的性质在子类中仍然成立</a:t>
            </a:r>
            <a:r>
              <a:rPr lang="zh-CN" altLang="en-US" sz="2800" b="1">
                <a:latin typeface="楷体" panose="02010609060101010101" charset="-122"/>
                <a:ea typeface="楷体" panose="02010609060101010101" charset="-122"/>
                <a:sym typeface="+mn-ea"/>
              </a:rPr>
              <a:t>。由麻省理工学院计算机科学实验室的Liskov女士在1987年的OOPSLA（面向对象技术的高峰会议）上发表的一篇文章《数据抽象和层次》里面提出来的。</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2.里氏替换原则的重要性</a:t>
            </a:r>
          </a:p>
          <a:p>
            <a:pPr marL="0" indent="0">
              <a:lnSpc>
                <a:spcPct val="90000"/>
              </a:lnSpc>
              <a:buNone/>
            </a:pPr>
            <a:r>
              <a:rPr lang="zh-CN" altLang="en-US" sz="2800" b="1">
                <a:latin typeface="楷体" panose="02010609060101010101" charset="-122"/>
                <a:ea typeface="楷体" panose="02010609060101010101" charset="-122"/>
                <a:sym typeface="+mn-ea"/>
              </a:rPr>
              <a:t>    ⑴ 里氏替换原则是</a:t>
            </a:r>
            <a:r>
              <a:rPr lang="zh-CN" altLang="en-US" sz="2800" b="1">
                <a:solidFill>
                  <a:srgbClr val="FF0000"/>
                </a:solidFill>
                <a:latin typeface="楷体" panose="02010609060101010101" charset="-122"/>
                <a:ea typeface="楷体" panose="02010609060101010101" charset="-122"/>
                <a:sym typeface="+mn-ea"/>
              </a:rPr>
              <a:t>实现开闭原则</a:t>
            </a:r>
            <a:r>
              <a:rPr lang="zh-CN" altLang="en-US" sz="2800" b="1">
                <a:latin typeface="楷体" panose="02010609060101010101" charset="-122"/>
                <a:ea typeface="楷体" panose="02010609060101010101" charset="-122"/>
                <a:sym typeface="+mn-ea"/>
              </a:rPr>
              <a:t>的重要方式之一。</a:t>
            </a:r>
          </a:p>
          <a:p>
            <a:pPr marL="0" indent="0">
              <a:lnSpc>
                <a:spcPct val="90000"/>
              </a:lnSpc>
              <a:buNone/>
            </a:pPr>
            <a:r>
              <a:rPr lang="zh-CN" altLang="en-US" sz="2800" b="1">
                <a:latin typeface="楷体" panose="02010609060101010101" charset="-122"/>
                <a:ea typeface="楷体" panose="02010609060101010101" charset="-122"/>
                <a:sym typeface="+mn-ea"/>
              </a:rPr>
              <a:t>    ⑵ 它</a:t>
            </a:r>
            <a:r>
              <a:rPr lang="zh-CN" altLang="en-US" sz="2800" b="1">
                <a:solidFill>
                  <a:srgbClr val="FF0000"/>
                </a:solidFill>
                <a:latin typeface="楷体" panose="02010609060101010101" charset="-122"/>
                <a:ea typeface="楷体" panose="02010609060101010101" charset="-122"/>
                <a:sym typeface="+mn-ea"/>
              </a:rPr>
              <a:t>克服了继承中重写父类造成的可复用性变差的缺点</a:t>
            </a:r>
            <a:r>
              <a:rPr lang="zh-CN" altLang="en-US" sz="2800" b="1">
                <a:latin typeface="楷体" panose="02010609060101010101" charset="-122"/>
                <a:ea typeface="楷体" panose="02010609060101010101" charset="-122"/>
                <a:sym typeface="+mn-ea"/>
              </a:rPr>
              <a:t>。</a:t>
            </a:r>
          </a:p>
          <a:p>
            <a:pPr marL="0" indent="0">
              <a:lnSpc>
                <a:spcPct val="90000"/>
              </a:lnSpc>
              <a:buNone/>
            </a:pPr>
            <a:r>
              <a:rPr lang="zh-CN" altLang="en-US" sz="2800" b="1">
                <a:latin typeface="楷体" panose="02010609060101010101" charset="-122"/>
                <a:ea typeface="楷体" panose="02010609060101010101" charset="-122"/>
                <a:sym typeface="+mn-ea"/>
              </a:rPr>
              <a:t>    ⑶ 它是</a:t>
            </a:r>
            <a:r>
              <a:rPr lang="zh-CN" altLang="en-US" sz="2800" b="1">
                <a:solidFill>
                  <a:srgbClr val="FF0000"/>
                </a:solidFill>
                <a:latin typeface="楷体" panose="02010609060101010101" charset="-122"/>
                <a:ea typeface="楷体" panose="02010609060101010101" charset="-122"/>
                <a:sym typeface="+mn-ea"/>
              </a:rPr>
              <a:t>动作正确性的保证</a:t>
            </a:r>
            <a:r>
              <a:rPr lang="zh-CN" altLang="en-US" sz="2800" b="1">
                <a:latin typeface="楷体" panose="02010609060101010101" charset="-122"/>
                <a:ea typeface="楷体" panose="02010609060101010101" charset="-122"/>
                <a:sym typeface="+mn-ea"/>
              </a:rPr>
              <a:t>。即类的扩展不会给已有的系统引入新的错误，降低了代码出错的可能性。 </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p>
        </p:txBody>
      </p:sp>
      <p:sp>
        <p:nvSpPr>
          <p:cNvPr id="39" name="内容占位符 38"/>
          <p:cNvSpPr>
            <a:spLocks noGrp="1"/>
          </p:cNvSpPr>
          <p:nvPr>
            <p:ph idx="1"/>
          </p:nvPr>
        </p:nvSpPr>
        <p:spPr>
          <a:xfrm>
            <a:off x="609600" y="1412875"/>
            <a:ext cx="10972800" cy="4823460"/>
          </a:xfrm>
        </p:spPr>
        <p:txBody>
          <a:bodyPr/>
          <a:lstStyle/>
          <a:p>
            <a:r>
              <a:rPr lang="zh-CN" altLang="en-US">
                <a:solidFill>
                  <a:srgbClr val="00B050"/>
                </a:solidFill>
              </a:rPr>
              <a:t>1.1.1 软件设计模式的产生背景</a:t>
            </a:r>
          </a:p>
          <a:p>
            <a:pPr marL="0" indent="0">
              <a:buNone/>
            </a:pPr>
            <a:r>
              <a:rPr lang="zh-CN" altLang="en-US">
                <a:solidFill>
                  <a:schemeClr val="tx1"/>
                </a:solidFill>
              </a:rPr>
              <a:t>    </a:t>
            </a:r>
            <a:r>
              <a:rPr lang="zh-CN" altLang="en-US">
                <a:solidFill>
                  <a:schemeClr val="tx1"/>
                </a:solidFill>
                <a:latin typeface="楷体" panose="02010609060101010101" charset="-122"/>
                <a:ea typeface="楷体" panose="02010609060101010101" charset="-122"/>
              </a:rPr>
              <a:t> </a:t>
            </a:r>
            <a:r>
              <a:rPr lang="zh-CN" altLang="en-US" b="1">
                <a:solidFill>
                  <a:schemeClr val="tx1"/>
                </a:solidFill>
                <a:latin typeface="楷体" panose="02010609060101010101" charset="-122"/>
                <a:ea typeface="楷体" panose="02010609060101010101" charset="-122"/>
              </a:rPr>
              <a:t>“设计模式”这个术语最初并不是出现在软件设计中，而是被</a:t>
            </a:r>
            <a:r>
              <a:rPr lang="zh-CN" altLang="en-US" b="1">
                <a:solidFill>
                  <a:srgbClr val="FF0000"/>
                </a:solidFill>
                <a:latin typeface="楷体" panose="02010609060101010101" charset="-122"/>
                <a:ea typeface="楷体" panose="02010609060101010101" charset="-122"/>
              </a:rPr>
              <a:t>用于建筑领域的设计中</a:t>
            </a:r>
            <a:r>
              <a:rPr lang="zh-CN" altLang="en-US" b="1">
                <a:solidFill>
                  <a:schemeClr val="tx1"/>
                </a:solidFill>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1977年</a:t>
            </a:r>
            <a:r>
              <a:rPr lang="zh-CN" altLang="en-US" b="1">
                <a:solidFill>
                  <a:schemeClr val="tx1"/>
                </a:solidFill>
                <a:latin typeface="楷体" panose="02010609060101010101" charset="-122"/>
                <a:ea typeface="楷体" panose="02010609060101010101" charset="-122"/>
              </a:rPr>
              <a:t>，美国著名建筑大师、加利福尼亚大学伯克利分校环境结构中心主任Christopher Alexander（</a:t>
            </a:r>
            <a:r>
              <a:rPr lang="zh-CN" altLang="en-US" b="1">
                <a:solidFill>
                  <a:srgbClr val="FF0000"/>
                </a:solidFill>
                <a:latin typeface="楷体" panose="02010609060101010101" charset="-122"/>
                <a:ea typeface="楷体" panose="02010609060101010101" charset="-122"/>
              </a:rPr>
              <a:t>克里斯托弗•亚历山大</a:t>
            </a:r>
            <a:r>
              <a:rPr lang="zh-CN" altLang="en-US" b="1">
                <a:solidFill>
                  <a:schemeClr val="tx1"/>
                </a:solidFill>
                <a:latin typeface="楷体" panose="02010609060101010101" charset="-122"/>
                <a:ea typeface="楷体" panose="02010609060101010101" charset="-122"/>
              </a:rPr>
              <a:t>）在他的著作</a:t>
            </a:r>
            <a:r>
              <a:rPr lang="zh-CN" altLang="en-US" b="1">
                <a:solidFill>
                  <a:srgbClr val="FF0000"/>
                </a:solidFill>
                <a:latin typeface="楷体" panose="02010609060101010101" charset="-122"/>
                <a:ea typeface="楷体" panose="02010609060101010101" charset="-122"/>
              </a:rPr>
              <a:t>《建筑模式语言：城镇、建筑、构造》</a:t>
            </a:r>
            <a:r>
              <a:rPr lang="zh-CN" altLang="en-US" b="1">
                <a:solidFill>
                  <a:schemeClr val="tx1"/>
                </a:solidFill>
                <a:latin typeface="楷体" panose="02010609060101010101" charset="-122"/>
                <a:ea typeface="楷体" panose="02010609060101010101" charset="-122"/>
              </a:rPr>
              <a:t>中描述了一些常见的建筑设计问题，并提出了</a:t>
            </a:r>
            <a:r>
              <a:rPr lang="zh-CN" altLang="en-US" b="1">
                <a:solidFill>
                  <a:srgbClr val="FF0000"/>
                </a:solidFill>
                <a:latin typeface="楷体" panose="02010609060101010101" charset="-122"/>
                <a:ea typeface="楷体" panose="02010609060101010101" charset="-122"/>
              </a:rPr>
              <a:t>253种</a:t>
            </a:r>
            <a:r>
              <a:rPr lang="zh-CN" altLang="en-US" b="1">
                <a:solidFill>
                  <a:schemeClr val="tx1"/>
                </a:solidFill>
                <a:latin typeface="楷体" panose="02010609060101010101" charset="-122"/>
                <a:ea typeface="楷体" panose="02010609060101010101" charset="-122"/>
              </a:rPr>
              <a:t>关于城镇、邻里、住宅、花园和房间等进行设计的基本模式。</a:t>
            </a:r>
          </a:p>
          <a:p>
            <a:pPr marL="0" indent="0">
              <a:buNone/>
            </a:pPr>
            <a:r>
              <a:rPr lang="zh-CN" altLang="en-US">
                <a:solidFill>
                  <a:schemeClr val="tx1"/>
                </a:solidFill>
                <a:latin typeface="楷体" panose="02010609060101010101" charset="-122"/>
                <a:ea typeface="楷体" panose="02010609060101010101" charset="-122"/>
              </a:rPr>
              <a:t>       </a:t>
            </a:r>
            <a:r>
              <a:rPr lang="zh-CN" altLang="en-US" b="1">
                <a:solidFill>
                  <a:srgbClr val="FF0000"/>
                </a:solidFill>
                <a:latin typeface="楷体" panose="02010609060101010101" charset="-122"/>
                <a:ea typeface="楷体" panose="02010609060101010101" charset="-122"/>
              </a:rPr>
              <a:t>1987年</a:t>
            </a:r>
            <a:r>
              <a:rPr lang="zh-CN" altLang="en-US" b="1">
                <a:solidFill>
                  <a:schemeClr val="tx1"/>
                </a:solidFill>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肯特·贝克</a:t>
            </a:r>
            <a:r>
              <a:rPr lang="zh-CN" altLang="en-US" b="1">
                <a:solidFill>
                  <a:schemeClr val="tx1"/>
                </a:solidFill>
                <a:latin typeface="楷体" panose="02010609060101010101" charset="-122"/>
                <a:ea typeface="楷体" panose="02010609060101010101" charset="-122"/>
              </a:rPr>
              <a:t>和</a:t>
            </a:r>
            <a:r>
              <a:rPr lang="zh-CN" altLang="en-US" b="1">
                <a:solidFill>
                  <a:srgbClr val="FF0000"/>
                </a:solidFill>
                <a:latin typeface="楷体" panose="02010609060101010101" charset="-122"/>
                <a:ea typeface="楷体" panose="02010609060101010101" charset="-122"/>
              </a:rPr>
              <a:t>沃德·坎宁安</a:t>
            </a:r>
            <a:r>
              <a:rPr lang="zh-CN" altLang="en-US" b="1">
                <a:solidFill>
                  <a:schemeClr val="tx1"/>
                </a:solidFill>
                <a:latin typeface="楷体" panose="02010609060101010101" charset="-122"/>
                <a:ea typeface="楷体" panose="02010609060101010101" charset="-122"/>
              </a:rPr>
              <a:t>首先将克里斯托佛·亚历山大的</a:t>
            </a:r>
            <a:r>
              <a:rPr lang="zh-CN" altLang="en-US" b="1">
                <a:solidFill>
                  <a:srgbClr val="FF0000"/>
                </a:solidFill>
                <a:latin typeface="楷体" panose="02010609060101010101" charset="-122"/>
                <a:ea typeface="楷体" panose="02010609060101010101" charset="-122"/>
              </a:rPr>
              <a:t>模式思想应用在Smalltalk中的图形用户接口的生成中</a:t>
            </a:r>
            <a:r>
              <a:rPr lang="zh-CN" altLang="en-US" b="1">
                <a:solidFill>
                  <a:schemeClr val="tx1"/>
                </a:solidFill>
                <a:latin typeface="楷体" panose="02010609060101010101" charset="-122"/>
                <a:ea typeface="楷体" panose="02010609060101010101" charset="-122"/>
              </a:rPr>
              <a:t>。直到</a:t>
            </a:r>
            <a:r>
              <a:rPr lang="zh-CN" altLang="en-US" b="1">
                <a:solidFill>
                  <a:srgbClr val="FF0000"/>
                </a:solidFill>
                <a:latin typeface="楷体" panose="02010609060101010101" charset="-122"/>
                <a:ea typeface="楷体" panose="02010609060101010101" charset="-122"/>
              </a:rPr>
              <a:t>1990年</a:t>
            </a:r>
            <a:r>
              <a:rPr lang="zh-CN" altLang="en-US" b="1">
                <a:solidFill>
                  <a:schemeClr val="tx1"/>
                </a:solidFill>
                <a:latin typeface="楷体" panose="02010609060101010101" charset="-122"/>
                <a:ea typeface="楷体" panose="02010609060101010101" charset="-122"/>
              </a:rPr>
              <a:t>，软件工程界才开始研讨设计模式的话题，后来召开了多次关于设计模式的研讨会。直到</a:t>
            </a:r>
            <a:r>
              <a:rPr lang="zh-CN" altLang="en-US" b="1">
                <a:solidFill>
                  <a:srgbClr val="FF0000"/>
                </a:solidFill>
                <a:latin typeface="楷体" panose="02010609060101010101" charset="-122"/>
                <a:ea typeface="楷体" panose="02010609060101010101" charset="-122"/>
              </a:rPr>
              <a:t>1995年</a:t>
            </a:r>
            <a:r>
              <a:rPr lang="zh-CN" altLang="en-US" b="1">
                <a:solidFill>
                  <a:schemeClr val="tx1"/>
                </a:solidFill>
                <a:latin typeface="楷体" panose="02010609060101010101" charset="-122"/>
                <a:ea typeface="楷体" panose="02010609060101010101" charset="-122"/>
              </a:rPr>
              <a:t>，Erich Gamma，Richard Helm，Ralph Johnson，John Vlissides等四位作者合作出版了</a:t>
            </a:r>
            <a:r>
              <a:rPr lang="zh-CN" altLang="en-US" b="1">
                <a:solidFill>
                  <a:srgbClr val="FF0000"/>
                </a:solidFill>
                <a:latin typeface="楷体" panose="02010609060101010101" charset="-122"/>
                <a:ea typeface="楷体" panose="02010609060101010101" charset="-122"/>
              </a:rPr>
              <a:t>《设计模式：可复用面向对象软件的基础》</a:t>
            </a:r>
            <a:r>
              <a:rPr lang="zh-CN" altLang="en-US" b="1">
                <a:solidFill>
                  <a:schemeClr val="tx1"/>
                </a:solidFill>
                <a:latin typeface="楷体" panose="02010609060101010101" charset="-122"/>
                <a:ea typeface="楷体" panose="02010609060101010101" charset="-122"/>
              </a:rPr>
              <a:t>一书，在此书中共收录了</a:t>
            </a:r>
            <a:r>
              <a:rPr lang="zh-CN" altLang="en-US" b="1">
                <a:solidFill>
                  <a:srgbClr val="FF0000"/>
                </a:solidFill>
                <a:latin typeface="楷体" panose="02010609060101010101" charset="-122"/>
                <a:ea typeface="楷体" panose="02010609060101010101" charset="-122"/>
              </a:rPr>
              <a:t>23</a:t>
            </a:r>
            <a:r>
              <a:rPr lang="zh-CN" altLang="en-US" b="1">
                <a:solidFill>
                  <a:schemeClr val="tx1"/>
                </a:solidFill>
                <a:latin typeface="楷体" panose="02010609060101010101" charset="-122"/>
                <a:ea typeface="楷体" panose="02010609060101010101" charset="-122"/>
              </a:rPr>
              <a:t>个设计模式，这是设计模式领域里程碑的事件，导致了软件设计模式的突破。</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rPr>
              <a:t>（续）</a:t>
            </a:r>
          </a:p>
        </p:txBody>
      </p:sp>
      <p:sp>
        <p:nvSpPr>
          <p:cNvPr id="39" name="内容占位符 38"/>
          <p:cNvSpPr>
            <a:spLocks noGrp="1"/>
          </p:cNvSpPr>
          <p:nvPr>
            <p:ph idx="1"/>
          </p:nvPr>
        </p:nvSpPr>
        <p:spPr>
          <a:xfrm>
            <a:off x="355600" y="1555115"/>
            <a:ext cx="4908550" cy="4872355"/>
          </a:xfrm>
        </p:spPr>
        <p:txBody>
          <a:bodyPr/>
          <a:lstStyle/>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3.里氏替换原则的实现方法</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子类可以扩展父类的功能，但不能改变父类原有的功能</a:t>
            </a:r>
            <a:r>
              <a:rPr lang="zh-CN" altLang="en-US" sz="2800" b="1">
                <a:latin typeface="楷体" panose="02010609060101010101" charset="-122"/>
                <a:ea typeface="楷体" panose="02010609060101010101" charset="-122"/>
                <a:sym typeface="+mn-ea"/>
              </a:rPr>
              <a:t>。</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9900CC"/>
                </a:solidFill>
                <a:latin typeface="楷体" panose="02010609060101010101" charset="-122"/>
                <a:ea typeface="楷体" panose="02010609060101010101" charset="-122"/>
                <a:sym typeface="+mn-ea"/>
              </a:rPr>
              <a:t>【例1.2】里氏替换原则在“几维鸟不是鸟”实例中的应用。</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9900"/>
                </a:solidFill>
                <a:latin typeface="楷体" panose="02010609060101010101" charset="-122"/>
                <a:ea typeface="楷体" panose="02010609060101010101" charset="-122"/>
                <a:sym typeface="+mn-ea"/>
              </a:rPr>
              <a:t>分析：</a:t>
            </a:r>
            <a:r>
              <a:rPr lang="zh-CN" altLang="en-US" sz="2800" b="1">
                <a:latin typeface="楷体" panose="02010609060101010101" charset="-122"/>
                <a:ea typeface="楷体" panose="02010609060101010101" charset="-122"/>
                <a:sym typeface="+mn-ea"/>
              </a:rPr>
              <a:t>鸟一般都会飞行，如燕子的飞行速度大概是每小时可达120公里。但是新西兰的“几维鸟”，由于翅膀退化，因此无法飞行。</a:t>
            </a:r>
            <a:r>
              <a:rPr lang="en-US" altLang="zh-CN" sz="2800" b="1">
                <a:solidFill>
                  <a:srgbClr val="FF0000"/>
                </a:solidFill>
                <a:latin typeface="楷体" panose="02010609060101010101" charset="-122"/>
                <a:ea typeface="楷体" panose="02010609060101010101" charset="-122"/>
                <a:sym typeface="+mn-ea"/>
              </a:rPr>
              <a:t>//</a:t>
            </a:r>
            <a:r>
              <a:rPr lang="zh-CN" altLang="en-US" sz="2800" b="1">
                <a:solidFill>
                  <a:srgbClr val="FF0000"/>
                </a:solidFill>
                <a:latin typeface="楷体" panose="02010609060101010101" charset="-122"/>
                <a:ea typeface="楷体" panose="02010609060101010101" charset="-122"/>
                <a:sym typeface="+mn-ea"/>
              </a:rPr>
              <a:t>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 descr="z12_LSPexp1"/>
          <p:cNvPicPr>
            <a:picLocks noChangeAspect="1"/>
          </p:cNvPicPr>
          <p:nvPr/>
        </p:nvPicPr>
        <p:blipFill>
          <a:blip r:embed="rId3"/>
          <a:stretch>
            <a:fillRect/>
          </a:stretch>
        </p:blipFill>
        <p:spPr>
          <a:xfrm>
            <a:off x="5434965" y="1428750"/>
            <a:ext cx="6583045" cy="4144645"/>
          </a:xfrm>
          <a:prstGeom prst="rect">
            <a:avLst/>
          </a:prstGeom>
          <a:noFill/>
          <a:ln w="9525">
            <a:noFill/>
          </a:ln>
        </p:spPr>
      </p:pic>
      <p:sp>
        <p:nvSpPr>
          <p:cNvPr id="6" name="文本框 5"/>
          <p:cNvSpPr txBox="1"/>
          <p:nvPr/>
        </p:nvSpPr>
        <p:spPr>
          <a:xfrm>
            <a:off x="5588000" y="5652770"/>
            <a:ext cx="6430645" cy="460375"/>
          </a:xfrm>
          <a:prstGeom prst="rect">
            <a:avLst/>
          </a:prstGeom>
          <a:noFill/>
        </p:spPr>
        <p:txBody>
          <a:bodyPr wrap="square" rtlCol="0">
            <a:spAutoFit/>
          </a:bodyPr>
          <a:lstStyle/>
          <a:p>
            <a:pPr algn="l"/>
            <a:r>
              <a:rPr lang="zh-CN" altLang="en-US" sz="2400"/>
              <a:t>说明：以上类图违背了</a:t>
            </a:r>
            <a:r>
              <a:rPr lang="en-US" altLang="zh-CN" sz="2400"/>
              <a:t>“</a:t>
            </a:r>
            <a:r>
              <a:rPr lang="zh-CN" altLang="en-US" sz="2400" b="1">
                <a:solidFill>
                  <a:srgbClr val="0066FF"/>
                </a:solidFill>
                <a:latin typeface="楷体" panose="02010609060101010101" charset="-122"/>
                <a:ea typeface="楷体" panose="02010609060101010101" charset="-122"/>
                <a:sym typeface="+mn-ea"/>
              </a:rPr>
              <a:t>里氏替换原则</a:t>
            </a:r>
            <a:r>
              <a:rPr lang="en-US" altLang="zh-CN" sz="2400"/>
              <a:t>”</a:t>
            </a:r>
            <a:r>
              <a:rPr lang="zh-CN" altLang="en-US" sz="2400"/>
              <a:t>，要改。</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rPr>
              <a:t>（续）</a:t>
            </a:r>
          </a:p>
        </p:txBody>
      </p:sp>
      <p:sp>
        <p:nvSpPr>
          <p:cNvPr id="39" name="内容占位符 38"/>
          <p:cNvSpPr>
            <a:spLocks noGrp="1"/>
          </p:cNvSpPr>
          <p:nvPr>
            <p:ph idx="1"/>
          </p:nvPr>
        </p:nvSpPr>
        <p:spPr>
          <a:xfrm>
            <a:off x="355600" y="1555115"/>
            <a:ext cx="4102735" cy="4872355"/>
          </a:xfrm>
        </p:spPr>
        <p:txBody>
          <a:bodyPr/>
          <a:lstStyle/>
          <a:p>
            <a:pPr marL="0" indent="0">
              <a:lnSpc>
                <a:spcPct val="90000"/>
              </a:lnSpc>
              <a:buNone/>
            </a:pPr>
            <a:r>
              <a:rPr lang="zh-CN" altLang="en-US" sz="2800" b="1">
                <a:latin typeface="楷体" panose="02010609060101010101" charset="-122"/>
                <a:ea typeface="楷体" panose="02010609060101010101" charset="-122"/>
                <a:sym typeface="+mn-ea"/>
              </a:rPr>
              <a:t>   以上</a:t>
            </a:r>
            <a:r>
              <a:rPr sz="2800" b="1">
                <a:latin typeface="楷体" panose="02010609060101010101" charset="-122"/>
                <a:ea typeface="楷体" panose="02010609060101010101" charset="-122"/>
                <a:sym typeface="+mn-ea"/>
              </a:rPr>
              <a:t>程序运行错误的原因是：</a:t>
            </a:r>
            <a:r>
              <a:rPr sz="2800" b="1">
                <a:solidFill>
                  <a:srgbClr val="FF0000"/>
                </a:solidFill>
                <a:latin typeface="楷体" panose="02010609060101010101" charset="-122"/>
                <a:ea typeface="楷体" panose="02010609060101010101" charset="-122"/>
                <a:sym typeface="+mn-ea"/>
              </a:rPr>
              <a:t>几维鸟类重写了鸟类的setSpeed(double speed)方法</a:t>
            </a:r>
            <a:r>
              <a:rPr sz="2800" b="1">
                <a:latin typeface="楷体" panose="02010609060101010101" charset="-122"/>
                <a:ea typeface="楷体" panose="02010609060101010101" charset="-122"/>
                <a:sym typeface="+mn-ea"/>
              </a:rPr>
              <a:t>，这</a:t>
            </a:r>
            <a:r>
              <a:rPr sz="2800" b="1">
                <a:solidFill>
                  <a:srgbClr val="FF0000"/>
                </a:solidFill>
                <a:latin typeface="楷体" panose="02010609060101010101" charset="-122"/>
                <a:ea typeface="楷体" panose="02010609060101010101" charset="-122"/>
                <a:sym typeface="+mn-ea"/>
              </a:rPr>
              <a:t>违背了里氏替换原则</a:t>
            </a:r>
            <a:r>
              <a:rPr sz="2800" b="1">
                <a:latin typeface="楷体" panose="02010609060101010101" charset="-122"/>
                <a:ea typeface="楷体" panose="02010609060101010101" charset="-122"/>
                <a:sym typeface="+mn-ea"/>
              </a:rPr>
              <a:t>。正确的做法是：</a:t>
            </a:r>
            <a:r>
              <a:rPr sz="2800" b="1">
                <a:solidFill>
                  <a:srgbClr val="FF0000"/>
                </a:solidFill>
                <a:latin typeface="楷体" panose="02010609060101010101" charset="-122"/>
                <a:ea typeface="楷体" panose="02010609060101010101" charset="-122"/>
                <a:sym typeface="+mn-ea"/>
              </a:rPr>
              <a:t>取消几维鸟原来的继承关系</a:t>
            </a:r>
            <a:r>
              <a:rPr sz="2800" b="1">
                <a:latin typeface="楷体" panose="02010609060101010101" charset="-122"/>
                <a:ea typeface="楷体" panose="02010609060101010101" charset="-122"/>
                <a:sym typeface="+mn-ea"/>
              </a:rPr>
              <a:t>，定义鸟和几维鸟的更一般的父类，如动物类，它们都有奔跑的能力。</a:t>
            </a:r>
            <a:r>
              <a:rPr lang="zh-CN" sz="2800" b="1">
                <a:latin typeface="楷体" panose="02010609060101010101" charset="-122"/>
                <a:ea typeface="楷体" panose="02010609060101010101" charset="-122"/>
                <a:sym typeface="+mn-ea"/>
              </a:rPr>
              <a:t>右边是</a:t>
            </a:r>
            <a:r>
              <a:rPr sz="2800" b="1">
                <a:latin typeface="楷体" panose="02010609060101010101" charset="-122"/>
                <a:ea typeface="楷体" panose="02010609060101010101" charset="-122"/>
                <a:sym typeface="+mn-ea"/>
              </a:rPr>
              <a:t>其类图：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3" descr="z13_LSPexp2"/>
          <p:cNvPicPr>
            <a:picLocks noChangeAspect="1"/>
          </p:cNvPicPr>
          <p:nvPr/>
        </p:nvPicPr>
        <p:blipFill>
          <a:blip r:embed="rId3"/>
          <a:stretch>
            <a:fillRect/>
          </a:stretch>
        </p:blipFill>
        <p:spPr>
          <a:xfrm>
            <a:off x="5260975" y="1341755"/>
            <a:ext cx="5828030" cy="5159375"/>
          </a:xfrm>
          <a:prstGeom prst="rect">
            <a:avLst/>
          </a:prstGeom>
          <a:noFill/>
          <a:ln w="9525">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339725" y="1555115"/>
            <a:ext cx="11482705" cy="4975860"/>
          </a:xfrm>
        </p:spPr>
        <p:txBody>
          <a:bodyPr/>
          <a:lstStyle/>
          <a:p>
            <a:pPr>
              <a:lnSpc>
                <a:spcPct val="90000"/>
              </a:lnSpc>
            </a:pPr>
            <a:r>
              <a:rPr lang="zh-CN" altLang="en-US" sz="2800">
                <a:solidFill>
                  <a:srgbClr val="00B050"/>
                </a:solidFill>
              </a:rPr>
              <a:t>1.3.3 依赖倒置原则</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1.依赖倒置原则的定义</a:t>
            </a:r>
          </a:p>
          <a:p>
            <a:pPr marL="0" indent="0">
              <a:lnSpc>
                <a:spcPct val="90000"/>
              </a:lnSpc>
              <a:buNone/>
            </a:pPr>
            <a:r>
              <a:rPr lang="zh-CN" altLang="en-US" sz="2800" b="1">
                <a:latin typeface="楷体" panose="02010609060101010101" charset="-122"/>
                <a:ea typeface="楷体" panose="02010609060101010101" charset="-122"/>
                <a:sym typeface="+mn-ea"/>
              </a:rPr>
              <a:t>  依赖倒置原则（DIP）的含义是：</a:t>
            </a:r>
            <a:r>
              <a:rPr lang="zh-CN" altLang="en-US" sz="2800" b="1">
                <a:solidFill>
                  <a:srgbClr val="FF0000"/>
                </a:solidFill>
                <a:latin typeface="楷体" panose="02010609060101010101" charset="-122"/>
                <a:ea typeface="楷体" panose="02010609060101010101" charset="-122"/>
                <a:sym typeface="+mn-ea"/>
              </a:rPr>
              <a:t>高层模块不应该依赖低层模块，两者都应该依赖其抽象；抽象不应该依赖细节，细节应该依赖抽象</a:t>
            </a:r>
            <a:r>
              <a:rPr lang="zh-CN" altLang="en-US" sz="2800" b="1">
                <a:latin typeface="楷体" panose="02010609060101010101" charset="-122"/>
                <a:ea typeface="楷体" panose="02010609060101010101" charset="-122"/>
                <a:sym typeface="+mn-ea"/>
              </a:rPr>
              <a:t>。其核心思想是：</a:t>
            </a:r>
            <a:r>
              <a:rPr lang="zh-CN" altLang="en-US" sz="2800" b="1">
                <a:solidFill>
                  <a:srgbClr val="FF0000"/>
                </a:solidFill>
                <a:latin typeface="楷体" panose="02010609060101010101" charset="-122"/>
                <a:ea typeface="楷体" panose="02010609060101010101" charset="-122"/>
                <a:sym typeface="+mn-ea"/>
              </a:rPr>
              <a:t>要面向接口编程，不要面向实现编程</a:t>
            </a:r>
            <a:r>
              <a:rPr lang="zh-CN" altLang="en-US" sz="2800" b="1">
                <a:latin typeface="楷体" panose="02010609060101010101" charset="-122"/>
                <a:ea typeface="楷体" panose="02010609060101010101" charset="-122"/>
                <a:sym typeface="+mn-ea"/>
              </a:rPr>
              <a:t>。是Object Mentor公司总裁Robert C. Martin于1996年在C++Report上发表的文章中提出的。</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2.依赖倒置原则的重要性</a:t>
            </a:r>
          </a:p>
          <a:p>
            <a:pPr marL="0" indent="0">
              <a:lnSpc>
                <a:spcPct val="90000"/>
              </a:lnSpc>
              <a:buNone/>
            </a:pPr>
            <a:r>
              <a:rPr lang="zh-CN" altLang="en-US" sz="2800" b="1">
                <a:latin typeface="楷体" panose="02010609060101010101" charset="-122"/>
                <a:ea typeface="楷体" panose="02010609060101010101" charset="-122"/>
                <a:sym typeface="+mn-ea"/>
              </a:rPr>
              <a:t>    ⑴ 依赖倒置原则可以</a:t>
            </a:r>
            <a:r>
              <a:rPr lang="zh-CN" altLang="en-US" sz="2800" b="1">
                <a:solidFill>
                  <a:srgbClr val="FF0000"/>
                </a:solidFill>
                <a:latin typeface="楷体" panose="02010609060101010101" charset="-122"/>
                <a:ea typeface="楷体" panose="02010609060101010101" charset="-122"/>
                <a:sym typeface="+mn-ea"/>
              </a:rPr>
              <a:t>降低类间的耦合性</a:t>
            </a:r>
            <a:r>
              <a:rPr lang="zh-CN" altLang="en-US" sz="2800" b="1">
                <a:latin typeface="楷体" panose="02010609060101010101" charset="-122"/>
                <a:ea typeface="楷体" panose="02010609060101010101" charset="-122"/>
                <a:sym typeface="+mn-ea"/>
              </a:rPr>
              <a:t>。</a:t>
            </a:r>
          </a:p>
          <a:p>
            <a:pPr marL="0" indent="0">
              <a:lnSpc>
                <a:spcPct val="90000"/>
              </a:lnSpc>
              <a:buNone/>
            </a:pPr>
            <a:r>
              <a:rPr lang="zh-CN" altLang="en-US" sz="2800" b="1">
                <a:latin typeface="楷体" panose="02010609060101010101" charset="-122"/>
                <a:ea typeface="楷体" panose="02010609060101010101" charset="-122"/>
                <a:sym typeface="+mn-ea"/>
              </a:rPr>
              <a:t>    ⑵ 依赖倒置原则可以</a:t>
            </a:r>
            <a:r>
              <a:rPr lang="zh-CN" altLang="en-US" sz="2800" b="1">
                <a:solidFill>
                  <a:srgbClr val="FF0000"/>
                </a:solidFill>
                <a:latin typeface="楷体" panose="02010609060101010101" charset="-122"/>
                <a:ea typeface="楷体" panose="02010609060101010101" charset="-122"/>
                <a:sym typeface="+mn-ea"/>
              </a:rPr>
              <a:t>提高系统的稳定性</a:t>
            </a:r>
            <a:r>
              <a:rPr lang="zh-CN" altLang="en-US" sz="2800" b="1">
                <a:latin typeface="楷体" panose="02010609060101010101" charset="-122"/>
                <a:ea typeface="楷体" panose="02010609060101010101" charset="-122"/>
                <a:sym typeface="+mn-ea"/>
              </a:rPr>
              <a:t>。</a:t>
            </a:r>
          </a:p>
          <a:p>
            <a:pPr marL="0" indent="0">
              <a:lnSpc>
                <a:spcPct val="90000"/>
              </a:lnSpc>
              <a:buNone/>
            </a:pPr>
            <a:r>
              <a:rPr lang="zh-CN" altLang="en-US" sz="2800" b="1">
                <a:latin typeface="楷体" panose="02010609060101010101" charset="-122"/>
                <a:ea typeface="楷体" panose="02010609060101010101" charset="-122"/>
                <a:sym typeface="+mn-ea"/>
              </a:rPr>
              <a:t>    ⑶ 依赖倒置原则可以</a:t>
            </a:r>
            <a:r>
              <a:rPr lang="zh-CN" altLang="en-US" sz="2800" b="1">
                <a:solidFill>
                  <a:srgbClr val="FF0000"/>
                </a:solidFill>
                <a:latin typeface="楷体" panose="02010609060101010101" charset="-122"/>
                <a:ea typeface="楷体" panose="02010609060101010101" charset="-122"/>
                <a:sym typeface="+mn-ea"/>
              </a:rPr>
              <a:t>减少并行开发引起的风险</a:t>
            </a:r>
            <a:r>
              <a:rPr lang="zh-CN" altLang="en-US" sz="2800" b="1">
                <a:latin typeface="楷体" panose="02010609060101010101" charset="-122"/>
                <a:ea typeface="楷体" panose="02010609060101010101" charset="-122"/>
                <a:sym typeface="+mn-ea"/>
              </a:rPr>
              <a:t>。</a:t>
            </a:r>
          </a:p>
          <a:p>
            <a:pPr marL="0" indent="0">
              <a:lnSpc>
                <a:spcPct val="90000"/>
              </a:lnSpc>
              <a:buNone/>
            </a:pPr>
            <a:r>
              <a:rPr lang="zh-CN" altLang="en-US" sz="2800" b="1">
                <a:latin typeface="楷体" panose="02010609060101010101" charset="-122"/>
                <a:ea typeface="楷体" panose="02010609060101010101" charset="-122"/>
                <a:sym typeface="+mn-ea"/>
              </a:rPr>
              <a:t>    ⑷ 依赖倒置原则可以</a:t>
            </a:r>
            <a:r>
              <a:rPr lang="zh-CN" altLang="en-US" sz="2800" b="1">
                <a:solidFill>
                  <a:srgbClr val="FF0000"/>
                </a:solidFill>
                <a:latin typeface="楷体" panose="02010609060101010101" charset="-122"/>
                <a:ea typeface="楷体" panose="02010609060101010101" charset="-122"/>
                <a:sym typeface="+mn-ea"/>
              </a:rPr>
              <a:t>提高代码的可读性和可维护性</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rPr>
              <a:t>（续）</a:t>
            </a:r>
          </a:p>
        </p:txBody>
      </p:sp>
      <p:sp>
        <p:nvSpPr>
          <p:cNvPr id="39" name="内容占位符 38"/>
          <p:cNvSpPr>
            <a:spLocks noGrp="1"/>
          </p:cNvSpPr>
          <p:nvPr>
            <p:ph idx="1"/>
          </p:nvPr>
        </p:nvSpPr>
        <p:spPr>
          <a:xfrm>
            <a:off x="355600" y="1555115"/>
            <a:ext cx="11240770" cy="4872355"/>
          </a:xfrm>
        </p:spPr>
        <p:txBody>
          <a:bodyPr/>
          <a:lstStyle/>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3.依赖倒置原则的实现方法</a:t>
            </a:r>
          </a:p>
          <a:p>
            <a:pPr marL="0" indent="0">
              <a:lnSpc>
                <a:spcPct val="90000"/>
              </a:lnSpc>
              <a:buNone/>
            </a:pPr>
            <a:r>
              <a:rPr lang="zh-CN" altLang="en-US" sz="2800" b="1">
                <a:latin typeface="楷体" panose="02010609060101010101" charset="-122"/>
                <a:ea typeface="楷体" panose="02010609060101010101" charset="-122"/>
                <a:sym typeface="+mn-ea"/>
              </a:rPr>
              <a:t>  我们在实际编程中只要遵循以下四点，就能在项目中满足这个规则：</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9900"/>
                </a:solidFill>
                <a:latin typeface="楷体" panose="02010609060101010101" charset="-122"/>
                <a:ea typeface="楷体" panose="02010609060101010101" charset="-122"/>
                <a:sym typeface="+mn-ea"/>
              </a:rPr>
              <a:t>⑴ 每个类尽量提供接口或抽象类，或者两者都具备。</a:t>
            </a:r>
          </a:p>
          <a:p>
            <a:pPr marL="0" indent="0">
              <a:lnSpc>
                <a:spcPct val="90000"/>
              </a:lnSpc>
              <a:buNone/>
            </a:pPr>
            <a:r>
              <a:rPr lang="zh-CN" altLang="en-US" sz="2800" b="1">
                <a:solidFill>
                  <a:srgbClr val="009900"/>
                </a:solidFill>
                <a:latin typeface="楷体" panose="02010609060101010101" charset="-122"/>
                <a:ea typeface="楷体" panose="02010609060101010101" charset="-122"/>
                <a:sym typeface="+mn-ea"/>
              </a:rPr>
              <a:t>  ⑵ 变量的声明类型尽量是接口或者是抽象类。</a:t>
            </a:r>
          </a:p>
          <a:p>
            <a:pPr marL="0" indent="0">
              <a:lnSpc>
                <a:spcPct val="90000"/>
              </a:lnSpc>
              <a:buNone/>
            </a:pPr>
            <a:r>
              <a:rPr lang="zh-CN" altLang="en-US" sz="2800" b="1">
                <a:solidFill>
                  <a:srgbClr val="009900"/>
                </a:solidFill>
                <a:latin typeface="楷体" panose="02010609060101010101" charset="-122"/>
                <a:ea typeface="楷体" panose="02010609060101010101" charset="-122"/>
                <a:sym typeface="+mn-ea"/>
              </a:rPr>
              <a:t>  ⑶ 任何类都不应该从具体类派生。</a:t>
            </a:r>
          </a:p>
          <a:p>
            <a:pPr marL="0" indent="0">
              <a:lnSpc>
                <a:spcPct val="90000"/>
              </a:lnSpc>
              <a:buNone/>
            </a:pPr>
            <a:r>
              <a:rPr lang="zh-CN" altLang="en-US" sz="2800" b="1">
                <a:solidFill>
                  <a:srgbClr val="009900"/>
                </a:solidFill>
                <a:latin typeface="楷体" panose="02010609060101010101" charset="-122"/>
                <a:ea typeface="楷体" panose="02010609060101010101" charset="-122"/>
                <a:sym typeface="+mn-ea"/>
              </a:rPr>
              <a:t>  ⑷ 使用继承时尽量遵循里氏替换原则。</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9900CC"/>
                </a:solidFill>
                <a:latin typeface="楷体" panose="02010609060101010101" charset="-122"/>
                <a:ea typeface="楷体" panose="02010609060101010101" charset="-122"/>
                <a:sym typeface="+mn-ea"/>
              </a:rPr>
              <a:t>【例1.3】依赖倒置原则在“顾客购物程序”中的应用。</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9900"/>
                </a:solidFill>
                <a:latin typeface="楷体" panose="02010609060101010101" charset="-122"/>
                <a:ea typeface="楷体" panose="02010609060101010101" charset="-122"/>
                <a:sym typeface="+mn-ea"/>
              </a:rPr>
              <a:t>分析：</a:t>
            </a:r>
            <a:r>
              <a:rPr lang="zh-CN" altLang="en-US" sz="2800" b="1">
                <a:latin typeface="楷体" panose="02010609060101010101" charset="-122"/>
                <a:ea typeface="楷体" panose="02010609060101010101" charset="-122"/>
                <a:sym typeface="+mn-ea"/>
              </a:rPr>
              <a:t>如顾客类的shopping(ShaoguanShop shop)方法只访问韶关网店，如果该顾客想从另外一家商店（如：婺源网店WuyuanShop）购物，就要修改该方法的参数类型，</a:t>
            </a:r>
            <a:r>
              <a:rPr lang="zh-CN" altLang="en-US" sz="2800" b="1">
                <a:solidFill>
                  <a:srgbClr val="FF0000"/>
                </a:solidFill>
                <a:latin typeface="楷体" panose="02010609060101010101" charset="-122"/>
                <a:ea typeface="楷体" panose="02010609060101010101" charset="-122"/>
                <a:sym typeface="+mn-ea"/>
              </a:rPr>
              <a:t>这违背了“依赖倒置”原则</a:t>
            </a:r>
            <a:r>
              <a:rPr lang="zh-CN" altLang="en-US" sz="2800" b="1">
                <a:latin typeface="楷体" panose="02010609060101010101" charset="-122"/>
                <a:ea typeface="楷体" panose="02010609060101010101" charset="-122"/>
                <a:sym typeface="+mn-ea"/>
              </a:rPr>
              <a:t>。解决方法是：</a:t>
            </a:r>
            <a:r>
              <a:rPr lang="zh-CN" altLang="en-US" sz="2800" b="1">
                <a:solidFill>
                  <a:srgbClr val="FF0000"/>
                </a:solidFill>
                <a:latin typeface="楷体" panose="02010609060101010101" charset="-122"/>
                <a:ea typeface="楷体" panose="02010609060101010101" charset="-122"/>
                <a:sym typeface="+mn-ea"/>
              </a:rPr>
              <a:t>定义一个商店接口Shop，顾客类面向该接口编程</a:t>
            </a:r>
            <a:r>
              <a:rPr lang="zh-CN" altLang="en-US" sz="2800" b="1">
                <a:latin typeface="楷体" panose="02010609060101010101" charset="-122"/>
                <a:ea typeface="楷体" panose="02010609060101010101" charset="-122"/>
                <a:sym typeface="+mn-ea"/>
              </a:rPr>
              <a:t>，其类图如下。</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1.3 面向对象的设计原则</a:t>
            </a:r>
            <a:r>
              <a:rPr lang="zh-CN">
                <a:solidFill>
                  <a:srgbClr val="C00000"/>
                </a:solidFill>
                <a:sym typeface="+mn-ea"/>
              </a:rPr>
              <a:t>（续）</a:t>
            </a:r>
            <a:endParaRPr lang="zh-CN" altLang="en-US"/>
          </a:p>
        </p:txBody>
      </p:sp>
      <p:sp>
        <p:nvSpPr>
          <p:cNvPr id="3" name="内容占位符 2"/>
          <p:cNvSpPr>
            <a:spLocks noGrp="1"/>
          </p:cNvSpPr>
          <p:nvPr>
            <p:ph idx="1"/>
          </p:nvPr>
        </p:nvSpPr>
        <p:spPr>
          <a:xfrm>
            <a:off x="783590" y="1589405"/>
            <a:ext cx="10645140" cy="698500"/>
          </a:xfrm>
        </p:spPr>
        <p:txBody>
          <a:bodyPr/>
          <a:lstStyle/>
          <a:p>
            <a:r>
              <a:rPr lang="zh-CN" altLang="en-US" sz="2800" b="1">
                <a:solidFill>
                  <a:schemeClr val="tx1"/>
                </a:solidFill>
                <a:latin typeface="楷体" panose="02010609060101010101" charset="-122"/>
                <a:ea typeface="楷体" panose="02010609060101010101" charset="-122"/>
                <a:sym typeface="+mn-ea"/>
              </a:rPr>
              <a:t>下面是</a:t>
            </a:r>
            <a:r>
              <a:rPr lang="en-US" altLang="zh-CN" sz="2800" b="1">
                <a:solidFill>
                  <a:schemeClr val="tx1"/>
                </a:solidFill>
                <a:latin typeface="楷体" panose="02010609060101010101" charset="-122"/>
                <a:ea typeface="楷体" panose="02010609060101010101" charset="-122"/>
                <a:sym typeface="+mn-ea"/>
              </a:rPr>
              <a:t>顾客购物程序的类图</a:t>
            </a:r>
            <a:r>
              <a:rPr lang="zh-CN" altLang="en-US" sz="2800" b="1">
                <a:solidFill>
                  <a:schemeClr val="tx1"/>
                </a:solidFill>
                <a:latin typeface="楷体" panose="02010609060101010101" charset="-122"/>
                <a:ea typeface="楷体" panose="02010609060101010101" charset="-122"/>
                <a:sym typeface="+mn-ea"/>
              </a:rPr>
              <a:t>，其</a:t>
            </a:r>
            <a:r>
              <a:rPr lang="zh-CN" altLang="en-US" sz="2800" b="1">
                <a:solidFill>
                  <a:srgbClr val="FF0000"/>
                </a:solidFill>
                <a:latin typeface="楷体" panose="02010609060101010101" charset="-122"/>
                <a:ea typeface="楷体" panose="02010609060101010101" charset="-122"/>
                <a:sym typeface="+mn-ea"/>
              </a:rPr>
              <a:t>程序源代码见附件</a:t>
            </a:r>
            <a:r>
              <a:rPr lang="zh-CN" altLang="en-US" sz="2800" b="1">
                <a:solidFill>
                  <a:schemeClr val="tx1"/>
                </a:solidFill>
                <a:latin typeface="楷体" panose="02010609060101010101" charset="-122"/>
                <a:ea typeface="楷体" panose="02010609060101010101" charset="-122"/>
                <a:sym typeface="+mn-ea"/>
              </a:rPr>
              <a:t>。</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pic>
        <p:nvPicPr>
          <p:cNvPr id="7" name="图片 19" descr="z23_DIPexp"/>
          <p:cNvPicPr>
            <a:picLocks noChangeAspect="1"/>
          </p:cNvPicPr>
          <p:nvPr/>
        </p:nvPicPr>
        <p:blipFill>
          <a:blip r:embed="rId2"/>
          <a:stretch>
            <a:fillRect/>
          </a:stretch>
        </p:blipFill>
        <p:spPr>
          <a:xfrm>
            <a:off x="1190625" y="2192655"/>
            <a:ext cx="8346440" cy="4172585"/>
          </a:xfrm>
          <a:prstGeom prst="rect">
            <a:avLst/>
          </a:prstGeom>
          <a:noFill/>
          <a:ln w="9525">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339725" y="1555115"/>
            <a:ext cx="11482705" cy="4975860"/>
          </a:xfrm>
        </p:spPr>
        <p:txBody>
          <a:bodyPr/>
          <a:lstStyle/>
          <a:p>
            <a:pPr>
              <a:lnSpc>
                <a:spcPct val="90000"/>
              </a:lnSpc>
            </a:pPr>
            <a:r>
              <a:rPr lang="zh-CN" altLang="en-US" sz="2800">
                <a:solidFill>
                  <a:srgbClr val="00B050"/>
                </a:solidFill>
              </a:rPr>
              <a:t>1.3.4 单一职责原则</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1.单一职责原则的定义</a:t>
            </a:r>
          </a:p>
          <a:p>
            <a:pPr marL="0" indent="0">
              <a:lnSpc>
                <a:spcPct val="90000"/>
              </a:lnSpc>
              <a:buNone/>
            </a:pPr>
            <a:r>
              <a:rPr lang="zh-CN" altLang="en-US" sz="2800" b="1">
                <a:latin typeface="楷体" panose="02010609060101010101" charset="-122"/>
                <a:ea typeface="楷体" panose="02010609060101010101" charset="-122"/>
                <a:sym typeface="+mn-ea"/>
              </a:rPr>
              <a:t>    单一职责原则（SRP）规定</a:t>
            </a:r>
            <a:r>
              <a:rPr lang="zh-CN" altLang="en-US" sz="2800" b="1">
                <a:solidFill>
                  <a:srgbClr val="FF0000"/>
                </a:solidFill>
                <a:latin typeface="楷体" panose="02010609060101010101" charset="-122"/>
                <a:ea typeface="楷体" panose="02010609060101010101" charset="-122"/>
                <a:sym typeface="+mn-ea"/>
              </a:rPr>
              <a:t>一个类应该有且仅有一个引起它变化的原因，否则类应该被拆分</a:t>
            </a:r>
            <a:r>
              <a:rPr lang="zh-CN" altLang="en-US" sz="2800" b="1">
                <a:latin typeface="楷体" panose="02010609060101010101" charset="-122"/>
                <a:ea typeface="楷体" panose="02010609060101010101" charset="-122"/>
                <a:sym typeface="+mn-ea"/>
              </a:rPr>
              <a:t>。由罗伯特·C·马丁（Robert C. Martin）于《敏捷软件开发：原则、模式和实践》一书中给出的。</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2.单一职责原则的重要性</a:t>
            </a:r>
          </a:p>
          <a:p>
            <a:pPr marL="0" indent="0">
              <a:lnSpc>
                <a:spcPct val="9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降低类的复杂度</a:t>
            </a:r>
            <a:r>
              <a:rPr lang="zh-CN" altLang="en-US" sz="2800" b="1">
                <a:latin typeface="楷体" panose="02010609060101010101" charset="-122"/>
                <a:ea typeface="楷体" panose="02010609060101010101" charset="-122"/>
                <a:sym typeface="+mn-ea"/>
              </a:rPr>
              <a:t>。</a:t>
            </a:r>
          </a:p>
          <a:p>
            <a:pPr marL="0" indent="0">
              <a:lnSpc>
                <a:spcPct val="9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提高类的可读性</a:t>
            </a:r>
            <a:r>
              <a:rPr lang="zh-CN" altLang="en-US" sz="2800" b="1">
                <a:latin typeface="楷体" panose="02010609060101010101" charset="-122"/>
                <a:ea typeface="楷体" panose="02010609060101010101" charset="-122"/>
                <a:sym typeface="+mn-ea"/>
              </a:rPr>
              <a:t>。复杂性降低，自然其可读性会提高。</a:t>
            </a:r>
          </a:p>
          <a:p>
            <a:pPr marL="0" indent="0">
              <a:lnSpc>
                <a:spcPct val="9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提高系统的可维护性</a:t>
            </a:r>
            <a:r>
              <a:rPr lang="zh-CN" altLang="en-US" sz="2800" b="1">
                <a:latin typeface="楷体" panose="02010609060101010101" charset="-122"/>
                <a:ea typeface="楷体" panose="02010609060101010101" charset="-122"/>
                <a:sym typeface="+mn-ea"/>
              </a:rPr>
              <a:t>。可读性提高，那自然更容易维护了。</a:t>
            </a:r>
          </a:p>
          <a:p>
            <a:pPr marL="0" indent="0">
              <a:lnSpc>
                <a:spcPct val="90000"/>
              </a:lnSpc>
              <a:buNone/>
            </a:pPr>
            <a:r>
              <a:rPr lang="zh-CN" altLang="en-US" sz="2800" b="1">
                <a:latin typeface="楷体" panose="02010609060101010101" charset="-122"/>
                <a:ea typeface="楷体" panose="02010609060101010101" charset="-122"/>
                <a:sym typeface="+mn-ea"/>
              </a:rPr>
              <a:t>    ⑷ </a:t>
            </a:r>
            <a:r>
              <a:rPr lang="zh-CN" altLang="en-US" sz="2800" b="1">
                <a:solidFill>
                  <a:srgbClr val="FF0000"/>
                </a:solidFill>
                <a:latin typeface="楷体" panose="02010609060101010101" charset="-122"/>
                <a:ea typeface="楷体" panose="02010609060101010101" charset="-122"/>
                <a:sym typeface="+mn-ea"/>
              </a:rPr>
              <a:t>变更引起的风险降低</a:t>
            </a:r>
            <a:r>
              <a:rPr lang="zh-CN" altLang="en-US" sz="2800" b="1">
                <a:latin typeface="楷体" panose="02010609060101010101" charset="-122"/>
                <a:ea typeface="楷体" panose="02010609060101010101" charset="-122"/>
                <a:sym typeface="+mn-ea"/>
              </a:rPr>
              <a:t>。变更是必然的，如果单一职责原则遵守得好，当修改一个功能时，可以显著降低对其他功能的影响。</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rPr>
              <a:t>（续）</a:t>
            </a:r>
          </a:p>
        </p:txBody>
      </p:sp>
      <p:sp>
        <p:nvSpPr>
          <p:cNvPr id="39" name="内容占位符 38"/>
          <p:cNvSpPr>
            <a:spLocks noGrp="1"/>
          </p:cNvSpPr>
          <p:nvPr>
            <p:ph idx="1"/>
          </p:nvPr>
        </p:nvSpPr>
        <p:spPr>
          <a:xfrm>
            <a:off x="355600" y="1555115"/>
            <a:ext cx="11240770" cy="4976495"/>
          </a:xfrm>
        </p:spPr>
        <p:txBody>
          <a:bodyPr/>
          <a:lstStyle/>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3.单一职责原则的实现方法</a:t>
            </a:r>
          </a:p>
          <a:p>
            <a:pPr marL="0" indent="0">
              <a:lnSpc>
                <a:spcPct val="90000"/>
              </a:lnSpc>
              <a:buNone/>
            </a:pPr>
            <a:r>
              <a:rPr lang="zh-CN" altLang="en-US" sz="2800" b="1">
                <a:latin typeface="楷体" panose="02010609060101010101" charset="-122"/>
                <a:ea typeface="楷体" panose="02010609060101010101" charset="-122"/>
                <a:sym typeface="+mn-ea"/>
              </a:rPr>
              <a:t>  单一职责原则是最简单但又最难运用的原则，</a:t>
            </a:r>
            <a:r>
              <a:rPr lang="zh-CN" altLang="en-US" sz="2800" b="1">
                <a:solidFill>
                  <a:srgbClr val="009900"/>
                </a:solidFill>
                <a:latin typeface="楷体" panose="02010609060101010101" charset="-122"/>
                <a:ea typeface="楷体" panose="02010609060101010101" charset="-122"/>
                <a:sym typeface="+mn-ea"/>
              </a:rPr>
              <a:t>需要设计人员发现类的不同职责并将其分离，再封装到不同的类或模块中</a:t>
            </a:r>
            <a:r>
              <a:rPr lang="zh-CN" altLang="en-US" sz="2800" b="1">
                <a:latin typeface="楷体" panose="02010609060101010101" charset="-122"/>
                <a:ea typeface="楷体" panose="02010609060101010101" charset="-122"/>
                <a:sym typeface="+mn-ea"/>
              </a:rPr>
              <a:t>。而发现类的多重职责需要设计人员具有较强的分析设计能力和相关重构经验。</a:t>
            </a:r>
          </a:p>
          <a:p>
            <a:pPr marL="0" indent="0">
              <a:lnSpc>
                <a:spcPct val="90000"/>
              </a:lnSpc>
              <a:buNone/>
            </a:pPr>
            <a:endParaRPr lang="zh-CN" altLang="en-US" sz="2800" b="1">
              <a:latin typeface="楷体" panose="02010609060101010101" charset="-122"/>
              <a:ea typeface="楷体" panose="02010609060101010101" charset="-122"/>
              <a:sym typeface="+mn-ea"/>
            </a:endParaRP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9900CC"/>
                </a:solidFill>
                <a:latin typeface="楷体" panose="02010609060101010101" charset="-122"/>
                <a:ea typeface="楷体" panose="02010609060101010101" charset="-122"/>
                <a:sym typeface="+mn-ea"/>
              </a:rPr>
              <a:t>【例1.4】大学学生工作管理程序。</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9900"/>
                </a:solidFill>
                <a:latin typeface="楷体" panose="02010609060101010101" charset="-122"/>
                <a:ea typeface="楷体" panose="02010609060101010101" charset="-122"/>
                <a:sym typeface="+mn-ea"/>
              </a:rPr>
              <a:t>分析：</a:t>
            </a:r>
            <a:r>
              <a:rPr lang="zh-CN" altLang="en-US" sz="2800" b="1">
                <a:latin typeface="楷体" panose="02010609060101010101" charset="-122"/>
                <a:ea typeface="楷体" panose="02010609060101010101" charset="-122"/>
                <a:sym typeface="+mn-ea"/>
              </a:rPr>
              <a:t>大学学生工作主要包括学生生活辅导和学生学业指导两个方面的工作，其中生活辅导主要包括班委建设、出勤统计、心理辅导、费用催缴、班级管理等工作，学业指导主要包括专业引导、学习辅导、科研指导、学习总结等工作。如果将这些工作交给一位老师负责显然不合理，</a:t>
            </a:r>
            <a:r>
              <a:rPr lang="zh-CN" altLang="en-US" sz="2800" b="1">
                <a:solidFill>
                  <a:srgbClr val="FF0000"/>
                </a:solidFill>
                <a:latin typeface="楷体" panose="02010609060101010101" charset="-122"/>
                <a:ea typeface="楷体" panose="02010609060101010101" charset="-122"/>
                <a:sym typeface="+mn-ea"/>
              </a:rPr>
              <a:t>正确的做法是生活辅导由辅导员负责，学业指导由学业导师负责</a:t>
            </a:r>
            <a:r>
              <a:rPr lang="zh-CN" altLang="en-US" sz="2800" b="1">
                <a:latin typeface="楷体" panose="02010609060101010101" charset="-122"/>
                <a:ea typeface="楷体" panose="02010609060101010101" charset="-122"/>
                <a:sym typeface="+mn-ea"/>
              </a:rPr>
              <a:t>，其类图如下。</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1.3 面向对象的设计原则</a:t>
            </a:r>
            <a:r>
              <a:rPr lang="zh-CN">
                <a:solidFill>
                  <a:srgbClr val="C00000"/>
                </a:solidFill>
                <a:sym typeface="+mn-ea"/>
              </a:rPr>
              <a:t>（续）</a:t>
            </a:r>
            <a:endParaRPr lang="zh-CN" altLang="en-US"/>
          </a:p>
        </p:txBody>
      </p:sp>
      <p:sp>
        <p:nvSpPr>
          <p:cNvPr id="3" name="内容占位符 2"/>
          <p:cNvSpPr>
            <a:spLocks noGrp="1"/>
          </p:cNvSpPr>
          <p:nvPr>
            <p:ph idx="1"/>
          </p:nvPr>
        </p:nvSpPr>
        <p:spPr>
          <a:xfrm>
            <a:off x="609600" y="1412875"/>
            <a:ext cx="10972800" cy="560705"/>
          </a:xfrm>
        </p:spPr>
        <p:txBody>
          <a:bodyPr/>
          <a:lstStyle/>
          <a:p>
            <a:r>
              <a:rPr lang="zh-CN" altLang="en-US"/>
              <a:t>大学学生工作管理程序的类图如下：</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pic>
        <p:nvPicPr>
          <p:cNvPr id="7" name="图片 16" descr="z24_SRPexp"/>
          <p:cNvPicPr>
            <a:picLocks noChangeAspect="1"/>
          </p:cNvPicPr>
          <p:nvPr/>
        </p:nvPicPr>
        <p:blipFill>
          <a:blip r:embed="rId2"/>
          <a:stretch>
            <a:fillRect/>
          </a:stretch>
        </p:blipFill>
        <p:spPr>
          <a:xfrm>
            <a:off x="3030855" y="1858645"/>
            <a:ext cx="5061585" cy="4672330"/>
          </a:xfrm>
          <a:prstGeom prst="rect">
            <a:avLst/>
          </a:prstGeom>
          <a:noFill/>
          <a:ln w="9525">
            <a:noFill/>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339725" y="1555115"/>
            <a:ext cx="11482705" cy="4975860"/>
          </a:xfrm>
        </p:spPr>
        <p:txBody>
          <a:bodyPr/>
          <a:lstStyle/>
          <a:p>
            <a:pPr>
              <a:lnSpc>
                <a:spcPct val="90000"/>
              </a:lnSpc>
            </a:pPr>
            <a:r>
              <a:rPr lang="zh-CN" altLang="en-US">
                <a:solidFill>
                  <a:srgbClr val="00B050"/>
                </a:solidFill>
              </a:rPr>
              <a:t>1.3.5 接口隔离原则</a:t>
            </a:r>
          </a:p>
          <a:p>
            <a:pPr marL="0" indent="0">
              <a:lnSpc>
                <a:spcPct val="9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1.接口隔离原则的定义</a:t>
            </a:r>
          </a:p>
          <a:p>
            <a:pPr marL="0" indent="0">
              <a:lnSpc>
                <a:spcPct val="90000"/>
              </a:lnSpc>
              <a:buNone/>
            </a:pPr>
            <a:r>
              <a:rPr lang="zh-CN" altLang="en-US" b="1">
                <a:latin typeface="楷体" panose="02010609060101010101" charset="-122"/>
                <a:ea typeface="楷体" panose="02010609060101010101" charset="-122"/>
                <a:sym typeface="+mn-ea"/>
              </a:rPr>
              <a:t>    接口隔离原则（ISP）含义是：</a:t>
            </a:r>
            <a:r>
              <a:rPr lang="zh-CN" altLang="en-US" b="1">
                <a:solidFill>
                  <a:srgbClr val="FF0000"/>
                </a:solidFill>
                <a:latin typeface="楷体" panose="02010609060101010101" charset="-122"/>
                <a:ea typeface="楷体" panose="02010609060101010101" charset="-122"/>
                <a:sym typeface="+mn-ea"/>
              </a:rPr>
              <a:t>客户端不应该被迫依赖于它不使用的方法</a:t>
            </a:r>
            <a:r>
              <a:rPr lang="zh-CN" altLang="en-US" b="1">
                <a:latin typeface="楷体" panose="02010609060101010101" charset="-122"/>
                <a:ea typeface="楷体" panose="02010609060101010101" charset="-122"/>
                <a:sym typeface="+mn-ea"/>
              </a:rPr>
              <a:t>。2002年罗伯特·C·马丁在《敏捷软件开发：原则、模式和实践》一书中提出，它要求程序员尽量将臃肿庞大的接口拆分成更小的和更具体的接口，让接口中只包含客户感兴趣的方法。</a:t>
            </a: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0066FF"/>
                </a:solidFill>
                <a:latin typeface="楷体" panose="02010609060101010101" charset="-122"/>
                <a:ea typeface="楷体" panose="02010609060101010101" charset="-122"/>
                <a:sym typeface="+mn-ea"/>
              </a:rPr>
              <a:t>2.接口隔离原则的重要性</a:t>
            </a:r>
          </a:p>
          <a:p>
            <a:pPr marL="0" indent="0">
              <a:lnSpc>
                <a:spcPct val="90000"/>
              </a:lnSpc>
              <a:buNone/>
            </a:pPr>
            <a:r>
              <a:rPr lang="zh-CN" altLang="en-US" b="1">
                <a:latin typeface="楷体" panose="02010609060101010101" charset="-122"/>
                <a:ea typeface="楷体" panose="02010609060101010101" charset="-122"/>
                <a:sym typeface="+mn-ea"/>
              </a:rPr>
              <a:t>    ⑴ 将臃肿庞大的接口分解，</a:t>
            </a:r>
            <a:r>
              <a:rPr lang="zh-CN" altLang="en-US" b="1">
                <a:solidFill>
                  <a:srgbClr val="FF0000"/>
                </a:solidFill>
                <a:latin typeface="楷体" panose="02010609060101010101" charset="-122"/>
                <a:ea typeface="楷体" panose="02010609060101010101" charset="-122"/>
                <a:sym typeface="+mn-ea"/>
              </a:rPr>
              <a:t>可以预防外来变更的扩散</a:t>
            </a:r>
            <a:r>
              <a:rPr lang="zh-CN" altLang="en-US" b="1">
                <a:latin typeface="楷体" panose="02010609060101010101" charset="-122"/>
                <a:ea typeface="楷体" panose="02010609060101010101" charset="-122"/>
                <a:sym typeface="+mn-ea"/>
              </a:rPr>
              <a:t>。</a:t>
            </a:r>
          </a:p>
          <a:p>
            <a:pPr marL="0" indent="0">
              <a:lnSpc>
                <a:spcPct val="90000"/>
              </a:lnSpc>
              <a:buNone/>
            </a:pPr>
            <a:r>
              <a:rPr lang="zh-CN" altLang="en-US" b="1">
                <a:latin typeface="楷体" panose="02010609060101010101" charset="-122"/>
                <a:ea typeface="楷体" panose="02010609060101010101" charset="-122"/>
                <a:sym typeface="+mn-ea"/>
              </a:rPr>
              <a:t>    ⑵ 接口隔离</a:t>
            </a:r>
            <a:r>
              <a:rPr lang="zh-CN" altLang="en-US" b="1">
                <a:solidFill>
                  <a:srgbClr val="FF0000"/>
                </a:solidFill>
                <a:latin typeface="楷体" panose="02010609060101010101" charset="-122"/>
                <a:ea typeface="楷体" panose="02010609060101010101" charset="-122"/>
                <a:sym typeface="+mn-ea"/>
              </a:rPr>
              <a:t>提高了系统的内聚性</a:t>
            </a:r>
            <a:r>
              <a:rPr lang="zh-CN" altLang="en-US" b="1">
                <a:latin typeface="楷体" panose="02010609060101010101" charset="-122"/>
                <a:ea typeface="楷体" panose="02010609060101010101" charset="-122"/>
                <a:sym typeface="+mn-ea"/>
              </a:rPr>
              <a:t>，减少了对外交互。</a:t>
            </a:r>
          </a:p>
          <a:p>
            <a:pPr marL="0" indent="0">
              <a:lnSpc>
                <a:spcPct val="90000"/>
              </a:lnSpc>
              <a:buNone/>
            </a:pPr>
            <a:r>
              <a:rPr lang="zh-CN" altLang="en-US" b="1">
                <a:latin typeface="楷体" panose="02010609060101010101" charset="-122"/>
                <a:ea typeface="楷体" panose="02010609060101010101" charset="-122"/>
                <a:sym typeface="+mn-ea"/>
              </a:rPr>
              <a:t>    ⑶ 如果接口的粒度大小定义合理，</a:t>
            </a:r>
            <a:r>
              <a:rPr lang="zh-CN" altLang="en-US" b="1">
                <a:solidFill>
                  <a:srgbClr val="FF0000"/>
                </a:solidFill>
                <a:latin typeface="楷体" panose="02010609060101010101" charset="-122"/>
                <a:ea typeface="楷体" panose="02010609060101010101" charset="-122"/>
                <a:sym typeface="+mn-ea"/>
              </a:rPr>
              <a:t>能够保证系统的稳定性</a:t>
            </a:r>
            <a:r>
              <a:rPr lang="zh-CN" altLang="en-US" b="1">
                <a:latin typeface="楷体" panose="02010609060101010101" charset="-122"/>
                <a:ea typeface="楷体" panose="02010609060101010101" charset="-122"/>
                <a:sym typeface="+mn-ea"/>
              </a:rPr>
              <a:t>。</a:t>
            </a:r>
          </a:p>
          <a:p>
            <a:pPr marL="0" indent="0">
              <a:lnSpc>
                <a:spcPct val="90000"/>
              </a:lnSpc>
              <a:buNone/>
            </a:pPr>
            <a:r>
              <a:rPr lang="zh-CN" altLang="en-US" b="1">
                <a:latin typeface="楷体" panose="02010609060101010101" charset="-122"/>
                <a:ea typeface="楷体" panose="02010609060101010101" charset="-122"/>
                <a:sym typeface="+mn-ea"/>
              </a:rPr>
              <a:t>    ⑷ 使用多个专门的接口还</a:t>
            </a:r>
            <a:r>
              <a:rPr lang="zh-CN" altLang="en-US" b="1">
                <a:solidFill>
                  <a:srgbClr val="FF0000"/>
                </a:solidFill>
                <a:latin typeface="楷体" panose="02010609060101010101" charset="-122"/>
                <a:ea typeface="楷体" panose="02010609060101010101" charset="-122"/>
                <a:sym typeface="+mn-ea"/>
              </a:rPr>
              <a:t>能够体现对象的层次</a:t>
            </a:r>
            <a:r>
              <a:rPr lang="zh-CN" altLang="en-US" b="1">
                <a:latin typeface="楷体" panose="02010609060101010101" charset="-122"/>
                <a:ea typeface="楷体" panose="02010609060101010101" charset="-122"/>
                <a:sym typeface="+mn-ea"/>
              </a:rPr>
              <a:t>。</a:t>
            </a:r>
          </a:p>
          <a:p>
            <a:pPr marL="0" indent="0">
              <a:lnSpc>
                <a:spcPct val="90000"/>
              </a:lnSpc>
              <a:buNone/>
            </a:pPr>
            <a:r>
              <a:rPr lang="zh-CN" altLang="en-US" b="1">
                <a:latin typeface="楷体" panose="02010609060101010101" charset="-122"/>
                <a:ea typeface="楷体" panose="02010609060101010101" charset="-122"/>
                <a:sym typeface="+mn-ea"/>
              </a:rPr>
              <a:t>    ⑸ </a:t>
            </a:r>
            <a:r>
              <a:rPr lang="zh-CN" altLang="en-US" b="1">
                <a:solidFill>
                  <a:srgbClr val="FF0000"/>
                </a:solidFill>
                <a:latin typeface="楷体" panose="02010609060101010101" charset="-122"/>
                <a:ea typeface="楷体" panose="02010609060101010101" charset="-122"/>
                <a:sym typeface="+mn-ea"/>
              </a:rPr>
              <a:t>能减少项目工程中的代码冗余</a:t>
            </a:r>
            <a:r>
              <a:rPr lang="zh-CN" altLang="en-US" b="1">
                <a:latin typeface="楷体" panose="02010609060101010101" charset="-122"/>
                <a:ea typeface="楷体" panose="02010609060101010101" charset="-122"/>
                <a:sym typeface="+mn-ea"/>
              </a:rPr>
              <a:t>。过大的接口里面通常放置许多不用的方法。</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rPr>
              <a:t>（续）</a:t>
            </a:r>
          </a:p>
        </p:txBody>
      </p:sp>
      <p:sp>
        <p:nvSpPr>
          <p:cNvPr id="39" name="内容占位符 38"/>
          <p:cNvSpPr>
            <a:spLocks noGrp="1"/>
          </p:cNvSpPr>
          <p:nvPr>
            <p:ph idx="1"/>
          </p:nvPr>
        </p:nvSpPr>
        <p:spPr>
          <a:xfrm>
            <a:off x="355600" y="1555115"/>
            <a:ext cx="11240770" cy="4872355"/>
          </a:xfrm>
        </p:spPr>
        <p:txBody>
          <a:bodyPr/>
          <a:lstStyle/>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3.接口隔离原则的实现方法</a:t>
            </a:r>
          </a:p>
          <a:p>
            <a:pPr marL="0" indent="0">
              <a:lnSpc>
                <a:spcPct val="90000"/>
              </a:lnSpc>
              <a:buNone/>
            </a:pPr>
            <a:r>
              <a:rPr lang="zh-CN" altLang="en-US" sz="2800" b="1">
                <a:latin typeface="楷体" panose="02010609060101010101" charset="-122"/>
                <a:ea typeface="楷体" panose="02010609060101010101" charset="-122"/>
                <a:sym typeface="+mn-ea"/>
              </a:rPr>
              <a:t>  在具体应用接口隔离原则时，应该根据以下几个规则来衡量：</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9900"/>
                </a:solidFill>
                <a:latin typeface="楷体" panose="02010609060101010101" charset="-122"/>
                <a:ea typeface="楷体" panose="02010609060101010101" charset="-122"/>
                <a:sym typeface="+mn-ea"/>
              </a:rPr>
              <a:t>⑴ 接口尽量小，但是要有限度。</a:t>
            </a:r>
          </a:p>
          <a:p>
            <a:pPr marL="0" indent="0">
              <a:lnSpc>
                <a:spcPct val="90000"/>
              </a:lnSpc>
              <a:buNone/>
            </a:pPr>
            <a:r>
              <a:rPr lang="zh-CN" altLang="en-US" sz="2800" b="1">
                <a:solidFill>
                  <a:srgbClr val="009900"/>
                </a:solidFill>
                <a:latin typeface="楷体" panose="02010609060101010101" charset="-122"/>
                <a:ea typeface="楷体" panose="02010609060101010101" charset="-122"/>
                <a:sym typeface="+mn-ea"/>
              </a:rPr>
              <a:t>  ⑵ 只提供调用者需要的方法,屏蔽不需要的方法。</a:t>
            </a:r>
          </a:p>
          <a:p>
            <a:pPr marL="0" indent="0">
              <a:lnSpc>
                <a:spcPct val="90000"/>
              </a:lnSpc>
              <a:buNone/>
            </a:pPr>
            <a:r>
              <a:rPr lang="zh-CN" altLang="en-US" sz="2800" b="1">
                <a:solidFill>
                  <a:srgbClr val="009900"/>
                </a:solidFill>
                <a:latin typeface="楷体" panose="02010609060101010101" charset="-122"/>
                <a:ea typeface="楷体" panose="02010609060101010101" charset="-122"/>
                <a:sym typeface="+mn-ea"/>
              </a:rPr>
              <a:t>  ⑶ 了解环境，拒绝盲从。</a:t>
            </a:r>
          </a:p>
          <a:p>
            <a:pPr marL="0" indent="0">
              <a:lnSpc>
                <a:spcPct val="90000"/>
              </a:lnSpc>
              <a:buNone/>
            </a:pPr>
            <a:r>
              <a:rPr lang="zh-CN" altLang="en-US" sz="2800" b="1">
                <a:solidFill>
                  <a:srgbClr val="009900"/>
                </a:solidFill>
                <a:latin typeface="楷体" panose="02010609060101010101" charset="-122"/>
                <a:ea typeface="楷体" panose="02010609060101010101" charset="-122"/>
                <a:sym typeface="+mn-ea"/>
              </a:rPr>
              <a:t>  ⑷ 提高内聚，减少对外交互。</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9900CC"/>
                </a:solidFill>
                <a:latin typeface="楷体" panose="02010609060101010101" charset="-122"/>
                <a:ea typeface="楷体" panose="02010609060101010101" charset="-122"/>
                <a:sym typeface="+mn-ea"/>
              </a:rPr>
              <a:t>【例1.5】学生成绩管理程序。</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9900"/>
                </a:solidFill>
                <a:latin typeface="楷体" panose="02010609060101010101" charset="-122"/>
                <a:ea typeface="楷体" panose="02010609060101010101" charset="-122"/>
                <a:sym typeface="+mn-ea"/>
              </a:rPr>
              <a:t>分析：</a:t>
            </a:r>
            <a:r>
              <a:rPr lang="zh-CN" altLang="en-US" sz="2800" b="1">
                <a:latin typeface="楷体" panose="02010609060101010101" charset="-122"/>
                <a:ea typeface="楷体" panose="02010609060101010101" charset="-122"/>
                <a:sym typeface="+mn-ea"/>
              </a:rPr>
              <a:t>学生成绩管理程序一般包含插入成绩、删除成绩、修改成绩、计算总分、计算均分、打印成绩信息、查询成绩信息等功能，如果将这些功能全部放到一个接口中显然不太合理，</a:t>
            </a:r>
            <a:r>
              <a:rPr lang="zh-CN" altLang="en-US" sz="2800" b="1">
                <a:solidFill>
                  <a:srgbClr val="FF0000"/>
                </a:solidFill>
                <a:latin typeface="楷体" panose="02010609060101010101" charset="-122"/>
                <a:ea typeface="楷体" panose="02010609060101010101" charset="-122"/>
                <a:sym typeface="+mn-ea"/>
              </a:rPr>
              <a:t>正确的做法是将它们分别放在输入模块、统计模块和打印模块等3个模块中</a:t>
            </a:r>
            <a:r>
              <a:rPr lang="zh-CN" altLang="en-US" sz="2800" b="1">
                <a:latin typeface="楷体" panose="02010609060101010101" charset="-122"/>
                <a:ea typeface="楷体" panose="02010609060101010101" charset="-122"/>
                <a:sym typeface="+mn-ea"/>
              </a:rPr>
              <a:t>，其类图如下。</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r>
              <a:rPr lang="en-US" altLang="zh-CN">
                <a:solidFill>
                  <a:srgbClr val="C00000"/>
                </a:solidFill>
              </a:rPr>
              <a:t>(</a:t>
            </a:r>
            <a:r>
              <a:rPr lang="zh-CN" altLang="zh-CN">
                <a:solidFill>
                  <a:srgbClr val="C00000"/>
                </a:solidFill>
              </a:rPr>
              <a:t>续</a:t>
            </a:r>
            <a:r>
              <a:rPr lang="en-US" altLang="zh-CN">
                <a:solidFill>
                  <a:srgbClr val="C00000"/>
                </a:solidFill>
              </a:rPr>
              <a:t>)</a:t>
            </a:r>
          </a:p>
        </p:txBody>
      </p:sp>
      <p:sp>
        <p:nvSpPr>
          <p:cNvPr id="39" name="内容占位符 38"/>
          <p:cNvSpPr>
            <a:spLocks noGrp="1"/>
          </p:cNvSpPr>
          <p:nvPr>
            <p:ph idx="1"/>
          </p:nvPr>
        </p:nvSpPr>
        <p:spPr>
          <a:xfrm>
            <a:off x="609600" y="1412875"/>
            <a:ext cx="10972800" cy="5118100"/>
          </a:xfrm>
        </p:spPr>
        <p:txBody>
          <a:bodyPr/>
          <a:lstStyle/>
          <a:p>
            <a:pPr>
              <a:lnSpc>
                <a:spcPct val="90000"/>
              </a:lnSpc>
            </a:pPr>
            <a:r>
              <a:rPr lang="zh-CN" altLang="en-US" sz="2800">
                <a:solidFill>
                  <a:srgbClr val="00B050"/>
                </a:solidFill>
              </a:rPr>
              <a:t>1.1.2 软件设计模式的概念与意义</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rPr>
              <a:t>1.什么是软件设计模式？</a:t>
            </a:r>
          </a:p>
          <a:p>
            <a:pPr marL="0" indent="0">
              <a:lnSpc>
                <a:spcPct val="90000"/>
              </a:lnSpc>
              <a:buNone/>
            </a:pPr>
            <a:r>
              <a:rPr lang="zh-CN" altLang="en-US" sz="2800" b="1">
                <a:solidFill>
                  <a:schemeClr val="tx1"/>
                </a:solidFill>
                <a:latin typeface="楷体" panose="02010609060101010101" charset="-122"/>
                <a:ea typeface="楷体" panose="02010609060101010101" charset="-122"/>
              </a:rPr>
              <a:t>    软件设计模式（</a:t>
            </a:r>
            <a:r>
              <a:rPr lang="zh-CN" altLang="en-US" sz="2800" b="1">
                <a:solidFill>
                  <a:srgbClr val="FF0000"/>
                </a:solidFill>
                <a:latin typeface="楷体" panose="02010609060101010101" charset="-122"/>
                <a:ea typeface="楷体" panose="02010609060101010101" charset="-122"/>
              </a:rPr>
              <a:t>Software Design pattern</a:t>
            </a:r>
            <a:r>
              <a:rPr lang="zh-CN" altLang="en-US" sz="2800" b="1">
                <a:solidFill>
                  <a:schemeClr val="tx1"/>
                </a:solidFill>
                <a:latin typeface="楷体" panose="02010609060101010101" charset="-122"/>
                <a:ea typeface="楷体" panose="02010609060101010101" charset="-122"/>
              </a:rPr>
              <a:t>），又称</a:t>
            </a:r>
            <a:r>
              <a:rPr lang="zh-CN" altLang="en-US" sz="2800" b="1" u="sng">
                <a:solidFill>
                  <a:schemeClr val="tx1"/>
                </a:solidFill>
                <a:latin typeface="楷体" panose="02010609060101010101" charset="-122"/>
                <a:ea typeface="楷体" panose="02010609060101010101" charset="-122"/>
              </a:rPr>
              <a:t>设计模式</a:t>
            </a:r>
            <a:r>
              <a:rPr lang="zh-CN" altLang="en-US" sz="2800" b="1">
                <a:solidFill>
                  <a:schemeClr val="tx1"/>
                </a:solidFill>
                <a:latin typeface="楷体" panose="02010609060101010101" charset="-122"/>
                <a:ea typeface="楷体" panose="02010609060101010101" charset="-122"/>
              </a:rPr>
              <a:t>，是</a:t>
            </a:r>
            <a:r>
              <a:rPr lang="zh-CN" altLang="en-US" sz="2800" b="1">
                <a:solidFill>
                  <a:srgbClr val="FF0000"/>
                </a:solidFill>
                <a:latin typeface="楷体" panose="02010609060101010101" charset="-122"/>
                <a:ea typeface="楷体" panose="02010609060101010101" charset="-122"/>
              </a:rPr>
              <a:t>一套被反复使用、多数人知晓的、经过分类编目的、代码设计经验的总结</a:t>
            </a:r>
            <a:r>
              <a:rPr lang="zh-CN" altLang="en-US" sz="2800" b="1">
                <a:solidFill>
                  <a:schemeClr val="tx1"/>
                </a:solidFill>
                <a:latin typeface="楷体" panose="02010609060101010101" charset="-122"/>
                <a:ea typeface="楷体" panose="02010609060101010101" charset="-122"/>
              </a:rPr>
              <a:t>。</a:t>
            </a:r>
          </a:p>
          <a:p>
            <a:pPr marL="0" indent="0">
              <a:lnSpc>
                <a:spcPct val="9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2.学习设计模式的意义</a:t>
            </a:r>
          </a:p>
          <a:p>
            <a:pPr marL="0" indent="0">
              <a:lnSpc>
                <a:spcPct val="90000"/>
              </a:lnSpc>
              <a:buNone/>
            </a:pPr>
            <a:r>
              <a:rPr lang="zh-CN" altLang="en-US" sz="2800" b="1">
                <a:solidFill>
                  <a:schemeClr val="tx1"/>
                </a:solidFill>
                <a:latin typeface="楷体" panose="02010609060101010101" charset="-122"/>
                <a:ea typeface="楷体" panose="02010609060101010101" charset="-122"/>
              </a:rPr>
              <a:t>    ⑴ 可以提高程序员的</a:t>
            </a:r>
            <a:r>
              <a:rPr lang="zh-CN" altLang="en-US" sz="2800" b="1">
                <a:solidFill>
                  <a:srgbClr val="FF0000"/>
                </a:solidFill>
                <a:latin typeface="楷体" panose="02010609060101010101" charset="-122"/>
                <a:ea typeface="楷体" panose="02010609060101010101" charset="-122"/>
              </a:rPr>
              <a:t>思维能力</a:t>
            </a:r>
            <a:r>
              <a:rPr lang="zh-CN" altLang="en-US" sz="2800" b="1">
                <a:solidFill>
                  <a:schemeClr val="tx1"/>
                </a:solidFill>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编程能力</a:t>
            </a:r>
            <a:r>
              <a:rPr lang="zh-CN" altLang="en-US" sz="2800" b="1">
                <a:solidFill>
                  <a:schemeClr val="tx1"/>
                </a:solidFill>
                <a:latin typeface="楷体" panose="02010609060101010101" charset="-122"/>
                <a:ea typeface="楷体" panose="02010609060101010101" charset="-122"/>
              </a:rPr>
              <a:t>和</a:t>
            </a:r>
            <a:r>
              <a:rPr lang="zh-CN" altLang="en-US" sz="2800" b="1">
                <a:solidFill>
                  <a:srgbClr val="FF0000"/>
                </a:solidFill>
                <a:latin typeface="楷体" panose="02010609060101010101" charset="-122"/>
                <a:ea typeface="楷体" panose="02010609060101010101" charset="-122"/>
              </a:rPr>
              <a:t>设计能力</a:t>
            </a:r>
            <a:r>
              <a:rPr lang="zh-CN" altLang="en-US" sz="2800" b="1">
                <a:solidFill>
                  <a:schemeClr val="tx1"/>
                </a:solidFill>
                <a:latin typeface="楷体" panose="02010609060101010101" charset="-122"/>
                <a:ea typeface="楷体" panose="02010609060101010101" charset="-122"/>
              </a:rPr>
              <a:t>。</a:t>
            </a:r>
          </a:p>
          <a:p>
            <a:pPr marL="0" indent="0">
              <a:lnSpc>
                <a:spcPct val="90000"/>
              </a:lnSpc>
              <a:buNone/>
            </a:pPr>
            <a:r>
              <a:rPr lang="zh-CN" altLang="en-US" sz="2800" b="1">
                <a:solidFill>
                  <a:schemeClr val="tx1"/>
                </a:solidFill>
                <a:latin typeface="楷体" panose="02010609060101010101" charset="-122"/>
                <a:ea typeface="楷体" panose="02010609060101010101" charset="-122"/>
              </a:rPr>
              <a:t>    ⑵ 使</a:t>
            </a:r>
            <a:r>
              <a:rPr lang="zh-CN" altLang="en-US" sz="2800" b="1">
                <a:solidFill>
                  <a:srgbClr val="FF0000"/>
                </a:solidFill>
                <a:latin typeface="楷体" panose="02010609060101010101" charset="-122"/>
                <a:ea typeface="楷体" panose="02010609060101010101" charset="-122"/>
              </a:rPr>
              <a:t>程序设计更加标准化</a:t>
            </a:r>
            <a:r>
              <a:rPr lang="zh-CN" altLang="en-US" sz="2800" b="1">
                <a:solidFill>
                  <a:schemeClr val="tx1"/>
                </a:solidFill>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代码编制更加工程化</a:t>
            </a:r>
            <a:r>
              <a:rPr lang="zh-CN" altLang="en-US" sz="2800" b="1">
                <a:solidFill>
                  <a:schemeClr val="tx1"/>
                </a:solidFill>
                <a:latin typeface="楷体" panose="02010609060101010101" charset="-122"/>
                <a:ea typeface="楷体" panose="02010609060101010101" charset="-122"/>
              </a:rPr>
              <a:t>，使软件</a:t>
            </a:r>
            <a:r>
              <a:rPr lang="zh-CN" altLang="en-US" sz="2800" b="1">
                <a:solidFill>
                  <a:srgbClr val="FF0000"/>
                </a:solidFill>
                <a:latin typeface="楷体" panose="02010609060101010101" charset="-122"/>
                <a:ea typeface="楷体" panose="02010609060101010101" charset="-122"/>
              </a:rPr>
              <a:t>开发效率大大提高</a:t>
            </a:r>
            <a:r>
              <a:rPr lang="zh-CN" altLang="en-US" sz="2800" b="1">
                <a:solidFill>
                  <a:schemeClr val="tx1"/>
                </a:solidFill>
                <a:latin typeface="楷体" panose="02010609060101010101" charset="-122"/>
                <a:ea typeface="楷体" panose="02010609060101010101" charset="-122"/>
              </a:rPr>
              <a:t>，从而</a:t>
            </a:r>
            <a:r>
              <a:rPr lang="zh-CN" altLang="en-US" sz="2800" b="1">
                <a:solidFill>
                  <a:srgbClr val="FF0000"/>
                </a:solidFill>
                <a:latin typeface="楷体" panose="02010609060101010101" charset="-122"/>
                <a:ea typeface="楷体" panose="02010609060101010101" charset="-122"/>
              </a:rPr>
              <a:t>缩短软件的开发周期</a:t>
            </a:r>
            <a:r>
              <a:rPr lang="zh-CN" altLang="en-US" sz="2800" b="1">
                <a:solidFill>
                  <a:schemeClr val="tx1"/>
                </a:solidFill>
                <a:latin typeface="楷体" panose="02010609060101010101" charset="-122"/>
                <a:ea typeface="楷体" panose="02010609060101010101" charset="-122"/>
              </a:rPr>
              <a:t>。</a:t>
            </a:r>
          </a:p>
          <a:p>
            <a:pPr marL="0" indent="0">
              <a:lnSpc>
                <a:spcPct val="90000"/>
              </a:lnSpc>
              <a:buNone/>
            </a:pPr>
            <a:r>
              <a:rPr lang="zh-CN" altLang="en-US" sz="2800" b="1">
                <a:solidFill>
                  <a:schemeClr val="tx1"/>
                </a:solidFill>
                <a:latin typeface="楷体" panose="02010609060101010101" charset="-122"/>
                <a:ea typeface="楷体" panose="02010609060101010101" charset="-122"/>
              </a:rPr>
              <a:t>    ⑶ 使设计的代码</a:t>
            </a:r>
            <a:r>
              <a:rPr lang="zh-CN" altLang="en-US" sz="2800" b="1">
                <a:solidFill>
                  <a:srgbClr val="FF0000"/>
                </a:solidFill>
                <a:latin typeface="楷体" panose="02010609060101010101" charset="-122"/>
                <a:ea typeface="楷体" panose="02010609060101010101" charset="-122"/>
              </a:rPr>
              <a:t>可重用性高</a:t>
            </a:r>
            <a:r>
              <a:rPr lang="zh-CN" altLang="en-US" sz="2800" b="1">
                <a:solidFill>
                  <a:schemeClr val="tx1"/>
                </a:solidFill>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可读性强</a:t>
            </a:r>
            <a:r>
              <a:rPr lang="zh-CN" altLang="en-US" sz="2800" b="1">
                <a:solidFill>
                  <a:schemeClr val="tx1"/>
                </a:solidFill>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可靠性高</a:t>
            </a:r>
            <a:r>
              <a:rPr lang="zh-CN" altLang="en-US" sz="2800" b="1">
                <a:solidFill>
                  <a:schemeClr val="tx1"/>
                </a:solidFill>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灵活性好</a:t>
            </a:r>
            <a:r>
              <a:rPr lang="zh-CN" altLang="en-US" sz="2800" b="1">
                <a:solidFill>
                  <a:schemeClr val="tx1"/>
                </a:solidFill>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可维护性强</a:t>
            </a:r>
            <a:r>
              <a:rPr lang="zh-CN" altLang="en-US" sz="2800" b="1">
                <a:solidFill>
                  <a:schemeClr val="tx1"/>
                </a:solidFill>
                <a:latin typeface="楷体" panose="02010609060101010101" charset="-122"/>
                <a:ea typeface="楷体" panose="02010609060101010101" charset="-122"/>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1.3 面向对象的设计原则</a:t>
            </a:r>
            <a:r>
              <a:rPr lang="zh-CN">
                <a:solidFill>
                  <a:srgbClr val="C00000"/>
                </a:solidFill>
                <a:sym typeface="+mn-ea"/>
              </a:rPr>
              <a:t>（续）</a:t>
            </a:r>
            <a:endParaRPr lang="zh-CN" altLang="en-US"/>
          </a:p>
        </p:txBody>
      </p:sp>
      <p:sp>
        <p:nvSpPr>
          <p:cNvPr id="3" name="内容占位符 2"/>
          <p:cNvSpPr>
            <a:spLocks noGrp="1"/>
          </p:cNvSpPr>
          <p:nvPr>
            <p:ph idx="1"/>
          </p:nvPr>
        </p:nvSpPr>
        <p:spPr>
          <a:xfrm>
            <a:off x="1038225" y="1682750"/>
            <a:ext cx="2712720" cy="3710940"/>
          </a:xfrm>
        </p:spPr>
        <p:txBody>
          <a:bodyPr/>
          <a:lstStyle/>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3.接口隔离原则的实现方法</a:t>
            </a:r>
          </a:p>
          <a:p>
            <a:pPr marL="0" indent="0">
              <a:lnSpc>
                <a:spcPct val="90000"/>
              </a:lnSpc>
              <a:buNone/>
            </a:pPr>
            <a:r>
              <a:rPr lang="zh-CN" altLang="en-US" sz="2800" b="1">
                <a:latin typeface="楷体" panose="02010609060101010101" charset="-122"/>
                <a:ea typeface="楷体" panose="02010609060101010101" charset="-122"/>
                <a:sym typeface="+mn-ea"/>
              </a:rPr>
              <a:t>  右边是学生成绩管理程序的类图：</a:t>
            </a:r>
          </a:p>
          <a:p>
            <a:pPr marL="0" indent="0">
              <a:lnSpc>
                <a:spcPct val="90000"/>
              </a:lnSpc>
              <a:buNone/>
            </a:pPr>
            <a:endParaRPr lang="zh-CN" altLang="en-US" sz="2800"/>
          </a:p>
          <a:p>
            <a:pPr marL="0" indent="0">
              <a:lnSpc>
                <a:spcPct val="90000"/>
              </a:lnSpc>
              <a:buNone/>
            </a:pPr>
            <a:r>
              <a:rPr lang="en-US" altLang="zh-CN" sz="2800" b="1">
                <a:solidFill>
                  <a:srgbClr val="FF0000"/>
                </a:solidFill>
                <a:latin typeface="楷体" panose="02010609060101010101" charset="-122"/>
                <a:ea typeface="楷体" panose="02010609060101010101" charset="-122"/>
                <a:sym typeface="+mn-ea"/>
              </a:rPr>
              <a:t>  //</a:t>
            </a:r>
            <a:r>
              <a:rPr lang="zh-CN" altLang="en-US" sz="2800" b="1">
                <a:solidFill>
                  <a:srgbClr val="FF0000"/>
                </a:solidFill>
                <a:latin typeface="楷体" panose="02010609060101010101" charset="-122"/>
                <a:ea typeface="楷体" panose="02010609060101010101" charset="-122"/>
                <a:sym typeface="+mn-ea"/>
              </a:rPr>
              <a:t>其程序代码见附件</a:t>
            </a:r>
            <a:endParaRPr lang="zh-CN" altLang="en-US" sz="2800"/>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pic>
        <p:nvPicPr>
          <p:cNvPr id="7" name="图片 14" descr="z25_ISPexp"/>
          <p:cNvPicPr>
            <a:picLocks noChangeAspect="1"/>
          </p:cNvPicPr>
          <p:nvPr/>
        </p:nvPicPr>
        <p:blipFill>
          <a:blip r:embed="rId2"/>
          <a:stretch>
            <a:fillRect/>
          </a:stretch>
        </p:blipFill>
        <p:spPr>
          <a:xfrm>
            <a:off x="4507230" y="1189990"/>
            <a:ext cx="5844540" cy="5340985"/>
          </a:xfrm>
          <a:prstGeom prst="rect">
            <a:avLst/>
          </a:prstGeom>
          <a:noFill/>
          <a:ln w="9525">
            <a:no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339725" y="1555115"/>
            <a:ext cx="11482705" cy="4975860"/>
          </a:xfrm>
        </p:spPr>
        <p:txBody>
          <a:bodyPr/>
          <a:lstStyle/>
          <a:p>
            <a:pPr>
              <a:lnSpc>
                <a:spcPct val="90000"/>
              </a:lnSpc>
            </a:pPr>
            <a:r>
              <a:rPr lang="zh-CN" altLang="en-US" sz="2800">
                <a:solidFill>
                  <a:srgbClr val="00B050"/>
                </a:solidFill>
              </a:rPr>
              <a:t>1.3.6 迪米特法则</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1.迪米特法则的定义</a:t>
            </a:r>
          </a:p>
          <a:p>
            <a:pPr marL="0" indent="0">
              <a:lnSpc>
                <a:spcPct val="90000"/>
              </a:lnSpc>
              <a:buNone/>
            </a:pPr>
            <a:r>
              <a:rPr lang="zh-CN" altLang="en-US" sz="2800" b="1">
                <a:latin typeface="楷体" panose="02010609060101010101" charset="-122"/>
                <a:ea typeface="楷体" panose="02010609060101010101" charset="-122"/>
                <a:sym typeface="+mn-ea"/>
              </a:rPr>
              <a:t>    迪米特法则（LoD）又叫作最少知识原则（LKP）</a:t>
            </a:r>
            <a:r>
              <a:rPr lang="en-US" altLang="zh-CN" sz="2800" b="1">
                <a:latin typeface="楷体" panose="02010609060101010101" charset="-122"/>
                <a:ea typeface="楷体" panose="02010609060101010101" charset="-122"/>
                <a:sym typeface="+mn-ea"/>
              </a:rPr>
              <a:t>,</a:t>
            </a:r>
            <a:r>
              <a:rPr lang="zh-CN" altLang="zh-CN" sz="2800" b="1">
                <a:latin typeface="楷体" panose="02010609060101010101" charset="-122"/>
                <a:ea typeface="楷体" panose="02010609060101010101" charset="-122"/>
                <a:sym typeface="+mn-ea"/>
              </a:rPr>
              <a:t>其</a:t>
            </a:r>
            <a:r>
              <a:rPr lang="zh-CN" altLang="en-US" sz="2800" b="1">
                <a:latin typeface="楷体" panose="02010609060101010101" charset="-122"/>
                <a:ea typeface="楷体" panose="02010609060101010101" charset="-122"/>
                <a:sym typeface="+mn-ea"/>
              </a:rPr>
              <a:t>定义是：</a:t>
            </a:r>
            <a:r>
              <a:rPr lang="zh-CN" altLang="en-US" sz="2800" b="1">
                <a:solidFill>
                  <a:srgbClr val="FF0000"/>
                </a:solidFill>
                <a:latin typeface="楷体" panose="02010609060101010101" charset="-122"/>
                <a:ea typeface="楷体" panose="02010609060101010101" charset="-122"/>
                <a:sym typeface="+mn-ea"/>
              </a:rPr>
              <a:t>只与你的直接朋友交谈，不跟“陌生人”说话</a:t>
            </a:r>
            <a:r>
              <a:rPr lang="zh-CN" altLang="en-US" sz="2800" b="1">
                <a:latin typeface="楷体" panose="02010609060101010101" charset="-122"/>
                <a:ea typeface="楷体" panose="02010609060101010101" charset="-122"/>
                <a:sym typeface="+mn-ea"/>
              </a:rPr>
              <a:t>。1987年美国东北大学的Ian Holland提出，后来又因为在经典著作《 程序员修炼之道》而广为人知。</a:t>
            </a:r>
          </a:p>
          <a:p>
            <a:pPr marL="0" indent="0">
              <a:lnSpc>
                <a:spcPct val="90000"/>
              </a:lnSpc>
              <a:buNone/>
            </a:pPr>
            <a:r>
              <a:rPr lang="zh-CN" altLang="en-US" sz="2800" b="1">
                <a:latin typeface="楷体" panose="02010609060101010101" charset="-122"/>
                <a:ea typeface="楷体" panose="02010609060101010101" charset="-122"/>
                <a:sym typeface="+mn-ea"/>
              </a:rPr>
              <a:t>    迪米特法则中的“朋友”是指：</a:t>
            </a:r>
            <a:r>
              <a:rPr lang="zh-CN" altLang="en-US" sz="2800" b="1">
                <a:solidFill>
                  <a:srgbClr val="9900CC"/>
                </a:solidFill>
                <a:latin typeface="楷体" panose="02010609060101010101" charset="-122"/>
                <a:ea typeface="楷体" panose="02010609060101010101" charset="-122"/>
                <a:sym typeface="+mn-ea"/>
              </a:rPr>
              <a:t>当前对象本身</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当前对象的成员对象</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当前对象所创建的对象</a:t>
            </a:r>
            <a:r>
              <a:rPr lang="zh-CN" altLang="en-US" sz="2800" b="1">
                <a:latin typeface="楷体" panose="02010609060101010101" charset="-122"/>
                <a:ea typeface="楷体" panose="02010609060101010101" charset="-122"/>
                <a:sym typeface="+mn-ea"/>
              </a:rPr>
              <a:t>、</a:t>
            </a:r>
            <a:r>
              <a:rPr lang="zh-CN" altLang="en-US" sz="2800" b="1">
                <a:solidFill>
                  <a:srgbClr val="9900CC"/>
                </a:solidFill>
                <a:latin typeface="楷体" panose="02010609060101010101" charset="-122"/>
                <a:ea typeface="楷体" panose="02010609060101010101" charset="-122"/>
                <a:sym typeface="+mn-ea"/>
              </a:rPr>
              <a:t>当前对象的方法参数</a:t>
            </a:r>
            <a:r>
              <a:rPr lang="zh-CN" altLang="en-US" sz="2800" b="1">
                <a:latin typeface="楷体" panose="02010609060101010101" charset="-122"/>
                <a:ea typeface="楷体" panose="02010609060101010101" charset="-122"/>
                <a:sym typeface="+mn-ea"/>
              </a:rPr>
              <a:t>等，这些对象同当前对象存在关联、聚合或组合关系，可以直接访问这些对象的方法。</a:t>
            </a: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2.迪米特法则的重要性</a:t>
            </a:r>
          </a:p>
          <a:p>
            <a:pPr marL="0" indent="0">
              <a:lnSpc>
                <a:spcPct val="9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降低了类之间的耦合度</a:t>
            </a:r>
            <a:r>
              <a:rPr lang="zh-CN" altLang="en-US" sz="2800" b="1">
                <a:latin typeface="楷体" panose="02010609060101010101" charset="-122"/>
                <a:ea typeface="楷体" panose="02010609060101010101" charset="-122"/>
                <a:sym typeface="+mn-ea"/>
              </a:rPr>
              <a:t>，提高了模块的相对独立性。</a:t>
            </a:r>
          </a:p>
          <a:p>
            <a:pPr marL="0" indent="0">
              <a:lnSpc>
                <a:spcPct val="90000"/>
              </a:lnSpc>
              <a:buNone/>
            </a:pPr>
            <a:r>
              <a:rPr lang="zh-CN" altLang="en-US" sz="2800" b="1">
                <a:latin typeface="楷体" panose="02010609060101010101" charset="-122"/>
                <a:ea typeface="楷体" panose="02010609060101010101" charset="-122"/>
                <a:sym typeface="+mn-ea"/>
              </a:rPr>
              <a:t>    ⑵ 由于耦合度降低，从而</a:t>
            </a:r>
            <a:r>
              <a:rPr lang="zh-CN" altLang="en-US" sz="2800" b="1">
                <a:solidFill>
                  <a:srgbClr val="FF0000"/>
                </a:solidFill>
                <a:latin typeface="楷体" panose="02010609060101010101" charset="-122"/>
                <a:ea typeface="楷体" panose="02010609060101010101" charset="-122"/>
                <a:sym typeface="+mn-ea"/>
              </a:rPr>
              <a:t>提高了类的可复用率和系统的扩展性</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rPr>
              <a:t>（续）</a:t>
            </a:r>
          </a:p>
        </p:txBody>
      </p:sp>
      <p:sp>
        <p:nvSpPr>
          <p:cNvPr id="39" name="内容占位符 38"/>
          <p:cNvSpPr>
            <a:spLocks noGrp="1"/>
          </p:cNvSpPr>
          <p:nvPr>
            <p:ph idx="1"/>
          </p:nvPr>
        </p:nvSpPr>
        <p:spPr>
          <a:xfrm>
            <a:off x="355600" y="1555115"/>
            <a:ext cx="11240770" cy="4872355"/>
          </a:xfrm>
        </p:spPr>
        <p:txBody>
          <a:bodyPr/>
          <a:lstStyle/>
          <a:p>
            <a:pPr marL="0" indent="0">
              <a:lnSpc>
                <a:spcPct val="100000"/>
              </a:lnSpc>
              <a:buNone/>
            </a:pPr>
            <a:r>
              <a:rPr lang="zh-CN" altLang="en-US" sz="2800" b="1">
                <a:solidFill>
                  <a:srgbClr val="0066FF"/>
                </a:solidFill>
                <a:latin typeface="楷体" panose="02010609060101010101" charset="-122"/>
                <a:ea typeface="楷体" panose="02010609060101010101" charset="-122"/>
                <a:sym typeface="+mn-ea"/>
              </a:rPr>
              <a:t>3.迪米特法则的实现方法</a:t>
            </a:r>
          </a:p>
          <a:p>
            <a:pPr marL="0" indent="0">
              <a:lnSpc>
                <a:spcPct val="100000"/>
              </a:lnSpc>
              <a:buNone/>
            </a:pPr>
            <a:r>
              <a:rPr lang="zh-CN" altLang="en-US" sz="2800" b="1">
                <a:latin typeface="楷体" panose="02010609060101010101" charset="-122"/>
                <a:ea typeface="楷体" panose="02010609060101010101" charset="-122"/>
                <a:sym typeface="+mn-ea"/>
              </a:rPr>
              <a:t>  在运用迪米特法则时要注意以下六点:</a:t>
            </a:r>
          </a:p>
          <a:p>
            <a:pPr marL="0" indent="0">
              <a:lnSpc>
                <a:spcPct val="100000"/>
              </a:lnSpc>
              <a:buNone/>
            </a:pPr>
            <a:r>
              <a:rPr lang="zh-CN" altLang="en-US" sz="2800" b="1">
                <a:latin typeface="楷体" panose="02010609060101010101" charset="-122"/>
                <a:ea typeface="楷体" panose="02010609060101010101" charset="-122"/>
                <a:sym typeface="+mn-ea"/>
              </a:rPr>
              <a:t>  </a:t>
            </a:r>
            <a:r>
              <a:rPr lang="zh-CN" altLang="en-US" sz="2800" b="1">
                <a:solidFill>
                  <a:srgbClr val="009900"/>
                </a:solidFill>
                <a:latin typeface="楷体" panose="02010609060101010101" charset="-122"/>
                <a:ea typeface="楷体" panose="02010609060101010101" charset="-122"/>
                <a:sym typeface="+mn-ea"/>
              </a:rPr>
              <a:t>⑴ 在类的划分上，应该创建弱耦合的类。</a:t>
            </a:r>
          </a:p>
          <a:p>
            <a:pPr marL="0" indent="0">
              <a:lnSpc>
                <a:spcPct val="100000"/>
              </a:lnSpc>
              <a:buNone/>
            </a:pPr>
            <a:r>
              <a:rPr lang="zh-CN" altLang="en-US" sz="2800" b="1">
                <a:solidFill>
                  <a:srgbClr val="009900"/>
                </a:solidFill>
                <a:latin typeface="楷体" panose="02010609060101010101" charset="-122"/>
                <a:ea typeface="楷体" panose="02010609060101010101" charset="-122"/>
                <a:sym typeface="+mn-ea"/>
              </a:rPr>
              <a:t>  ⑵ 在类的结构设计上，尽量降低类成员的访问权限。</a:t>
            </a:r>
          </a:p>
          <a:p>
            <a:pPr marL="0" indent="0">
              <a:lnSpc>
                <a:spcPct val="100000"/>
              </a:lnSpc>
              <a:buNone/>
            </a:pPr>
            <a:r>
              <a:rPr lang="zh-CN" altLang="en-US" sz="2800" b="1">
                <a:solidFill>
                  <a:srgbClr val="009900"/>
                </a:solidFill>
                <a:latin typeface="楷体" panose="02010609060101010101" charset="-122"/>
                <a:ea typeface="楷体" panose="02010609060101010101" charset="-122"/>
                <a:sym typeface="+mn-ea"/>
              </a:rPr>
              <a:t>  ⑶ 在类的设计上，优先考虑将一个类设置成不变类。</a:t>
            </a:r>
          </a:p>
          <a:p>
            <a:pPr marL="0" indent="0">
              <a:lnSpc>
                <a:spcPct val="100000"/>
              </a:lnSpc>
              <a:buNone/>
            </a:pPr>
            <a:r>
              <a:rPr lang="zh-CN" altLang="en-US" sz="2800" b="1">
                <a:solidFill>
                  <a:srgbClr val="009900"/>
                </a:solidFill>
                <a:latin typeface="楷体" panose="02010609060101010101" charset="-122"/>
                <a:ea typeface="楷体" panose="02010609060101010101" charset="-122"/>
                <a:sym typeface="+mn-ea"/>
              </a:rPr>
              <a:t>  ⑷ 在对其他类的引用上，将引用其它对象的次数降到最低。</a:t>
            </a:r>
          </a:p>
          <a:p>
            <a:pPr marL="0" indent="0">
              <a:lnSpc>
                <a:spcPct val="100000"/>
              </a:lnSpc>
              <a:buNone/>
            </a:pPr>
            <a:r>
              <a:rPr lang="zh-CN" altLang="en-US" sz="2800" b="1">
                <a:solidFill>
                  <a:srgbClr val="009900"/>
                </a:solidFill>
                <a:latin typeface="楷体" panose="02010609060101010101" charset="-122"/>
                <a:ea typeface="楷体" panose="02010609060101010101" charset="-122"/>
                <a:sym typeface="+mn-ea"/>
              </a:rPr>
              <a:t>  ⑸ 不暴露类的属性成员，而应该提供相应的访问器（set和get方法）。</a:t>
            </a:r>
          </a:p>
          <a:p>
            <a:pPr marL="0" indent="0">
              <a:lnSpc>
                <a:spcPct val="100000"/>
              </a:lnSpc>
              <a:buNone/>
            </a:pPr>
            <a:r>
              <a:rPr lang="zh-CN" altLang="en-US" sz="2800" b="1">
                <a:solidFill>
                  <a:srgbClr val="009900"/>
                </a:solidFill>
                <a:latin typeface="楷体" panose="02010609060101010101" charset="-122"/>
                <a:ea typeface="楷体" panose="02010609060101010101" charset="-122"/>
                <a:sym typeface="+mn-ea"/>
              </a:rPr>
              <a:t>  ⑹ 谨慎使用序列化（Serializable）功能。</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rPr>
              <a:t>（续）</a:t>
            </a:r>
          </a:p>
        </p:txBody>
      </p:sp>
      <p:sp>
        <p:nvSpPr>
          <p:cNvPr id="39" name="内容占位符 38"/>
          <p:cNvSpPr>
            <a:spLocks noGrp="1"/>
          </p:cNvSpPr>
          <p:nvPr>
            <p:ph idx="1"/>
          </p:nvPr>
        </p:nvSpPr>
        <p:spPr>
          <a:xfrm>
            <a:off x="355600" y="1555115"/>
            <a:ext cx="3107690" cy="4872355"/>
          </a:xfrm>
        </p:spPr>
        <p:txBody>
          <a:bodyPr/>
          <a:lstStyle/>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9900CC"/>
                </a:solidFill>
                <a:latin typeface="楷体" panose="02010609060101010101" charset="-122"/>
                <a:ea typeface="楷体" panose="02010609060101010101" charset="-122"/>
                <a:sym typeface="+mn-ea"/>
              </a:rPr>
              <a:t>【例1.6】明星与经纪人的关系实例。</a:t>
            </a: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0099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明星由于全身心投入艺术，所以</a:t>
            </a:r>
            <a:r>
              <a:rPr lang="zh-CN" altLang="en-US" b="1">
                <a:solidFill>
                  <a:srgbClr val="FF0000"/>
                </a:solidFill>
                <a:latin typeface="楷体" panose="02010609060101010101" charset="-122"/>
                <a:ea typeface="楷体" panose="02010609060101010101" charset="-122"/>
                <a:sym typeface="+mn-ea"/>
              </a:rPr>
              <a:t>许多日常事务由经纪人负责处理</a:t>
            </a:r>
            <a:r>
              <a:rPr lang="zh-CN" altLang="en-US" b="1">
                <a:latin typeface="楷体" panose="02010609060101010101" charset="-122"/>
                <a:ea typeface="楷体" panose="02010609060101010101" charset="-122"/>
                <a:sym typeface="+mn-ea"/>
              </a:rPr>
              <a:t>，如：与粉丝的见面会，与媒体公司的业务洽淡等。这里的经纪人是明星的朋友，而粉丝和媒体公司是陌生人，所以适合使用迪米特法则，右边是其类图：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7" descr="z26_LoDexp"/>
          <p:cNvPicPr>
            <a:picLocks noChangeAspect="1"/>
          </p:cNvPicPr>
          <p:nvPr/>
        </p:nvPicPr>
        <p:blipFill>
          <a:blip r:embed="rId3"/>
          <a:stretch>
            <a:fillRect/>
          </a:stretch>
        </p:blipFill>
        <p:spPr>
          <a:xfrm>
            <a:off x="3686175" y="1388110"/>
            <a:ext cx="8150225" cy="4845685"/>
          </a:xfrm>
          <a:prstGeom prst="rect">
            <a:avLst/>
          </a:prstGeom>
          <a:noFill/>
          <a:ln w="9525">
            <a:noFill/>
          </a:ln>
        </p:spPr>
      </p:pic>
      <p:sp>
        <p:nvSpPr>
          <p:cNvPr id="6" name="文本框 5"/>
          <p:cNvSpPr txBox="1"/>
          <p:nvPr/>
        </p:nvSpPr>
        <p:spPr>
          <a:xfrm>
            <a:off x="3806190" y="6097905"/>
            <a:ext cx="2252980" cy="645160"/>
          </a:xfrm>
          <a:prstGeom prst="rect">
            <a:avLst/>
          </a:prstGeom>
          <a:noFill/>
        </p:spPr>
        <p:txBody>
          <a:bodyPr wrap="none" rtlCol="0">
            <a:spAutoFit/>
          </a:bodyPr>
          <a:lstStyle/>
          <a:p>
            <a:pPr algn="l"/>
            <a:r>
              <a:rPr lang="en-US" altLang="zh-CN" b="1">
                <a:solidFill>
                  <a:srgbClr val="FF0000"/>
                </a:solidFill>
                <a:latin typeface="楷体" panose="02010609060101010101" charset="-122"/>
                <a:ea typeface="楷体" panose="02010609060101010101" charset="-122"/>
                <a:sym typeface="+mn-ea"/>
              </a:rPr>
              <a:t>//</a:t>
            </a:r>
            <a:r>
              <a:rPr lang="zh-CN" altLang="en-US" b="1">
                <a:solidFill>
                  <a:srgbClr val="FF0000"/>
                </a:solidFill>
                <a:latin typeface="楷体" panose="02010609060101010101" charset="-122"/>
                <a:ea typeface="楷体" panose="02010609060101010101" charset="-122"/>
                <a:sym typeface="+mn-ea"/>
              </a:rPr>
              <a:t>其程序代码见附件</a:t>
            </a:r>
            <a:endParaRPr lang="zh-CN" altLang="en-US"/>
          </a:p>
          <a:p>
            <a:endParaRPr lang="zh-CN" altLang="en-US"/>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339725" y="1555115"/>
            <a:ext cx="11482705" cy="4975860"/>
          </a:xfrm>
        </p:spPr>
        <p:txBody>
          <a:bodyPr/>
          <a:lstStyle/>
          <a:p>
            <a:pPr>
              <a:lnSpc>
                <a:spcPct val="80000"/>
              </a:lnSpc>
            </a:pPr>
            <a:r>
              <a:rPr lang="zh-CN" altLang="en-US" sz="2800">
                <a:solidFill>
                  <a:srgbClr val="00B050"/>
                </a:solidFill>
              </a:rPr>
              <a:t>1.3.7 合成复用原则</a:t>
            </a:r>
          </a:p>
          <a:p>
            <a:pPr marL="0" indent="0">
              <a:lnSpc>
                <a:spcPct val="8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1.合成复用原则的定义</a:t>
            </a:r>
          </a:p>
          <a:p>
            <a:pPr marL="0" indent="0">
              <a:lnSpc>
                <a:spcPct val="80000"/>
              </a:lnSpc>
              <a:buNone/>
            </a:pPr>
            <a:r>
              <a:rPr lang="zh-CN" altLang="en-US" sz="2800" b="1">
                <a:latin typeface="楷体" panose="02010609060101010101" charset="-122"/>
                <a:ea typeface="楷体" panose="02010609060101010101" charset="-122"/>
                <a:sym typeface="+mn-ea"/>
              </a:rPr>
              <a:t>    合成复用原则（CRP）又叫组合/聚合复用原则(CARP)。它要求在软件复用时，</a:t>
            </a:r>
            <a:r>
              <a:rPr lang="zh-CN" altLang="en-US" sz="2800" b="1">
                <a:solidFill>
                  <a:srgbClr val="FF0000"/>
                </a:solidFill>
                <a:latin typeface="楷体" panose="02010609060101010101" charset="-122"/>
                <a:ea typeface="楷体" panose="02010609060101010101" charset="-122"/>
                <a:sym typeface="+mn-ea"/>
              </a:rPr>
              <a:t>要尽量先使用组合或者聚合等关联关系来实现，其次才考虑使用继承关系来实现</a:t>
            </a:r>
            <a:r>
              <a:rPr lang="zh-CN" altLang="en-US" sz="2800" b="1">
                <a:latin typeface="楷体" panose="02010609060101010101" charset="-122"/>
                <a:ea typeface="楷体" panose="02010609060101010101" charset="-122"/>
                <a:sym typeface="+mn-ea"/>
              </a:rPr>
              <a:t>。如果要使用继承关系，则必须遵循里氏代换原则。</a:t>
            </a:r>
          </a:p>
          <a:p>
            <a:pPr marL="0" indent="0">
              <a:lnSpc>
                <a:spcPct val="8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2.合成复用原则的重要性</a:t>
            </a:r>
          </a:p>
          <a:p>
            <a:pPr marL="0" indent="0">
              <a:lnSpc>
                <a:spcPct val="80000"/>
              </a:lnSpc>
              <a:buNone/>
            </a:pPr>
            <a:r>
              <a:rPr lang="zh-CN" altLang="en-US" sz="2800" b="1">
                <a:latin typeface="楷体" panose="02010609060101010101" charset="-122"/>
                <a:ea typeface="楷体" panose="02010609060101010101" charset="-122"/>
                <a:sym typeface="+mn-ea"/>
              </a:rPr>
              <a:t>    ⑴ 它</a:t>
            </a:r>
            <a:r>
              <a:rPr lang="zh-CN" altLang="en-US" sz="2800" b="1">
                <a:solidFill>
                  <a:srgbClr val="FF0000"/>
                </a:solidFill>
                <a:latin typeface="楷体" panose="02010609060101010101" charset="-122"/>
                <a:ea typeface="楷体" panose="02010609060101010101" charset="-122"/>
                <a:sym typeface="+mn-ea"/>
              </a:rPr>
              <a:t>维持了类的封装性</a:t>
            </a:r>
            <a:r>
              <a:rPr lang="zh-CN" altLang="en-US" sz="2800" b="1">
                <a:latin typeface="楷体" panose="02010609060101010101" charset="-122"/>
                <a:ea typeface="楷体" panose="02010609060101010101" charset="-122"/>
                <a:sym typeface="+mn-ea"/>
              </a:rPr>
              <a:t>。因为成分对象的内部细节是新对象看不见的，所以这种复用又称为“黑箱”复用；</a:t>
            </a:r>
          </a:p>
          <a:p>
            <a:pPr marL="0" indent="0">
              <a:lnSpc>
                <a:spcPct val="8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新旧类之间的耦合度低</a:t>
            </a:r>
            <a:r>
              <a:rPr lang="zh-CN" altLang="en-US" sz="2800" b="1">
                <a:latin typeface="楷体" panose="02010609060101010101" charset="-122"/>
                <a:ea typeface="楷体" panose="02010609060101010101" charset="-122"/>
                <a:sym typeface="+mn-ea"/>
              </a:rPr>
              <a:t>。这种复用所需的依赖较少，新对象存取成分对象的唯一方法是通过成分对象的接口；</a:t>
            </a:r>
          </a:p>
          <a:p>
            <a:pPr marL="0" indent="0">
              <a:lnSpc>
                <a:spcPct val="8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复用的灵活性高</a:t>
            </a:r>
            <a:r>
              <a:rPr lang="zh-CN" altLang="en-US" sz="2800" b="1">
                <a:latin typeface="楷体" panose="02010609060101010101" charset="-122"/>
                <a:ea typeface="楷体" panose="02010609060101010101" charset="-122"/>
                <a:sym typeface="+mn-ea"/>
              </a:rPr>
              <a:t>。这种复用可以在运行时动态进行，新对象可以动态地引用与成分对象类型相同的对象。</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1.3 面向对象的设计原则</a:t>
            </a:r>
            <a:r>
              <a:rPr lang="zh-CN">
                <a:solidFill>
                  <a:srgbClr val="C00000"/>
                </a:solidFill>
              </a:rPr>
              <a:t>（续）</a:t>
            </a:r>
          </a:p>
        </p:txBody>
      </p:sp>
      <p:sp>
        <p:nvSpPr>
          <p:cNvPr id="39" name="内容占位符 38"/>
          <p:cNvSpPr>
            <a:spLocks noGrp="1"/>
          </p:cNvSpPr>
          <p:nvPr>
            <p:ph idx="1"/>
          </p:nvPr>
        </p:nvSpPr>
        <p:spPr>
          <a:xfrm>
            <a:off x="355600" y="1555115"/>
            <a:ext cx="11240770" cy="4872355"/>
          </a:xfrm>
        </p:spPr>
        <p:txBody>
          <a:bodyPr/>
          <a:lstStyle/>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3.合成复用原则的实现方法</a:t>
            </a:r>
          </a:p>
          <a:p>
            <a:pPr marL="0" indent="0">
              <a:lnSpc>
                <a:spcPct val="110000"/>
              </a:lnSpc>
              <a:buNone/>
            </a:pPr>
            <a:r>
              <a:rPr lang="zh-CN" altLang="en-US" sz="2800" b="1">
                <a:latin typeface="楷体" panose="02010609060101010101" charset="-122"/>
                <a:ea typeface="楷体" panose="02010609060101010101" charset="-122"/>
                <a:sym typeface="+mn-ea"/>
              </a:rPr>
              <a:t>  合成复用原则是通过</a:t>
            </a:r>
            <a:r>
              <a:rPr lang="zh-CN" altLang="en-US" sz="2800" b="1">
                <a:solidFill>
                  <a:srgbClr val="009900"/>
                </a:solidFill>
                <a:latin typeface="楷体" panose="02010609060101010101" charset="-122"/>
                <a:ea typeface="楷体" panose="02010609060101010101" charset="-122"/>
                <a:sym typeface="+mn-ea"/>
              </a:rPr>
              <a:t>将已有的对象纳入到新对象中，作为新对象的成员对象来实现的</a:t>
            </a:r>
            <a:r>
              <a:rPr lang="zh-CN" altLang="en-US" sz="2800" b="1">
                <a:latin typeface="楷体" panose="02010609060101010101" charset="-122"/>
                <a:ea typeface="楷体" panose="02010609060101010101" charset="-122"/>
                <a:sym typeface="+mn-ea"/>
              </a:rPr>
              <a:t>，新对象可以调用已有对象的功能，从而达到复用。下面以汽车分类管理程序为例来介绍合成复用原则的应用。</a:t>
            </a:r>
          </a:p>
          <a:p>
            <a:pPr marL="0" indent="0">
              <a:lnSpc>
                <a:spcPct val="110000"/>
              </a:lnSpc>
              <a:buNone/>
            </a:pPr>
            <a:endParaRPr lang="zh-CN" altLang="en-US" sz="2800" b="1">
              <a:latin typeface="楷体" panose="02010609060101010101" charset="-122"/>
              <a:ea typeface="楷体" panose="02010609060101010101" charset="-122"/>
              <a:sym typeface="+mn-ea"/>
            </a:endParaRP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9900CC"/>
                </a:solidFill>
                <a:latin typeface="楷体" panose="02010609060101010101" charset="-122"/>
                <a:ea typeface="楷体" panose="02010609060101010101" charset="-122"/>
                <a:sym typeface="+mn-ea"/>
              </a:rPr>
              <a:t>【例1.7】汽车分类管理程序。</a:t>
            </a: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009900"/>
                </a:solidFill>
                <a:latin typeface="楷体" panose="02010609060101010101" charset="-122"/>
                <a:ea typeface="楷体" panose="02010609060101010101" charset="-122"/>
                <a:sym typeface="+mn-ea"/>
              </a:rPr>
              <a:t>分析：</a:t>
            </a:r>
            <a:r>
              <a:rPr lang="zh-CN" altLang="en-US" sz="2800" b="1">
                <a:latin typeface="楷体" panose="02010609060101010101" charset="-122"/>
                <a:ea typeface="楷体" panose="02010609060101010101" charset="-122"/>
                <a:sym typeface="+mn-ea"/>
              </a:rPr>
              <a:t>汽车按“动力源”划分可分为汽油汽车、电动汽车等，按“颜色”划分可分为白色汽车、黑色汽车和红色汽车等，如果同时考虑这两种分类，其组合就很多。</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1.3 面向对象的设计原则</a:t>
            </a:r>
            <a:r>
              <a:rPr lang="zh-CN">
                <a:solidFill>
                  <a:srgbClr val="C00000"/>
                </a:solidFill>
                <a:sym typeface="+mn-ea"/>
              </a:rPr>
              <a:t>（续）</a:t>
            </a:r>
            <a:endParaRPr lang="zh-CN" altLang="en-US"/>
          </a:p>
        </p:txBody>
      </p:sp>
      <p:sp>
        <p:nvSpPr>
          <p:cNvPr id="3" name="内容占位符 2"/>
          <p:cNvSpPr>
            <a:spLocks noGrp="1"/>
          </p:cNvSpPr>
          <p:nvPr>
            <p:ph idx="1"/>
          </p:nvPr>
        </p:nvSpPr>
        <p:spPr>
          <a:xfrm>
            <a:off x="609600" y="1412875"/>
            <a:ext cx="10750550" cy="549275"/>
          </a:xfrm>
        </p:spPr>
        <p:txBody>
          <a:bodyPr/>
          <a:lstStyle/>
          <a:p>
            <a:r>
              <a:rPr lang="zh-CN" altLang="en-US" b="1">
                <a:latin typeface="楷体" panose="02010609060101010101" charset="-122"/>
                <a:ea typeface="楷体" panose="02010609060101010101" charset="-122"/>
                <a:sym typeface="+mn-ea"/>
              </a:rPr>
              <a:t>以下是用继承关系实现的汽车分类的类图：</a:t>
            </a:r>
            <a:endParaRPr lang="zh-CN" altLang="en-US"/>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pic>
        <p:nvPicPr>
          <p:cNvPr id="7" name="图片 -2147482608" descr="z27_CRPexp1"/>
          <p:cNvPicPr>
            <a:picLocks noChangeAspect="1"/>
          </p:cNvPicPr>
          <p:nvPr/>
        </p:nvPicPr>
        <p:blipFill>
          <a:blip r:embed="rId2"/>
          <a:stretch>
            <a:fillRect/>
          </a:stretch>
        </p:blipFill>
        <p:spPr>
          <a:xfrm>
            <a:off x="2058035" y="1962785"/>
            <a:ext cx="7373620" cy="4537710"/>
          </a:xfrm>
          <a:prstGeom prst="rect">
            <a:avLst/>
          </a:prstGeom>
          <a:noFill/>
          <a:ln w="9525">
            <a:noFill/>
          </a:ln>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olidFill>
                  <a:srgbClr val="C00000"/>
                </a:solidFill>
                <a:sym typeface="+mn-ea"/>
              </a:rPr>
              <a:t>1.3 面向对象的设计原则</a:t>
            </a:r>
            <a:r>
              <a:rPr lang="zh-CN">
                <a:solidFill>
                  <a:srgbClr val="C00000"/>
                </a:solidFill>
                <a:sym typeface="+mn-ea"/>
              </a:rPr>
              <a:t>（续）</a:t>
            </a:r>
            <a:endParaRPr lang="zh-CN" altLang="en-US"/>
          </a:p>
        </p:txBody>
      </p:sp>
      <p:sp>
        <p:nvSpPr>
          <p:cNvPr id="3" name="内容占位符 2"/>
          <p:cNvSpPr>
            <a:spLocks noGrp="1"/>
          </p:cNvSpPr>
          <p:nvPr>
            <p:ph idx="1"/>
          </p:nvPr>
        </p:nvSpPr>
        <p:spPr>
          <a:xfrm>
            <a:off x="609600" y="1412875"/>
            <a:ext cx="10750550" cy="1232535"/>
          </a:xfrm>
        </p:spPr>
        <p:txBody>
          <a:bodyPr/>
          <a:lstStyle/>
          <a:p>
            <a:r>
              <a:rPr lang="zh-CN" altLang="en-US" b="1">
                <a:latin typeface="楷体" panose="02010609060101010101" charset="-122"/>
                <a:ea typeface="楷体" panose="02010609060101010101" charset="-122"/>
                <a:sym typeface="+mn-ea"/>
              </a:rPr>
              <a:t>可能看出可以看出</a:t>
            </a:r>
            <a:r>
              <a:rPr lang="zh-CN" altLang="en-US" b="1">
                <a:solidFill>
                  <a:srgbClr val="009900"/>
                </a:solidFill>
                <a:latin typeface="楷体" panose="02010609060101010101" charset="-122"/>
                <a:ea typeface="楷体" panose="02010609060101010101" charset="-122"/>
                <a:sym typeface="+mn-ea"/>
              </a:rPr>
              <a:t>用继承关系实现会产生很多子类</a:t>
            </a:r>
            <a:r>
              <a:rPr lang="zh-CN" altLang="en-US" b="1">
                <a:latin typeface="楷体" panose="02010609060101010101" charset="-122"/>
                <a:ea typeface="楷体" panose="02010609060101010101" charset="-122"/>
                <a:sym typeface="+mn-ea"/>
              </a:rPr>
              <a:t>，而且增加新的“动力源”或者增加新的“颜色”都要修改源代码，这</a:t>
            </a:r>
            <a:r>
              <a:rPr lang="zh-CN" altLang="en-US" b="1">
                <a:solidFill>
                  <a:srgbClr val="009900"/>
                </a:solidFill>
                <a:latin typeface="楷体" panose="02010609060101010101" charset="-122"/>
                <a:ea typeface="楷体" panose="02010609060101010101" charset="-122"/>
                <a:sym typeface="+mn-ea"/>
              </a:rPr>
              <a:t>违背了“开-闭”原则</a:t>
            </a:r>
            <a:r>
              <a:rPr lang="zh-CN" altLang="en-US" b="1">
                <a:latin typeface="楷体" panose="02010609060101010101" charset="-122"/>
                <a:ea typeface="楷体" panose="02010609060101010101" charset="-122"/>
                <a:sym typeface="+mn-ea"/>
              </a:rPr>
              <a:t>，显然不可取。但如果</a:t>
            </a:r>
            <a:r>
              <a:rPr lang="zh-CN" altLang="en-US" b="1">
                <a:solidFill>
                  <a:srgbClr val="009900"/>
                </a:solidFill>
                <a:latin typeface="楷体" panose="02010609060101010101" charset="-122"/>
                <a:ea typeface="楷体" panose="02010609060101010101" charset="-122"/>
                <a:sym typeface="+mn-ea"/>
              </a:rPr>
              <a:t>改用组合关系实现就能很好地解决以上问题</a:t>
            </a:r>
            <a:r>
              <a:rPr lang="zh-CN" altLang="en-US" b="1">
                <a:latin typeface="楷体" panose="02010609060101010101" charset="-122"/>
                <a:ea typeface="楷体" panose="02010609060101010101" charset="-122"/>
                <a:sym typeface="+mn-ea"/>
              </a:rPr>
              <a:t>，其类图如下：</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pic>
        <p:nvPicPr>
          <p:cNvPr id="7" name="图片 -2147482607" descr="z27_CRPexp2"/>
          <p:cNvPicPr>
            <a:picLocks noChangeAspect="1"/>
          </p:cNvPicPr>
          <p:nvPr/>
        </p:nvPicPr>
        <p:blipFill>
          <a:blip r:embed="rId2"/>
          <a:stretch>
            <a:fillRect/>
          </a:stretch>
        </p:blipFill>
        <p:spPr>
          <a:xfrm>
            <a:off x="1977390" y="2645410"/>
            <a:ext cx="7770495" cy="3884930"/>
          </a:xfrm>
          <a:prstGeom prst="rect">
            <a:avLst/>
          </a:prstGeom>
          <a:noFill/>
          <a:ln w="9525">
            <a:noFill/>
          </a:ln>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olidFill>
                  <a:srgbClr val="C00000"/>
                </a:solidFill>
                <a:sym typeface="+mn-ea"/>
              </a:rPr>
              <a:t>1</a:t>
            </a:r>
            <a:r>
              <a:rPr>
                <a:solidFill>
                  <a:srgbClr val="C00000"/>
                </a:solidFill>
                <a:sym typeface="+mn-ea"/>
              </a:rPr>
              <a:t>.4 本章小结</a:t>
            </a:r>
          </a:p>
        </p:txBody>
      </p:sp>
      <p:sp>
        <p:nvSpPr>
          <p:cNvPr id="3" name="内容占位符 2"/>
          <p:cNvSpPr>
            <a:spLocks noGrp="1"/>
          </p:cNvSpPr>
          <p:nvPr>
            <p:ph idx="1"/>
          </p:nvPr>
        </p:nvSpPr>
        <p:spPr>
          <a:xfrm>
            <a:off x="609600" y="1492885"/>
            <a:ext cx="10972800" cy="4634865"/>
          </a:xfrm>
        </p:spPr>
        <p:txBody>
          <a:bodyPr/>
          <a:lstStyle/>
          <a:p>
            <a:pPr>
              <a:lnSpc>
                <a:spcPct val="140000"/>
              </a:lnSpc>
            </a:pPr>
            <a:r>
              <a:rPr lang="zh-CN" altLang="en-US" sz="2800" b="1">
                <a:latin typeface="楷体" panose="02010609060101010101" charset="-122"/>
                <a:ea typeface="楷体" panose="02010609060101010101" charset="-122"/>
              </a:rPr>
              <a:t>本章主要介绍了</a:t>
            </a:r>
            <a:r>
              <a:rPr lang="zh-CN" altLang="en-US" sz="2800" b="1">
                <a:solidFill>
                  <a:srgbClr val="FF0000"/>
                </a:solidFill>
                <a:latin typeface="楷体" panose="02010609060101010101" charset="-122"/>
                <a:ea typeface="楷体" panose="02010609060101010101" charset="-122"/>
              </a:rPr>
              <a:t>软件设计模式的产生背景</a:t>
            </a:r>
            <a:r>
              <a:rPr lang="zh-CN" altLang="en-US" sz="2800" b="1">
                <a:latin typeface="楷体" panose="02010609060101010101" charset="-122"/>
                <a:ea typeface="楷体" panose="02010609060101010101" charset="-122"/>
              </a:rPr>
              <a:t>、软件设计模式的</a:t>
            </a:r>
            <a:r>
              <a:rPr lang="zh-CN" altLang="en-US" sz="2800" b="1">
                <a:solidFill>
                  <a:srgbClr val="FF0000"/>
                </a:solidFill>
                <a:latin typeface="楷体" panose="02010609060101010101" charset="-122"/>
                <a:ea typeface="楷体" panose="02010609060101010101" charset="-122"/>
              </a:rPr>
              <a:t>定义与基本要素</a:t>
            </a:r>
            <a:r>
              <a:rPr lang="zh-CN" altLang="en-US" sz="2800" b="1">
                <a:latin typeface="楷体" panose="02010609060101010101" charset="-122"/>
                <a:ea typeface="楷体" panose="02010609060101010101" charset="-122"/>
              </a:rPr>
              <a:t>、软件设计模式的</a:t>
            </a:r>
            <a:r>
              <a:rPr lang="zh-CN" altLang="en-US" sz="2800" b="1">
                <a:solidFill>
                  <a:srgbClr val="FF0000"/>
                </a:solidFill>
                <a:latin typeface="楷体" panose="02010609060101010101" charset="-122"/>
                <a:ea typeface="楷体" panose="02010609060101010101" charset="-122"/>
              </a:rPr>
              <a:t>分类</a:t>
            </a:r>
            <a:r>
              <a:rPr lang="zh-CN" altLang="en-US" sz="2800" b="1">
                <a:latin typeface="楷体" panose="02010609060101010101" charset="-122"/>
                <a:ea typeface="楷体" panose="02010609060101010101" charset="-122"/>
              </a:rPr>
              <a:t>，以及学习软件设计模式的</a:t>
            </a:r>
            <a:r>
              <a:rPr lang="zh-CN" altLang="en-US" sz="2800" b="1">
                <a:solidFill>
                  <a:srgbClr val="FF0000"/>
                </a:solidFill>
                <a:latin typeface="楷体" panose="02010609060101010101" charset="-122"/>
                <a:ea typeface="楷体" panose="02010609060101010101" charset="-122"/>
              </a:rPr>
              <a:t>意义</a:t>
            </a:r>
            <a:r>
              <a:rPr lang="zh-CN" altLang="en-US" sz="2800" b="1">
                <a:latin typeface="楷体" panose="02010609060101010101" charset="-122"/>
                <a:ea typeface="楷体" panose="02010609060101010101" charset="-122"/>
              </a:rPr>
              <a:t>。另外，还介绍了后面各章节要用到的</a:t>
            </a:r>
            <a:r>
              <a:rPr lang="zh-CN" altLang="en-US" sz="2800" b="1">
                <a:solidFill>
                  <a:srgbClr val="FF0000"/>
                </a:solidFill>
                <a:latin typeface="楷体" panose="02010609060101010101" charset="-122"/>
                <a:ea typeface="楷体" panose="02010609060101010101" charset="-122"/>
              </a:rPr>
              <a:t>UML类之间的关系</a:t>
            </a:r>
            <a:r>
              <a:rPr lang="zh-CN" altLang="en-US" sz="2800" b="1">
                <a:latin typeface="楷体" panose="02010609060101010101" charset="-122"/>
                <a:ea typeface="楷体" panose="02010609060101010101" charset="-122"/>
              </a:rPr>
              <a:t>，及</a:t>
            </a:r>
            <a:r>
              <a:rPr lang="zh-CN" altLang="en-US" sz="2800" b="1">
                <a:solidFill>
                  <a:srgbClr val="FF0000"/>
                </a:solidFill>
                <a:latin typeface="楷体" panose="02010609060101010101" charset="-122"/>
                <a:ea typeface="楷体" panose="02010609060101010101" charset="-122"/>
              </a:rPr>
              <a:t>类图的画法</a:t>
            </a:r>
            <a:r>
              <a:rPr lang="zh-CN" altLang="en-US" sz="2800" b="1">
                <a:latin typeface="楷体" panose="02010609060101010101" charset="-122"/>
                <a:ea typeface="楷体" panose="02010609060101010101" charset="-122"/>
              </a:rPr>
              <a:t>。重点讲解了设计模式必须遵循的</a:t>
            </a:r>
            <a:r>
              <a:rPr lang="zh-CN" altLang="en-US" sz="2800" b="1">
                <a:solidFill>
                  <a:srgbClr val="FF0000"/>
                </a:solidFill>
                <a:latin typeface="楷体" panose="02010609060101010101" charset="-122"/>
                <a:ea typeface="楷体" panose="02010609060101010101" charset="-122"/>
              </a:rPr>
              <a:t>面向对象的七种设计原则</a:t>
            </a:r>
            <a:r>
              <a:rPr lang="zh-CN" altLang="en-US" sz="2800" b="1">
                <a:latin typeface="楷体" panose="02010609060101010101" charset="-122"/>
                <a:ea typeface="楷体" panose="02010609060101010101" charset="-122"/>
              </a:rPr>
              <a:t>。</a:t>
            </a:r>
          </a:p>
          <a:p>
            <a:pPr marL="0" indent="0">
              <a:lnSpc>
                <a:spcPct val="140000"/>
              </a:lnSpc>
              <a:buNone/>
            </a:pPr>
            <a:endParaRPr lang="zh-CN" altLang="en-US" sz="2800" b="1">
              <a:latin typeface="楷体" panose="02010609060101010101" charset="-122"/>
              <a:ea typeface="楷体" panose="02010609060101010101" charset="-122"/>
            </a:endParaRPr>
          </a:p>
          <a:p>
            <a:pPr>
              <a:lnSpc>
                <a:spcPct val="140000"/>
              </a:lnSpc>
            </a:pPr>
            <a:r>
              <a:rPr lang="zh-CN" altLang="en-US" sz="2800" b="1">
                <a:solidFill>
                  <a:srgbClr val="FF0000"/>
                </a:solidFill>
                <a:latin typeface="楷体" panose="02010609060101010101" charset="-122"/>
                <a:ea typeface="楷体" panose="02010609060101010101" charset="-122"/>
              </a:rPr>
              <a:t>习题：</a:t>
            </a:r>
            <a:r>
              <a:rPr lang="zh-CN" altLang="en-US" sz="2800" b="1">
                <a:latin typeface="楷体" panose="02010609060101010101" charset="-122"/>
                <a:ea typeface="楷体" panose="02010609060101010101" charset="-122"/>
              </a:rPr>
              <a:t>见教材。</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872615" y="2834640"/>
            <a:ext cx="8446770" cy="1188720"/>
          </a:xfrm>
          <a:prstGeom prst="rect">
            <a:avLst/>
          </a:prstGeom>
          <a:noFill/>
          <a:ln>
            <a:noFill/>
          </a:ln>
        </p:spPr>
        <p:txBody>
          <a:bodyPr wrap="none" rtlCol="0" anchor="t">
            <a:spAutoFit/>
            <a:scene3d>
              <a:camera prst="perspectiveLeft"/>
              <a:lightRig rig="balanced" dir="t">
                <a:rot lat="0" lon="0" rev="0"/>
              </a:lightRig>
            </a:scene3d>
            <a:sp3d extrusionH="273050" contourW="31750" prstMaterial="plastic">
              <a:extrusionClr>
                <a:srgbClr val="E8BF9A"/>
              </a:extrusionClr>
              <a:contourClr>
                <a:srgbClr val="EFD1B6"/>
              </a:contourClr>
            </a:sp3d>
          </a:bodyPr>
          <a:lstStyle/>
          <a:p>
            <a:pPr algn="ctr"/>
            <a:r>
              <a:rPr lang="zh-CN" altLang="en-US" sz="7200" b="1">
                <a:ln w="25400" cmpd="sng">
                  <a:solidFill>
                    <a:srgbClr val="A38A6E"/>
                  </a:solidFill>
                  <a:prstDash val="solid"/>
                </a:ln>
                <a:blipFill>
                  <a:blip r:embed="rId3">
                    <a:alphaModFix amt="80000"/>
                  </a:blip>
                  <a:tile tx="0" ty="0" sx="47000" sy="49000" flip="none" algn="b"/>
                </a:blipFill>
                <a:effectLst>
                  <a:outerShdw blurRad="60007" dist="200025" dir="15000000" sy="30000" kx="-1800000" algn="bl" rotWithShape="0">
                    <a:prstClr val="black">
                      <a:alpha val="32000"/>
                    </a:prstClr>
                  </a:outerShdw>
                </a:effectLst>
              </a:rPr>
              <a:t>本章节结束，再见！</a:t>
            </a:r>
          </a:p>
        </p:txBody>
      </p:sp>
      <p:sp>
        <p:nvSpPr>
          <p:cNvPr id="3" name="日期占位符 2"/>
          <p:cNvSpPr>
            <a:spLocks noGrp="1"/>
          </p:cNvSpPr>
          <p:nvPr>
            <p:ph type="dt" sz="half" idx="10"/>
          </p:nvPr>
        </p:nvSpPr>
        <p:spPr>
          <a:xfrm>
            <a:off x="53975" y="6546850"/>
            <a:ext cx="5544820" cy="476250"/>
          </a:xfrm>
        </p:spPr>
        <p:txBody>
          <a:bodyPr/>
          <a:lstStyle/>
          <a:p>
            <a:pPr lvl="0"/>
            <a:r>
              <a:rPr lang="zh-CN" altLang="en-US">
                <a:sym typeface="+mn-ea"/>
              </a:rPr>
              <a:t>软件设计模式（Java版）、  作者：程细柱</a:t>
            </a:r>
            <a:endParaRPr lang="zh-CN" altLang="en-US"/>
          </a:p>
          <a:p>
            <a:pPr lvl="0"/>
            <a:endParaRPr lang="zh-CN" altLang="en-US"/>
          </a:p>
        </p:txBody>
      </p:sp>
      <p:sp>
        <p:nvSpPr>
          <p:cNvPr id="5" name="灯片编号占位符 4"/>
          <p:cNvSpPr>
            <a:spLocks noGrp="1"/>
          </p:cNvSpPr>
          <p:nvPr>
            <p:ph type="sldNum" sz="quarter" idx="12"/>
          </p:nvPr>
        </p:nvSpPr>
        <p:spPr/>
        <p:txBody>
          <a:bodyPr/>
          <a:lstStyle/>
          <a:p>
            <a:pPr lvl="0" eaLnBrk="1" hangingPunct="1"/>
            <a:r>
              <a:rPr lang="zh-CN" altLang="en-US" dirty="0"/>
              <a:t>销售电话：010-81055256</a:t>
            </a:r>
          </a:p>
        </p:txBody>
      </p:sp>
      <p:sp>
        <p:nvSpPr>
          <p:cNvPr id="6" name="页脚占位符 5"/>
          <p:cNvSpPr>
            <a:spLocks noGrp="1"/>
          </p:cNvSpPr>
          <p:nvPr>
            <p:ph type="ftr" sz="quarter" idx="11"/>
          </p:nvPr>
        </p:nvSpPr>
        <p:spPr>
          <a:xfrm>
            <a:off x="4072255" y="6530975"/>
            <a:ext cx="5398770" cy="476250"/>
          </a:xfrm>
        </p:spPr>
        <p:txBody>
          <a:bodyPr/>
          <a:lstStyle/>
          <a:p>
            <a:pPr lvl="0"/>
            <a:r>
              <a:rPr lang="zh-CN"/>
              <a:t>人民邮电出版社(www.ptpress.com.cn 和 www.ptpedu.com.cn)</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r>
              <a:rPr lang="en-US" altLang="zh-CN">
                <a:solidFill>
                  <a:srgbClr val="C00000"/>
                </a:solidFill>
              </a:rPr>
              <a:t>(</a:t>
            </a:r>
            <a:r>
              <a:rPr lang="zh-CN" altLang="zh-CN">
                <a:solidFill>
                  <a:srgbClr val="C00000"/>
                </a:solidFill>
              </a:rPr>
              <a:t>续</a:t>
            </a:r>
            <a:r>
              <a:rPr lang="en-US" altLang="zh-CN">
                <a:solidFill>
                  <a:srgbClr val="C00000"/>
                </a:solidFill>
              </a:rPr>
              <a:t>)</a:t>
            </a:r>
          </a:p>
        </p:txBody>
      </p:sp>
      <p:sp>
        <p:nvSpPr>
          <p:cNvPr id="39" name="内容占位符 38"/>
          <p:cNvSpPr>
            <a:spLocks noGrp="1"/>
          </p:cNvSpPr>
          <p:nvPr>
            <p:ph idx="1"/>
          </p:nvPr>
        </p:nvSpPr>
        <p:spPr>
          <a:xfrm>
            <a:off x="609600" y="1412875"/>
            <a:ext cx="10972800" cy="4823460"/>
          </a:xfrm>
        </p:spPr>
        <p:txBody>
          <a:bodyPr/>
          <a:lstStyle/>
          <a:p>
            <a:pPr>
              <a:lnSpc>
                <a:spcPct val="120000"/>
              </a:lnSpc>
            </a:pPr>
            <a:r>
              <a:rPr lang="zh-CN" altLang="en-US" sz="2800">
                <a:solidFill>
                  <a:srgbClr val="00B050"/>
                </a:solidFill>
              </a:rPr>
              <a:t>1.1.3 软件设计模式的基本要素</a:t>
            </a:r>
          </a:p>
          <a:p>
            <a:pPr marL="0" indent="0">
              <a:lnSpc>
                <a:spcPct val="120000"/>
              </a:lnSpc>
              <a:buNone/>
            </a:pPr>
            <a:r>
              <a:rPr lang="zh-CN" altLang="en-US" sz="2800">
                <a:solidFill>
                  <a:schemeClr val="tx1"/>
                </a:solidFill>
              </a:rPr>
              <a:t>   </a:t>
            </a:r>
            <a:r>
              <a:rPr lang="zh-CN" altLang="en-US" sz="2800" b="1">
                <a:solidFill>
                  <a:schemeClr val="tx1"/>
                </a:solidFill>
                <a:latin typeface="楷体" panose="02010609060101010101" charset="-122"/>
                <a:ea typeface="楷体" panose="02010609060101010101" charset="-122"/>
              </a:rPr>
              <a:t> 其基本要素有：</a:t>
            </a:r>
            <a:r>
              <a:rPr lang="zh-CN" altLang="en-US" sz="2800" b="1">
                <a:solidFill>
                  <a:srgbClr val="0066FF"/>
                </a:solidFill>
                <a:latin typeface="楷体" panose="02010609060101010101" charset="-122"/>
                <a:ea typeface="楷体" panose="02010609060101010101" charset="-122"/>
              </a:rPr>
              <a:t>模式名称、别名、动机、问题、解决方案、效果、结构、模式角色、合作关系、实现方法、适用性、已知应用、例程、模式扩展和相关模式</a:t>
            </a:r>
            <a:r>
              <a:rPr lang="zh-CN" altLang="en-US" sz="2800" b="1">
                <a:solidFill>
                  <a:schemeClr val="tx1"/>
                </a:solidFill>
                <a:latin typeface="楷体" panose="02010609060101010101" charset="-122"/>
                <a:ea typeface="楷体" panose="02010609060101010101" charset="-122"/>
              </a:rPr>
              <a:t>等，其中最关键的元素包括以下四个主要部分：</a:t>
            </a:r>
          </a:p>
          <a:p>
            <a:pPr marL="0" indent="0">
              <a:lnSpc>
                <a:spcPct val="12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FF0000"/>
                </a:solidFill>
                <a:latin typeface="楷体" panose="02010609060101010101" charset="-122"/>
                <a:ea typeface="楷体" panose="02010609060101010101" charset="-122"/>
              </a:rPr>
              <a:t>1.模式名称（Pattern Name）</a:t>
            </a:r>
          </a:p>
          <a:p>
            <a:pPr marL="0" indent="0">
              <a:lnSpc>
                <a:spcPct val="120000"/>
              </a:lnSpc>
              <a:buNone/>
            </a:pPr>
            <a:r>
              <a:rPr lang="zh-CN" altLang="en-US" sz="2800" b="1">
                <a:solidFill>
                  <a:srgbClr val="FF0000"/>
                </a:solidFill>
                <a:latin typeface="楷体" panose="02010609060101010101" charset="-122"/>
                <a:ea typeface="楷体" panose="02010609060101010101" charset="-122"/>
              </a:rPr>
              <a:t>   2.问题（Problem）</a:t>
            </a:r>
          </a:p>
          <a:p>
            <a:pPr marL="0" indent="0">
              <a:lnSpc>
                <a:spcPct val="120000"/>
              </a:lnSpc>
              <a:buNone/>
            </a:pPr>
            <a:r>
              <a:rPr lang="zh-CN" altLang="en-US" sz="2800" b="1">
                <a:solidFill>
                  <a:srgbClr val="FF0000"/>
                </a:solidFill>
                <a:latin typeface="楷体" panose="02010609060101010101" charset="-122"/>
                <a:ea typeface="楷体" panose="02010609060101010101" charset="-122"/>
              </a:rPr>
              <a:t>   3.解决方案（Solution）</a:t>
            </a:r>
          </a:p>
          <a:p>
            <a:pPr marL="0" indent="0">
              <a:lnSpc>
                <a:spcPct val="120000"/>
              </a:lnSpc>
              <a:buNone/>
            </a:pPr>
            <a:r>
              <a:rPr lang="zh-CN" altLang="en-US" sz="2800" b="1">
                <a:solidFill>
                  <a:srgbClr val="FF0000"/>
                </a:solidFill>
                <a:latin typeface="楷体" panose="02010609060101010101" charset="-122"/>
                <a:ea typeface="楷体" panose="02010609060101010101" charset="-122"/>
              </a:rPr>
              <a:t>   4.效果（Consequence）</a:t>
            </a:r>
            <a:endParaRPr lang="zh-CN" altLang="en-US" sz="2800" b="1">
              <a:solidFill>
                <a:srgbClr val="FF0000"/>
              </a:solidFill>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r>
              <a:rPr lang="en-US" altLang="zh-CN">
                <a:solidFill>
                  <a:srgbClr val="C00000"/>
                </a:solidFill>
              </a:rPr>
              <a:t>(</a:t>
            </a:r>
            <a:r>
              <a:rPr lang="zh-CN" altLang="zh-CN">
                <a:solidFill>
                  <a:srgbClr val="C00000"/>
                </a:solidFill>
              </a:rPr>
              <a:t>续</a:t>
            </a:r>
            <a:r>
              <a:rPr lang="en-US" altLang="zh-CN">
                <a:solidFill>
                  <a:srgbClr val="C00000"/>
                </a:solidFill>
              </a:rPr>
              <a:t>)</a:t>
            </a:r>
          </a:p>
        </p:txBody>
      </p:sp>
      <p:sp>
        <p:nvSpPr>
          <p:cNvPr id="39" name="内容占位符 38"/>
          <p:cNvSpPr>
            <a:spLocks noGrp="1"/>
          </p:cNvSpPr>
          <p:nvPr>
            <p:ph idx="1"/>
          </p:nvPr>
        </p:nvSpPr>
        <p:spPr>
          <a:xfrm>
            <a:off x="609600" y="1412875"/>
            <a:ext cx="10972800" cy="4823460"/>
          </a:xfrm>
        </p:spPr>
        <p:txBody>
          <a:bodyPr/>
          <a:lstStyle/>
          <a:p>
            <a:r>
              <a:rPr lang="zh-CN" altLang="en-US" sz="2800">
                <a:solidFill>
                  <a:srgbClr val="00B050"/>
                </a:solidFill>
              </a:rPr>
              <a:t>1.1.4 GoF的23种设计模式简介</a:t>
            </a:r>
          </a:p>
          <a:p>
            <a:pPr marL="0" indent="0">
              <a:buNone/>
            </a:pPr>
            <a:r>
              <a:rPr lang="zh-CN" altLang="en-US" sz="2800" b="1">
                <a:latin typeface="楷体" panose="02010609060101010101" charset="-122"/>
                <a:ea typeface="楷体" panose="02010609060101010101" charset="-122"/>
                <a:sym typeface="+mn-ea"/>
              </a:rPr>
              <a:t>  设计模式有两种分类方法，即：</a:t>
            </a:r>
            <a:r>
              <a:rPr lang="zh-CN" altLang="en-US" sz="2800" b="1" u="sng">
                <a:latin typeface="楷体" panose="02010609060101010101" charset="-122"/>
                <a:ea typeface="楷体" panose="02010609060101010101" charset="-122"/>
                <a:sym typeface="+mn-ea"/>
              </a:rPr>
              <a:t>根据目的分</a:t>
            </a:r>
            <a:r>
              <a:rPr lang="zh-CN" altLang="en-US" sz="2800" b="1">
                <a:latin typeface="楷体" panose="02010609060101010101" charset="-122"/>
                <a:ea typeface="楷体" panose="02010609060101010101" charset="-122"/>
                <a:sym typeface="+mn-ea"/>
              </a:rPr>
              <a:t>和</a:t>
            </a:r>
            <a:r>
              <a:rPr lang="zh-CN" altLang="en-US" sz="2800" b="1" u="sng">
                <a:latin typeface="楷体" panose="02010609060101010101" charset="-122"/>
                <a:ea typeface="楷体" panose="02010609060101010101" charset="-122"/>
                <a:sym typeface="+mn-ea"/>
              </a:rPr>
              <a:t>根据作用的范围分</a:t>
            </a:r>
            <a:r>
              <a:rPr lang="zh-CN" altLang="en-US" sz="2800" b="1">
                <a:latin typeface="楷体" panose="02010609060101010101" charset="-122"/>
                <a:ea typeface="楷体" panose="02010609060101010101" charset="-122"/>
                <a:sym typeface="+mn-ea"/>
              </a:rPr>
              <a:t>。</a:t>
            </a:r>
            <a:endParaRPr lang="zh-CN" altLang="en-US" sz="2800">
              <a:solidFill>
                <a:srgbClr val="00B050"/>
              </a:solidFill>
            </a:endParaRPr>
          </a:p>
          <a:p>
            <a:pPr marL="0" indent="0">
              <a:buNone/>
            </a:pPr>
            <a:r>
              <a:rPr lang="zh-CN" altLang="en-US" sz="2800">
                <a:solidFill>
                  <a:schemeClr val="tx1"/>
                </a:solidFill>
              </a:rPr>
              <a:t>     </a:t>
            </a:r>
            <a:r>
              <a:rPr lang="en-US" altLang="zh-CN" sz="2800">
                <a:solidFill>
                  <a:srgbClr val="0066FF"/>
                </a:solidFill>
              </a:rPr>
              <a:t>1</a:t>
            </a:r>
            <a:r>
              <a:rPr lang="zh-CN" altLang="en-US" sz="2800" b="1">
                <a:solidFill>
                  <a:srgbClr val="0066FF"/>
                </a:solidFill>
                <a:latin typeface="楷体" panose="02010609060101010101" charset="-122"/>
                <a:ea typeface="楷体" panose="02010609060101010101" charset="-122"/>
                <a:sym typeface="+mn-ea"/>
              </a:rPr>
              <a:t>.根据目的来分</a:t>
            </a:r>
          </a:p>
          <a:p>
            <a:pPr marL="0" indent="0">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创建型模式</a:t>
            </a:r>
            <a:r>
              <a:rPr lang="zh-CN" altLang="en-US" sz="2800" b="1">
                <a:latin typeface="楷体" panose="02010609060101010101" charset="-122"/>
                <a:ea typeface="楷体" panose="02010609060101010101" charset="-122"/>
                <a:sym typeface="+mn-ea"/>
              </a:rPr>
              <a:t>：用于描述“</a:t>
            </a:r>
            <a:r>
              <a:rPr lang="zh-CN" altLang="en-US" sz="2800" b="1">
                <a:solidFill>
                  <a:srgbClr val="9900CC"/>
                </a:solidFill>
                <a:latin typeface="楷体" panose="02010609060101010101" charset="-122"/>
                <a:ea typeface="楷体" panose="02010609060101010101" charset="-122"/>
                <a:sym typeface="+mn-ea"/>
              </a:rPr>
              <a:t>怎样创建对象</a:t>
            </a:r>
            <a:r>
              <a:rPr lang="zh-CN" altLang="en-US" sz="2800" b="1">
                <a:latin typeface="楷体" panose="02010609060101010101" charset="-122"/>
                <a:ea typeface="楷体" panose="02010609060101010101" charset="-122"/>
                <a:sym typeface="+mn-ea"/>
              </a:rPr>
              <a:t>”，它的主要特点是“</a:t>
            </a:r>
            <a:r>
              <a:rPr lang="zh-CN" altLang="en-US" sz="2800" b="1">
                <a:solidFill>
                  <a:srgbClr val="9900CC"/>
                </a:solidFill>
                <a:latin typeface="楷体" panose="02010609060101010101" charset="-122"/>
                <a:ea typeface="楷体" panose="02010609060101010101" charset="-122"/>
                <a:sym typeface="+mn-ea"/>
              </a:rPr>
              <a:t>将对象的创建与使用分离</a:t>
            </a:r>
            <a:r>
              <a:rPr lang="zh-CN" altLang="en-US" sz="2800" b="1">
                <a:latin typeface="楷体" panose="02010609060101010101" charset="-122"/>
                <a:ea typeface="楷体" panose="02010609060101010101" charset="-122"/>
                <a:sym typeface="+mn-ea"/>
              </a:rPr>
              <a:t>”。GoF中提供了5种创建型模式。</a:t>
            </a:r>
          </a:p>
          <a:p>
            <a:pPr marL="0" indent="0">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结构型模式</a:t>
            </a:r>
            <a:r>
              <a:rPr lang="zh-CN" altLang="en-US" sz="2800" b="1">
                <a:latin typeface="楷体" panose="02010609060101010101" charset="-122"/>
                <a:ea typeface="楷体" panose="02010609060101010101" charset="-122"/>
                <a:sym typeface="+mn-ea"/>
              </a:rPr>
              <a:t>：用于描述</a:t>
            </a:r>
            <a:r>
              <a:rPr lang="zh-CN" altLang="en-US" sz="2800" b="1">
                <a:solidFill>
                  <a:srgbClr val="9900CC"/>
                </a:solidFill>
                <a:latin typeface="楷体" panose="02010609060101010101" charset="-122"/>
                <a:ea typeface="楷体" panose="02010609060101010101" charset="-122"/>
                <a:sym typeface="+mn-ea"/>
              </a:rPr>
              <a:t>如何将类或对象按某种布局组成更大的结构</a:t>
            </a:r>
            <a:r>
              <a:rPr lang="zh-CN" altLang="en-US" sz="2800" b="1">
                <a:latin typeface="楷体" panose="02010609060101010101" charset="-122"/>
                <a:ea typeface="楷体" panose="02010609060101010101" charset="-122"/>
                <a:sym typeface="+mn-ea"/>
              </a:rPr>
              <a:t>，GoF中提供了7种结构型模式。</a:t>
            </a:r>
          </a:p>
          <a:p>
            <a:pPr marL="0" indent="0">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行为型模式</a:t>
            </a:r>
            <a:r>
              <a:rPr lang="zh-CN" altLang="en-US" sz="2800" b="1">
                <a:latin typeface="楷体" panose="02010609060101010101" charset="-122"/>
                <a:ea typeface="楷体" panose="02010609060101010101" charset="-122"/>
                <a:sym typeface="+mn-ea"/>
              </a:rPr>
              <a:t>：用于描述</a:t>
            </a:r>
            <a:r>
              <a:rPr lang="zh-CN" altLang="en-US" sz="2800" b="1">
                <a:solidFill>
                  <a:srgbClr val="9900CC"/>
                </a:solidFill>
                <a:latin typeface="楷体" panose="02010609060101010101" charset="-122"/>
                <a:ea typeface="楷体" panose="02010609060101010101" charset="-122"/>
                <a:sym typeface="+mn-ea"/>
              </a:rPr>
              <a:t>类或对象之间怎样相互协作共同完成单个对象都无法单独完成的任务，以及怎样分配职责</a:t>
            </a:r>
            <a:r>
              <a:rPr lang="zh-CN" altLang="en-US" sz="2800" b="1">
                <a:latin typeface="楷体" panose="02010609060101010101" charset="-122"/>
                <a:ea typeface="楷体" panose="02010609060101010101" charset="-122"/>
                <a:sym typeface="+mn-ea"/>
              </a:rPr>
              <a:t>。GoF中提供了11种行为型模式。</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r>
              <a:rPr lang="en-US" altLang="zh-CN">
                <a:solidFill>
                  <a:srgbClr val="C00000"/>
                </a:solidFill>
              </a:rPr>
              <a:t>(</a:t>
            </a:r>
            <a:r>
              <a:rPr lang="zh-CN" altLang="zh-CN">
                <a:solidFill>
                  <a:srgbClr val="C00000"/>
                </a:solidFill>
              </a:rPr>
              <a:t>续</a:t>
            </a:r>
            <a:r>
              <a:rPr lang="en-US" altLang="zh-CN">
                <a:solidFill>
                  <a:srgbClr val="C00000"/>
                </a:solidFill>
              </a:rPr>
              <a:t>)</a:t>
            </a:r>
          </a:p>
        </p:txBody>
      </p:sp>
      <p:sp>
        <p:nvSpPr>
          <p:cNvPr id="39" name="内容占位符 38"/>
          <p:cNvSpPr>
            <a:spLocks noGrp="1"/>
          </p:cNvSpPr>
          <p:nvPr>
            <p:ph idx="1"/>
          </p:nvPr>
        </p:nvSpPr>
        <p:spPr>
          <a:xfrm>
            <a:off x="609600" y="1476375"/>
            <a:ext cx="10972800" cy="4823460"/>
          </a:xfrm>
        </p:spPr>
        <p:txBody>
          <a:bodyPr/>
          <a:lstStyle/>
          <a:p>
            <a:pPr>
              <a:lnSpc>
                <a:spcPct val="120000"/>
              </a:lnSpc>
            </a:pPr>
            <a:r>
              <a:rPr lang="zh-CN" altLang="en-US" sz="2800">
                <a:solidFill>
                  <a:srgbClr val="00B050"/>
                </a:solidFill>
              </a:rPr>
              <a:t>1.1.4 GoF的23种设计模式简介</a:t>
            </a:r>
            <a:r>
              <a:rPr lang="zh-CN" altLang="en-US" sz="2800">
                <a:solidFill>
                  <a:srgbClr val="00B050"/>
                </a:solidFill>
                <a:sym typeface="+mn-ea"/>
              </a:rPr>
              <a:t>（续）</a:t>
            </a:r>
            <a:endParaRPr lang="zh-CN" altLang="en-US" sz="2800">
              <a:solidFill>
                <a:srgbClr val="00B050"/>
              </a:solidFill>
            </a:endParaRPr>
          </a:p>
          <a:p>
            <a:pPr marL="0" indent="0">
              <a:lnSpc>
                <a:spcPct val="120000"/>
              </a:lnSpc>
              <a:buNone/>
            </a:pPr>
            <a:r>
              <a:rPr lang="zh-CN" altLang="en-US" sz="2800">
                <a:solidFill>
                  <a:schemeClr val="tx1"/>
                </a:solidFill>
              </a:rPr>
              <a:t>     </a:t>
            </a:r>
            <a:endParaRPr lang="zh-CN" altLang="en-US" sz="2800" b="1">
              <a:latin typeface="楷体" panose="02010609060101010101" charset="-122"/>
              <a:ea typeface="楷体" panose="02010609060101010101" charset="-122"/>
              <a:sym typeface="+mn-ea"/>
            </a:endParaRPr>
          </a:p>
          <a:p>
            <a:pPr marL="0" indent="0">
              <a:lnSpc>
                <a:spcPct val="12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1.根据作用范围来分</a:t>
            </a:r>
          </a:p>
          <a:p>
            <a:pPr marL="0" indent="0">
              <a:lnSpc>
                <a:spcPct val="12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类模式</a:t>
            </a:r>
            <a:r>
              <a:rPr lang="zh-CN" altLang="en-US" sz="2800" b="1">
                <a:latin typeface="楷体" panose="02010609060101010101" charset="-122"/>
                <a:ea typeface="楷体" panose="02010609060101010101" charset="-122"/>
                <a:sym typeface="+mn-ea"/>
              </a:rPr>
              <a:t>：用于处理类与子类之间的</a:t>
            </a:r>
            <a:r>
              <a:rPr lang="zh-CN" altLang="en-US" sz="2800" b="1">
                <a:solidFill>
                  <a:srgbClr val="9900CC"/>
                </a:solidFill>
                <a:latin typeface="楷体" panose="02010609060101010101" charset="-122"/>
                <a:ea typeface="楷体" panose="02010609060101010101" charset="-122"/>
                <a:sym typeface="+mn-ea"/>
              </a:rPr>
              <a:t>继承关系</a:t>
            </a:r>
            <a:r>
              <a:rPr lang="zh-CN" altLang="en-US" sz="2800" b="1">
                <a:latin typeface="楷体" panose="02010609060101010101" charset="-122"/>
                <a:ea typeface="楷体" panose="02010609060101010101" charset="-122"/>
                <a:sym typeface="+mn-ea"/>
              </a:rPr>
              <a:t>，这些关系是静态的。</a:t>
            </a:r>
          </a:p>
          <a:p>
            <a:pPr marL="0" indent="0">
              <a:lnSpc>
                <a:spcPct val="12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对象模式</a:t>
            </a:r>
            <a:r>
              <a:rPr lang="zh-CN" altLang="en-US" sz="2800" b="1">
                <a:latin typeface="楷体" panose="02010609060101010101" charset="-122"/>
                <a:ea typeface="楷体" panose="02010609060101010101" charset="-122"/>
                <a:sym typeface="+mn-ea"/>
              </a:rPr>
              <a:t>：用于处理对象之间的</a:t>
            </a:r>
            <a:r>
              <a:rPr lang="zh-CN" altLang="en-US" sz="2800" b="1">
                <a:solidFill>
                  <a:srgbClr val="9900CC"/>
                </a:solidFill>
                <a:latin typeface="楷体" panose="02010609060101010101" charset="-122"/>
                <a:ea typeface="楷体" panose="02010609060101010101" charset="-122"/>
                <a:sym typeface="+mn-ea"/>
              </a:rPr>
              <a:t>组合</a:t>
            </a:r>
            <a:r>
              <a:rPr lang="zh-CN" altLang="en-US" sz="2800" b="1">
                <a:latin typeface="楷体" panose="02010609060101010101" charset="-122"/>
                <a:ea typeface="楷体" panose="02010609060101010101" charset="-122"/>
                <a:sym typeface="+mn-ea"/>
              </a:rPr>
              <a:t>或</a:t>
            </a:r>
            <a:r>
              <a:rPr lang="zh-CN" altLang="en-US" sz="2800" b="1">
                <a:solidFill>
                  <a:srgbClr val="9900CC"/>
                </a:solidFill>
                <a:latin typeface="楷体" panose="02010609060101010101" charset="-122"/>
                <a:ea typeface="楷体" panose="02010609060101010101" charset="-122"/>
                <a:sym typeface="+mn-ea"/>
              </a:rPr>
              <a:t>聚合关系</a:t>
            </a:r>
            <a:r>
              <a:rPr lang="zh-CN" altLang="en-US" sz="2800" b="1">
                <a:latin typeface="楷体" panose="02010609060101010101" charset="-122"/>
                <a:ea typeface="楷体" panose="02010609060101010101" charset="-122"/>
                <a:sym typeface="+mn-ea"/>
              </a:rPr>
              <a:t>，具动态性。</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C00000"/>
                </a:solidFill>
                <a:sym typeface="+mn-ea"/>
              </a:rPr>
              <a:t>1.1 软件设计模式概述</a:t>
            </a:r>
            <a:r>
              <a:rPr lang="en-US" altLang="zh-CN">
                <a:solidFill>
                  <a:srgbClr val="C00000"/>
                </a:solidFill>
                <a:sym typeface="+mn-ea"/>
              </a:rPr>
              <a:t>(</a:t>
            </a:r>
            <a:r>
              <a:rPr lang="zh-CN" altLang="zh-CN">
                <a:solidFill>
                  <a:srgbClr val="C00000"/>
                </a:solidFill>
                <a:sym typeface="+mn-ea"/>
              </a:rPr>
              <a:t>续</a:t>
            </a:r>
            <a:r>
              <a:rPr lang="en-US" altLang="zh-CN">
                <a:solidFill>
                  <a:srgbClr val="C00000"/>
                </a:solidFill>
                <a:sym typeface="+mn-ea"/>
              </a:rPr>
              <a:t>)</a:t>
            </a:r>
            <a:endParaRPr lang="zh-CN" altLang="en-US"/>
          </a:p>
        </p:txBody>
      </p:sp>
      <p:pic>
        <p:nvPicPr>
          <p:cNvPr id="7" name="内容占位符 6" descr="C:\Users\cc973\Pictures\无标题.jpg无标题"/>
          <p:cNvPicPr>
            <a:picLocks noGrp="1" noChangeAspect="1"/>
          </p:cNvPicPr>
          <p:nvPr>
            <p:ph idx="1"/>
          </p:nvPr>
        </p:nvPicPr>
        <p:blipFill>
          <a:blip r:embed="rId2"/>
          <a:srcRect/>
          <a:stretch>
            <a:fillRect/>
          </a:stretch>
        </p:blipFill>
        <p:spPr>
          <a:xfrm>
            <a:off x="692785" y="1516698"/>
            <a:ext cx="10784840" cy="4979670"/>
          </a:xfrm>
          <a:prstGeom prst="rect">
            <a:avLst/>
          </a:prstGeom>
        </p:spPr>
      </p:pic>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1.1 软件设计模式概述</a:t>
            </a:r>
            <a:r>
              <a:rPr lang="en-US" altLang="zh-CN">
                <a:solidFill>
                  <a:srgbClr val="C00000"/>
                </a:solidFill>
              </a:rPr>
              <a:t>(</a:t>
            </a:r>
            <a:r>
              <a:rPr lang="zh-CN" altLang="zh-CN">
                <a:solidFill>
                  <a:srgbClr val="C00000"/>
                </a:solidFill>
              </a:rPr>
              <a:t>续</a:t>
            </a:r>
            <a:r>
              <a:rPr lang="en-US" altLang="zh-CN">
                <a:solidFill>
                  <a:srgbClr val="C00000"/>
                </a:solidFill>
              </a:rPr>
              <a:t>)</a:t>
            </a:r>
          </a:p>
        </p:txBody>
      </p:sp>
      <p:sp>
        <p:nvSpPr>
          <p:cNvPr id="39" name="内容占位符 38"/>
          <p:cNvSpPr>
            <a:spLocks noGrp="1"/>
          </p:cNvSpPr>
          <p:nvPr>
            <p:ph idx="1"/>
          </p:nvPr>
        </p:nvSpPr>
        <p:spPr>
          <a:xfrm>
            <a:off x="609600" y="1412875"/>
            <a:ext cx="10972800" cy="4823460"/>
          </a:xfrm>
        </p:spPr>
        <p:txBody>
          <a:bodyPr/>
          <a:lstStyle/>
          <a:p>
            <a:r>
              <a:rPr lang="zh-CN" altLang="en-US" sz="2800">
                <a:solidFill>
                  <a:srgbClr val="00B050"/>
                </a:solidFill>
              </a:rPr>
              <a:t>1.1.4 GoF的23种设计模式简介</a:t>
            </a:r>
            <a:r>
              <a:rPr lang="zh-CN" altLang="en-US" sz="2800">
                <a:solidFill>
                  <a:srgbClr val="00B050"/>
                </a:solidFill>
                <a:sym typeface="+mn-ea"/>
              </a:rPr>
              <a:t>（续）</a:t>
            </a:r>
            <a:endParaRPr lang="zh-CN" altLang="en-US" sz="2800">
              <a:solidFill>
                <a:srgbClr val="00B050"/>
              </a:solidFill>
            </a:endParaRPr>
          </a:p>
          <a:p>
            <a:pPr marL="0" indent="0">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3.GoF的23种设计模式的功能</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单例（Singleton）模式</a:t>
            </a:r>
            <a:r>
              <a:rPr lang="zh-CN" altLang="en-US" sz="2800" b="1">
                <a:latin typeface="楷体" panose="02010609060101010101" charset="-122"/>
                <a:ea typeface="楷体" panose="02010609060101010101" charset="-122"/>
                <a:sym typeface="+mn-ea"/>
              </a:rPr>
              <a:t>：某个类只能</a:t>
            </a:r>
            <a:r>
              <a:rPr lang="zh-CN" altLang="en-US" sz="2800" b="1" u="sng">
                <a:solidFill>
                  <a:srgbClr val="993366"/>
                </a:solidFill>
                <a:latin typeface="楷体" panose="02010609060101010101" charset="-122"/>
                <a:ea typeface="楷体" panose="02010609060101010101" charset="-122"/>
                <a:sym typeface="+mn-ea"/>
              </a:rPr>
              <a:t>生成一个实例</a:t>
            </a:r>
            <a:r>
              <a:rPr lang="zh-CN" altLang="en-US" sz="2800" b="1">
                <a:latin typeface="楷体" panose="02010609060101010101" charset="-122"/>
                <a:ea typeface="楷体" panose="02010609060101010101" charset="-122"/>
                <a:sym typeface="+mn-ea"/>
              </a:rPr>
              <a:t>，该类提供了一个全局访问点供外部获取该实例，其拓展是有限多例模式。</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原型（Prototype）模式</a:t>
            </a:r>
            <a:r>
              <a:rPr lang="zh-CN" altLang="en-US" sz="2800" b="1">
                <a:latin typeface="楷体" panose="02010609060101010101" charset="-122"/>
                <a:ea typeface="楷体" panose="02010609060101010101" charset="-122"/>
                <a:sym typeface="+mn-ea"/>
              </a:rPr>
              <a:t>：将一个对象作为</a:t>
            </a:r>
            <a:r>
              <a:rPr lang="zh-CN" altLang="en-US" sz="2800" b="1" u="sng">
                <a:solidFill>
                  <a:srgbClr val="993366"/>
                </a:solidFill>
                <a:latin typeface="楷体" panose="02010609060101010101" charset="-122"/>
                <a:ea typeface="楷体" panose="02010609060101010101" charset="-122"/>
                <a:sym typeface="+mn-ea"/>
              </a:rPr>
              <a:t>原型</a:t>
            </a:r>
            <a:r>
              <a:rPr lang="zh-CN" altLang="en-US" sz="2800" b="1">
                <a:latin typeface="楷体" panose="02010609060101010101" charset="-122"/>
                <a:ea typeface="楷体" panose="02010609060101010101" charset="-122"/>
                <a:sym typeface="+mn-ea"/>
              </a:rPr>
              <a:t>，通过对其进行</a:t>
            </a:r>
            <a:r>
              <a:rPr lang="zh-CN" altLang="en-US" sz="2800" b="1" u="sng">
                <a:solidFill>
                  <a:srgbClr val="993366"/>
                </a:solidFill>
                <a:latin typeface="楷体" panose="02010609060101010101" charset="-122"/>
                <a:ea typeface="楷体" panose="02010609060101010101" charset="-122"/>
                <a:sym typeface="+mn-ea"/>
              </a:rPr>
              <a:t>复制而克隆</a:t>
            </a:r>
            <a:r>
              <a:rPr lang="zh-CN" altLang="en-US" sz="2800" b="1">
                <a:latin typeface="楷体" panose="02010609060101010101" charset="-122"/>
                <a:ea typeface="楷体" panose="02010609060101010101" charset="-122"/>
                <a:sym typeface="+mn-ea"/>
              </a:rPr>
              <a:t>出多个和原型类似的新实例。</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工厂方法（Factory Method）模式</a:t>
            </a:r>
            <a:r>
              <a:rPr lang="zh-CN" altLang="en-US" sz="2800" b="1">
                <a:latin typeface="楷体" panose="02010609060101010101" charset="-122"/>
                <a:ea typeface="楷体" panose="02010609060101010101" charset="-122"/>
                <a:sym typeface="+mn-ea"/>
              </a:rPr>
              <a:t>：</a:t>
            </a:r>
            <a:r>
              <a:rPr lang="zh-CN" altLang="en-US" sz="2800" b="1">
                <a:solidFill>
                  <a:srgbClr val="993366"/>
                </a:solidFill>
                <a:latin typeface="楷体" panose="02010609060101010101" charset="-122"/>
                <a:ea typeface="楷体" panose="02010609060101010101" charset="-122"/>
                <a:sym typeface="+mn-ea"/>
              </a:rPr>
              <a:t>定义一个用于</a:t>
            </a:r>
            <a:r>
              <a:rPr lang="zh-CN" altLang="en-US" sz="2800" b="1" u="sng">
                <a:solidFill>
                  <a:srgbClr val="993366"/>
                </a:solidFill>
                <a:latin typeface="楷体" panose="02010609060101010101" charset="-122"/>
                <a:ea typeface="楷体" panose="02010609060101010101" charset="-122"/>
                <a:sym typeface="+mn-ea"/>
              </a:rPr>
              <a:t>创建产品的接口</a:t>
            </a:r>
            <a:r>
              <a:rPr lang="zh-CN" altLang="en-US" sz="2800" b="1">
                <a:latin typeface="楷体" panose="02010609060101010101" charset="-122"/>
                <a:ea typeface="楷体" panose="02010609060101010101" charset="-122"/>
                <a:sym typeface="+mn-ea"/>
              </a:rPr>
              <a:t>，由子类决定生产什么产品。</a:t>
            </a:r>
          </a:p>
          <a:p>
            <a:pPr marL="0" indent="0">
              <a:buNone/>
            </a:pPr>
            <a:r>
              <a:rPr lang="zh-CN" altLang="en-US" sz="2800" b="1">
                <a:latin typeface="楷体" panose="02010609060101010101" charset="-122"/>
                <a:ea typeface="楷体" panose="02010609060101010101" charset="-122"/>
                <a:sym typeface="+mn-ea"/>
              </a:rPr>
              <a:t>    • </a:t>
            </a:r>
            <a:r>
              <a:rPr lang="zh-CN" altLang="en-US" sz="2800" b="1">
                <a:solidFill>
                  <a:srgbClr val="FF0000"/>
                </a:solidFill>
                <a:latin typeface="楷体" panose="02010609060101010101" charset="-122"/>
                <a:ea typeface="楷体" panose="02010609060101010101" charset="-122"/>
                <a:sym typeface="+mn-ea"/>
              </a:rPr>
              <a:t>抽象工厂（Abstract Factory）模式</a:t>
            </a:r>
            <a:r>
              <a:rPr lang="zh-CN" altLang="en-US" sz="2800" b="1">
                <a:latin typeface="楷体" panose="02010609060101010101" charset="-122"/>
                <a:ea typeface="楷体" panose="02010609060101010101" charset="-122"/>
                <a:sym typeface="+mn-ea"/>
              </a:rPr>
              <a:t>：</a:t>
            </a:r>
            <a:r>
              <a:rPr lang="zh-CN" altLang="en-US" sz="2800" b="1">
                <a:solidFill>
                  <a:srgbClr val="993366"/>
                </a:solidFill>
                <a:latin typeface="楷体" panose="02010609060101010101" charset="-122"/>
                <a:ea typeface="楷体" panose="02010609060101010101" charset="-122"/>
                <a:sym typeface="+mn-ea"/>
              </a:rPr>
              <a:t>提供一个</a:t>
            </a:r>
            <a:r>
              <a:rPr lang="zh-CN" altLang="en-US" sz="2800" b="1" u="sng">
                <a:solidFill>
                  <a:srgbClr val="993366"/>
                </a:solidFill>
                <a:latin typeface="楷体" panose="02010609060101010101" charset="-122"/>
                <a:ea typeface="楷体" panose="02010609060101010101" charset="-122"/>
                <a:sym typeface="+mn-ea"/>
              </a:rPr>
              <a:t>创建产品族的接口</a:t>
            </a:r>
            <a:r>
              <a:rPr lang="zh-CN" altLang="en-US" sz="2800" b="1">
                <a:latin typeface="楷体" panose="02010609060101010101" charset="-122"/>
                <a:ea typeface="楷体" panose="02010609060101010101" charset="-122"/>
                <a:sym typeface="+mn-ea"/>
              </a:rPr>
              <a:t>，其每个子类可以生产一系列相关的产品。</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8075</Words>
  <Application>Microsoft Office PowerPoint</Application>
  <PresentationFormat>自定义</PresentationFormat>
  <Paragraphs>465</Paragraphs>
  <Slides>49</Slides>
  <Notes>41</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科技宣讲</vt:lpstr>
      <vt:lpstr>第1章  软件设计模式基础</vt:lpstr>
      <vt:lpstr>内容简介</vt:lpstr>
      <vt:lpstr>1.1 软件设计模式概述</vt:lpstr>
      <vt:lpstr>1.1 软件设计模式概述(续)</vt:lpstr>
      <vt:lpstr>1.1 软件设计模式概述(续)</vt:lpstr>
      <vt:lpstr>1.1 软件设计模式概述(续)</vt:lpstr>
      <vt:lpstr>1.1 软件设计模式概述(续)</vt:lpstr>
      <vt:lpstr>1.1 软件设计模式概述(续)</vt:lpstr>
      <vt:lpstr>1.1 软件设计模式概述(续)</vt:lpstr>
      <vt:lpstr>1.1 软件设计模式概述(续)</vt:lpstr>
      <vt:lpstr>1.1 软件设计模式概述(续)</vt:lpstr>
      <vt:lpstr>1.1 软件设计模式概述(续)</vt:lpstr>
      <vt:lpstr>1.1 软件设计模式概述(续)</vt:lpstr>
      <vt:lpstr>1.1 软件设计模式概述(续)</vt:lpstr>
      <vt:lpstr>1.1 软件设计模式概述(续)</vt:lpstr>
      <vt:lpstr>1.2 UML中的类图</vt:lpstr>
      <vt:lpstr>1.2 UML中的类图（续）</vt:lpstr>
      <vt:lpstr>1.2 UML中的类图（续）</vt:lpstr>
      <vt:lpstr>1.2 UML中的类图（续）</vt:lpstr>
      <vt:lpstr>1.2 UML中的类图（续）</vt:lpstr>
      <vt:lpstr>1.2 UML中的类图（续）</vt:lpstr>
      <vt:lpstr>1.2 UML中的类图（续）</vt:lpstr>
      <vt:lpstr>1.2 UML中的类图（续）</vt:lpstr>
      <vt:lpstr>1.2 UML中的类图（续）</vt:lpstr>
      <vt:lpstr>1.2 UML中的类图（续）</vt:lpstr>
      <vt:lpstr>1.2 UML中的类图（续）</vt:lpstr>
      <vt:lpstr>1.3 面向对象的设计原则</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1.3 面向对象的设计原则（续）</vt:lpstr>
      <vt:lpstr>1.4 本章小结</vt:lpstr>
      <vt:lpstr>PowerPoint 演示文稿</vt:lpstr>
    </vt:vector>
  </TitlesOfParts>
  <Company>韶关学院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软件设计模式（Java版）</dc:title>
  <dc:creator>程细柱</dc:creator>
  <cp:lastModifiedBy>admin</cp:lastModifiedBy>
  <cp:revision>451</cp:revision>
  <dcterms:created xsi:type="dcterms:W3CDTF">2016-11-09T11:52:00Z</dcterms:created>
  <dcterms:modified xsi:type="dcterms:W3CDTF">2020-09-08T05:49:55Z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