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6" r:id="rId5"/>
    <p:sldId id="268" r:id="rId6"/>
    <p:sldId id="293" r:id="rId7"/>
    <p:sldId id="294" r:id="rId8"/>
    <p:sldId id="270" r:id="rId9"/>
    <p:sldId id="271" r:id="rId10"/>
    <p:sldId id="289" r:id="rId11"/>
    <p:sldId id="292" r:id="rId12"/>
    <p:sldId id="272" r:id="rId13"/>
    <p:sldId id="273" r:id="rId14"/>
    <p:sldId id="274" r:id="rId15"/>
    <p:sldId id="290" r:id="rId16"/>
    <p:sldId id="291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65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6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5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人民邮电出版社(</a:t>
            </a:r>
            <a:r>
              <a:rPr>
                <a:sym typeface="+mn-ea"/>
              </a:rPr>
              <a:t>www.ptpress.com.cn 和 www.ptpedu.com.cn</a:t>
            </a:r>
            <a:r>
              <a:rPr lang="zh-CN" altLang="en-US">
                <a:sym typeface="+mn-ea"/>
              </a:rPr>
              <a:t>)、电话：010-</a:t>
            </a:r>
            <a:r>
              <a:rPr lang="en-US" altLang="zh-CN">
                <a:sym typeface="+mn-ea"/>
              </a:rPr>
              <a:t>81055256</a:t>
            </a:r>
            <a:r>
              <a:rPr lang="zh-CN" altLang="en-US">
                <a:sym typeface="+mn-ea"/>
              </a:rPr>
              <a:t>、电子邮箱：cxz973@qq.com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912284" y="3357563"/>
            <a:ext cx="10363200" cy="1254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828800" y="4654550"/>
            <a:ext cx="8534400" cy="985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1" latinLnBrk="0" hangingPunct="1"/>
            <a:r>
              <a:rPr lang="zh-CN" altLang="en-US" dirty="0"/>
              <a:t>Java面向对象程序设计(ISDN：9787564740634)、  作者：程细柱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1" latinLnBrk="0" hangingPunct="1"/>
            <a:r>
              <a:rPr lang="zh-CN" altLang="en-US" dirty="0"/>
              <a:t>电子科技大学出版社(www.uestcp.com.cn)</a:t>
            </a: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1" latinLnBrk="0" hangingPunct="1"/>
            <a:fld id="{9A0DB2DC-4C9A-4742-B13C-FB6460FD3503}" type="slidenum">
              <a:rPr lang="en-US" altLang="zh-CN"/>
              <a:pPr eaLnBrk="1" latinLnBrk="0" hangingPunct="1"/>
              <a:t>‹#›</a:t>
            </a:fld>
            <a:endParaRPr lang="zh-CN"/>
          </a:p>
        </p:txBody>
      </p:sp>
    </p:spTree>
  </p:cSld>
  <p:clrMapOvr>
    <a:masterClrMapping/>
  </p:clrMapOvr>
  <p:transition>
    <p:fade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620713"/>
            <a:ext cx="2746904" cy="55070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20713"/>
            <a:ext cx="8081472" cy="55070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" y="6546850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软件设计模式（Java版）(ISDN：9787564740634)、  作者：程细柱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08345" y="6530975"/>
            <a:ext cx="3860800" cy="476250"/>
          </a:xfrm>
        </p:spPr>
        <p:txBody>
          <a:bodyPr/>
          <a:lstStyle/>
          <a:p>
            <a:pPr lvl="0"/>
            <a:r>
              <a:rPr lang="zh-CN"/>
              <a:t>人民邮电出版社(www.ptpress.com.cn)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48140" y="6530975"/>
            <a:ext cx="2844800" cy="476250"/>
          </a:xfrm>
        </p:spPr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</p:spTree>
  </p:cSld>
  <p:clrMapOvr>
    <a:masterClrMapping/>
  </p:clrMapOvr>
  <p:transition>
    <p:fade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76672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412875"/>
            <a:ext cx="5376672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Java面向对象程序设计(ISDN：9787564740634)、  作者：程细柱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电子科技大学出版社(www.uestcp.com.cn)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 r="-3320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24417" y="620713"/>
            <a:ext cx="109728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412875"/>
            <a:ext cx="109728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CN" altLang="en-US"/>
              <a:t>Java面向对象程序设计(ISDN：9787564740634)、  作者：程细柱</a:t>
            </a: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r>
              <a:rPr lang="zh-CN"/>
              <a:t>电子科技大学出版社(www.uestcp.com.cn)</a:t>
            </a: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pPr lvl="0" eaLnBrk="1" hangingPunct="1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ctrTitle"/>
          </p:nvPr>
        </p:nvSpPr>
        <p:spPr>
          <a:xfrm>
            <a:off x="912284" y="2260283"/>
            <a:ext cx="10363200" cy="1254125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 创建型模式（上）</a:t>
            </a:r>
          </a:p>
        </p:txBody>
      </p:sp>
      <p:sp>
        <p:nvSpPr>
          <p:cNvPr id="45" name="副标题 44"/>
          <p:cNvSpPr>
            <a:spLocks noGrp="1"/>
          </p:cNvSpPr>
          <p:nvPr>
            <p:ph type="subTitle" idx="1"/>
          </p:nvPr>
        </p:nvSpPr>
        <p:spPr>
          <a:xfrm>
            <a:off x="1828800" y="4654550"/>
            <a:ext cx="8534400" cy="1404620"/>
          </a:xfrm>
        </p:spPr>
        <p:txBody>
          <a:bodyPr/>
          <a:lstStyle/>
          <a:p>
            <a:r>
              <a:rPr lang="zh-CN" altLang="en-US" smtClean="0">
                <a:latin typeface="幼圆" panose="02010509060101010101" charset="-122"/>
                <a:ea typeface="幼圆" panose="02010509060101010101" charset="-122"/>
              </a:rPr>
              <a:t>授课人：周雪云</a:t>
            </a:r>
            <a:endParaRPr lang="zh-CN" altLang="en-US" dirty="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2.2 </a:t>
            </a:r>
            <a:r>
              <a:rPr lang="zh-CN" altLang="en-US" dirty="0" smtClean="0">
                <a:solidFill>
                  <a:srgbClr val="C00000"/>
                </a:solidFill>
              </a:rPr>
              <a:t>单例（</a:t>
            </a:r>
            <a:r>
              <a:rPr lang="en-US" dirty="0" smtClean="0">
                <a:solidFill>
                  <a:srgbClr val="C00000"/>
                </a:solidFill>
              </a:rPr>
              <a:t>Singleton）</a:t>
            </a:r>
            <a:r>
              <a:rPr lang="zh-CN" altLang="en-US" dirty="0" smtClean="0">
                <a:solidFill>
                  <a:srgbClr val="C00000"/>
                </a:solidFill>
              </a:rPr>
              <a:t>模式（续）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如果一个对象使用频率不高，占用内存还特别大，明显就不合适用饿汉式了，这时就需要一种懒加载的思想，当程序需要这个实例的时候才去创建对象，就如同一个人懒的饿到不行了才去吃东西。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smtClean="0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smtClean="0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smtClean="0"/>
              <a:t>销售电话：010-81055256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2.2 </a:t>
            </a:r>
            <a:r>
              <a:rPr lang="zh-CN" altLang="en-US" dirty="0" smtClean="0">
                <a:solidFill>
                  <a:srgbClr val="C00000"/>
                </a:solidFill>
              </a:rPr>
              <a:t>单例（</a:t>
            </a:r>
            <a:r>
              <a:rPr lang="en-US" dirty="0" smtClean="0">
                <a:solidFill>
                  <a:srgbClr val="C00000"/>
                </a:solidFill>
              </a:rPr>
              <a:t>Singleton）</a:t>
            </a:r>
            <a:r>
              <a:rPr lang="zh-CN" altLang="en-US" dirty="0" smtClean="0">
                <a:solidFill>
                  <a:srgbClr val="C00000"/>
                </a:solidFill>
              </a:rPr>
              <a:t>模式（续）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饿汉模式</a:t>
            </a:r>
          </a:p>
          <a:p>
            <a:r>
              <a:rPr lang="zh-CN" altLang="en-US" dirty="0" smtClean="0"/>
              <a:t>饿汉模式，就是它很饿，它的对象早早的就创建好了（懒汉是有人管它要了再创建）</a:t>
            </a:r>
          </a:p>
          <a:p>
            <a:r>
              <a:rPr lang="zh-CN" altLang="en-US" dirty="0" smtClean="0"/>
              <a:t>直接看代码</a:t>
            </a:r>
          </a:p>
          <a:p>
            <a:r>
              <a:rPr lang="en-US" altLang="zh-CN" i="1" dirty="0" smtClean="0"/>
              <a:t>//</a:t>
            </a:r>
            <a:r>
              <a:rPr lang="zh-CN" altLang="en-US" i="1" dirty="0" smtClean="0"/>
              <a:t>饿汉式单例类</a:t>
            </a:r>
            <a:r>
              <a:rPr lang="en-US" altLang="zh-CN" i="1" dirty="0" smtClean="0"/>
              <a:t>.</a:t>
            </a:r>
            <a:r>
              <a:rPr lang="zh-CN" altLang="en-US" i="1" dirty="0" smtClean="0"/>
              <a:t>在类初始化时，已经自行实例化 </a:t>
            </a:r>
            <a:endParaRPr lang="en-US" altLang="zh-CN" i="1" dirty="0" smtClean="0"/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 smtClean="0"/>
              <a:t>Singleton</a:t>
            </a:r>
            <a:r>
              <a:rPr lang="en-US" dirty="0" smtClean="0"/>
              <a:t>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Singleton()</a:t>
            </a:r>
            <a:r>
              <a:rPr lang="en-US" dirty="0" smtClean="0"/>
              <a:t> </a:t>
            </a:r>
            <a:r>
              <a:rPr lang="en-US" b="1" dirty="0" smtClean="0"/>
              <a:t>{}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 Singleton single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Singleton</a:t>
            </a:r>
            <a:r>
              <a:rPr lang="en-US" b="1" dirty="0" smtClean="0"/>
              <a:t>();</a:t>
            </a:r>
            <a:r>
              <a:rPr lang="en-US" dirty="0" smtClean="0"/>
              <a:t> </a:t>
            </a:r>
            <a:r>
              <a:rPr lang="en-US" i="1" dirty="0" smtClean="0"/>
              <a:t>//</a:t>
            </a:r>
            <a:r>
              <a:rPr lang="zh-CN" altLang="en-US" i="1" dirty="0" smtClean="0"/>
              <a:t>静态工厂方法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Singleton </a:t>
            </a:r>
            <a:r>
              <a:rPr lang="en-US" b="1" dirty="0" err="1" smtClean="0"/>
              <a:t>getInstance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b="1" dirty="0" smtClean="0"/>
              <a:t>return</a:t>
            </a:r>
            <a:r>
              <a:rPr lang="en-US" dirty="0" smtClean="0"/>
              <a:t> single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smtClean="0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smtClean="0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smtClean="0"/>
              <a:t>销售电话：010-81055256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2.2 单例（Singleton）模式</a:t>
            </a:r>
            <a:r>
              <a:rPr lang="zh-CN" dirty="0">
                <a:solidFill>
                  <a:srgbClr val="C00000"/>
                </a:solidFill>
              </a:rPr>
              <a:t>（续）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4208145" cy="46412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2.2.3 模式的应用实例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【例2.1】 用懒汉式单例模式模拟产生美国当今总统对象。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分析：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在每一届任期内，美国的总统只有一人，所以本实例适合用单例模式实现，右边是用懒汉式单例实现的结构图：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注：程序代码见附件。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  <p:pic>
        <p:nvPicPr>
          <p:cNvPr id="5" name="图片 10" descr="z22_SingletonLaz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560" y="1341755"/>
            <a:ext cx="6379845" cy="5050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2.2 单例（Singleton）模式</a:t>
            </a:r>
            <a:r>
              <a:rPr lang="zh-CN" dirty="0">
                <a:solidFill>
                  <a:srgbClr val="C00000"/>
                </a:solidFill>
              </a:rPr>
              <a:t>（续）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4288790" cy="46412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2.2.3 模式的应用实例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【例2.2】 用饿汉式单例模式模拟产生猪八戒对象。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分析：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同样猪八戒也只有一个，所以本实例同样适合用单例模式实现，右边是用饿汉式单例实现的结构图：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注：程序代码见附件。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  <p:pic>
        <p:nvPicPr>
          <p:cNvPr id="5" name="图片 12" descr="z23_SingletonEag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90" y="1572260"/>
            <a:ext cx="6019800" cy="4866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2.2 单例（Singleton）模式</a:t>
            </a:r>
            <a:r>
              <a:rPr lang="zh-CN">
                <a:solidFill>
                  <a:srgbClr val="C00000"/>
                </a:solidFill>
              </a:rPr>
              <a:t>（续）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24000"/>
            <a:ext cx="3339465" cy="46412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2.2.3 模式的应用实例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【例2.2】 用饿汉式单例模式模拟产生猪八戒对象。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右边是程序的运行结果：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  <p:pic>
        <p:nvPicPr>
          <p:cNvPr id="5" name="图片 7" descr="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45" y="1548207"/>
            <a:ext cx="7278370" cy="4820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2.2 </a:t>
            </a:r>
            <a:r>
              <a:rPr lang="zh-CN" altLang="en-US" dirty="0" smtClean="0">
                <a:solidFill>
                  <a:srgbClr val="C00000"/>
                </a:solidFill>
              </a:rPr>
              <a:t>单例（</a:t>
            </a:r>
            <a:r>
              <a:rPr lang="en-US" dirty="0" smtClean="0">
                <a:solidFill>
                  <a:srgbClr val="C00000"/>
                </a:solidFill>
              </a:rPr>
              <a:t>Singleton）</a:t>
            </a:r>
            <a:r>
              <a:rPr lang="zh-CN" altLang="en-US" dirty="0" smtClean="0">
                <a:solidFill>
                  <a:srgbClr val="C00000"/>
                </a:solidFill>
              </a:rPr>
              <a:t>模式（续）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懒汉模式（线程不安全）</a:t>
            </a:r>
          </a:p>
          <a:p>
            <a:r>
              <a:rPr lang="zh-CN" altLang="en-US" dirty="0" smtClean="0"/>
              <a:t>懒汉模式，顾名思义就是懒，没有对象需要调用它的时候不去实例化，有人来向它要对象的时候再实例化对象，因为懒，比我还懒</a:t>
            </a:r>
          </a:p>
          <a:p>
            <a:r>
              <a:rPr lang="en-US" altLang="zh-CN" i="1" dirty="0" smtClean="0"/>
              <a:t>//</a:t>
            </a:r>
            <a:r>
              <a:rPr lang="zh-CN" altLang="en-US" i="1" dirty="0" smtClean="0"/>
              <a:t>懒汉式单例类</a:t>
            </a:r>
            <a:r>
              <a:rPr lang="en-US" altLang="zh-CN" i="1" dirty="0" smtClean="0"/>
              <a:t>.</a:t>
            </a:r>
            <a:r>
              <a:rPr lang="zh-CN" altLang="en-US" i="1" dirty="0" smtClean="0"/>
              <a:t>在第一次调用的时候实例化自己 </a:t>
            </a:r>
            <a:endParaRPr lang="en-US" altLang="zh-CN" i="1" dirty="0" smtClean="0"/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 smtClean="0"/>
              <a:t>Singleton{</a:t>
            </a: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Singleton()</a:t>
            </a:r>
            <a:r>
              <a:rPr lang="en-US" dirty="0" smtClean="0"/>
              <a:t> </a:t>
            </a:r>
            <a:r>
              <a:rPr lang="en-US" b="1" dirty="0" smtClean="0"/>
              <a:t>{}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Singleton single</a:t>
            </a:r>
            <a:r>
              <a:rPr lang="en-US" b="1" dirty="0" smtClean="0"/>
              <a:t>=null;</a:t>
            </a:r>
            <a:r>
              <a:rPr lang="en-US" dirty="0" smtClean="0"/>
              <a:t> </a:t>
            </a:r>
            <a:r>
              <a:rPr lang="en-US" i="1" dirty="0" smtClean="0"/>
              <a:t>//</a:t>
            </a:r>
            <a:r>
              <a:rPr lang="zh-CN" altLang="en-US" i="1" dirty="0" smtClean="0"/>
              <a:t>静态工厂方法 </a:t>
            </a:r>
            <a:endParaRPr lang="en-US" altLang="zh-CN" i="1" dirty="0" smtClean="0"/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Singleton </a:t>
            </a:r>
            <a:r>
              <a:rPr lang="en-US" b="1" dirty="0" err="1" smtClean="0"/>
              <a:t>getInstance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dirty="0" smtClean="0"/>
              <a:t>single </a:t>
            </a:r>
            <a:r>
              <a:rPr lang="en-US" b="1" dirty="0" smtClean="0"/>
              <a:t>==</a:t>
            </a:r>
            <a:r>
              <a:rPr lang="en-US" dirty="0" smtClean="0"/>
              <a:t> </a:t>
            </a:r>
            <a:r>
              <a:rPr lang="en-US" b="1" dirty="0" smtClean="0"/>
              <a:t>null)</a:t>
            </a:r>
            <a:r>
              <a:rPr lang="en-US" dirty="0" smtClean="0"/>
              <a:t> </a:t>
            </a:r>
            <a:r>
              <a:rPr lang="en-US" b="1" dirty="0" smtClean="0"/>
              <a:t>{</a:t>
            </a:r>
            <a:r>
              <a:rPr lang="en-US" dirty="0" smtClean="0"/>
              <a:t> single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Singleton</a:t>
            </a:r>
            <a:r>
              <a:rPr lang="en-US" b="1" dirty="0" smtClean="0"/>
              <a:t>();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  <a:r>
              <a:rPr lang="en-US" b="1" dirty="0" smtClean="0"/>
              <a:t>return</a:t>
            </a:r>
            <a:r>
              <a:rPr lang="en-US" dirty="0" smtClean="0"/>
              <a:t> single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endParaRPr lang="en-US" dirty="0" smtClean="0"/>
          </a:p>
          <a:p>
            <a:r>
              <a:rPr lang="zh-CN" altLang="en-US" dirty="0" smtClean="0"/>
              <a:t>也能看出来，并不能多线程使用，所以还有一个线程安全的写法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smtClean="0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smtClean="0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smtClean="0"/>
              <a:t>销售电话：010-81055256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2.2 </a:t>
            </a:r>
            <a:r>
              <a:rPr lang="zh-CN" altLang="en-US" dirty="0" smtClean="0">
                <a:solidFill>
                  <a:srgbClr val="C00000"/>
                </a:solidFill>
              </a:rPr>
              <a:t>单例（</a:t>
            </a:r>
            <a:r>
              <a:rPr lang="en-US" dirty="0" smtClean="0">
                <a:solidFill>
                  <a:srgbClr val="C00000"/>
                </a:solidFill>
              </a:rPr>
              <a:t>Singleton）</a:t>
            </a:r>
            <a:r>
              <a:rPr lang="zh-CN" altLang="en-US" dirty="0" smtClean="0">
                <a:solidFill>
                  <a:srgbClr val="C00000"/>
                </a:solidFill>
              </a:rPr>
              <a:t>模式（续）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懒汉模式（线程安全）</a:t>
            </a:r>
          </a:p>
          <a:p>
            <a:pPr>
              <a:buNone/>
            </a:pPr>
            <a:r>
              <a:rPr lang="zh-CN" altLang="en-US" dirty="0" smtClean="0"/>
              <a:t>    加了个关键字，</a:t>
            </a:r>
            <a:r>
              <a:rPr lang="en-US" dirty="0" smtClean="0">
                <a:solidFill>
                  <a:srgbClr val="FF0000"/>
                </a:solidFill>
              </a:rPr>
              <a:t>synchronized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 smtClean="0"/>
              <a:t>Singleton</a:t>
            </a:r>
            <a:r>
              <a:rPr lang="en-US" dirty="0" smtClean="0"/>
              <a:t>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Singleton single</a:t>
            </a:r>
            <a:r>
              <a:rPr lang="en-US" b="1" dirty="0" smtClean="0"/>
              <a:t>=null;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 smtClean="0"/>
              <a:t>Singleton</a:t>
            </a:r>
            <a:r>
              <a:rPr lang="en-US" dirty="0" smtClean="0"/>
              <a:t> </a:t>
            </a:r>
            <a:r>
              <a:rPr lang="en-US" b="1" dirty="0" smtClean="0"/>
              <a:t>(){}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synchronized</a:t>
            </a:r>
            <a:r>
              <a:rPr lang="en-US" dirty="0" smtClean="0"/>
              <a:t> Singleton </a:t>
            </a:r>
            <a:r>
              <a:rPr lang="en-US" b="1" dirty="0" err="1" smtClean="0"/>
              <a:t>getInstance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dirty="0" smtClean="0"/>
              <a:t>instance </a:t>
            </a:r>
            <a:r>
              <a:rPr lang="en-US" b="1" dirty="0" smtClean="0"/>
              <a:t>==</a:t>
            </a:r>
            <a:r>
              <a:rPr lang="en-US" dirty="0" smtClean="0"/>
              <a:t> </a:t>
            </a:r>
            <a:r>
              <a:rPr lang="en-US" b="1" dirty="0" smtClean="0"/>
              <a:t>null)</a:t>
            </a:r>
            <a:r>
              <a:rPr lang="en-US" dirty="0" smtClean="0"/>
              <a:t> </a:t>
            </a:r>
            <a:r>
              <a:rPr lang="en-US" b="1" dirty="0" smtClean="0"/>
              <a:t>{</a:t>
            </a:r>
            <a:r>
              <a:rPr lang="en-US" dirty="0" smtClean="0"/>
              <a:t> instance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b="1" dirty="0" smtClean="0"/>
              <a:t>new</a:t>
            </a:r>
            <a:r>
              <a:rPr lang="en-US" dirty="0" smtClean="0"/>
              <a:t> Singleton</a:t>
            </a:r>
            <a:r>
              <a:rPr lang="en-US" b="1" dirty="0" smtClean="0"/>
              <a:t>();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  <a:r>
              <a:rPr lang="en-US" b="1" dirty="0" smtClean="0"/>
              <a:t>return</a:t>
            </a:r>
            <a:r>
              <a:rPr lang="en-US" dirty="0" smtClean="0"/>
              <a:t> single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smtClean="0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smtClean="0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smtClean="0"/>
              <a:t>销售电话：010-81055256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2.2 单例（Singleton）模式</a:t>
            </a:r>
            <a:r>
              <a:rPr lang="zh-CN">
                <a:solidFill>
                  <a:srgbClr val="C00000"/>
                </a:solidFill>
              </a:rPr>
              <a:t>（续）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10987405" cy="46412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B050"/>
                </a:solidFill>
              </a:rPr>
              <a:t>2.2.4 模式的应用场景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前面我们分析了单例模式的结构与特点，现在来看看它通常适用的以下场景的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特点：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（1）在应用场景中，某类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只要求生成一个对象的时候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。如：一个班中的班长、每个人的身份证号等；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（2）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当对象需要被共享的场合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。由于单例模式只允许创建一个对象，共享该对象可以节省内存，并加快对象访问速度。如：WEB中的配置对象、数据库的连接池等。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（3）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当某类需要频繁实例化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，而创建的对象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又频繁被销毁的时候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。如：多线程的线程池、网络连接池等。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2.2 单例（Singleton）模式</a:t>
            </a:r>
            <a:r>
              <a:rPr lang="zh-CN" dirty="0">
                <a:solidFill>
                  <a:srgbClr val="C00000"/>
                </a:solidFill>
              </a:rPr>
              <a:t>（续）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3523615" cy="469773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B050"/>
                </a:solidFill>
              </a:rPr>
              <a:t>2.2.5 模式的扩展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单例模式可扩展为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有限的多例（Multiton）模式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，这种模式可生成有限个实例并保存在ArrayList中，客户需要时可随机获取，其结构图如右：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  <p:pic>
        <p:nvPicPr>
          <p:cNvPr id="5" name="图片 -2147482620" descr="z23_Multit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0" y="1635760"/>
            <a:ext cx="7338695" cy="4845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2.</a:t>
            </a:r>
            <a:r>
              <a:rPr lang="en-US">
                <a:solidFill>
                  <a:srgbClr val="C00000"/>
                </a:solidFill>
              </a:rPr>
              <a:t>3</a:t>
            </a:r>
            <a:r>
              <a:rPr>
                <a:solidFill>
                  <a:srgbClr val="C00000"/>
                </a:solidFill>
              </a:rPr>
              <a:t> 原型（Prototype）模式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10972800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B050"/>
                </a:solidFill>
              </a:rPr>
              <a:t>2.</a:t>
            </a:r>
            <a:r>
              <a:rPr lang="en-US" altLang="zh-CN" sz="2800" dirty="0">
                <a:solidFill>
                  <a:srgbClr val="00B050"/>
                </a:solidFill>
              </a:rPr>
              <a:t>3</a:t>
            </a:r>
            <a:r>
              <a:rPr lang="zh-CN" altLang="en-US" sz="2800" dirty="0">
                <a:solidFill>
                  <a:srgbClr val="00B050"/>
                </a:solidFill>
              </a:rPr>
              <a:t>.1 模式的定义与特点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定义：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用一个已经创建的实例作为原型，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通过拷贝该原型对象来创建一个和原型相同或相似的新对象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。在这里，原型实例指定了要创建的对象的种类。如：Windows中的COPY操作。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特点：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创建对象非常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高效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，根本无需知道对象创建的细节。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B050"/>
                </a:solidFill>
              </a:rPr>
              <a:t>2.</a:t>
            </a:r>
            <a:r>
              <a:rPr lang="en-US" altLang="zh-CN" sz="2800" dirty="0">
                <a:solidFill>
                  <a:srgbClr val="00B050"/>
                </a:solidFill>
              </a:rPr>
              <a:t>3</a:t>
            </a:r>
            <a:r>
              <a:rPr lang="zh-CN" altLang="en-US" sz="2800" dirty="0">
                <a:solidFill>
                  <a:srgbClr val="00B050"/>
                </a:solidFill>
              </a:rPr>
              <a:t>.2 模式的结构与实现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</a:t>
            </a:r>
            <a:r>
              <a:rPr lang="zh-CN" altLang="en-US" sz="2800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1.模式的结构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原型模式包含以下主要角色：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⑴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抽象原型类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：规定了具体原型对象必须实现的接口。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⑵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具体原型类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：实现抽象原型类的clone方法，它可被复制。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⑶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访问者类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：使用具体原型类中的clone方法来复制新的对象。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内容简介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341755"/>
            <a:ext cx="10972800" cy="504761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• </a:t>
            </a:r>
            <a:r>
              <a:rPr lang="en-US" altLang="zh-CN" sz="2800" dirty="0" err="1">
                <a:solidFill>
                  <a:srgbClr val="00B050"/>
                </a:solidFill>
              </a:rPr>
              <a:t>本章教学目标</a:t>
            </a:r>
            <a:r>
              <a:rPr lang="en-US" altLang="zh-CN" sz="2800" dirty="0">
                <a:solidFill>
                  <a:srgbClr val="00B050"/>
                </a:solidFill>
              </a:rPr>
              <a:t>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sym typeface="+mn-ea"/>
              </a:rPr>
              <a:t></a:t>
            </a:r>
            <a:r>
              <a:rPr lang="zh-CN" altLang="en-US" sz="2800" dirty="0"/>
              <a:t>掌握</a:t>
            </a:r>
            <a:r>
              <a:rPr lang="zh-CN" altLang="en-US" sz="2800" dirty="0">
                <a:solidFill>
                  <a:srgbClr val="FF0000"/>
                </a:solidFill>
              </a:rPr>
              <a:t>单例模式</a:t>
            </a:r>
            <a:r>
              <a:rPr lang="zh-CN" altLang="en-US" sz="2800" dirty="0"/>
              <a:t>与</a:t>
            </a:r>
            <a:r>
              <a:rPr lang="zh-CN" altLang="en-US" sz="2800" dirty="0">
                <a:solidFill>
                  <a:srgbClr val="FF0000"/>
                </a:solidFill>
              </a:rPr>
              <a:t>原型模式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zh-CN" altLang="en-US" sz="2800" dirty="0"/>
              <a:t>与</a:t>
            </a:r>
            <a:r>
              <a:rPr lang="zh-CN" altLang="en-US" sz="2800" dirty="0">
                <a:solidFill>
                  <a:srgbClr val="FF0000"/>
                </a:solidFill>
              </a:rPr>
              <a:t>特点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结构</a:t>
            </a:r>
            <a:r>
              <a:rPr lang="zh-CN" altLang="en-US" sz="2800" dirty="0"/>
              <a:t>与</a:t>
            </a:r>
            <a:r>
              <a:rPr lang="zh-CN" altLang="en-US" sz="2800" dirty="0">
                <a:solidFill>
                  <a:srgbClr val="FF0000"/>
                </a:solidFill>
              </a:rPr>
              <a:t>实现</a:t>
            </a:r>
            <a:r>
              <a:rPr lang="zh-CN" altLang="en-US" sz="2800" dirty="0"/>
              <a:t>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sym typeface="+mn-ea"/>
              </a:rPr>
              <a:t></a:t>
            </a:r>
            <a:r>
              <a:rPr lang="zh-CN" altLang="en-US" sz="2800" dirty="0"/>
              <a:t>熟悉使用单例模式与原型模式</a:t>
            </a:r>
            <a:r>
              <a:rPr lang="zh-CN" altLang="en-US" sz="2800" dirty="0">
                <a:solidFill>
                  <a:srgbClr val="FF0000"/>
                </a:solidFill>
              </a:rPr>
              <a:t>开发应用程序</a:t>
            </a:r>
            <a:r>
              <a:rPr lang="zh-CN" altLang="en-US" sz="2800" dirty="0"/>
              <a:t>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sym typeface="+mn-ea"/>
              </a:rPr>
              <a:t></a:t>
            </a:r>
            <a:r>
              <a:rPr lang="zh-CN" altLang="en-US" sz="2800" dirty="0"/>
              <a:t>了解创建型模式的特点和分类与</a:t>
            </a:r>
            <a:r>
              <a:rPr lang="zh-CN" altLang="en-US" sz="2800" dirty="0">
                <a:solidFill>
                  <a:srgbClr val="FF0000"/>
                </a:solidFill>
              </a:rPr>
              <a:t>扩展</a:t>
            </a:r>
            <a:r>
              <a:rPr lang="zh-CN" altLang="en-US" sz="2800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• </a:t>
            </a:r>
            <a:r>
              <a:rPr lang="zh-CN" altLang="en-US" sz="2800" dirty="0">
                <a:solidFill>
                  <a:srgbClr val="00B050"/>
                </a:solidFill>
              </a:rPr>
              <a:t>本章重点内容：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sym typeface="+mn-ea"/>
              </a:rPr>
              <a:t></a:t>
            </a:r>
            <a:r>
              <a:rPr lang="zh-CN" altLang="en-US" sz="2800" dirty="0">
                <a:solidFill>
                  <a:srgbClr val="FF0000"/>
                </a:solidFill>
              </a:rPr>
              <a:t>创建型模式</a:t>
            </a:r>
            <a:r>
              <a:rPr lang="zh-CN" altLang="en-US" sz="2800" dirty="0"/>
              <a:t>的特点和分类；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sym typeface="+mn-ea"/>
              </a:rPr>
              <a:t></a:t>
            </a:r>
            <a:r>
              <a:rPr lang="zh-CN" altLang="en-US" sz="2800" dirty="0">
                <a:solidFill>
                  <a:srgbClr val="FF0000"/>
                </a:solidFill>
              </a:rPr>
              <a:t>单例模式</a:t>
            </a:r>
            <a:r>
              <a:rPr lang="zh-CN" altLang="en-US" sz="2800" dirty="0"/>
              <a:t>的定义、特点、结构、实现与应用场景；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sym typeface="+mn-ea"/>
              </a:rPr>
              <a:t></a:t>
            </a:r>
            <a:r>
              <a:rPr lang="zh-CN" altLang="en-US" sz="2800" dirty="0">
                <a:solidFill>
                  <a:srgbClr val="FF0000"/>
                </a:solidFill>
              </a:rPr>
              <a:t>原型模式</a:t>
            </a:r>
            <a:r>
              <a:rPr lang="zh-CN" altLang="en-US" sz="2800" dirty="0"/>
              <a:t>的定义、特点、结构、实现与应用场景；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dirty="0">
                <a:sym typeface="+mn-ea"/>
              </a:rPr>
              <a:t></a:t>
            </a:r>
            <a:r>
              <a:rPr lang="zh-CN" altLang="en-US" sz="2800" dirty="0"/>
              <a:t>单例模式与原型模式的常见扩展。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软件设计模式（Java版）、  作者：程细柱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23335" y="6530975"/>
            <a:ext cx="567817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 descr="z25_Prototyp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460" y="2080260"/>
            <a:ext cx="8690610" cy="4418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2.</a:t>
            </a:r>
            <a:r>
              <a:rPr lang="en-US">
                <a:solidFill>
                  <a:srgbClr val="C00000"/>
                </a:solidFill>
                <a:sym typeface="+mn-ea"/>
              </a:rPr>
              <a:t>3</a:t>
            </a:r>
            <a:r>
              <a:rPr>
                <a:solidFill>
                  <a:srgbClr val="C00000"/>
                </a:solidFill>
                <a:sym typeface="+mn-ea"/>
              </a:rPr>
              <a:t> 原型（Prototype）</a:t>
            </a:r>
            <a:r>
              <a:rPr>
                <a:solidFill>
                  <a:srgbClr val="C00000"/>
                </a:solidFill>
              </a:rPr>
              <a:t>模式</a:t>
            </a:r>
            <a:r>
              <a:rPr lang="zh-CN">
                <a:solidFill>
                  <a:srgbClr val="C00000"/>
                </a:solidFill>
              </a:rPr>
              <a:t>（续）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4653915" cy="16179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2.</a:t>
            </a:r>
            <a:r>
              <a:rPr lang="en-US" altLang="zh-CN" sz="2800">
                <a:solidFill>
                  <a:srgbClr val="00B050"/>
                </a:solidFill>
              </a:rPr>
              <a:t>3</a:t>
            </a:r>
            <a:r>
              <a:rPr lang="zh-CN" altLang="en-US" sz="2800">
                <a:solidFill>
                  <a:srgbClr val="00B050"/>
                </a:solidFill>
              </a:rPr>
              <a:t>.2 模式的结构与实现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1.模式的结构（续）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其结构图如下：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2.</a:t>
            </a:r>
            <a:r>
              <a:rPr lang="en-US">
                <a:solidFill>
                  <a:srgbClr val="C00000"/>
                </a:solidFill>
                <a:sym typeface="+mn-ea"/>
              </a:rPr>
              <a:t>3</a:t>
            </a:r>
            <a:r>
              <a:rPr>
                <a:solidFill>
                  <a:srgbClr val="C00000"/>
                </a:solidFill>
                <a:sym typeface="+mn-ea"/>
              </a:rPr>
              <a:t> 原型（Prototype）</a:t>
            </a:r>
            <a:r>
              <a:rPr>
                <a:solidFill>
                  <a:srgbClr val="C00000"/>
                </a:solidFill>
              </a:rPr>
              <a:t>模式</a:t>
            </a:r>
            <a:r>
              <a:rPr lang="zh-CN">
                <a:solidFill>
                  <a:srgbClr val="C00000"/>
                </a:solidFill>
              </a:rPr>
              <a:t>（续）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8965" y="1596390"/>
            <a:ext cx="10988040" cy="45777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2.</a:t>
            </a:r>
            <a:r>
              <a:rPr lang="en-US" altLang="zh-CN" sz="2800">
                <a:solidFill>
                  <a:srgbClr val="00B050"/>
                </a:solidFill>
              </a:rPr>
              <a:t>3</a:t>
            </a:r>
            <a:r>
              <a:rPr lang="zh-CN" altLang="en-US" sz="2800">
                <a:solidFill>
                  <a:srgbClr val="00B050"/>
                </a:solidFill>
              </a:rPr>
              <a:t>.2 模式的结构与实现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2.模式的实现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原型模式的克隆分为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浅克隆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深克隆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，Java中的Object类提供了浅克隆的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clone()方法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，具体原型类只要实现Cloneable接口就可实现对象的浅克隆，这里的Cloneable接口就是抽象原型类。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//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其实现代码见附件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2.</a:t>
            </a:r>
            <a:r>
              <a:rPr lang="en-US">
                <a:solidFill>
                  <a:srgbClr val="C00000"/>
                </a:solidFill>
                <a:sym typeface="+mn-ea"/>
              </a:rPr>
              <a:t>3</a:t>
            </a:r>
            <a:r>
              <a:rPr>
                <a:solidFill>
                  <a:srgbClr val="C00000"/>
                </a:solidFill>
                <a:sym typeface="+mn-ea"/>
              </a:rPr>
              <a:t> 原型（Prototype）模式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3937635" cy="46412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2.3.3 模式的应用实例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【例2.3】 用原型模式模拟“孙悟空”复制自己。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分析：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孙悟空拔下猴毛轻轻一吹就变出很多孙悟空，这实际上是用到了原型模式，右边是其结构图：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注：程序代码见附件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  <p:pic>
        <p:nvPicPr>
          <p:cNvPr id="5" name="图片 11" descr="z26_ProtoTypeWuko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1770380"/>
            <a:ext cx="7388225" cy="4458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2.</a:t>
            </a:r>
            <a:r>
              <a:rPr lang="en-US">
                <a:solidFill>
                  <a:srgbClr val="C00000"/>
                </a:solidFill>
                <a:sym typeface="+mn-ea"/>
              </a:rPr>
              <a:t>3</a:t>
            </a:r>
            <a:r>
              <a:rPr>
                <a:solidFill>
                  <a:srgbClr val="C00000"/>
                </a:solidFill>
                <a:sym typeface="+mn-ea"/>
              </a:rPr>
              <a:t> 原型（Prototype）模式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3937635" cy="46412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2.3.3 模式的应用实例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【例2.3】 用原型模式模拟“孙悟空”复制自己。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//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右边是程序的运行结果：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  <p:pic>
        <p:nvPicPr>
          <p:cNvPr id="5" name="图片 -2147482617" descr="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95" y="1666875"/>
            <a:ext cx="7072630" cy="441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2.</a:t>
            </a:r>
            <a:r>
              <a:rPr lang="en-US">
                <a:solidFill>
                  <a:srgbClr val="C00000"/>
                </a:solidFill>
                <a:sym typeface="+mn-ea"/>
              </a:rPr>
              <a:t>3</a:t>
            </a:r>
            <a:r>
              <a:rPr>
                <a:solidFill>
                  <a:srgbClr val="C00000"/>
                </a:solidFill>
                <a:sym typeface="+mn-ea"/>
              </a:rPr>
              <a:t> 原型（Prototype）模式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4749165" cy="46412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2.3.3 模式的应用实例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zh-CN" altLang="en-US" sz="2800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【例2.4】 用原型模式生成“三好学生”奖状。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分析：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同一学校的“三好学生”奖状除了获奖人姓名不同，其他都相同，属于相似对象的复制，同样可以用原型模式创建，然后再做简单修改就可以了，右边是其结构图：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注：程序代码见附件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  <p:pic>
        <p:nvPicPr>
          <p:cNvPr id="5" name="图片 13" descr="z27_ProtoTypeCit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60" y="1587500"/>
            <a:ext cx="6800850" cy="4509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2.</a:t>
            </a:r>
            <a:r>
              <a:rPr lang="en-US">
                <a:solidFill>
                  <a:srgbClr val="C00000"/>
                </a:solidFill>
                <a:sym typeface="+mn-ea"/>
              </a:rPr>
              <a:t>3</a:t>
            </a:r>
            <a:r>
              <a:rPr>
                <a:solidFill>
                  <a:srgbClr val="C00000"/>
                </a:solidFill>
                <a:sym typeface="+mn-ea"/>
              </a:rPr>
              <a:t> 原型（Prototype）模式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10987405" cy="464121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B050"/>
                </a:solidFill>
              </a:rPr>
              <a:t>2.3.4 模式的应用场景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800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原型模式通常适用以下场景：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1）对象之间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相同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相似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，即只是个别的几个属性不同的时候。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）对象的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创建过程比较麻烦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，但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克隆比较简单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时候。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2.</a:t>
            </a:r>
            <a:r>
              <a:rPr lang="en-US">
                <a:solidFill>
                  <a:srgbClr val="C00000"/>
                </a:solidFill>
                <a:sym typeface="+mn-ea"/>
              </a:rPr>
              <a:t>3</a:t>
            </a:r>
            <a:r>
              <a:rPr>
                <a:solidFill>
                  <a:srgbClr val="C00000"/>
                </a:solidFill>
                <a:sym typeface="+mn-ea"/>
              </a:rPr>
              <a:t> 原型（Prototype）模式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4064635" cy="46977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00B050"/>
                </a:solidFill>
              </a:rPr>
              <a:t>2.3.5 模式的扩展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   原型模式可扩展为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带原型管理器的原型模式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sym typeface="+mn-ea"/>
              </a:rPr>
              <a:t>，它在原型模式的基础上增加了一个原型管理器类。该类用HashMap保存多个原型的拷贝，Client类可以通过管理器的get(String id)方法从中获取原型的拷贝，其结构图如右：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  <p:pic>
        <p:nvPicPr>
          <p:cNvPr id="5" name="图片 12" descr="z28_PrototypeManag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35" y="1587500"/>
            <a:ext cx="7270115" cy="4697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  <a:sym typeface="+mn-ea"/>
              </a:rPr>
              <a:t>2.</a:t>
            </a:r>
            <a:r>
              <a:rPr lang="en-US">
                <a:solidFill>
                  <a:srgbClr val="C00000"/>
                </a:solidFill>
                <a:sym typeface="+mn-ea"/>
              </a:rPr>
              <a:t>3</a:t>
            </a:r>
            <a:r>
              <a:rPr>
                <a:solidFill>
                  <a:srgbClr val="C00000"/>
                </a:solidFill>
                <a:sym typeface="+mn-ea"/>
              </a:rPr>
              <a:t> 原型（Prototype）模式</a:t>
            </a:r>
            <a:r>
              <a:rPr lang="zh-CN">
                <a:solidFill>
                  <a:srgbClr val="C00000"/>
                </a:solidFill>
                <a:sym typeface="+mn-ea"/>
              </a:rPr>
              <a:t>（续）</a:t>
            </a:r>
            <a:endParaRPr lang="zh-CN">
              <a:solidFill>
                <a:srgbClr val="C00000"/>
              </a:solidFill>
            </a:endParaRP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587500"/>
            <a:ext cx="3634740" cy="464121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  </a:t>
            </a:r>
            <a:r>
              <a:rPr lang="zh-CN" altLang="en-US" b="1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【例2.5】 用带原型管理器的原型模式来生成包含“圆”和“正方形”等图形的原型。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分析：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本实例中由于存在不同的图形类，如：“圆”和“正方形”，它们计算面积的方法不一样，所以需要用一个原型管理器来管理它们，右边是其结构图：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注：程序代码见附件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  <p:pic>
        <p:nvPicPr>
          <p:cNvPr id="5" name="图片 14" descr="z29_ProtoTypeShap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20" y="1421130"/>
            <a:ext cx="7664450" cy="4887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sym typeface="+mn-ea"/>
              </a:rPr>
              <a:t>2</a:t>
            </a:r>
            <a:r>
              <a:rPr>
                <a:solidFill>
                  <a:srgbClr val="C00000"/>
                </a:solidFill>
                <a:sym typeface="+mn-ea"/>
              </a:rPr>
              <a:t>.4 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92885"/>
            <a:ext cx="10972800" cy="463486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本章主要介绍了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创建型模式的特点和分类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，以及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单例模式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与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原型模式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定义与特点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结构与实现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应用场景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和模式的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扩展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，并通过多个应用实例来说明模式的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使用方法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。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习题：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见教材。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/>
              <a:t>软件设计模式（Java版）(ISDN：9787564740634)、  作者：程细柱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/>
              <a:t>人民邮电出版社(www.ptpress.com.cn)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72615" y="2834640"/>
            <a:ext cx="844677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perspectiveLeft"/>
              <a:lightRig rig="balanced" dir="t">
                <a:rot lat="0" lon="0" rev="0"/>
              </a:lightRig>
            </a:scene3d>
            <a:sp3d extrusionH="273050" contourW="31750" prstMaterial="plastic">
              <a:extrusionClr>
                <a:srgbClr val="E8BF9A"/>
              </a:extrusionClr>
              <a:contourClr>
                <a:srgbClr val="EFD1B6"/>
              </a:contourClr>
            </a:sp3d>
          </a:bodyPr>
          <a:lstStyle/>
          <a:p>
            <a:pPr algn="ctr"/>
            <a:r>
              <a:rPr lang="zh-CN" altLang="en-US" sz="7200" b="1">
                <a:ln w="25400" cmpd="sng">
                  <a:solidFill>
                    <a:srgbClr val="A38A6E"/>
                  </a:solidFill>
                  <a:prstDash val="solid"/>
                </a:ln>
                <a:blipFill>
                  <a:blip r:embed="rId3">
                    <a:alphaModFix amt="80000"/>
                  </a:blip>
                  <a:tile tx="0" ty="0" sx="47000" sy="49000" flip="none" algn="b"/>
                </a:blip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本章节结束，再见！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75" y="6546850"/>
            <a:ext cx="5544820" cy="476250"/>
          </a:xfrm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软件设计模式（Java版）、  作者：程细柱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72255" y="6530975"/>
            <a:ext cx="539877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2.1 创建型模式概述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381125"/>
            <a:ext cx="10972800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</a:rPr>
              <a:t>创建</a:t>
            </a:r>
            <a:r>
              <a:rPr lang="zh-CN" altLang="en-US" b="1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型模式的主要特点是什么？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它的主要特点是“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将对象的创建与使用分离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”，这样可以降低系统的耦合度。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</a:rPr>
              <a:t>创建型模式分为以下几种：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   ⑴ 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单例（Singleton）模式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：某个类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只能生成一个实例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，该类提供了一个全局访问点供外部获取该实例，其拓展是有限多例模式。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   ⑵ 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原型（Prototype）模式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：将一个对象作为原型，通过对其进行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复制而克隆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出多个和原型类似的新实例。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   ⑶ </a:t>
            </a:r>
            <a:r>
              <a:rPr lang="zh-CN" altLang="en-US" b="1" i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工厂方法（Factory Method）模式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：定义一个用于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创建产品的接口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，由子类决定生产什么产品。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   ⑷ 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抽象工厂（Abstract Factory）模式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：提供一个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创建产品族的接口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，其每个子类可以生产一系列相关的产品。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   ⑸ 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建造者（Builder）模式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：将一个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复杂对象分解成多个相对简单的部分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</a:rPr>
              <a:t>，然后根据不同需要分别创建它们，最后构建成该复杂对象。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2.2 单例（Singleton）模式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10972800" cy="5118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B050"/>
                </a:solidFill>
              </a:rPr>
              <a:t>2.2.1 模式的定义与特点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定义：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指一个类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只有一个实例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，且该类能自行创建这个实例的一种模式。例如，Windows中的任务管理器、回收站等。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800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</a:rPr>
              <a:t>特点：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1）单例类只有一个实例对象；2）该单例对象必须由单例类自行创建；3）单例类对外提供一个访问该单例的全局访问点。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B050"/>
                </a:solidFill>
              </a:rPr>
              <a:t>2.2.2 模式的结构与实现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</a:t>
            </a:r>
            <a:r>
              <a:rPr lang="zh-CN" altLang="en-US" sz="2800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1.模式的结构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单例模式的主要角色有：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⑴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单例类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：包含一个实例且能自行创建这个实例的类。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⑵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访问者类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：使用单例的类。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其结构图如下：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2.2 单例（Singleton）模式</a:t>
            </a:r>
            <a:r>
              <a:rPr lang="zh-CN">
                <a:solidFill>
                  <a:srgbClr val="C00000"/>
                </a:solidFill>
              </a:rPr>
              <a:t>（续）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4653915" cy="46412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B050"/>
                </a:solidFill>
              </a:rPr>
              <a:t>2.2.2 模式的结构与实现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</a:t>
            </a:r>
            <a:r>
              <a:rPr lang="zh-CN" altLang="en-US" sz="2800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1.模式的结构（续）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普通类的构造函数是公有的，外部类可以通过“new 构造函数()”来生成多个实例。但是，如果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将类的构造函数设为私有的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，外部类就无法调用它生成多个实例了。这时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该类自身必须定义一个静态私有实例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，并向外提供一个静态的公有函数用于创建或获取该静态私有实例，有2种常见的实现形式。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  <p:pic>
        <p:nvPicPr>
          <p:cNvPr id="5" name="图片 6" descr="z21_LazySinglet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95" y="1620520"/>
            <a:ext cx="5844540" cy="46266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smtClean="0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smtClean="0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smtClean="0"/>
              <a:t>销售电话：010-81055256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28969" r="24393" b="21861"/>
          <a:stretch/>
        </p:blipFill>
        <p:spPr bwMode="auto">
          <a:xfrm>
            <a:off x="2005021" y="1676913"/>
            <a:ext cx="7115542" cy="402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7517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zh-CN" altLang="en-US" smtClean="0"/>
              <a:t>软件设计模式（Java版）(ISDN：9787564740634)、  作者：程细柱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zh-CN" smtClean="0"/>
              <a:t>人民邮电出版社(www.ptpress.com.cn)</a:t>
            </a: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smtClean="0"/>
              <a:t>销售电话：010-81055256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4" t="35897" r="32999" b="28710"/>
          <a:stretch/>
        </p:blipFill>
        <p:spPr bwMode="auto">
          <a:xfrm>
            <a:off x="3097177" y="1803314"/>
            <a:ext cx="5029200" cy="289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9399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2.2 单例（Singleton）模式</a:t>
            </a:r>
            <a:r>
              <a:rPr lang="zh-CN">
                <a:solidFill>
                  <a:srgbClr val="C00000"/>
                </a:solidFill>
              </a:rPr>
              <a:t>（续）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11132185" cy="51174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第1种：懒汉式单例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该模式的特点是类加载时没有生成单例，只有当第一次调用getInstance方法时才去创建这个单例。代码如下：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public class LazySingleton{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private static volatile LazySingleton instance=null;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//保证instance在所有线程中同步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private LazySingleton(){ }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//private避免类在外部被实例化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public static　synchronized　LazySingleton getInstance(){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//getInstance方法前加同步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    if(instance==null){  instance=new LazySingleton();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    return instance;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}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2.2 单例（Singleton）模式</a:t>
            </a:r>
            <a:r>
              <a:rPr lang="zh-CN" dirty="0">
                <a:solidFill>
                  <a:srgbClr val="C00000"/>
                </a:solidFill>
              </a:rPr>
              <a:t>（续）</a:t>
            </a:r>
          </a:p>
        </p:txBody>
      </p:sp>
      <p:sp>
        <p:nvSpPr>
          <p:cNvPr id="39" name="内容占位符 38"/>
          <p:cNvSpPr>
            <a:spLocks noGrp="1"/>
          </p:cNvSpPr>
          <p:nvPr>
            <p:ph idx="1"/>
          </p:nvPr>
        </p:nvSpPr>
        <p:spPr>
          <a:xfrm>
            <a:off x="609600" y="1412875"/>
            <a:ext cx="11132185" cy="511746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B05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第2种：饿汉式单例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该模式的特点是类一旦加载就创建一个单例，保证在调用getInstance方法之前单例已经存在了。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public class HungrySingleton{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private static final HungrySingleton instance = new HungrySingleton();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private HungrySingleton(){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public static HungrySingleton getInstance(){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    return instance;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66FF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}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975" y="6530975"/>
            <a:ext cx="5544820" cy="476250"/>
          </a:xfrm>
        </p:spPr>
        <p:txBody>
          <a:bodyPr/>
          <a:lstStyle/>
          <a:p>
            <a:pPr lvl="0"/>
            <a:r>
              <a:rPr lang="zh-CN" altLang="en-US"/>
              <a:t>软件设计模式（Java版）、  作者：程细柱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销售电话：010-81055256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49065" y="6530975"/>
            <a:ext cx="5537200" cy="476250"/>
          </a:xfrm>
        </p:spPr>
        <p:txBody>
          <a:bodyPr/>
          <a:lstStyle/>
          <a:p>
            <a:pPr lvl="0"/>
            <a:r>
              <a:rPr lang="zh-CN"/>
              <a:t>人民邮电出版社(www.ptpress.com.cn 和 www.ptpedu.com.cn)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科技宣讲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3871</Words>
  <Application>Microsoft Office PowerPoint</Application>
  <PresentationFormat>自定义</PresentationFormat>
  <Paragraphs>267</Paragraphs>
  <Slides>29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科技宣讲</vt:lpstr>
      <vt:lpstr>第2章  创建型模式（上）</vt:lpstr>
      <vt:lpstr>内容简介</vt:lpstr>
      <vt:lpstr>2.1 创建型模式概述</vt:lpstr>
      <vt:lpstr>2.2 单例（Singleton）模式</vt:lpstr>
      <vt:lpstr>2.2 单例（Singleton）模式（续）</vt:lpstr>
      <vt:lpstr>PowerPoint 演示文稿</vt:lpstr>
      <vt:lpstr>PowerPoint 演示文稿</vt:lpstr>
      <vt:lpstr>2.2 单例（Singleton）模式（续）</vt:lpstr>
      <vt:lpstr>2.2 单例（Singleton）模式（续）</vt:lpstr>
      <vt:lpstr>2.2 单例（Singleton）模式（续）</vt:lpstr>
      <vt:lpstr>2.2 单例（Singleton）模式（续）</vt:lpstr>
      <vt:lpstr>2.2 单例（Singleton）模式（续）</vt:lpstr>
      <vt:lpstr>2.2 单例（Singleton）模式（续）</vt:lpstr>
      <vt:lpstr>2.2 单例（Singleton）模式（续）</vt:lpstr>
      <vt:lpstr>2.2 单例（Singleton）模式（续）</vt:lpstr>
      <vt:lpstr>2.2 单例（Singleton）模式（续）</vt:lpstr>
      <vt:lpstr>2.2 单例（Singleton）模式（续）</vt:lpstr>
      <vt:lpstr>2.2 单例（Singleton）模式（续）</vt:lpstr>
      <vt:lpstr>2.3 原型（Prototype）模式</vt:lpstr>
      <vt:lpstr>2.3 原型（Prototype）模式（续）</vt:lpstr>
      <vt:lpstr>2.3 原型（Prototype）模式（续）</vt:lpstr>
      <vt:lpstr>2.3 原型（Prototype）模式（续）</vt:lpstr>
      <vt:lpstr>2.3 原型（Prototype）模式（续）</vt:lpstr>
      <vt:lpstr>2.3 原型（Prototype）模式（续）</vt:lpstr>
      <vt:lpstr>2.3 原型（Prototype）模式（续）</vt:lpstr>
      <vt:lpstr>2.3 原型（Prototype）模式（续）</vt:lpstr>
      <vt:lpstr>2.3 原型（Prototype）模式（续）</vt:lpstr>
      <vt:lpstr>2.4 本章小结</vt:lpstr>
      <vt:lpstr>PowerPoint 演示文稿</vt:lpstr>
    </vt:vector>
  </TitlesOfParts>
  <Company>韶关学院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软件设计模式（Java版）</dc:title>
  <dc:creator>程细柱</dc:creator>
  <cp:lastModifiedBy>admin</cp:lastModifiedBy>
  <cp:revision>274</cp:revision>
  <dcterms:created xsi:type="dcterms:W3CDTF">2016-11-09T11:52:00Z</dcterms:created>
  <dcterms:modified xsi:type="dcterms:W3CDTF">2020-09-15T03:03:59Z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