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6" r:id="rId6"/>
    <p:sldId id="278" r:id="rId7"/>
    <p:sldId id="268" r:id="rId8"/>
    <p:sldId id="272" r:id="rId9"/>
    <p:sldId id="279" r:id="rId10"/>
    <p:sldId id="275" r:id="rId11"/>
    <p:sldId id="276" r:id="rId12"/>
    <p:sldId id="291" r:id="rId13"/>
    <p:sldId id="299" r:id="rId14"/>
    <p:sldId id="280" r:id="rId15"/>
    <p:sldId id="281" r:id="rId16"/>
    <p:sldId id="282" r:id="rId17"/>
    <p:sldId id="283" r:id="rId18"/>
    <p:sldId id="284" r:id="rId19"/>
    <p:sldId id="285" r:id="rId20"/>
    <p:sldId id="307" r:id="rId21"/>
    <p:sldId id="308" r:id="rId22"/>
    <p:sldId id="309" r:id="rId23"/>
    <p:sldId id="310" r:id="rId24"/>
    <p:sldId id="313" r:id="rId25"/>
    <p:sldId id="314" r:id="rId26"/>
    <p:sldId id="315" r:id="rId27"/>
    <p:sldId id="316" r:id="rId28"/>
    <p:sldId id="317" r:id="rId29"/>
    <p:sldId id="311" r:id="rId30"/>
    <p:sldId id="312" r:id="rId31"/>
    <p:sldId id="318" r:id="rId32"/>
    <p:sldId id="319" r:id="rId33"/>
    <p:sldId id="320" r:id="rId34"/>
    <p:sldId id="265" r:id="rId3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CE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02" y="-5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 b="-69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049" descr="5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912284" y="3357563"/>
            <a:ext cx="10363200" cy="1254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kern="12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1828800" y="4654550"/>
            <a:ext cx="8534400" cy="9858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eaLnBrk="1" latinLnBrk="0" hangingPunct="1"/>
            <a:r>
              <a:rPr lang="zh-CN" altLang="en-US" dirty="0"/>
              <a:t>Java面向对象程序设计(ISDN：9787564740634)、  作者：程细柱</a:t>
            </a:r>
            <a:endParaRPr lang="zh-CN" altLang="en-US" dirty="0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eaLnBrk="1" latinLnBrk="0" hangingPunct="1"/>
            <a:r>
              <a:rPr lang="zh-CN" altLang="en-US" dirty="0"/>
              <a:t>电子科技大学出版社(www.uestcp.com.cn)</a:t>
            </a:r>
            <a:endParaRPr lang="zh-CN" altLang="en-US" dirty="0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eaLnBrk="1" latinLnBrk="0" hangingPunct="1"/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Ovr>
    <a:masterClrMapping/>
  </p:clrMapOvr>
  <p:transition>
    <p:fade/>
  </p:transition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/>
              <a:t>Java面向对象程序设计(ISDN：9787564740634)、  作者：程细柱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/>
              <a:t>电子科技大学出版社(www.uestcp.com.cn)</a:t>
            </a: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0313" y="620713"/>
            <a:ext cx="2746904" cy="55070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20713"/>
            <a:ext cx="8081472" cy="55070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/>
              <a:t>Java面向对象程序设计(ISDN：9787564740634)、  作者：程细柱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/>
              <a:t>电子科技大学出版社(www.uestcp.com.cn)</a:t>
            </a: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975" y="6546850"/>
            <a:ext cx="5544820" cy="476250"/>
          </a:xfrm>
        </p:spPr>
        <p:txBody>
          <a:bodyPr/>
          <a:lstStyle/>
          <a:p>
            <a:pPr lvl="0"/>
            <a:r>
              <a:rPr lang="zh-CN" altLang="en-US"/>
              <a:t>软件设计模式（Java版）(ISDN：9787564740634)、  作者：程细柱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808345" y="6530975"/>
            <a:ext cx="3860800" cy="476250"/>
          </a:xfrm>
        </p:spPr>
        <p:txBody>
          <a:bodyPr/>
          <a:lstStyle/>
          <a:p>
            <a:pPr lvl="0"/>
            <a:r>
              <a:rPr lang="zh-CN"/>
              <a:t>人民邮电出版社(www.ptpress.com.cn)</a:t>
            </a: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48140" y="6530975"/>
            <a:ext cx="2844800" cy="476250"/>
          </a:xfrm>
        </p:spPr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/>
              <a:t>Java面向对象程序设计(ISDN：9787564740634)、  作者：程细柱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/>
              <a:t>电子科技大学出版社(www.uestcp.com.cn)</a:t>
            </a: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12875"/>
            <a:ext cx="5376672" cy="4714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412875"/>
            <a:ext cx="5376672" cy="4714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/>
              <a:t>Java面向对象程序设计(ISDN：9787564740634)、  作者：程细柱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/>
              <a:t>电子科技大学出版社(www.uestcp.com.cn)</a:t>
            </a: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/>
              <a:t>Java面向对象程序设计(ISDN：9787564740634)、  作者：程细柱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/>
              <a:t>电子科技大学出版社(www.uestcp.com.cn)</a:t>
            </a: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/>
              <a:t>Java面向对象程序设计(ISDN：9787564740634)、  作者：程细柱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/>
              <a:t>电子科技大学出版社(www.uestcp.com.cn)</a:t>
            </a: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/>
              <a:t>Java面向对象程序设计(ISDN：9787564740634)、  作者：程细柱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/>
              <a:t>电子科技大学出版社(www.uestcp.com.cn)</a:t>
            </a: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/>
              <a:t>Java面向对象程序设计(ISDN：9787564740634)、  作者：程细柱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/>
              <a:t>电子科技大学出版社(www.uestcp.com.cn)</a:t>
            </a: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/>
              <a:t>Java面向对象程序设计(ISDN：9787564740634)、  作者：程细柱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/>
              <a:t>电子科技大学出版社(www.uestcp.com.cn)</a:t>
            </a: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 r="-33201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24417" y="620713"/>
            <a:ext cx="10972800" cy="7207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412875"/>
            <a:ext cx="10972800" cy="4714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zh-CN" altLang="en-US"/>
              <a:t>Java面向对象程序设计(ISDN：9787564740634)、  作者：程细柱</a:t>
            </a: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r>
              <a:rPr lang="zh-CN"/>
              <a:t>电子科技大学出版社(www.uestcp.com.cn)</a:t>
            </a:r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43"/>
          <p:cNvSpPr>
            <a:spLocks noGrp="1"/>
          </p:cNvSpPr>
          <p:nvPr>
            <p:ph type="ctrTitle"/>
          </p:nvPr>
        </p:nvSpPr>
        <p:spPr>
          <a:xfrm>
            <a:off x="912284" y="2260283"/>
            <a:ext cx="10363200" cy="1254125"/>
          </a:xfrm>
        </p:spPr>
        <p:txBody>
          <a:bodyPr/>
          <a:lstStyle/>
          <a:p>
            <a:r>
              <a:t>第3章 创建型模式（下）</a:t>
            </a:r>
          </a:p>
        </p:txBody>
      </p:sp>
      <p:sp>
        <p:nvSpPr>
          <p:cNvPr id="45" name="副标题 44"/>
          <p:cNvSpPr>
            <a:spLocks noGrp="1"/>
          </p:cNvSpPr>
          <p:nvPr>
            <p:ph type="subTitle" idx="1"/>
          </p:nvPr>
        </p:nvSpPr>
        <p:spPr>
          <a:xfrm>
            <a:off x="1828800" y="4654550"/>
            <a:ext cx="8534400" cy="1404620"/>
          </a:xfrm>
        </p:spPr>
        <p:txBody>
          <a:bodyPr/>
          <a:lstStyle/>
          <a:p>
            <a:r>
              <a:rPr lang="zh-CN" altLang="en-US">
                <a:latin typeface="幼圆" panose="02010509060101010101" charset="-122"/>
                <a:ea typeface="幼圆" panose="02010509060101010101" charset="-122"/>
              </a:rPr>
              <a:t>授课人：周雪云</a:t>
            </a:r>
            <a:endParaRPr lang="zh-CN" altLang="en-US">
              <a:latin typeface="幼圆" panose="02010509060101010101" charset="-122"/>
              <a:ea typeface="幼圆" panose="02010509060101010101" charset="-122"/>
            </a:endParaRPr>
          </a:p>
          <a:p>
            <a:endParaRPr lang="zh-CN" altLang="en-US" dirty="0"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</a:rPr>
              <a:t>3.2  抽象工厂模式（Abstract Factory）模式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609600" y="1412875"/>
            <a:ext cx="4989830" cy="51181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在前面介绍的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工厂方法模式只考虑生产同等级的产品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，但是在现实生活中许多工厂是</a:t>
            </a:r>
            <a:r>
              <a:rPr lang="zh-CN" altLang="en-US" b="1" u="sng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</a:rPr>
              <a:t>综合型的工厂</a:t>
            </a:r>
            <a:r>
              <a:rPr lang="zh-CN" altLang="en-US" b="1" u="sng">
                <a:latin typeface="楷体" panose="02010609060101010101" charset="-122"/>
                <a:ea typeface="楷体" panose="02010609060101010101" charset="-122"/>
              </a:rPr>
              <a:t>，</a:t>
            </a:r>
            <a:r>
              <a:rPr lang="zh-CN" altLang="en-US" b="1" u="sng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</a:rPr>
              <a:t>能生产多等级（种类）的产品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，如</a:t>
            </a:r>
            <a:r>
              <a:rPr lang="zh-CN" altLang="en-US" b="1" u="sng">
                <a:latin typeface="楷体" panose="02010609060101010101" charset="-122"/>
                <a:ea typeface="楷体" panose="02010609060101010101" charset="-122"/>
              </a:rPr>
              <a:t>农场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里既养动物又种植物，</a:t>
            </a:r>
            <a:r>
              <a:rPr lang="zh-CN" altLang="en-US" b="1" u="sng">
                <a:latin typeface="楷体" panose="02010609060101010101" charset="-122"/>
                <a:ea typeface="楷体" panose="02010609060101010101" charset="-122"/>
              </a:rPr>
              <a:t>电器厂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既生成电视机又生成洗衣机或空调，</a:t>
            </a:r>
            <a:r>
              <a:rPr lang="zh-CN" altLang="en-US" b="1" u="sng">
                <a:latin typeface="楷体" panose="02010609060101010101" charset="-122"/>
                <a:ea typeface="楷体" panose="02010609060101010101" charset="-122"/>
              </a:rPr>
              <a:t>大学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既有软件专业又有生物专业等等。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    本节要介绍的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抽象工厂模式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将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考虑多等级产品的生产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，</a:t>
            </a:r>
            <a:r>
              <a:rPr lang="zh-CN" altLang="en-US" b="1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</a:rPr>
              <a:t>我们</a:t>
            </a:r>
            <a:r>
              <a:rPr lang="zh-CN" altLang="en-US" b="1" u="sng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</a:rPr>
              <a:t>将同一个具体工厂所生产的位于不同等级的一组产品称为一个</a:t>
            </a:r>
            <a:r>
              <a:rPr lang="zh-CN" altLang="en-US" b="1" u="dbl">
                <a:solidFill>
                  <a:srgbClr val="FF0000"/>
                </a:solidFill>
                <a:uFillTx/>
                <a:latin typeface="楷体" panose="02010609060101010101" charset="-122"/>
                <a:ea typeface="楷体" panose="02010609060101010101" charset="-122"/>
              </a:rPr>
              <a:t>产品族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，右图所示的是海尔工厂和TCL工厂所生成的电视机与空调对应的关系图：</a:t>
            </a:r>
            <a:endParaRPr lang="zh-CN" altLang="en-US" b="1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" y="6530975"/>
            <a:ext cx="5544820" cy="476250"/>
          </a:xfrm>
        </p:spPr>
        <p:txBody>
          <a:bodyPr/>
          <a:lstStyle/>
          <a:p>
            <a:pPr lvl="0"/>
            <a:r>
              <a:rPr lang="zh-CN" altLang="en-US"/>
              <a:t>软件设计模式（Java版）、  作者：程细柱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49065" y="6530975"/>
            <a:ext cx="553720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  <a:endParaRPr lang="zh-CN"/>
          </a:p>
        </p:txBody>
      </p:sp>
      <p:pic>
        <p:nvPicPr>
          <p:cNvPr id="5" name="图片 9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0735" y="1412875"/>
            <a:ext cx="5748655" cy="46945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</a:rPr>
              <a:t>3.2  抽象工厂模式（Abstract Factory）模式</a:t>
            </a:r>
            <a:r>
              <a:rPr lang="zh-CN">
                <a:solidFill>
                  <a:srgbClr val="C00000"/>
                </a:solidFill>
                <a:sym typeface="+mn-ea"/>
              </a:rPr>
              <a:t>（续）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609600" y="1412875"/>
            <a:ext cx="10972800" cy="51181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>
                <a:solidFill>
                  <a:srgbClr val="00B050"/>
                </a:solidFill>
              </a:rPr>
              <a:t>3.2.1 模式的定义与特点</a:t>
            </a:r>
            <a:endParaRPr lang="zh-CN" altLang="en-US" sz="280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b="1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</a:rPr>
              <a:t>定义：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是一种为访问类提供一个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创建一组相关或相互依赖对象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的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接口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，且访问类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无需指定所要产品的具体类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就能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得到</a:t>
            </a:r>
            <a:r>
              <a:rPr lang="zh-CN" altLang="en-US" b="1" u="sng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同族的不同等级的产品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的模式结构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。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    使用抽象工厂模式一般要</a:t>
            </a:r>
            <a:r>
              <a:rPr lang="zh-CN" altLang="en-US" b="1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</a:rPr>
              <a:t>满足以下条件：</a:t>
            </a:r>
            <a:endParaRPr lang="zh-CN" altLang="en-US" b="1">
              <a:solidFill>
                <a:srgbClr val="0066FF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1）系统中有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多个产品族</a:t>
            </a:r>
            <a:r>
              <a:rPr lang="zh-CN" altLang="en-US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，每个具体工厂创建同一族的但属于不同等级结构的产品。</a:t>
            </a:r>
            <a:endParaRPr lang="zh-CN" altLang="en-US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en-US" altLang="zh-CN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2</a:t>
            </a:r>
            <a:r>
              <a:rPr lang="zh-CN" altLang="en-US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）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系统一次只可能消费其中某一族产品</a:t>
            </a:r>
            <a:r>
              <a:rPr lang="zh-CN" altLang="en-US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，即同族的产品一起使用。</a:t>
            </a:r>
            <a:endParaRPr lang="zh-CN" altLang="en-US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b="1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</a:rPr>
              <a:t>优点：</a:t>
            </a:r>
            <a:r>
              <a:rPr lang="zh-CN" altLang="en-US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1）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可以在类的内部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对产品族中相关联的多等级产品共同管理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，而不必专门引入多个新的类来进行管理</a:t>
            </a:r>
            <a:r>
              <a:rPr lang="zh-CN" altLang="en-US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；2）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当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增加一个新的产品族时不需要修改原代码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，满足开闭原则</a:t>
            </a:r>
            <a:r>
              <a:rPr lang="zh-CN" altLang="en-US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。</a:t>
            </a:r>
            <a:endParaRPr lang="zh-CN" altLang="en-US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    缺点：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sym typeface="+mn-ea"/>
              </a:rPr>
              <a:t>当产品族中需要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增加一个新等级的产品时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sym typeface="+mn-ea"/>
              </a:rPr>
              <a:t>，则所有的工厂类都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需要进行修改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sym typeface="+mn-ea"/>
              </a:rPr>
              <a:t>。</a:t>
            </a:r>
            <a:endParaRPr lang="zh-CN" altLang="en-US" b="1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" y="6530975"/>
            <a:ext cx="5544820" cy="476250"/>
          </a:xfrm>
        </p:spPr>
        <p:txBody>
          <a:bodyPr/>
          <a:lstStyle/>
          <a:p>
            <a:pPr lvl="0"/>
            <a:r>
              <a:rPr lang="zh-CN" altLang="en-US"/>
              <a:t>软件设计模式（Java版）、  作者：程细柱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49065" y="6530975"/>
            <a:ext cx="553720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  <a:endParaRPr lang="zh-CN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  <a:sym typeface="+mn-ea"/>
              </a:rPr>
              <a:t>3.2  抽象工厂模式（Abstract Factory）模式</a:t>
            </a:r>
            <a:r>
              <a:rPr lang="zh-CN">
                <a:solidFill>
                  <a:srgbClr val="C00000"/>
                </a:solidFill>
                <a:sym typeface="+mn-ea"/>
              </a:rPr>
              <a:t>（续）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609600" y="1412875"/>
            <a:ext cx="10972800" cy="5118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sz="2800">
                <a:solidFill>
                  <a:srgbClr val="00B050"/>
                </a:solidFill>
              </a:rPr>
              <a:t>3.2.2 模式的结构与实现</a:t>
            </a:r>
            <a:endParaRPr sz="2800">
              <a:solidFill>
                <a:srgbClr val="00B05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>
                <a:solidFill>
                  <a:schemeClr val="tx1"/>
                </a:solidFill>
              </a:rPr>
              <a:t>   </a:t>
            </a:r>
            <a:r>
              <a:rPr lang="zh-CN" altLang="en-US" sz="2800" b="1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1.模式的结构</a:t>
            </a:r>
            <a:endParaRPr lang="zh-CN" altLang="en-US" sz="2800" b="1">
              <a:solidFill>
                <a:srgbClr val="0066FF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抽象工厂模式的主要角色有：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1）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抽象工厂(Abstract Factory)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：提供了创建产品的接口，它包含多个创建产品的方法newProduct()，可以创建多个不同等级的产品。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2）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具体工厂(Concrete Factory)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：主要是实现抽象工厂中的多个抽象方法，完成具体产品的创建。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3）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抽象产品(Product)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：定义了产品的规范，描述了产品的主要特性和功能，抽象工厂模式有多个抽象产品。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4）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具体产品(Concrete Product)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：实现了抽象产品角色所定义的接口，由具体工厂来创建，它同具体工厂之间是多对一的关系。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" y="6530975"/>
            <a:ext cx="5544820" cy="476250"/>
          </a:xfrm>
        </p:spPr>
        <p:txBody>
          <a:bodyPr/>
          <a:lstStyle/>
          <a:p>
            <a:pPr lvl="0"/>
            <a:r>
              <a:rPr lang="zh-CN" altLang="en-US"/>
              <a:t>软件设计模式（Java版）、  作者：程细柱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49065" y="6530975"/>
            <a:ext cx="553720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  <a:endParaRPr lang="zh-CN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  <a:sym typeface="+mn-ea"/>
              </a:rPr>
              <a:t>3.2  抽象工厂模式（Abstract Factory）模式</a:t>
            </a:r>
            <a:r>
              <a:rPr lang="zh-CN">
                <a:solidFill>
                  <a:srgbClr val="C00000"/>
                </a:solidFill>
                <a:sym typeface="+mn-ea"/>
              </a:rPr>
              <a:t>（续）</a:t>
            </a:r>
            <a:endParaRPr lang="zh-CN">
              <a:solidFill>
                <a:srgbClr val="C00000"/>
              </a:solidFill>
            </a:endParaRP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609600" y="1651000"/>
            <a:ext cx="3523615" cy="464121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sz="2800">
                <a:solidFill>
                  <a:srgbClr val="00B050"/>
                </a:solidFill>
                <a:sym typeface="+mn-ea"/>
              </a:rPr>
              <a:t>3.2.2 模式的结构与实现</a:t>
            </a:r>
            <a:endParaRPr sz="2800">
              <a:solidFill>
                <a:srgbClr val="00B050"/>
              </a:solidFill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>
                <a:solidFill>
                  <a:schemeClr val="tx1"/>
                </a:solidFill>
              </a:rPr>
              <a:t>   </a:t>
            </a:r>
            <a:r>
              <a:rPr lang="zh-CN" altLang="en-US" sz="2800" b="1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1.模式的结构</a:t>
            </a:r>
            <a:endParaRPr lang="zh-CN" altLang="en-US" sz="2800" b="1">
              <a:solidFill>
                <a:srgbClr val="0066FF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 右边是其结构图：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  </a:t>
            </a:r>
            <a:r>
              <a:rPr lang="en-US" altLang="zh-CN" sz="2800" b="1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2</a:t>
            </a:r>
            <a:r>
              <a:rPr lang="zh-CN" altLang="en-US" sz="2800" b="1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.模式的实现</a:t>
            </a:r>
            <a:endParaRPr lang="zh-CN" altLang="en-US" sz="2800" b="1">
              <a:solidFill>
                <a:srgbClr val="0066FF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 </a:t>
            </a:r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//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该模式的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实现代码见附件</a:t>
            </a:r>
            <a:endParaRPr lang="zh-CN" altLang="en-US" sz="28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" y="6530975"/>
            <a:ext cx="5544820" cy="476250"/>
          </a:xfrm>
        </p:spPr>
        <p:txBody>
          <a:bodyPr/>
          <a:lstStyle/>
          <a:p>
            <a:pPr lvl="0"/>
            <a:r>
              <a:rPr lang="zh-CN" altLang="en-US"/>
              <a:t>软件设计模式（Java版）、  作者：程细柱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49065" y="6530975"/>
            <a:ext cx="553720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  <a:endParaRPr lang="zh-CN"/>
          </a:p>
        </p:txBody>
      </p:sp>
      <p:pic>
        <p:nvPicPr>
          <p:cNvPr id="5" name="图片 9" descr="z34_AbstractFacto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6200" y="1418590"/>
            <a:ext cx="6441440" cy="50361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  <a:sym typeface="+mn-ea"/>
              </a:rPr>
              <a:t>3.2  抽象工厂模式（Abstract Factory）模式</a:t>
            </a:r>
            <a:r>
              <a:rPr lang="zh-CN">
                <a:solidFill>
                  <a:srgbClr val="C00000"/>
                </a:solidFill>
                <a:sym typeface="+mn-ea"/>
              </a:rPr>
              <a:t>（续）</a:t>
            </a:r>
            <a:endParaRPr lang="zh-CN">
              <a:solidFill>
                <a:srgbClr val="C00000"/>
              </a:solidFill>
            </a:endParaRP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339725" y="1587500"/>
            <a:ext cx="4733290" cy="46412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00B050"/>
                </a:solidFill>
              </a:rPr>
              <a:t>3.2.3 模式的应用实例</a:t>
            </a:r>
            <a:endParaRPr lang="zh-CN" altLang="en-US" sz="2800">
              <a:solidFill>
                <a:srgbClr val="00B05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>
                <a:solidFill>
                  <a:schemeClr val="tx1"/>
                </a:solidFill>
              </a:rPr>
              <a:t>   </a:t>
            </a:r>
            <a:r>
              <a:rPr lang="zh-CN" altLang="en-US" sz="2800" b="1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【例3.2】 用抽象工厂模式设计农场类。</a:t>
            </a:r>
            <a:endParaRPr lang="zh-CN" altLang="en-US" sz="2800" b="1">
              <a:solidFill>
                <a:srgbClr val="0066FF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分析：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农场中除了像畜牧场一样可以养动物，还可以培养植物，如养马、养牛、种菜、种水果等，所以本实例比前面介绍的畜牧场类复杂，必须用抽象工厂模式来实现，右边是其结构图：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注：程序代码见附件</a:t>
            </a:r>
            <a:endParaRPr lang="zh-CN" altLang="en-US" sz="28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" y="6530975"/>
            <a:ext cx="5544820" cy="476250"/>
          </a:xfrm>
        </p:spPr>
        <p:txBody>
          <a:bodyPr/>
          <a:lstStyle/>
          <a:p>
            <a:pPr lvl="0"/>
            <a:r>
              <a:rPr lang="zh-CN" altLang="en-US"/>
              <a:t>软件设计模式（Java版）、  作者：程细柱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49065" y="6530975"/>
            <a:ext cx="553720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  <a:endParaRPr lang="zh-CN"/>
          </a:p>
        </p:txBody>
      </p:sp>
      <p:pic>
        <p:nvPicPr>
          <p:cNvPr id="5" name="图片 9" descr="z34_Far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0030" y="1236980"/>
            <a:ext cx="6276340" cy="52774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  <a:sym typeface="+mn-ea"/>
              </a:rPr>
              <a:t>3.2  抽象工厂模式（Abstract Factory）模式</a:t>
            </a:r>
            <a:r>
              <a:rPr lang="zh-CN">
                <a:solidFill>
                  <a:srgbClr val="C00000"/>
                </a:solidFill>
                <a:sym typeface="+mn-ea"/>
              </a:rPr>
              <a:t>（续）</a:t>
            </a:r>
            <a:endParaRPr lang="zh-CN">
              <a:solidFill>
                <a:srgbClr val="C00000"/>
              </a:solidFill>
            </a:endParaRP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624205" y="1587500"/>
            <a:ext cx="3142615" cy="464121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>
                <a:solidFill>
                  <a:srgbClr val="00B050"/>
                </a:solidFill>
                <a:sym typeface="+mn-ea"/>
              </a:rPr>
              <a:t>3.2.3 模式的应用实例</a:t>
            </a:r>
            <a:endParaRPr lang="zh-CN" altLang="en-US" sz="2800">
              <a:solidFill>
                <a:srgbClr val="00B05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>
                <a:solidFill>
                  <a:schemeClr val="tx1"/>
                </a:solidFill>
              </a:rPr>
              <a:t>   </a:t>
            </a:r>
            <a:r>
              <a:rPr lang="zh-CN" altLang="en-US" sz="2800" b="1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【例3.2】 用抽象工厂模式设计农场类。</a:t>
            </a:r>
            <a:endParaRPr lang="zh-CN" altLang="en-US" sz="2800" b="1">
              <a:solidFill>
                <a:srgbClr val="0066FF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右边是程序的运行结果</a:t>
            </a:r>
            <a:endParaRPr lang="zh-CN" altLang="en-US" sz="28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" y="6530975"/>
            <a:ext cx="5544820" cy="476250"/>
          </a:xfrm>
        </p:spPr>
        <p:txBody>
          <a:bodyPr/>
          <a:lstStyle/>
          <a:p>
            <a:pPr lvl="0"/>
            <a:r>
              <a:rPr lang="zh-CN" altLang="en-US"/>
              <a:t>软件设计模式（Java版）、  作者：程细柱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49065" y="6530975"/>
            <a:ext cx="553720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  <a:endParaRPr lang="zh-CN"/>
          </a:p>
        </p:txBody>
      </p:sp>
      <p:pic>
        <p:nvPicPr>
          <p:cNvPr id="5" name="图片 13" descr="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5090" y="1587500"/>
            <a:ext cx="7888605" cy="46412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  <a:sym typeface="+mn-ea"/>
              </a:rPr>
              <a:t>3.2  抽象工厂模式（Abstract Factory）模式</a:t>
            </a:r>
            <a:r>
              <a:rPr lang="zh-CN">
                <a:solidFill>
                  <a:srgbClr val="C00000"/>
                </a:solidFill>
                <a:sym typeface="+mn-ea"/>
              </a:rPr>
              <a:t>（续）</a:t>
            </a:r>
            <a:endParaRPr lang="zh-CN">
              <a:solidFill>
                <a:srgbClr val="C00000"/>
              </a:solidFill>
            </a:endParaRP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609600" y="1587500"/>
            <a:ext cx="10987405" cy="464121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rgbClr val="00B050"/>
                </a:solidFill>
              </a:rPr>
              <a:t>3.2.4 模式的应用场景</a:t>
            </a:r>
            <a:endParaRPr lang="zh-CN" altLang="en-US" sz="2800">
              <a:solidFill>
                <a:srgbClr val="00B05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抽象工厂模式通常适用以下场景： 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1）当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需要创建的对象是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一系列相互关联或相互依赖的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产品族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时，如：电器工厂中的电视机、洗衣机、空调等。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2）系统中有多个产品族，但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每次只使用其中的某一族产品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。如：有的粉丝只喜欢穿李宁牌的衣、裤和鞋。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3）系统中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提供了产品的类库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，且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所有产品的接口相同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，客户端不依赖产品实例的创建细节和内部结构。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" y="6530975"/>
            <a:ext cx="5544820" cy="476250"/>
          </a:xfrm>
        </p:spPr>
        <p:txBody>
          <a:bodyPr/>
          <a:lstStyle/>
          <a:p>
            <a:pPr lvl="0"/>
            <a:r>
              <a:rPr lang="zh-CN" altLang="en-US"/>
              <a:t>软件设计模式（Java版）、  作者：程细柱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49065" y="6530975"/>
            <a:ext cx="553720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  <a:endParaRPr lang="zh-CN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  <a:sym typeface="+mn-ea"/>
              </a:rPr>
              <a:t>3.2  抽象工厂模式（Abstract Factory）模式</a:t>
            </a:r>
            <a:r>
              <a:rPr lang="zh-CN">
                <a:solidFill>
                  <a:srgbClr val="C00000"/>
                </a:solidFill>
                <a:sym typeface="+mn-ea"/>
              </a:rPr>
              <a:t>（续）</a:t>
            </a:r>
            <a:endParaRPr lang="zh-CN">
              <a:solidFill>
                <a:srgbClr val="C00000"/>
              </a:solidFill>
            </a:endParaRP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609600" y="1666875"/>
            <a:ext cx="10843895" cy="450723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rgbClr val="00B050"/>
                </a:solidFill>
              </a:rPr>
              <a:t>3.2.5 模式的扩展</a:t>
            </a:r>
            <a:endParaRPr lang="zh-CN" altLang="en-US" sz="2800">
              <a:solidFill>
                <a:srgbClr val="00B05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抽象工厂模式的扩展有一定的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“开闭原则”倾斜性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：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1）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当增加一个新的产品族时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只需增加一个新的具体工厂，不需要修改原代码，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满足开闭原则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2）当产品族中需要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增加一个新种类的产品时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，则所有的工厂类都需要进行修改，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不满足开闭原则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另一方面，当系统中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只存在一个等级结构的产品时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，抽象工厂模式将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退化到工厂方法模式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" y="6530975"/>
            <a:ext cx="5544820" cy="476250"/>
          </a:xfrm>
        </p:spPr>
        <p:txBody>
          <a:bodyPr/>
          <a:lstStyle/>
          <a:p>
            <a:pPr lvl="0"/>
            <a:r>
              <a:rPr lang="zh-CN" altLang="en-US"/>
              <a:t>软件设计模式（Java版）、  作者：程细柱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49065" y="6530975"/>
            <a:ext cx="553720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  <a:endParaRPr lang="zh-CN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</a:rPr>
              <a:t>3.3 建造者（Builder）模式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609600" y="1476375"/>
            <a:ext cx="10987405" cy="5118100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在软件开发过程中有时需要</a:t>
            </a:r>
            <a:r>
              <a:rPr lang="zh-CN" altLang="en-US" sz="2800" b="1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</a:rPr>
              <a:t>创建一个复杂的对象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，这个复杂对象通常</a:t>
            </a:r>
            <a:r>
              <a:rPr lang="zh-CN" altLang="en-US" sz="2800" b="1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</a:rPr>
              <a:t>由多个子部件按一定的步骤组合而成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。如：</a:t>
            </a:r>
            <a:r>
              <a:rPr lang="zh-CN" altLang="en-US" sz="2800" b="1" u="sng">
                <a:latin typeface="楷体" panose="02010609060101010101" charset="-122"/>
                <a:ea typeface="楷体" panose="02010609060101010101" charset="-122"/>
              </a:rPr>
              <a:t>电脑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是由CPU、主板、内存条、硬盘、显卡、机箱、显示器、键盘、鼠标等部件组装而成的，采购员不可能自己去组装电脑，而是将电脑的配置要求告诉老板，老板指挥技术人员去组装电脑，然后再交给要买电脑的采购员。生活中这样的例子很多，它们都是由多个部件构成的，各个部件可以灵活选择，但其创建步骤都大同小异。这类产品的创建无法用前面介绍的工厂模式描述，只有</a:t>
            </a:r>
            <a:r>
              <a:rPr lang="zh-CN" altLang="en-US" sz="2800" b="1" u="sng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建造者模式</a:t>
            </a:r>
            <a:r>
              <a:rPr lang="zh-CN" altLang="en-US" sz="2800" b="1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</a:rPr>
              <a:t>可以很好地描述该类产品的创建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" y="6530975"/>
            <a:ext cx="5544820" cy="476250"/>
          </a:xfrm>
        </p:spPr>
        <p:txBody>
          <a:bodyPr/>
          <a:lstStyle/>
          <a:p>
            <a:pPr lvl="0"/>
            <a:r>
              <a:rPr lang="zh-CN" altLang="en-US"/>
              <a:t>软件设计模式（Java版）、  作者：程细柱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49065" y="6530975"/>
            <a:ext cx="553720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  <a:endParaRPr lang="zh-CN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  <a:sym typeface="+mn-ea"/>
              </a:rPr>
              <a:t>3.3 建造者（Builder）</a:t>
            </a:r>
            <a:r>
              <a:rPr>
                <a:solidFill>
                  <a:srgbClr val="C00000"/>
                </a:solidFill>
              </a:rPr>
              <a:t>模式</a:t>
            </a:r>
            <a:r>
              <a:rPr lang="zh-CN">
                <a:solidFill>
                  <a:srgbClr val="C00000"/>
                </a:solidFill>
                <a:sym typeface="+mn-ea"/>
              </a:rPr>
              <a:t>（续）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609600" y="1412875"/>
            <a:ext cx="10972800" cy="51181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>
                <a:solidFill>
                  <a:srgbClr val="00B050"/>
                </a:solidFill>
              </a:rPr>
              <a:t>3.3.1 模式的定义与特点</a:t>
            </a:r>
            <a:endParaRPr lang="zh-CN" altLang="en-US" sz="280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sz="2800" b="1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</a:rPr>
              <a:t>定义：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指将一个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复杂对象的构造与它的表示分离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，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使同样的构建过程可以创建不同的表示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，这样的设计模式被称为建造者模式。它是将一个复杂的对象分解为多个简单的对象，然后一步一步构建而成。</a:t>
            </a:r>
            <a:endParaRPr lang="zh-CN" altLang="en-US" sz="28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sz="2800" b="1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</a:rPr>
              <a:t>优点：</a:t>
            </a:r>
            <a:r>
              <a:rPr lang="zh-CN" altLang="en-US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1）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各个具体的建造者相互独立的，有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利于系统的扩展</a:t>
            </a:r>
            <a:r>
              <a:rPr lang="zh-CN" altLang="en-US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；</a:t>
            </a:r>
            <a:endParaRPr lang="zh-CN" altLang="en-US" sz="28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     2）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客户端不必知道产品内部组成的细节，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便于控制细节风险</a:t>
            </a:r>
            <a:r>
              <a:rPr lang="zh-CN" altLang="en-US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。</a:t>
            </a:r>
            <a:endParaRPr lang="zh-CN" altLang="en-US" sz="28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b="1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    缺点：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1）产品的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组成部分必须相同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，这限制了其使用范围；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       2）如果产品的内部变化复杂，该模式会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增加很多的建造者类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" y="6530975"/>
            <a:ext cx="5544820" cy="476250"/>
          </a:xfrm>
        </p:spPr>
        <p:txBody>
          <a:bodyPr/>
          <a:lstStyle/>
          <a:p>
            <a:pPr lvl="0"/>
            <a:r>
              <a:rPr lang="zh-CN" altLang="en-US"/>
              <a:t>软件设计模式（Java版）、  作者：程细柱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49065" y="6530975"/>
            <a:ext cx="553720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  <a:endParaRPr lang="zh-CN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内容简介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609600" y="1341755"/>
            <a:ext cx="10972800" cy="504761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800">
                <a:latin typeface="Arial" panose="020B0604020202020204" pitchFamily="34" charset="0"/>
              </a:rPr>
              <a:t>• </a:t>
            </a:r>
            <a:r>
              <a:rPr lang="en-US" altLang="zh-CN" sz="2800">
                <a:solidFill>
                  <a:srgbClr val="00B050"/>
                </a:solidFill>
              </a:rPr>
              <a:t>本章教学目标：</a:t>
            </a:r>
            <a:endParaRPr lang="en-US" altLang="zh-CN" sz="280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>
                <a:sym typeface="+mn-ea"/>
              </a:rPr>
              <a:t></a:t>
            </a:r>
            <a:r>
              <a:rPr lang="zh-CN" altLang="en-US" sz="2800"/>
              <a:t>掌握</a:t>
            </a:r>
            <a:r>
              <a:rPr lang="zh-CN" altLang="en-US" sz="2800">
                <a:solidFill>
                  <a:srgbClr val="0066FF"/>
                </a:solidFill>
              </a:rPr>
              <a:t>工厂方法模式</a:t>
            </a:r>
            <a:r>
              <a:rPr lang="zh-CN" altLang="en-US" sz="2800"/>
              <a:t>、</a:t>
            </a:r>
            <a:r>
              <a:rPr lang="zh-CN" altLang="en-US" sz="2800">
                <a:solidFill>
                  <a:srgbClr val="0066FF"/>
                </a:solidFill>
              </a:rPr>
              <a:t>抽象工厂模式</a:t>
            </a:r>
            <a:r>
              <a:rPr lang="zh-CN" altLang="en-US" sz="2800"/>
              <a:t>、</a:t>
            </a:r>
            <a:r>
              <a:rPr lang="zh-CN" altLang="en-US" sz="2800">
                <a:solidFill>
                  <a:srgbClr val="0066FF"/>
                </a:solidFill>
              </a:rPr>
              <a:t>建造者模式</a:t>
            </a:r>
            <a:r>
              <a:rPr lang="zh-CN" altLang="en-US" sz="2800"/>
              <a:t>的</a:t>
            </a:r>
            <a:r>
              <a:rPr lang="zh-CN" altLang="en-US" sz="2800">
                <a:solidFill>
                  <a:srgbClr val="FF0000"/>
                </a:solidFill>
              </a:rPr>
              <a:t>定义</a:t>
            </a:r>
            <a:r>
              <a:rPr lang="zh-CN" altLang="en-US" sz="2800"/>
              <a:t>与</a:t>
            </a:r>
            <a:r>
              <a:rPr lang="zh-CN" altLang="en-US" sz="2800">
                <a:solidFill>
                  <a:srgbClr val="FF0000"/>
                </a:solidFill>
              </a:rPr>
              <a:t>特点</a:t>
            </a:r>
            <a:r>
              <a:rPr lang="zh-CN" altLang="en-US" sz="2800"/>
              <a:t>、</a:t>
            </a:r>
            <a:r>
              <a:rPr lang="zh-CN" altLang="en-US" sz="2800">
                <a:solidFill>
                  <a:srgbClr val="FF0000"/>
                </a:solidFill>
              </a:rPr>
              <a:t>结构</a:t>
            </a:r>
            <a:r>
              <a:rPr lang="zh-CN" altLang="en-US" sz="2800"/>
              <a:t>与</a:t>
            </a:r>
            <a:r>
              <a:rPr lang="zh-CN" altLang="en-US" sz="2800">
                <a:solidFill>
                  <a:srgbClr val="FF0000"/>
                </a:solidFill>
              </a:rPr>
              <a:t>实现</a:t>
            </a:r>
            <a:r>
              <a:rPr lang="zh-CN" altLang="en-US" sz="2800"/>
              <a:t>；</a:t>
            </a:r>
            <a:endParaRPr lang="zh-CN" altLang="en-US" sz="28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>
                <a:sym typeface="+mn-ea"/>
              </a:rPr>
              <a:t></a:t>
            </a:r>
            <a:r>
              <a:rPr lang="zh-CN" altLang="en-US" sz="2800"/>
              <a:t>学会使用工厂方法模式、抽象工厂模式、建造者模式</a:t>
            </a:r>
            <a:r>
              <a:rPr lang="zh-CN" altLang="en-US" sz="2800">
                <a:solidFill>
                  <a:srgbClr val="FF0000"/>
                </a:solidFill>
              </a:rPr>
              <a:t>开发应用程序</a:t>
            </a:r>
            <a:r>
              <a:rPr lang="zh-CN" altLang="en-US" sz="2800"/>
              <a:t>；</a:t>
            </a:r>
            <a:endParaRPr lang="zh-CN" altLang="en-US" sz="28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>
                <a:sym typeface="+mn-ea"/>
              </a:rPr>
              <a:t></a:t>
            </a:r>
            <a:r>
              <a:rPr lang="zh-CN" altLang="en-US" sz="2800"/>
              <a:t>明白工厂方法模式、抽象工厂模式、建造者模式的</a:t>
            </a:r>
            <a:r>
              <a:rPr lang="zh-CN" altLang="en-US" sz="2800">
                <a:solidFill>
                  <a:srgbClr val="FF0000"/>
                </a:solidFill>
              </a:rPr>
              <a:t>应用场景</a:t>
            </a:r>
            <a:r>
              <a:rPr lang="zh-CN" altLang="en-US" sz="2800"/>
              <a:t>与</a:t>
            </a:r>
            <a:r>
              <a:rPr lang="zh-CN" altLang="en-US" sz="2800">
                <a:solidFill>
                  <a:srgbClr val="FF0000"/>
                </a:solidFill>
              </a:rPr>
              <a:t>扩展方向</a:t>
            </a:r>
            <a:r>
              <a:rPr lang="zh-CN" altLang="en-US" sz="2800"/>
              <a:t>。</a:t>
            </a:r>
            <a:endParaRPr lang="zh-CN" altLang="en-US" sz="28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>
                <a:latin typeface="Arial" panose="020B0604020202020204" pitchFamily="34" charset="0"/>
              </a:rPr>
              <a:t>• </a:t>
            </a:r>
            <a:r>
              <a:rPr lang="zh-CN" altLang="en-US" sz="2800">
                <a:solidFill>
                  <a:srgbClr val="00B050"/>
                </a:solidFill>
              </a:rPr>
              <a:t>本章重点内容：</a:t>
            </a:r>
            <a:endParaRPr lang="zh-CN" altLang="en-US" sz="280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>
                <a:sym typeface="+mn-ea"/>
              </a:rPr>
              <a:t></a:t>
            </a:r>
            <a:r>
              <a:rPr lang="zh-CN" altLang="en-US" sz="2800"/>
              <a:t>三种创建型模式的特点和结构；</a:t>
            </a:r>
            <a:endParaRPr lang="zh-CN" altLang="en-US" sz="28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>
                <a:sym typeface="+mn-ea"/>
              </a:rPr>
              <a:t></a:t>
            </a:r>
            <a:r>
              <a:rPr lang="zh-CN" altLang="en-US" sz="2800"/>
              <a:t>三种创建型模式的实现方法与应用场景；</a:t>
            </a:r>
            <a:endParaRPr lang="zh-CN" altLang="en-US" sz="28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>
                <a:sym typeface="+mn-ea"/>
              </a:rPr>
              <a:t></a:t>
            </a:r>
            <a:r>
              <a:rPr lang="zh-CN" altLang="en-US" sz="2800"/>
              <a:t>使用这三种创建型模式的编程方法。</a:t>
            </a:r>
            <a:endParaRPr lang="zh-CN" altLang="en-US" sz="28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>
                <a:sym typeface="+mn-ea"/>
              </a:rPr>
              <a:t>软件设计模式（Java版）、  作者：程细柱</a:t>
            </a:r>
            <a:endParaRPr lang="zh-CN" altLang="en-US"/>
          </a:p>
          <a:p>
            <a:pPr lvl="0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823335" y="6530975"/>
            <a:ext cx="567817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  <a:endParaRPr lang="zh-CN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  <a:sym typeface="+mn-ea"/>
              </a:rPr>
              <a:t>3.3 建造者（Builder）模式</a:t>
            </a:r>
            <a:r>
              <a:rPr lang="zh-CN">
                <a:solidFill>
                  <a:srgbClr val="C00000"/>
                </a:solidFill>
                <a:sym typeface="+mn-ea"/>
              </a:rPr>
              <a:t>（续）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609600" y="1412875"/>
            <a:ext cx="10972800" cy="51181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sz="2800">
                <a:solidFill>
                  <a:srgbClr val="00B050"/>
                </a:solidFill>
              </a:rPr>
              <a:t>3.3.2 模式的结构与实现</a:t>
            </a:r>
            <a:endParaRPr sz="2800">
              <a:solidFill>
                <a:srgbClr val="00B05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>
                <a:solidFill>
                  <a:schemeClr val="tx1"/>
                </a:solidFill>
              </a:rPr>
              <a:t>    </a:t>
            </a:r>
            <a:r>
              <a:rPr lang="zh-CN" altLang="en-US" sz="2800" b="1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1.模式的结构</a:t>
            </a:r>
            <a:endParaRPr lang="zh-CN" altLang="en-US" sz="2800" b="1">
              <a:solidFill>
                <a:srgbClr val="0066FF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 建造者模式的主要角色有：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 1）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产品角色（Product）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：它是包含多个组成部件的复杂对象，由具体建造者来创建其各个组成部件。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 2）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抽象建造者（Builder）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：是一个包含创建产品各个子部件的抽象方法的接口，它通常还包含一个返回复杂产品的方法getResult()。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 3）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具体建造者（ConcreteBuilder）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：实现了Builder接口，完成复杂产品的各个部件的具体创建方法。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 </a:t>
            </a:r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4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）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指挥者（Director）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：它调用建造者对象中的部件构造与装配方法完成复杂对象的创建，在指挥者中不涉及具体产品的信息。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" y="6530975"/>
            <a:ext cx="5544820" cy="476250"/>
          </a:xfrm>
        </p:spPr>
        <p:txBody>
          <a:bodyPr/>
          <a:lstStyle/>
          <a:p>
            <a:pPr lvl="0"/>
            <a:r>
              <a:rPr lang="zh-CN" altLang="en-US"/>
              <a:t>软件设计模式（Java版）、  作者：程细柱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49065" y="6530975"/>
            <a:ext cx="553720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  <a:endParaRPr lang="zh-CN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  <a:sym typeface="+mn-ea"/>
              </a:rPr>
              <a:t>3.3 建造者（Builder）模式</a:t>
            </a:r>
            <a:r>
              <a:rPr lang="zh-CN">
                <a:solidFill>
                  <a:srgbClr val="C00000"/>
                </a:solidFill>
                <a:sym typeface="+mn-ea"/>
              </a:rPr>
              <a:t>（续）</a:t>
            </a:r>
            <a:endParaRPr lang="zh-CN">
              <a:solidFill>
                <a:srgbClr val="C00000"/>
              </a:solidFill>
            </a:endParaRP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609600" y="1651000"/>
            <a:ext cx="4414520" cy="464121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sz="2800">
                <a:solidFill>
                  <a:srgbClr val="00B050"/>
                </a:solidFill>
                <a:sym typeface="+mn-ea"/>
              </a:rPr>
              <a:t>3.3.2 模式的结构与实现</a:t>
            </a:r>
            <a:endParaRPr sz="2800">
              <a:solidFill>
                <a:srgbClr val="00B050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sz="2800">
              <a:solidFill>
                <a:srgbClr val="00B050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>
                <a:solidFill>
                  <a:schemeClr val="tx1"/>
                </a:solidFill>
              </a:rPr>
              <a:t>   </a:t>
            </a:r>
            <a:r>
              <a:rPr lang="zh-CN" altLang="en-US" sz="2800" b="1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1.模式的结构</a:t>
            </a:r>
            <a:endParaRPr lang="zh-CN" altLang="en-US" sz="2800" b="1">
              <a:solidFill>
                <a:srgbClr val="0066FF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 右边是其结构图：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b="1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  </a:t>
            </a:r>
            <a:r>
              <a:rPr lang="en-US" altLang="zh-CN" sz="2800" b="1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2</a:t>
            </a:r>
            <a:r>
              <a:rPr lang="zh-CN" altLang="en-US" sz="2800" b="1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.模式的实现</a:t>
            </a:r>
            <a:endParaRPr lang="zh-CN" altLang="en-US" sz="2800" b="1">
              <a:solidFill>
                <a:srgbClr val="0066FF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 </a:t>
            </a:r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//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该模式的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实现代码见下页：</a:t>
            </a:r>
            <a:endParaRPr lang="zh-CN" altLang="en-US" sz="28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" y="6530975"/>
            <a:ext cx="5544820" cy="476250"/>
          </a:xfrm>
        </p:spPr>
        <p:txBody>
          <a:bodyPr/>
          <a:lstStyle/>
          <a:p>
            <a:pPr lvl="0"/>
            <a:r>
              <a:rPr lang="zh-CN" altLang="en-US"/>
              <a:t>软件设计模式（Java版）、  作者：程细柱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49065" y="6530975"/>
            <a:ext cx="553720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  <a:endParaRPr lang="zh-CN"/>
          </a:p>
        </p:txBody>
      </p:sp>
      <p:pic>
        <p:nvPicPr>
          <p:cNvPr id="5" name="图片 12" descr="z36_Build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4955" y="1368425"/>
            <a:ext cx="6242050" cy="5019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  <a:sym typeface="+mn-ea"/>
              </a:rPr>
              <a:t>3.3 建造者（Builder）模式</a:t>
            </a:r>
            <a:r>
              <a:rPr lang="zh-CN">
                <a:solidFill>
                  <a:srgbClr val="C00000"/>
                </a:solidFill>
                <a:sym typeface="+mn-ea"/>
              </a:rPr>
              <a:t>（续）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587500"/>
            <a:ext cx="4876165" cy="4897120"/>
          </a:xfrm>
        </p:spPr>
        <p:txBody>
          <a:bodyPr/>
          <a:lstStyle/>
          <a:p>
            <a:r>
              <a:rPr lang="zh-CN" altLang="en-US"/>
              <a:t>其相关类的的代码如下：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1）</a:t>
            </a:r>
            <a:r>
              <a:rPr lang="zh-CN" altLang="en-US">
                <a:solidFill>
                  <a:srgbClr val="FF0000"/>
                </a:solidFill>
              </a:rPr>
              <a:t>产品角色</a:t>
            </a:r>
            <a:r>
              <a:rPr lang="zh-CN" altLang="en-US"/>
              <a:t>：是包含多个组成部件的复杂对象。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zh-CN" altLang="en-US">
                <a:solidFill>
                  <a:srgbClr val="0066FF"/>
                </a:solidFill>
              </a:rPr>
              <a:t>class Product  {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66FF"/>
                </a:solidFill>
              </a:rPr>
              <a:t>       private  String partA; 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66FF"/>
                </a:solidFill>
              </a:rPr>
              <a:t>       private  String partB;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66FF"/>
                </a:solidFill>
              </a:rPr>
              <a:t>       private  String partC;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66FF"/>
                </a:solidFill>
              </a:rPr>
              <a:t>       public void setPartA(String partA) {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66FF"/>
                </a:solidFill>
              </a:rPr>
              <a:t>	        this.partA = partA;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66FF"/>
                </a:solidFill>
              </a:rPr>
              <a:t>       }</a:t>
            </a: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/>
              <a:t>软件设计模式（Java版）(ISDN：9787564740634)、  作者：程细柱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/>
              <a:t>人民邮电出版社(www.ptpress.com.cn)</a:t>
            </a: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160135" y="1991995"/>
            <a:ext cx="5640070" cy="4318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0066FF"/>
                </a:solidFill>
              </a:rPr>
              <a:t>  public void setPartB(String partB)   {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66FF"/>
                </a:solidFill>
              </a:rPr>
              <a:t>	 this.partB = partB;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66FF"/>
                </a:solidFill>
              </a:rPr>
              <a:t>  }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66FF"/>
                </a:solidFill>
              </a:rPr>
              <a:t>  public void setPartC(String partC) {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66FF"/>
                </a:solidFill>
              </a:rPr>
              <a:t>	 this.partC = partC;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66FF"/>
                </a:solidFill>
              </a:rPr>
              <a:t>  }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66FF"/>
                </a:solidFill>
              </a:rPr>
              <a:t>  public void show()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66FF"/>
                </a:solidFill>
              </a:rPr>
              <a:t>  {    </a:t>
            </a:r>
            <a:r>
              <a:rPr lang="zh-CN" altLang="en-US">
                <a:solidFill>
                  <a:schemeClr val="tx1"/>
                </a:solidFill>
              </a:rPr>
              <a:t> //显示产品的特性</a:t>
            </a:r>
            <a:r>
              <a:rPr lang="zh-CN" altLang="en-US">
                <a:solidFill>
                  <a:srgbClr val="0066FF"/>
                </a:solidFill>
              </a:rPr>
              <a:t>  }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66FF"/>
                </a:solidFill>
              </a:rPr>
              <a:t>}</a:t>
            </a:r>
            <a:endParaRPr lang="zh-CN" altLang="en-US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  <a:sym typeface="+mn-ea"/>
              </a:rPr>
              <a:t>3.3 建造者（Builder）模式</a:t>
            </a:r>
            <a:r>
              <a:rPr lang="zh-CN">
                <a:solidFill>
                  <a:srgbClr val="C00000"/>
                </a:solidFill>
                <a:sym typeface="+mn-ea"/>
              </a:rPr>
              <a:t>（续）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3375"/>
            <a:ext cx="10972800" cy="484759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2）</a:t>
            </a:r>
            <a:r>
              <a:rPr lang="zh-CN" altLang="en-US">
                <a:solidFill>
                  <a:srgbClr val="FF0000"/>
                </a:solidFill>
              </a:rPr>
              <a:t>抽象建造者</a:t>
            </a:r>
            <a:r>
              <a:rPr lang="zh-CN" altLang="en-US"/>
              <a:t>：包含创建产品各个子部件的抽象方法。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    </a:t>
            </a:r>
            <a:r>
              <a:rPr lang="zh-CN" altLang="en-US">
                <a:solidFill>
                  <a:srgbClr val="0066FF"/>
                </a:solidFill>
              </a:rPr>
              <a:t>abstract class Builder {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>
                <a:solidFill>
                  <a:srgbClr val="0066FF"/>
                </a:solidFill>
              </a:rPr>
              <a:t>       </a:t>
            </a:r>
            <a:r>
              <a:rPr lang="zh-CN" altLang="en-US">
                <a:solidFill>
                  <a:schemeClr val="tx1"/>
                </a:solidFill>
              </a:rPr>
              <a:t>//创建产品对象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>
                <a:solidFill>
                  <a:srgbClr val="0066FF"/>
                </a:solidFill>
              </a:rPr>
              <a:t>       protected  Product product=new Product();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>
                <a:solidFill>
                  <a:srgbClr val="0066FF"/>
                </a:solidFill>
              </a:rPr>
              <a:t>       public  abstract void buildPartA();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>
                <a:solidFill>
                  <a:srgbClr val="0066FF"/>
                </a:solidFill>
              </a:rPr>
              <a:t>       public  abstract void buildPartB();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>
                <a:solidFill>
                  <a:srgbClr val="0066FF"/>
                </a:solidFill>
              </a:rPr>
              <a:t>       public  abstract void buildPartC();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>
                <a:solidFill>
                  <a:srgbClr val="0066FF"/>
                </a:solidFill>
              </a:rPr>
              <a:t>       </a:t>
            </a:r>
            <a:r>
              <a:rPr lang="zh-CN" altLang="en-US">
                <a:solidFill>
                  <a:schemeClr val="tx1"/>
                </a:solidFill>
              </a:rPr>
              <a:t>//返回产品对象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>
                <a:solidFill>
                  <a:srgbClr val="0066FF"/>
                </a:solidFill>
              </a:rPr>
              <a:t>       public  Product getResult() {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>
                <a:solidFill>
                  <a:srgbClr val="0066FF"/>
                </a:solidFill>
              </a:rPr>
              <a:t>             return  product;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>
                <a:solidFill>
                  <a:srgbClr val="0066FF"/>
                </a:solidFill>
              </a:rPr>
              <a:t>       }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>
                <a:solidFill>
                  <a:srgbClr val="0066FF"/>
                </a:solidFill>
              </a:rPr>
              <a:t>    }</a:t>
            </a: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/>
              <a:t>软件设计模式（Java版）(ISDN：9787564740634)、  作者：程细柱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/>
              <a:t>人民邮电出版社(www.ptpress.com.cn)</a:t>
            </a: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  <a:sym typeface="+mn-ea"/>
              </a:rPr>
              <a:t>3.3 建造者（Builder）模式</a:t>
            </a:r>
            <a:r>
              <a:rPr lang="zh-CN">
                <a:solidFill>
                  <a:srgbClr val="C00000"/>
                </a:solidFill>
                <a:sym typeface="+mn-ea"/>
              </a:rPr>
              <a:t>（续）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508125"/>
            <a:ext cx="10972800" cy="491236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3）</a:t>
            </a:r>
            <a:r>
              <a:rPr lang="zh-CN" altLang="en-US">
                <a:solidFill>
                  <a:srgbClr val="FF0000"/>
                </a:solidFill>
              </a:rPr>
              <a:t>具体建造者</a:t>
            </a:r>
            <a:r>
              <a:rPr lang="zh-CN" altLang="en-US"/>
              <a:t>：实现了抽象建造者接口。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    </a:t>
            </a:r>
            <a:r>
              <a:rPr lang="zh-CN" altLang="en-US">
                <a:solidFill>
                  <a:srgbClr val="0066FF"/>
                </a:solidFill>
              </a:rPr>
              <a:t>public class ConcreteBuilder extends Builder {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>
                <a:solidFill>
                  <a:srgbClr val="0066FF"/>
                </a:solidFill>
              </a:rPr>
              <a:t>       public  void buildPartA(){ 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>
                <a:solidFill>
                  <a:srgbClr val="0066FF"/>
                </a:solidFill>
              </a:rPr>
              <a:t>            product.setPartA("建造PartA");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>
                <a:solidFill>
                  <a:srgbClr val="0066FF"/>
                </a:solidFill>
              </a:rPr>
              <a:t>       }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>
                <a:solidFill>
                  <a:srgbClr val="0066FF"/>
                </a:solidFill>
              </a:rPr>
              <a:t>       public  void buildPartB(){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>
                <a:solidFill>
                  <a:srgbClr val="0066FF"/>
                </a:solidFill>
              </a:rPr>
              <a:t>            product.setPartA("建造PartB");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>
                <a:solidFill>
                  <a:srgbClr val="0066FF"/>
                </a:solidFill>
              </a:rPr>
              <a:t>       }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>
                <a:solidFill>
                  <a:srgbClr val="0066FF"/>
                </a:solidFill>
              </a:rPr>
              <a:t>       public  void buildPartC(){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>
                <a:solidFill>
                  <a:srgbClr val="0066FF"/>
                </a:solidFill>
              </a:rPr>
              <a:t>            product.setPartA("建造PartC");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>
                <a:solidFill>
                  <a:srgbClr val="0066FF"/>
                </a:solidFill>
              </a:rPr>
              <a:t>       }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>
                <a:solidFill>
                  <a:srgbClr val="0066FF"/>
                </a:solidFill>
              </a:rPr>
              <a:t>    }</a:t>
            </a: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/>
              <a:t>软件设计模式（Java版）(ISDN：9787564740634)、  作者：程细柱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/>
              <a:t>人民邮电出版社(www.ptpress.com.cn)</a:t>
            </a: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  <a:sym typeface="+mn-ea"/>
              </a:rPr>
              <a:t>3.3 建造者（Builder）模式</a:t>
            </a:r>
            <a:r>
              <a:rPr lang="zh-CN">
                <a:solidFill>
                  <a:srgbClr val="C00000"/>
                </a:solidFill>
                <a:sym typeface="+mn-ea"/>
              </a:rPr>
              <a:t>（续）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51000"/>
            <a:ext cx="10972800" cy="481711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/>
              <a:t>4）</a:t>
            </a:r>
            <a:r>
              <a:rPr lang="zh-CN" altLang="en-US">
                <a:solidFill>
                  <a:srgbClr val="FF0000"/>
                </a:solidFill>
              </a:rPr>
              <a:t>指挥者</a:t>
            </a:r>
            <a:r>
              <a:rPr lang="zh-CN" altLang="en-US"/>
              <a:t>：调用建造者中的方法完成复杂对象的创建。</a:t>
            </a:r>
            <a:endParaRPr lang="zh-CN" altLang="en-US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>
                <a:solidFill>
                  <a:srgbClr val="0066FF"/>
                </a:solidFill>
              </a:rPr>
              <a:t>class Director {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>
                <a:solidFill>
                  <a:srgbClr val="0066FF"/>
                </a:solidFill>
              </a:rPr>
              <a:t>       private  Builder builder;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>
                <a:solidFill>
                  <a:srgbClr val="0066FF"/>
                </a:solidFill>
              </a:rPr>
              <a:t>       public  Director(Builder builder) {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>
                <a:solidFill>
                  <a:srgbClr val="0066FF"/>
                </a:solidFill>
              </a:rPr>
              <a:t>              this.builder=builder;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>
                <a:solidFill>
                  <a:srgbClr val="0066FF"/>
                </a:solidFill>
              </a:rPr>
              <a:t>       }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>
                <a:solidFill>
                  <a:srgbClr val="0066FF"/>
                </a:solidFill>
              </a:rPr>
              <a:t>       public Product construct() { 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//产品构建与组装方法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>
                <a:solidFill>
                  <a:srgbClr val="0066FF"/>
                </a:solidFill>
              </a:rPr>
              <a:t>              builder.buildPartA();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>
                <a:solidFill>
                  <a:srgbClr val="0066FF"/>
                </a:solidFill>
              </a:rPr>
              <a:t>              builder.buildPartB();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>
                <a:solidFill>
                  <a:srgbClr val="0066FF"/>
                </a:solidFill>
              </a:rPr>
              <a:t>              builder.buildPartC();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>
                <a:solidFill>
                  <a:srgbClr val="0066FF"/>
                </a:solidFill>
              </a:rPr>
              <a:t>              return builder.getResult();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>
                <a:solidFill>
                  <a:srgbClr val="0066FF"/>
                </a:solidFill>
              </a:rPr>
              <a:t>       }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>
                <a:solidFill>
                  <a:srgbClr val="0066FF"/>
                </a:solidFill>
              </a:rPr>
              <a:t>}</a:t>
            </a: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/>
              <a:t>软件设计模式（Java版）(ISDN：9787564740634)、  作者：程细柱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/>
              <a:t>人民邮电出版社(www.ptpress.com.cn)</a:t>
            </a: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  <a:sym typeface="+mn-ea"/>
              </a:rPr>
              <a:t>3.3 建造者（Builder）模式</a:t>
            </a:r>
            <a:r>
              <a:rPr lang="zh-CN">
                <a:solidFill>
                  <a:srgbClr val="C00000"/>
                </a:solidFill>
                <a:sym typeface="+mn-ea"/>
              </a:rPr>
              <a:t>（续）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66875"/>
            <a:ext cx="10972800" cy="471487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5）</a:t>
            </a:r>
            <a:r>
              <a:rPr lang="zh-CN" altLang="en-US">
                <a:solidFill>
                  <a:srgbClr val="FF0000"/>
                </a:solidFill>
              </a:rPr>
              <a:t>客户类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zh-CN" altLang="en-US">
                <a:solidFill>
                  <a:srgbClr val="0066FF"/>
                </a:solidFill>
              </a:rPr>
              <a:t>public class Client{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66FF"/>
                </a:solidFill>
              </a:rPr>
              <a:t>           public static void main(String[] args) {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66FF"/>
                </a:solidFill>
              </a:rPr>
              <a:t>                 Builder  builder = new ConcreteBuilder();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66FF"/>
                </a:solidFill>
              </a:rPr>
              <a:t>                 Director director = new  Director(builder);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66FF"/>
                </a:solidFill>
              </a:rPr>
              <a:t>                 Product product = director.construct();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66FF"/>
                </a:solidFill>
              </a:rPr>
              <a:t>                 product.show();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66FF"/>
                </a:solidFill>
              </a:rPr>
              <a:t>           }</a:t>
            </a:r>
            <a:endParaRPr lang="zh-CN" altLang="en-US">
              <a:solidFill>
                <a:srgbClr val="0066FF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66FF"/>
                </a:solidFill>
              </a:rPr>
              <a:t>    }</a:t>
            </a: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/>
              <a:t>软件设计模式（Java版）(ISDN：9787564740634)、  作者：程细柱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/>
              <a:t>人民邮电出版社(www.ptpress.com.cn)</a:t>
            </a: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  <a:sym typeface="+mn-ea"/>
              </a:rPr>
              <a:t>3.3 建造者（Builder）模式</a:t>
            </a:r>
            <a:r>
              <a:rPr lang="zh-CN">
                <a:solidFill>
                  <a:srgbClr val="C00000"/>
                </a:solidFill>
                <a:sym typeface="+mn-ea"/>
              </a:rPr>
              <a:t>（续）</a:t>
            </a:r>
            <a:endParaRPr lang="zh-CN">
              <a:solidFill>
                <a:srgbClr val="C00000"/>
              </a:solidFill>
            </a:endParaRP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339725" y="1587500"/>
            <a:ext cx="4860290" cy="46412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00B050"/>
                </a:solidFill>
              </a:rPr>
              <a:t>3.3.3 模式的应用实例</a:t>
            </a:r>
            <a:endParaRPr lang="zh-CN" altLang="en-US" sz="2800">
              <a:solidFill>
                <a:srgbClr val="00B05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>
                <a:solidFill>
                  <a:schemeClr val="tx1"/>
                </a:solidFill>
              </a:rPr>
              <a:t>   </a:t>
            </a:r>
            <a:r>
              <a:rPr lang="zh-CN" altLang="en-US" sz="2800" b="1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【例3.3】 用建造者模式描述客厅装修。</a:t>
            </a:r>
            <a:endParaRPr lang="zh-CN" altLang="en-US" sz="2800" b="1">
              <a:solidFill>
                <a:srgbClr val="0066FF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分析：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sym typeface="+mn-ea"/>
              </a:rPr>
              <a:t>客厅装修是一个复杂的过程，它包含墙体的装修、电视机的选择、沙发的购买与布局等等。客户把装修要求告诉项目经理，项目经理指挥装修工人一步步装修，最后完成整个客厅的装修与布局，所以本实例用建造者模式实现比较适合，右边是其结构图：</a:t>
            </a:r>
            <a:endParaRPr lang="zh-CN" altLang="en-US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注：程序代码见附件</a:t>
            </a:r>
            <a:endParaRPr lang="zh-CN" altLang="en-US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" y="6530975"/>
            <a:ext cx="5544820" cy="476250"/>
          </a:xfrm>
        </p:spPr>
        <p:txBody>
          <a:bodyPr/>
          <a:lstStyle/>
          <a:p>
            <a:pPr lvl="0"/>
            <a:r>
              <a:rPr lang="zh-CN" altLang="en-US"/>
              <a:t>软件设计模式（Java版）、  作者：程细柱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49065" y="6530975"/>
            <a:ext cx="553720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  <a:endParaRPr lang="zh-CN"/>
          </a:p>
        </p:txBody>
      </p:sp>
      <p:pic>
        <p:nvPicPr>
          <p:cNvPr id="5" name="图片 13" descr="z37_Decor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7830" y="1308735"/>
            <a:ext cx="6179185" cy="52222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  <a:sym typeface="+mn-ea"/>
              </a:rPr>
              <a:t>3.3 建造者（Builder）模式</a:t>
            </a:r>
            <a:r>
              <a:rPr lang="zh-CN">
                <a:solidFill>
                  <a:srgbClr val="C00000"/>
                </a:solidFill>
                <a:sym typeface="+mn-ea"/>
              </a:rPr>
              <a:t>（续）</a:t>
            </a:r>
            <a:endParaRPr lang="zh-CN">
              <a:solidFill>
                <a:srgbClr val="C00000"/>
              </a:solidFill>
            </a:endParaRP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609600" y="1587500"/>
            <a:ext cx="3338830" cy="464121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>
                <a:solidFill>
                  <a:srgbClr val="00B050"/>
                </a:solidFill>
                <a:sym typeface="+mn-ea"/>
              </a:rPr>
              <a:t>3.3.3 模式的应用实例</a:t>
            </a:r>
            <a:endParaRPr lang="zh-CN" altLang="en-US" sz="2800">
              <a:solidFill>
                <a:srgbClr val="00B05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>
                <a:solidFill>
                  <a:schemeClr val="tx1"/>
                </a:solidFill>
              </a:rPr>
              <a:t>   </a:t>
            </a:r>
            <a:r>
              <a:rPr lang="zh-CN" altLang="en-US" sz="2800" b="1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【例3.3】 用建造者模式描述客厅装修。</a:t>
            </a:r>
            <a:endParaRPr lang="zh-CN" altLang="en-US" sz="2800" b="1">
              <a:solidFill>
                <a:srgbClr val="0066FF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右边是程序的运行结果</a:t>
            </a:r>
            <a:endParaRPr lang="zh-CN" altLang="en-US" sz="28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" y="6530975"/>
            <a:ext cx="5544820" cy="476250"/>
          </a:xfrm>
        </p:spPr>
        <p:txBody>
          <a:bodyPr/>
          <a:lstStyle/>
          <a:p>
            <a:pPr lvl="0"/>
            <a:r>
              <a:rPr lang="zh-CN" altLang="en-US"/>
              <a:t>软件设计模式（Java版）、  作者：程细柱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49065" y="6530975"/>
            <a:ext cx="553720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  <a:endParaRPr lang="zh-CN"/>
          </a:p>
        </p:txBody>
      </p:sp>
      <p:pic>
        <p:nvPicPr>
          <p:cNvPr id="5" name="图片 14" descr="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8965" y="1587500"/>
            <a:ext cx="6918325" cy="49136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  <a:sym typeface="+mn-ea"/>
              </a:rPr>
              <a:t>3.3 建造者（Builder）模式</a:t>
            </a:r>
            <a:r>
              <a:rPr lang="zh-CN">
                <a:solidFill>
                  <a:srgbClr val="C00000"/>
                </a:solidFill>
                <a:sym typeface="+mn-ea"/>
              </a:rPr>
              <a:t>（续）</a:t>
            </a:r>
            <a:endParaRPr lang="zh-CN">
              <a:solidFill>
                <a:srgbClr val="C00000"/>
              </a:solidFill>
            </a:endParaRP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609600" y="1587500"/>
            <a:ext cx="10987405" cy="464121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rgbClr val="00B050"/>
                </a:solidFill>
              </a:rPr>
              <a:t>3.3.4 模式的应用场景</a:t>
            </a:r>
            <a:endParaRPr lang="zh-CN" altLang="en-US" sz="2800">
              <a:solidFill>
                <a:srgbClr val="00B05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建造者模式创建的是复杂对象，其产品的各个部分经常面临着剧烈的变化，但将它们组合在一起的算法却相对稳定，所以它通常在以下场合使用： 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1）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创建的对象较复杂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，由多个部件构成，各部件面临着复杂的变化，但构件间的建造顺序是稳定的。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</a:t>
            </a:r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2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）创建复杂对象的算法独立于该对象的组成部分以及它们的装配方式，即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产品的构建过程和最终的表示是独立的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" y="6530975"/>
            <a:ext cx="5544820" cy="476250"/>
          </a:xfrm>
        </p:spPr>
        <p:txBody>
          <a:bodyPr/>
          <a:lstStyle/>
          <a:p>
            <a:pPr lvl="0"/>
            <a:r>
              <a:rPr lang="zh-CN" altLang="en-US"/>
              <a:t>软件设计模式（Java版）、  作者：程细柱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49065" y="6530975"/>
            <a:ext cx="553720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  <a:endParaRPr lang="zh-CN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</a:rPr>
              <a:t>3.1 工厂方法（Factory Method）模式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609600" y="1412875"/>
            <a:ext cx="10972800" cy="5118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00B050"/>
                </a:solidFill>
              </a:rPr>
              <a:t>3.1.1 模式的定义与特点</a:t>
            </a:r>
            <a:endParaRPr lang="zh-CN" altLang="en-US" sz="2800">
              <a:solidFill>
                <a:srgbClr val="00B05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sz="2800" b="1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</a:rPr>
              <a:t>定义：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定义一个创建产品对象的工厂接口，将产品对象的实际创建工作推迟到具体子工厂类当中</a:t>
            </a:r>
            <a:r>
              <a:rPr lang="zh-CN" altLang="en-US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。这满足创建型模式中所要求的“</a:t>
            </a:r>
            <a:r>
              <a:rPr lang="zh-CN" altLang="en-US" sz="2800" b="1">
                <a:solidFill>
                  <a:srgbClr val="CE9B00"/>
                </a:solidFill>
                <a:latin typeface="楷体" panose="02010609060101010101" charset="-122"/>
                <a:ea typeface="楷体" panose="02010609060101010101" charset="-122"/>
              </a:rPr>
              <a:t>创建与使用相分离</a:t>
            </a:r>
            <a:r>
              <a:rPr lang="zh-CN" altLang="en-US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”的特点。如果要创建的产品不多，只要一个工厂类就可以完成，这种模式叫“简单工厂模式”，它不属于GoF的23种经典设计模式，它的缺点是增加新产品时会违背“开闭原则”，本书不介绍。</a:t>
            </a:r>
            <a:endParaRPr lang="zh-CN" altLang="en-US" sz="28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sz="2800" b="1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</a:rPr>
              <a:t>优点：</a:t>
            </a:r>
            <a:r>
              <a:rPr lang="zh-CN" altLang="en-US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1）用户知道具体工厂的名称就可得到所要的产品，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无须知道产品的创建过程</a:t>
            </a:r>
            <a:r>
              <a:rPr lang="zh-CN" altLang="en-US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；2）增加新的产品时只需要添加具体产品类和对应的具体工厂类，无需修改源代码，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满足开闭原则</a:t>
            </a:r>
            <a:r>
              <a:rPr lang="zh-CN" altLang="en-US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。</a:t>
            </a:r>
            <a:endParaRPr lang="zh-CN" altLang="en-US" sz="28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    缺点：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每增加一个产品就要增加一个具体产品类和一个对应的具体工厂类，这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增加了系统的复杂度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" y="6530975"/>
            <a:ext cx="5544820" cy="476250"/>
          </a:xfrm>
        </p:spPr>
        <p:txBody>
          <a:bodyPr/>
          <a:lstStyle/>
          <a:p>
            <a:pPr lvl="0"/>
            <a:r>
              <a:rPr lang="zh-CN" altLang="en-US"/>
              <a:t>软件设计模式（Java版）、  作者：程细柱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49065" y="6530975"/>
            <a:ext cx="553720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  <a:endParaRPr lang="zh-CN"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  <a:sym typeface="+mn-ea"/>
              </a:rPr>
              <a:t>3.3 建造者（Builder）模式</a:t>
            </a:r>
            <a:r>
              <a:rPr lang="zh-CN">
                <a:solidFill>
                  <a:srgbClr val="C00000"/>
                </a:solidFill>
                <a:sym typeface="+mn-ea"/>
              </a:rPr>
              <a:t>（续）</a:t>
            </a:r>
            <a:endParaRPr lang="zh-CN">
              <a:solidFill>
                <a:srgbClr val="C00000"/>
              </a:solidFill>
            </a:endParaRP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609600" y="1666875"/>
            <a:ext cx="10843895" cy="450723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rgbClr val="00B050"/>
                </a:solidFill>
              </a:rPr>
              <a:t>3.3.5 模式的扩展</a:t>
            </a:r>
            <a:endParaRPr lang="zh-CN" altLang="en-US" sz="2800">
              <a:solidFill>
                <a:srgbClr val="00B05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建造者模式在应用过程中可以根据需要改变，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如果创建的产品种类只有一种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，只需要一个具体的建造者，这时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可以省略掉抽象建造者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，甚至可以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省略掉指导者角色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" y="6530975"/>
            <a:ext cx="5544820" cy="476250"/>
          </a:xfrm>
        </p:spPr>
        <p:txBody>
          <a:bodyPr/>
          <a:lstStyle/>
          <a:p>
            <a:pPr lvl="0"/>
            <a:r>
              <a:rPr lang="zh-CN" altLang="en-US"/>
              <a:t>软件设计模式（Java版）、  作者：程细柱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49065" y="6530975"/>
            <a:ext cx="553720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  <a:endParaRPr lang="zh-CN"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  <a:sym typeface="+mn-ea"/>
              </a:rPr>
              <a:t>3.4 本章小结</a:t>
            </a:r>
            <a:endParaRPr>
              <a:solidFill>
                <a:srgbClr val="C0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92885"/>
            <a:ext cx="10972800" cy="463486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本章主要介绍了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工厂方法模式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抽象工厂模式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建造者模式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等三种创建型模式的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定义、特点、结构与实现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，并通过应用实例介绍了这三种创建型模式的实现方法，最后分析了它们的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应用场景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和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扩展方向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140000"/>
              </a:lnSpc>
              <a:buNone/>
            </a:pPr>
            <a:endParaRPr lang="zh-CN" altLang="en-US" sz="2800" b="1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习题：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见教材。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/>
              <a:t>软件设计模式（Java版）(ISDN：9787564740634)、  作者：程细柱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/>
              <a:t>人民邮电出版社(www.ptpress.com.cn)</a:t>
            </a: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872615" y="2834640"/>
            <a:ext cx="844677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perspectiveLeft"/>
              <a:lightRig rig="balanced" dir="t">
                <a:rot lat="0" lon="0" rev="0"/>
              </a:lightRig>
            </a:scene3d>
            <a:sp3d extrusionH="273050" contourW="31750" prstMaterial="plastic">
              <a:extrusionClr>
                <a:srgbClr val="E8BF9A"/>
              </a:extrusionClr>
              <a:contourClr>
                <a:srgbClr val="EFD1B6"/>
              </a:contourClr>
            </a:sp3d>
          </a:bodyPr>
          <a:lstStyle/>
          <a:p>
            <a:pPr algn="ctr"/>
            <a:r>
              <a:rPr lang="zh-CN" altLang="en-US" sz="7200" b="1">
                <a:ln w="25400" cmpd="sng">
                  <a:solidFill>
                    <a:srgbClr val="A38A6E"/>
                  </a:solidFill>
                  <a:prstDash val="solid"/>
                </a:ln>
                <a:blipFill>
                  <a:blip r:embed="rId1">
                    <a:alphaModFix amt="80000"/>
                  </a:blip>
                  <a:tile tx="0" ty="0" sx="47000" sy="49000" flip="none" algn="b"/>
                </a:blip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本章节结束，再见！</a:t>
            </a:r>
            <a:endParaRPr lang="zh-CN" altLang="en-US" sz="7200" b="1">
              <a:ln w="25400" cmpd="sng">
                <a:solidFill>
                  <a:srgbClr val="A38A6E"/>
                </a:solidFill>
                <a:prstDash val="solid"/>
              </a:ln>
              <a:blipFill>
                <a:blip r:embed="rId1">
                  <a:alphaModFix amt="80000"/>
                </a:blip>
                <a:tile tx="0" ty="0" sx="47000" sy="49000" flip="none" algn="b"/>
              </a:blip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3975" y="6546850"/>
            <a:ext cx="5544820" cy="476250"/>
          </a:xfrm>
        </p:spPr>
        <p:txBody>
          <a:bodyPr/>
          <a:lstStyle/>
          <a:p>
            <a:pPr lvl="0"/>
            <a:r>
              <a:rPr lang="zh-CN" altLang="en-US">
                <a:sym typeface="+mn-ea"/>
              </a:rPr>
              <a:t>软件设计模式（Java版）、  作者：程细柱</a:t>
            </a:r>
            <a:endParaRPr lang="zh-CN" altLang="en-US"/>
          </a:p>
          <a:p>
            <a:pPr lvl="0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72255" y="6530975"/>
            <a:ext cx="539877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  <a:endParaRPr lang="zh-CN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</a:rPr>
              <a:t>3.1 工厂方法（Factory Method）模式</a:t>
            </a:r>
            <a:r>
              <a:rPr lang="zh-CN">
                <a:solidFill>
                  <a:srgbClr val="C00000"/>
                </a:solidFill>
                <a:sym typeface="+mn-ea"/>
              </a:rPr>
              <a:t>（续）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609600" y="1412875"/>
            <a:ext cx="10972800" cy="5118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00B050"/>
                </a:solidFill>
              </a:rPr>
              <a:t>3</a:t>
            </a:r>
            <a:r>
              <a:rPr lang="zh-CN" altLang="en-US" sz="2800">
                <a:solidFill>
                  <a:srgbClr val="00B050"/>
                </a:solidFill>
              </a:rPr>
              <a:t>.</a:t>
            </a:r>
            <a:r>
              <a:rPr lang="en-US" altLang="zh-CN" sz="2800">
                <a:solidFill>
                  <a:srgbClr val="00B050"/>
                </a:solidFill>
              </a:rPr>
              <a:t>1</a:t>
            </a:r>
            <a:r>
              <a:rPr lang="zh-CN" altLang="en-US" sz="2800">
                <a:solidFill>
                  <a:srgbClr val="00B050"/>
                </a:solidFill>
              </a:rPr>
              <a:t>.2 模式的结构与实现</a:t>
            </a:r>
            <a:endParaRPr lang="zh-CN" altLang="en-US" sz="2800">
              <a:solidFill>
                <a:srgbClr val="00B05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>
                <a:solidFill>
                  <a:schemeClr val="tx1"/>
                </a:solidFill>
              </a:rPr>
              <a:t>   </a:t>
            </a:r>
            <a:r>
              <a:rPr lang="zh-CN" altLang="en-US" sz="2800" b="1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1.模式的结构</a:t>
            </a:r>
            <a:endParaRPr lang="zh-CN" altLang="en-US" sz="2800" b="1">
              <a:solidFill>
                <a:srgbClr val="0066FF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工厂方法模式的主要角色有：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1）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抽象工厂(Abstract Factory)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：提供了创建产品的接口，调用者通过它访问具体工厂的工厂方法newProduct()来创建产品。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2）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具体工厂(Concrete Factory)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：主要是实现抽象工厂中的抽象方法，完成具体产品的创建。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3）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抽象产品(Product)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：定义了产品的规范，描述了产品的主要特性和功能。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4）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具体产品(Concrete Product)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：实现了抽象产品角色所定义的接口，由具体工厂来创建，它同具体工厂之间一一对应。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" y="6530975"/>
            <a:ext cx="5544820" cy="476250"/>
          </a:xfrm>
        </p:spPr>
        <p:txBody>
          <a:bodyPr/>
          <a:lstStyle/>
          <a:p>
            <a:pPr lvl="0"/>
            <a:r>
              <a:rPr lang="zh-CN" altLang="en-US"/>
              <a:t>软件设计模式（Java版）、  作者：程细柱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49065" y="6530975"/>
            <a:ext cx="553720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  <a:endParaRPr lang="zh-CN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  <a:sym typeface="+mn-ea"/>
              </a:rPr>
              <a:t>3.1 工厂方法（Factory Method）模式</a:t>
            </a:r>
            <a:r>
              <a:rPr lang="zh-CN">
                <a:solidFill>
                  <a:srgbClr val="C00000"/>
                </a:solidFill>
                <a:sym typeface="+mn-ea"/>
              </a:rPr>
              <a:t>（续）</a:t>
            </a:r>
            <a:endParaRPr lang="zh-CN">
              <a:solidFill>
                <a:srgbClr val="C00000"/>
              </a:solidFill>
            </a:endParaRP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609600" y="1651000"/>
            <a:ext cx="3523615" cy="464121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00B050"/>
                </a:solidFill>
                <a:sym typeface="+mn-ea"/>
              </a:rPr>
              <a:t>3</a:t>
            </a:r>
            <a:r>
              <a:rPr lang="zh-CN" altLang="en-US" sz="2800">
                <a:solidFill>
                  <a:srgbClr val="00B050"/>
                </a:solidFill>
                <a:sym typeface="+mn-ea"/>
              </a:rPr>
              <a:t>.</a:t>
            </a:r>
            <a:r>
              <a:rPr lang="en-US" altLang="zh-CN" sz="2800">
                <a:solidFill>
                  <a:srgbClr val="00B050"/>
                </a:solidFill>
                <a:sym typeface="+mn-ea"/>
              </a:rPr>
              <a:t>1</a:t>
            </a:r>
            <a:r>
              <a:rPr lang="zh-CN" altLang="en-US" sz="2800">
                <a:solidFill>
                  <a:srgbClr val="00B050"/>
                </a:solidFill>
                <a:sym typeface="+mn-ea"/>
              </a:rPr>
              <a:t>.2 模式的结构与实现</a:t>
            </a:r>
            <a:endParaRPr lang="zh-CN" altLang="en-US" sz="280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>
                <a:solidFill>
                  <a:schemeClr val="tx1"/>
                </a:solidFill>
              </a:rPr>
              <a:t>   </a:t>
            </a:r>
            <a:r>
              <a:rPr lang="zh-CN" altLang="en-US" sz="2800" b="1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1.模式的结构</a:t>
            </a:r>
            <a:endParaRPr lang="zh-CN" altLang="en-US" sz="2800" b="1">
              <a:solidFill>
                <a:srgbClr val="0066FF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 右边是其结构图：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b="1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  </a:t>
            </a:r>
            <a:r>
              <a:rPr lang="en-US" altLang="zh-CN" sz="2800" b="1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2</a:t>
            </a:r>
            <a:r>
              <a:rPr lang="zh-CN" altLang="en-US" sz="2800" b="1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.模式的实现</a:t>
            </a:r>
            <a:endParaRPr lang="zh-CN" altLang="en-US" sz="2800" b="1">
              <a:solidFill>
                <a:srgbClr val="0066FF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 </a:t>
            </a:r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//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该模式的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实现代码见附件</a:t>
            </a:r>
            <a:endParaRPr lang="zh-CN" altLang="en-US" sz="28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" y="6530975"/>
            <a:ext cx="5544820" cy="476250"/>
          </a:xfrm>
        </p:spPr>
        <p:txBody>
          <a:bodyPr/>
          <a:lstStyle/>
          <a:p>
            <a:pPr lvl="0"/>
            <a:r>
              <a:rPr lang="zh-CN" altLang="en-US"/>
              <a:t>软件设计模式（Java版）、  作者：程细柱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49065" y="6530975"/>
            <a:ext cx="553720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  <a:endParaRPr lang="zh-CN"/>
          </a:p>
        </p:txBody>
      </p:sp>
      <p:pic>
        <p:nvPicPr>
          <p:cNvPr id="5" name="图片 12" descr="z31_FactoryMetho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0850" y="1597660"/>
            <a:ext cx="7688580" cy="46939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  <a:sym typeface="+mn-ea"/>
              </a:rPr>
              <a:t>3.1 工厂方法（Factory Method）模式</a:t>
            </a:r>
            <a:r>
              <a:rPr lang="zh-CN">
                <a:solidFill>
                  <a:srgbClr val="C00000"/>
                </a:solidFill>
                <a:sym typeface="+mn-ea"/>
              </a:rPr>
              <a:t>（续）</a:t>
            </a:r>
            <a:endParaRPr lang="zh-CN">
              <a:solidFill>
                <a:srgbClr val="C00000"/>
              </a:solidFill>
            </a:endParaRP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609600" y="1587500"/>
            <a:ext cx="4256405" cy="464121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>
                <a:solidFill>
                  <a:srgbClr val="00B050"/>
                </a:solidFill>
              </a:rPr>
              <a:t>3.1.3 模式的应用实例</a:t>
            </a:r>
            <a:endParaRPr lang="zh-CN" altLang="en-US" sz="280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>
                <a:solidFill>
                  <a:schemeClr val="tx1"/>
                </a:solidFill>
              </a:rPr>
              <a:t>   </a:t>
            </a:r>
            <a:r>
              <a:rPr lang="zh-CN" altLang="en-US" sz="2800" b="1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【例3.1】 用工厂方法模式设计畜牧场。</a:t>
            </a:r>
            <a:endParaRPr lang="zh-CN" altLang="en-US" sz="2800" b="1">
              <a:solidFill>
                <a:srgbClr val="0066FF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分析：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有很多种类的畜牧场，如养马场用于养马，养牛场用于养牛。所以该实例用工厂方法模式比较适合，右边是其结构图：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注：程序代码见附件</a:t>
            </a:r>
            <a:endParaRPr lang="zh-CN" altLang="en-US" sz="28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" y="6530975"/>
            <a:ext cx="5544820" cy="476250"/>
          </a:xfrm>
        </p:spPr>
        <p:txBody>
          <a:bodyPr/>
          <a:lstStyle/>
          <a:p>
            <a:pPr lvl="0"/>
            <a:r>
              <a:rPr lang="zh-CN" altLang="en-US"/>
              <a:t>软件设计模式（Java版）、  作者：程细柱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49065" y="6530975"/>
            <a:ext cx="553720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  <a:endParaRPr lang="zh-CN"/>
          </a:p>
        </p:txBody>
      </p:sp>
      <p:pic>
        <p:nvPicPr>
          <p:cNvPr id="5" name="图片 13" descr="z32_AnimalFar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4255" y="1699260"/>
            <a:ext cx="7285990" cy="45300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  <a:sym typeface="+mn-ea"/>
              </a:rPr>
              <a:t>3.1 工厂方法（Factory Method）模式</a:t>
            </a:r>
            <a:r>
              <a:rPr lang="zh-CN">
                <a:solidFill>
                  <a:srgbClr val="C00000"/>
                </a:solidFill>
                <a:sym typeface="+mn-ea"/>
              </a:rPr>
              <a:t>（续）</a:t>
            </a:r>
            <a:endParaRPr lang="zh-CN">
              <a:solidFill>
                <a:srgbClr val="C00000"/>
              </a:solidFill>
            </a:endParaRP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609600" y="1587500"/>
            <a:ext cx="3460115" cy="464121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rgbClr val="00B050"/>
                </a:solidFill>
              </a:rPr>
              <a:t>3.1.3 模式的应用实例</a:t>
            </a:r>
            <a:endParaRPr lang="zh-CN" altLang="en-US" sz="2800">
              <a:solidFill>
                <a:srgbClr val="00B05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>
                <a:solidFill>
                  <a:schemeClr val="tx1"/>
                </a:solidFill>
              </a:rPr>
              <a:t>   </a:t>
            </a:r>
            <a:r>
              <a:rPr lang="zh-CN" altLang="en-US" sz="2800" b="1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【例3.1】 用工厂方法模式设计畜牧场。</a:t>
            </a:r>
            <a:endParaRPr lang="zh-CN" altLang="en-US" sz="2800" b="1">
              <a:solidFill>
                <a:srgbClr val="0066FF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右边是程序的运行结果</a:t>
            </a:r>
            <a:endParaRPr lang="zh-CN" altLang="en-US" sz="28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" y="6530975"/>
            <a:ext cx="5544820" cy="476250"/>
          </a:xfrm>
        </p:spPr>
        <p:txBody>
          <a:bodyPr/>
          <a:lstStyle/>
          <a:p>
            <a:pPr lvl="0"/>
            <a:r>
              <a:rPr lang="zh-CN" altLang="en-US"/>
              <a:t>软件设计模式（Java版）、  作者：程细柱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49065" y="6530975"/>
            <a:ext cx="553720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  <a:endParaRPr lang="zh-CN"/>
          </a:p>
        </p:txBody>
      </p:sp>
      <p:pic>
        <p:nvPicPr>
          <p:cNvPr id="5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1115" y="1539875"/>
            <a:ext cx="5965825" cy="49123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  <a:sym typeface="+mn-ea"/>
              </a:rPr>
              <a:t>3.1 工厂方法（Factory Method）模式</a:t>
            </a:r>
            <a:r>
              <a:rPr lang="zh-CN">
                <a:solidFill>
                  <a:srgbClr val="C00000"/>
                </a:solidFill>
                <a:sym typeface="+mn-ea"/>
              </a:rPr>
              <a:t>（续）</a:t>
            </a:r>
            <a:endParaRPr lang="zh-CN">
              <a:solidFill>
                <a:srgbClr val="C00000"/>
              </a:solidFill>
            </a:endParaRP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609600" y="1587500"/>
            <a:ext cx="10987405" cy="464121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B050"/>
                </a:solidFill>
              </a:rPr>
              <a:t>3.1.4 模式的应用场景</a:t>
            </a:r>
            <a:endParaRPr lang="zh-CN" altLang="en-US" sz="2800">
              <a:solidFill>
                <a:srgbClr val="00B05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工厂方法模式通常适用以下场景：  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1）客户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只知道创建产品的工厂名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,而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不知道具体的产品名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。如：TCL电视工厂、海信电视工厂等；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2）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创建对象的任务由多个具体子工厂中的某一个完成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，而抽象工厂只提供创建产品的接口。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3）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客户不关心创建产品的细节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，只关心产品的品牌。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" y="6530975"/>
            <a:ext cx="5544820" cy="476250"/>
          </a:xfrm>
        </p:spPr>
        <p:txBody>
          <a:bodyPr/>
          <a:lstStyle/>
          <a:p>
            <a:pPr lvl="0"/>
            <a:r>
              <a:rPr lang="zh-CN" altLang="en-US"/>
              <a:t>软件设计模式（Java版）、  作者：程细柱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49065" y="6530975"/>
            <a:ext cx="553720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  <a:endParaRPr lang="zh-CN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  <a:sym typeface="+mn-ea"/>
              </a:rPr>
              <a:t>3.1 工厂方法（Factory Method）模式</a:t>
            </a:r>
            <a:r>
              <a:rPr lang="zh-CN">
                <a:solidFill>
                  <a:srgbClr val="C00000"/>
                </a:solidFill>
                <a:sym typeface="+mn-ea"/>
              </a:rPr>
              <a:t>（续）</a:t>
            </a:r>
            <a:endParaRPr lang="zh-CN">
              <a:solidFill>
                <a:srgbClr val="C00000"/>
              </a:solidFill>
            </a:endParaRP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609600" y="1666875"/>
            <a:ext cx="3873500" cy="450723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rgbClr val="00B050"/>
                </a:solidFill>
              </a:rPr>
              <a:t>3.1.5 模式的扩展</a:t>
            </a:r>
            <a:endParaRPr lang="zh-CN" altLang="en-US" sz="2800">
              <a:solidFill>
                <a:srgbClr val="00B05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当需要生成的产品不多且不会增加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，一个具体工厂类就可以完成任务时，可删除抽象工厂类。这时工厂方法模式将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退化到简单工厂模式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，其结构图如右：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" y="6530975"/>
            <a:ext cx="5544820" cy="476250"/>
          </a:xfrm>
        </p:spPr>
        <p:txBody>
          <a:bodyPr/>
          <a:lstStyle/>
          <a:p>
            <a:pPr lvl="0"/>
            <a:r>
              <a:rPr lang="zh-CN" altLang="en-US"/>
              <a:t>软件设计模式（Java版）、  作者：程细柱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49065" y="6530975"/>
            <a:ext cx="553720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  <a:endParaRPr lang="zh-CN"/>
          </a:p>
        </p:txBody>
      </p:sp>
      <p:pic>
        <p:nvPicPr>
          <p:cNvPr id="5" name="图片 15" descr="z33_SimpleFacto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4465" y="1350010"/>
            <a:ext cx="5669280" cy="50526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科技宣讲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9180</Words>
  <Application>WPS 演示</Application>
  <PresentationFormat>自定义</PresentationFormat>
  <Paragraphs>468</Paragraphs>
  <Slides>32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Arial</vt:lpstr>
      <vt:lpstr>宋体</vt:lpstr>
      <vt:lpstr>Wingdings</vt:lpstr>
      <vt:lpstr>幼圆</vt:lpstr>
      <vt:lpstr>华文行楷</vt:lpstr>
      <vt:lpstr>楷体</vt:lpstr>
      <vt:lpstr>黑体</vt:lpstr>
      <vt:lpstr>微软雅黑</vt:lpstr>
      <vt:lpstr>Arial Unicode MS</vt:lpstr>
      <vt:lpstr>Calibri</vt:lpstr>
      <vt:lpstr>科技宣讲</vt:lpstr>
      <vt:lpstr>第3章 创建型模式（下）</vt:lpstr>
      <vt:lpstr>内容简介</vt:lpstr>
      <vt:lpstr>3.1 工厂方法（Factory Method）模式</vt:lpstr>
      <vt:lpstr>3.1 工厂方法（Factory Method）模式（续）</vt:lpstr>
      <vt:lpstr>3.1 工厂方法（Factory Method）模式（续）</vt:lpstr>
      <vt:lpstr>3.1 工厂方法（Factory Method）模式（续）</vt:lpstr>
      <vt:lpstr>3.1 工厂方法（Factory Method）模式（续）</vt:lpstr>
      <vt:lpstr>3.1 工厂方法（Factory Method）模式（续）</vt:lpstr>
      <vt:lpstr>3.1 工厂方法（Factory Method）模式（续）</vt:lpstr>
      <vt:lpstr>3.2  抽象工厂模式（Abstract Factory）模式</vt:lpstr>
      <vt:lpstr>3.2  抽象工厂模式（Abstract Factory）模式（续）</vt:lpstr>
      <vt:lpstr>3.2  抽象工厂模式（Abstract Factory）模式（续）</vt:lpstr>
      <vt:lpstr>3.2  抽象工厂模式（Abstract Factory）模式（续）</vt:lpstr>
      <vt:lpstr>3.2  抽象工厂模式（Abstract Factory）模式（续）</vt:lpstr>
      <vt:lpstr>3.2  抽象工厂模式（Abstract Factory）模式（续）</vt:lpstr>
      <vt:lpstr>3.2  抽象工厂模式（Abstract Factory）模式（续）</vt:lpstr>
      <vt:lpstr>3.2  抽象工厂模式（Abstract Factory）模式（续）</vt:lpstr>
      <vt:lpstr>3.3 建造者（Builder）模式</vt:lpstr>
      <vt:lpstr>3.3 建造者（Builder）模式（续）</vt:lpstr>
      <vt:lpstr>3.3 建造者（Builder）模式（续）</vt:lpstr>
      <vt:lpstr>3.3 建造者（Builder）模式（续）</vt:lpstr>
      <vt:lpstr>3.3 建造者（Builder）模式（续）</vt:lpstr>
      <vt:lpstr>3.3 建造者（Builder）模式（续）</vt:lpstr>
      <vt:lpstr>3.3 建造者（Builder）模式（续）</vt:lpstr>
      <vt:lpstr>3.3 建造者（Builder）模式（续）</vt:lpstr>
      <vt:lpstr>3.3 建造者（Builder）模式（续）</vt:lpstr>
      <vt:lpstr>3.3 建造者（Builder）模式（续）</vt:lpstr>
      <vt:lpstr>3.3 建造者（Builder）模式（续）</vt:lpstr>
      <vt:lpstr>3.3 建造者（Builder）模式（续）</vt:lpstr>
      <vt:lpstr>3.3 建造者（Builder）模式（续）</vt:lpstr>
      <vt:lpstr>3.4 本章小结</vt:lpstr>
      <vt:lpstr>PowerPoint 演示文稿</vt:lpstr>
    </vt:vector>
  </TitlesOfParts>
  <Company>韶关学院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软件设计模式（Java版）</dc:title>
  <dc:creator>程细柱</dc:creator>
  <cp:lastModifiedBy>zhuzhe</cp:lastModifiedBy>
  <cp:revision>391</cp:revision>
  <dcterms:created xsi:type="dcterms:W3CDTF">2016-11-09T11:52:00Z</dcterms:created>
  <dcterms:modified xsi:type="dcterms:W3CDTF">2020-09-28T02:33:58Z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