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91" r:id="rId5"/>
    <p:sldId id="266" r:id="rId6"/>
    <p:sldId id="292" r:id="rId7"/>
    <p:sldId id="268" r:id="rId8"/>
    <p:sldId id="272" r:id="rId9"/>
    <p:sldId id="274" r:id="rId10"/>
    <p:sldId id="275" r:id="rId11"/>
    <p:sldId id="276" r:id="rId12"/>
    <p:sldId id="278" r:id="rId13"/>
    <p:sldId id="311" r:id="rId14"/>
    <p:sldId id="279" r:id="rId15"/>
    <p:sldId id="312" r:id="rId16"/>
    <p:sldId id="281" r:id="rId17"/>
    <p:sldId id="284" r:id="rId18"/>
    <p:sldId id="285" r:id="rId19"/>
    <p:sldId id="319" r:id="rId20"/>
    <p:sldId id="320" r:id="rId21"/>
    <p:sldId id="322" r:id="rId22"/>
    <p:sldId id="323" r:id="rId23"/>
    <p:sldId id="324" r:id="rId24"/>
    <p:sldId id="325" r:id="rId25"/>
    <p:sldId id="326" r:id="rId26"/>
    <p:sldId id="288" r:id="rId27"/>
    <p:sldId id="265" r:id="rId2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66FF"/>
    <a:srgbClr val="CC66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102" y="-6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2020/9/14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444585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blipFill rotWithShape="0">
          <a:blip r:embed="rId2"/>
          <a:stretch>
            <a:fillRect b="-69"/>
          </a:stretch>
        </a:blipFill>
        <a:effectLst/>
      </p:bgPr>
    </p:bg>
    <p:spTree>
      <p:nvGrpSpPr>
        <p:cNvPr id="1" name=""/>
        <p:cNvGrpSpPr/>
        <p:nvPr/>
      </p:nvGrpSpPr>
      <p:grpSpPr>
        <a:xfrm>
          <a:off x="0" y="0"/>
          <a:ext cx="0" cy="0"/>
          <a:chOff x="0" y="0"/>
          <a:chExt cx="0" cy="0"/>
        </a:xfrm>
      </p:grpSpPr>
      <p:pic>
        <p:nvPicPr>
          <p:cNvPr id="2050" name="图片 2049" descr="5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912284" y="3357563"/>
            <a:ext cx="10363200" cy="1254125"/>
          </a:xfrm>
          <a:prstGeom prst="rect">
            <a:avLst/>
          </a:prstGeom>
          <a:noFill/>
          <a:ln w="9525">
            <a:noFill/>
          </a:ln>
        </p:spPr>
        <p:txBody>
          <a:bodyPr anchor="ctr"/>
          <a:lstStyle>
            <a:lvl1pPr lvl="0">
              <a:defRPr kern="1200"/>
            </a:lvl1pPr>
          </a:lstStyle>
          <a:p>
            <a:pPr lvl="0"/>
            <a:r>
              <a:rPr lang="zh-CN" altLang="en-US"/>
              <a:t>单击此处编辑母版标题样式</a:t>
            </a:r>
          </a:p>
        </p:txBody>
      </p:sp>
      <p:sp>
        <p:nvSpPr>
          <p:cNvPr id="2052" name="副标题 2051"/>
          <p:cNvSpPr>
            <a:spLocks noGrp="1"/>
          </p:cNvSpPr>
          <p:nvPr>
            <p:ph type="subTitle" idx="1"/>
          </p:nvPr>
        </p:nvSpPr>
        <p:spPr>
          <a:xfrm>
            <a:off x="1828800" y="4654550"/>
            <a:ext cx="8534400" cy="985838"/>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lstStyle/>
          <a:p>
            <a:pPr eaLnBrk="1" latinLnBrk="0" hangingPunct="1"/>
            <a:r>
              <a:rPr lang="zh-CN" altLang="en-US" dirty="0"/>
              <a:t>Java面向对象程序设计(ISDN：9787564740634)、  作者：程细柱</a:t>
            </a:r>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lstStyle/>
          <a:p>
            <a:pPr eaLnBrk="1" latinLnBrk="0" hangingPunct="1"/>
            <a:r>
              <a:rPr lang="zh-CN" altLang="en-US" dirty="0"/>
              <a:t>电子科技大学出版社(www.uestcp.com.cn)</a:t>
            </a:r>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lstStyle/>
          <a:p>
            <a:pPr eaLnBrk="1" latinLnBrk="0" hangingPunct="1"/>
            <a:fld id="{9A0DB2DC-4C9A-4742-B13C-FB6460FD3503}" type="slidenum">
              <a:rPr lang="en-US" altLang="zh-CN"/>
              <a:t>‹#›</a:t>
            </a:fld>
            <a:endParaRPr lang="zh-CN"/>
          </a:p>
        </p:txBody>
      </p:sp>
    </p:spTree>
  </p:cSld>
  <p:clrMapOvr>
    <a:masterClrMapping/>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620713"/>
            <a:ext cx="2746904" cy="55070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620713"/>
            <a:ext cx="8081472" cy="55070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3975" y="6546850"/>
            <a:ext cx="5544820" cy="476250"/>
          </a:xfrm>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a:xfrm>
            <a:off x="5808345" y="6530975"/>
            <a:ext cx="3860800" cy="476250"/>
          </a:xfrm>
        </p:spPr>
        <p:txBody>
          <a:bodyPr/>
          <a:lstStyle/>
          <a:p>
            <a:pPr lvl="0"/>
            <a:r>
              <a:rPr lang="zh-CN"/>
              <a:t>人民邮电出版社(www.ptpress.com.cn)</a:t>
            </a:r>
          </a:p>
        </p:txBody>
      </p:sp>
      <p:sp>
        <p:nvSpPr>
          <p:cNvPr id="6" name="灯片编号占位符 5"/>
          <p:cNvSpPr>
            <a:spLocks noGrp="1"/>
          </p:cNvSpPr>
          <p:nvPr>
            <p:ph type="sldNum" sz="quarter" idx="12"/>
          </p:nvPr>
        </p:nvSpPr>
        <p:spPr>
          <a:xfrm>
            <a:off x="9248140" y="6530975"/>
            <a:ext cx="2844800" cy="476250"/>
          </a:xfrm>
        </p:spPr>
        <p:txBody>
          <a:bodyPr/>
          <a:lstStyle/>
          <a:p>
            <a:pPr lvl="0" eaLnBrk="1" hangingPunct="1"/>
            <a:r>
              <a:rPr lang="zh-CN" altLang="en-US" dirty="0"/>
              <a:t>销售电话：010-81055256</a:t>
            </a:r>
          </a:p>
        </p:txBody>
      </p:sp>
    </p:spTree>
  </p:cSld>
  <p:clrMapOvr>
    <a:masterClrMapping/>
  </p:clrMapOvr>
  <p:transition>
    <p:fade/>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12875"/>
            <a:ext cx="5376672" cy="4714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5728" y="1412875"/>
            <a:ext cx="5376672" cy="4714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r>
              <a:rPr lang="zh-CN" altLang="en-US"/>
              <a:t>Java面向对象程序设计(ISDN：9787564740634)、  作者：程细柱</a:t>
            </a:r>
          </a:p>
        </p:txBody>
      </p:sp>
      <p:sp>
        <p:nvSpPr>
          <p:cNvPr id="8" name="页脚占位符 7"/>
          <p:cNvSpPr>
            <a:spLocks noGrp="1"/>
          </p:cNvSpPr>
          <p:nvPr>
            <p:ph type="ftr" sz="quarter" idx="11"/>
          </p:nvPr>
        </p:nvSpPr>
        <p:spPr/>
        <p:txBody>
          <a:bodyPr/>
          <a:lstStyle/>
          <a:p>
            <a:pPr lvl="0"/>
            <a:r>
              <a:rPr lang="zh-CN"/>
              <a:t>电子科技大学出版社(www.uestcp.com.cn)</a:t>
            </a: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r>
              <a:rPr lang="zh-CN" altLang="en-US"/>
              <a:t>Java面向对象程序设计(ISDN：9787564740634)、  作者：程细柱</a:t>
            </a:r>
          </a:p>
        </p:txBody>
      </p:sp>
      <p:sp>
        <p:nvSpPr>
          <p:cNvPr id="4" name="页脚占位符 3"/>
          <p:cNvSpPr>
            <a:spLocks noGrp="1"/>
          </p:cNvSpPr>
          <p:nvPr>
            <p:ph type="ftr" sz="quarter" idx="11"/>
          </p:nvPr>
        </p:nvSpPr>
        <p:spPr/>
        <p:txBody>
          <a:bodyPr/>
          <a:lstStyle/>
          <a:p>
            <a:pPr lvl="0"/>
            <a:r>
              <a:rPr lang="zh-CN"/>
              <a:t>电子科技大学出版社(www.uestcp.com.cn)</a:t>
            </a: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r>
              <a:rPr lang="zh-CN" altLang="en-US"/>
              <a:t>Java面向对象程序设计(ISDN：9787564740634)、  作者：程细柱</a:t>
            </a:r>
          </a:p>
        </p:txBody>
      </p:sp>
      <p:sp>
        <p:nvSpPr>
          <p:cNvPr id="3" name="页脚占位符 2"/>
          <p:cNvSpPr>
            <a:spLocks noGrp="1"/>
          </p:cNvSpPr>
          <p:nvPr>
            <p:ph type="ftr" sz="quarter" idx="11"/>
          </p:nvPr>
        </p:nvSpPr>
        <p:spPr/>
        <p:txBody>
          <a:bodyPr/>
          <a:lstStyle/>
          <a:p>
            <a:pPr lvl="0"/>
            <a:r>
              <a:rPr lang="zh-CN"/>
              <a:t>电子科技大学出版社(www.uestcp.com.cn)</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r="-33201"/>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24417" y="620713"/>
            <a:ext cx="10972800" cy="720725"/>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609600" y="1412875"/>
            <a:ext cx="10972800" cy="4714875"/>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r>
              <a:rPr lang="zh-CN" altLang="en-US"/>
              <a:t>Java面向对象程序设计(ISDN：9787564740634)、  作者：程细柱</a:t>
            </a: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r>
              <a:rPr lang="zh-CN"/>
              <a:t>电子科技大学出版社(www.uestcp.com.cn)</a:t>
            </a: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hangingPunct="1"/>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marL="0" lvl="0" indent="0" algn="ct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a:spLocks noGrp="1"/>
          </p:cNvSpPr>
          <p:nvPr>
            <p:ph type="ctrTitle"/>
          </p:nvPr>
        </p:nvSpPr>
        <p:spPr>
          <a:xfrm>
            <a:off x="912284" y="2260283"/>
            <a:ext cx="10363200" cy="1254125"/>
          </a:xfrm>
        </p:spPr>
        <p:txBody>
          <a:bodyPr/>
          <a:lstStyle/>
          <a:p>
            <a:r>
              <a:rPr lang="zh-CN" altLang="en-US"/>
              <a:t>第</a:t>
            </a:r>
            <a:r>
              <a:rPr lang="en-US" altLang="zh-CN"/>
              <a:t>4</a:t>
            </a:r>
            <a:r>
              <a:rPr lang="zh-CN" altLang="en-US"/>
              <a:t>章  结构型模式（上）</a:t>
            </a:r>
          </a:p>
        </p:txBody>
      </p:sp>
      <p:sp>
        <p:nvSpPr>
          <p:cNvPr id="45" name="副标题 44"/>
          <p:cNvSpPr>
            <a:spLocks noGrp="1"/>
          </p:cNvSpPr>
          <p:nvPr>
            <p:ph type="subTitle" idx="1"/>
          </p:nvPr>
        </p:nvSpPr>
        <p:spPr>
          <a:xfrm>
            <a:off x="1828800" y="4654550"/>
            <a:ext cx="8534400" cy="1404620"/>
          </a:xfrm>
        </p:spPr>
        <p:txBody>
          <a:bodyPr/>
          <a:lstStyle/>
          <a:p>
            <a:r>
              <a:rPr lang="zh-CN" altLang="en-US">
                <a:latin typeface="幼圆" panose="02010509060101010101" charset="-122"/>
                <a:ea typeface="幼圆" panose="02010509060101010101" charset="-122"/>
              </a:rPr>
              <a:t>授课人：周雪云</a:t>
            </a:r>
          </a:p>
          <a:p>
            <a:endParaRPr lang="zh-CN" altLang="en-US" dirty="0">
              <a:latin typeface="华文行楷" panose="02010800040101010101" charset="-122"/>
              <a:ea typeface="华文行楷" panose="02010800040101010101"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4.2 代理（Proxy）模式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800600"/>
          </a:xfrm>
        </p:spPr>
        <p:txBody>
          <a:bodyPr/>
          <a:lstStyle/>
          <a:p>
            <a:pPr>
              <a:lnSpc>
                <a:spcPct val="90000"/>
              </a:lnSpc>
            </a:pPr>
            <a:r>
              <a:rPr lang="zh-CN" altLang="en-US" sz="2800">
                <a:solidFill>
                  <a:srgbClr val="00B050"/>
                </a:solidFill>
              </a:rPr>
              <a:t>4.2.4 模式的应用场景</a:t>
            </a:r>
          </a:p>
          <a:p>
            <a:pPr marL="0" indent="0">
              <a:lnSpc>
                <a:spcPct val="90000"/>
              </a:lnSpc>
              <a:buNone/>
            </a:pPr>
            <a:r>
              <a:rPr lang="zh-CN" altLang="en-US" b="1">
                <a:latin typeface="楷体" panose="02010609060101010101" charset="-122"/>
                <a:ea typeface="楷体" panose="02010609060101010101" charset="-122"/>
                <a:sym typeface="+mn-ea"/>
              </a:rPr>
              <a:t>   1）</a:t>
            </a:r>
            <a:r>
              <a:rPr lang="zh-CN" altLang="en-US" b="1">
                <a:solidFill>
                  <a:srgbClr val="FF0000"/>
                </a:solidFill>
                <a:latin typeface="楷体" panose="02010609060101010101" charset="-122"/>
                <a:ea typeface="楷体" panose="02010609060101010101" charset="-122"/>
                <a:sym typeface="+mn-ea"/>
              </a:rPr>
              <a:t>远程代理</a:t>
            </a:r>
            <a:r>
              <a:rPr lang="zh-CN" altLang="en-US" b="1">
                <a:latin typeface="楷体" panose="02010609060101010101" charset="-122"/>
                <a:ea typeface="楷体" panose="02010609060101010101" charset="-122"/>
                <a:sym typeface="+mn-ea"/>
              </a:rPr>
              <a:t>，这种方式通常是</a:t>
            </a:r>
            <a:r>
              <a:rPr lang="zh-CN" altLang="en-US" b="1">
                <a:solidFill>
                  <a:srgbClr val="0066FF"/>
                </a:solidFill>
                <a:latin typeface="楷体" panose="02010609060101010101" charset="-122"/>
                <a:ea typeface="楷体" panose="02010609060101010101" charset="-122"/>
                <a:sym typeface="+mn-ea"/>
              </a:rPr>
              <a:t>为了隐藏目标对象存在于不同地址空间的事实</a:t>
            </a:r>
            <a:r>
              <a:rPr lang="zh-CN" altLang="en-US" b="1">
                <a:latin typeface="楷体" panose="02010609060101010101" charset="-122"/>
                <a:ea typeface="楷体" panose="02010609060101010101" charset="-122"/>
                <a:sym typeface="+mn-ea"/>
              </a:rPr>
              <a:t>，方便客户端访问。例如用户申请某些网盘空间时，会在用户的文件系统中建立一个</a:t>
            </a:r>
            <a:r>
              <a:rPr lang="zh-CN" altLang="en-US" b="1">
                <a:solidFill>
                  <a:srgbClr val="0066FF"/>
                </a:solidFill>
                <a:latin typeface="楷体" panose="02010609060101010101" charset="-122"/>
                <a:ea typeface="楷体" panose="02010609060101010101" charset="-122"/>
                <a:sym typeface="+mn-ea"/>
              </a:rPr>
              <a:t>虚拟的硬盘</a:t>
            </a:r>
            <a:r>
              <a:rPr lang="zh-CN" altLang="en-US" b="1">
                <a:latin typeface="楷体" panose="02010609060101010101" charset="-122"/>
                <a:ea typeface="楷体" panose="02010609060101010101" charset="-122"/>
                <a:sym typeface="+mn-ea"/>
              </a:rPr>
              <a:t>，用户访问它实际访问的是网盘空间。</a:t>
            </a:r>
          </a:p>
          <a:p>
            <a:pPr marL="0" indent="0">
              <a:lnSpc>
                <a:spcPct val="90000"/>
              </a:lnSpc>
              <a:buNone/>
            </a:pPr>
            <a:r>
              <a:rPr lang="zh-CN" altLang="en-US" b="1">
                <a:latin typeface="楷体" panose="02010609060101010101" charset="-122"/>
                <a:ea typeface="楷体" panose="02010609060101010101" charset="-122"/>
                <a:sym typeface="+mn-ea"/>
              </a:rPr>
              <a:t>    2）</a:t>
            </a:r>
            <a:r>
              <a:rPr lang="zh-CN" altLang="en-US" b="1">
                <a:solidFill>
                  <a:srgbClr val="FF0000"/>
                </a:solidFill>
                <a:latin typeface="楷体" panose="02010609060101010101" charset="-122"/>
                <a:ea typeface="楷体" panose="02010609060101010101" charset="-122"/>
                <a:sym typeface="+mn-ea"/>
              </a:rPr>
              <a:t>虚拟代理</a:t>
            </a:r>
            <a:r>
              <a:rPr lang="zh-CN" altLang="en-US" b="1">
                <a:latin typeface="楷体" panose="02010609060101010101" charset="-122"/>
                <a:ea typeface="楷体" panose="02010609060101010101" charset="-122"/>
                <a:sym typeface="+mn-ea"/>
              </a:rPr>
              <a:t>，这种方式通常</a:t>
            </a:r>
            <a:r>
              <a:rPr lang="zh-CN" altLang="en-US" b="1">
                <a:solidFill>
                  <a:srgbClr val="0066FF"/>
                </a:solidFill>
                <a:latin typeface="楷体" panose="02010609060101010101" charset="-122"/>
                <a:ea typeface="楷体" panose="02010609060101010101" charset="-122"/>
                <a:sym typeface="+mn-ea"/>
              </a:rPr>
              <a:t>用于要创建的目标对象开销很大时</a:t>
            </a:r>
            <a:r>
              <a:rPr lang="zh-CN" altLang="en-US" b="1">
                <a:latin typeface="楷体" panose="02010609060101010101" charset="-122"/>
                <a:ea typeface="楷体" panose="02010609060101010101" charset="-122"/>
                <a:sym typeface="+mn-ea"/>
              </a:rPr>
              <a:t>。比如下载一幅很大的图像需要很长时间，因某种计算比较复杂而短时间无法完成，这时可以先用小比例的虚拟代理替换真实的对象，消除用户对服务器慢的感觉。</a:t>
            </a:r>
          </a:p>
          <a:p>
            <a:pPr marL="0" indent="0">
              <a:lnSpc>
                <a:spcPct val="90000"/>
              </a:lnSpc>
              <a:buNone/>
            </a:pPr>
            <a:r>
              <a:rPr lang="zh-CN" altLang="en-US" b="1">
                <a:latin typeface="楷体" panose="02010609060101010101" charset="-122"/>
                <a:ea typeface="楷体" panose="02010609060101010101" charset="-122"/>
                <a:sym typeface="+mn-ea"/>
              </a:rPr>
              <a:t>    3）</a:t>
            </a:r>
            <a:r>
              <a:rPr lang="zh-CN" altLang="en-US" b="1">
                <a:solidFill>
                  <a:srgbClr val="FF0000"/>
                </a:solidFill>
                <a:latin typeface="楷体" panose="02010609060101010101" charset="-122"/>
                <a:ea typeface="楷体" panose="02010609060101010101" charset="-122"/>
                <a:sym typeface="+mn-ea"/>
              </a:rPr>
              <a:t>安全代理</a:t>
            </a:r>
            <a:r>
              <a:rPr lang="zh-CN" altLang="en-US" b="1">
                <a:latin typeface="楷体" panose="02010609060101010101" charset="-122"/>
                <a:ea typeface="楷体" panose="02010609060101010101" charset="-122"/>
                <a:sym typeface="+mn-ea"/>
              </a:rPr>
              <a:t>，这种方式通常</a:t>
            </a:r>
            <a:r>
              <a:rPr lang="zh-CN" altLang="en-US" b="1">
                <a:solidFill>
                  <a:srgbClr val="0066FF"/>
                </a:solidFill>
                <a:latin typeface="楷体" panose="02010609060101010101" charset="-122"/>
                <a:ea typeface="楷体" panose="02010609060101010101" charset="-122"/>
                <a:sym typeface="+mn-ea"/>
              </a:rPr>
              <a:t>用于控制不同种类客户对真实对象的访问权限</a:t>
            </a:r>
            <a:r>
              <a:rPr lang="zh-CN" altLang="en-US" b="1">
                <a:latin typeface="楷体" panose="02010609060101010101" charset="-122"/>
                <a:ea typeface="楷体" panose="02010609060101010101" charset="-122"/>
                <a:sym typeface="+mn-ea"/>
              </a:rPr>
              <a:t>。</a:t>
            </a:r>
          </a:p>
          <a:p>
            <a:pPr marL="0" indent="0">
              <a:lnSpc>
                <a:spcPct val="90000"/>
              </a:lnSpc>
              <a:buNone/>
            </a:pPr>
            <a:r>
              <a:rPr lang="zh-CN" altLang="en-US" b="1">
                <a:latin typeface="楷体" panose="02010609060101010101" charset="-122"/>
                <a:ea typeface="楷体" panose="02010609060101010101" charset="-122"/>
                <a:sym typeface="+mn-ea"/>
              </a:rPr>
              <a:t>    4）</a:t>
            </a:r>
            <a:r>
              <a:rPr lang="zh-CN" altLang="en-US" b="1">
                <a:solidFill>
                  <a:srgbClr val="FF0000"/>
                </a:solidFill>
                <a:latin typeface="楷体" panose="02010609060101010101" charset="-122"/>
                <a:ea typeface="楷体" panose="02010609060101010101" charset="-122"/>
                <a:sym typeface="+mn-ea"/>
              </a:rPr>
              <a:t>智能指引</a:t>
            </a:r>
            <a:r>
              <a:rPr lang="zh-CN" altLang="en-US" b="1">
                <a:latin typeface="楷体" panose="02010609060101010101" charset="-122"/>
                <a:ea typeface="楷体" panose="02010609060101010101" charset="-122"/>
                <a:sym typeface="+mn-ea"/>
              </a:rPr>
              <a:t>，主要用于当调用目标对象时，</a:t>
            </a:r>
            <a:r>
              <a:rPr lang="zh-CN" altLang="en-US" b="1">
                <a:solidFill>
                  <a:srgbClr val="0066FF"/>
                </a:solidFill>
                <a:latin typeface="楷体" panose="02010609060101010101" charset="-122"/>
                <a:ea typeface="楷体" panose="02010609060101010101" charset="-122"/>
                <a:sym typeface="+mn-ea"/>
              </a:rPr>
              <a:t>代理附加一些额外的处理功能</a:t>
            </a:r>
            <a:r>
              <a:rPr lang="zh-CN" altLang="en-US" b="1">
                <a:latin typeface="楷体" panose="02010609060101010101" charset="-122"/>
                <a:ea typeface="楷体" panose="02010609060101010101" charset="-122"/>
                <a:sym typeface="+mn-ea"/>
              </a:rPr>
              <a:t>。比如增加计算真实对象的引用次数的功能，这样当该对象没有引用时，就可以自动释放它。</a:t>
            </a:r>
          </a:p>
          <a:p>
            <a:pPr marL="0" indent="0">
              <a:lnSpc>
                <a:spcPct val="90000"/>
              </a:lnSpc>
              <a:buNone/>
            </a:pPr>
            <a:r>
              <a:rPr lang="zh-CN" altLang="en-US" b="1">
                <a:latin typeface="楷体" panose="02010609060101010101" charset="-122"/>
                <a:ea typeface="楷体" panose="02010609060101010101" charset="-122"/>
                <a:sym typeface="+mn-ea"/>
              </a:rPr>
              <a:t>    </a:t>
            </a:r>
            <a:r>
              <a:rPr lang="en-US" altLang="zh-CN" b="1">
                <a:latin typeface="楷体" panose="02010609060101010101" charset="-122"/>
                <a:ea typeface="楷体" panose="02010609060101010101" charset="-122"/>
                <a:sym typeface="+mn-ea"/>
              </a:rPr>
              <a:t>5</a:t>
            </a:r>
            <a:r>
              <a:rPr lang="zh-CN" altLang="en-US" b="1">
                <a:latin typeface="楷体" panose="02010609060101010101" charset="-122"/>
                <a:ea typeface="楷体" panose="02010609060101010101" charset="-122"/>
                <a:sym typeface="+mn-ea"/>
              </a:rPr>
              <a:t>）</a:t>
            </a:r>
            <a:r>
              <a:rPr lang="zh-CN" altLang="en-US" b="1">
                <a:solidFill>
                  <a:srgbClr val="FF0000"/>
                </a:solidFill>
                <a:latin typeface="楷体" panose="02010609060101010101" charset="-122"/>
                <a:ea typeface="楷体" panose="02010609060101010101" charset="-122"/>
                <a:sym typeface="+mn-ea"/>
              </a:rPr>
              <a:t>延迟加载</a:t>
            </a:r>
            <a:r>
              <a:rPr lang="zh-CN" altLang="en-US" b="1">
                <a:latin typeface="楷体" panose="02010609060101010101" charset="-122"/>
                <a:ea typeface="楷体" panose="02010609060101010101" charset="-122"/>
                <a:sym typeface="+mn-ea"/>
              </a:rPr>
              <a:t>，指为了提高系统的性能，</a:t>
            </a:r>
            <a:r>
              <a:rPr lang="zh-CN" altLang="en-US" b="1">
                <a:solidFill>
                  <a:srgbClr val="0066FF"/>
                </a:solidFill>
                <a:latin typeface="楷体" panose="02010609060101010101" charset="-122"/>
                <a:ea typeface="楷体" panose="02010609060101010101" charset="-122"/>
                <a:sym typeface="+mn-ea"/>
              </a:rPr>
              <a:t>延迟对目标的加载</a:t>
            </a:r>
            <a:r>
              <a:rPr lang="zh-CN" altLang="en-US" b="1">
                <a:latin typeface="楷体" panose="02010609060101010101" charset="-122"/>
                <a:ea typeface="楷体" panose="02010609060101010101" charset="-122"/>
                <a:sym typeface="+mn-ea"/>
              </a:rPr>
              <a:t>。例如，Hibernate中就存在属性的延迟加载和关联表的延时加载。</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4.2 代理（Proxy）模式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444625"/>
            <a:ext cx="3761105" cy="4983480"/>
          </a:xfrm>
        </p:spPr>
        <p:txBody>
          <a:bodyPr/>
          <a:lstStyle/>
          <a:p>
            <a:pPr>
              <a:lnSpc>
                <a:spcPct val="130000"/>
              </a:lnSpc>
            </a:pPr>
            <a:r>
              <a:rPr lang="zh-CN" altLang="en-US" sz="2800">
                <a:solidFill>
                  <a:srgbClr val="00B050"/>
                </a:solidFill>
              </a:rPr>
              <a:t>4.2.5 模式的扩展</a:t>
            </a:r>
          </a:p>
          <a:p>
            <a:pPr marL="0" indent="0">
              <a:lnSpc>
                <a:spcPct val="130000"/>
              </a:lnSpc>
              <a:buNone/>
            </a:pPr>
            <a:r>
              <a:rPr lang="zh-CN" altLang="en-US" b="1">
                <a:latin typeface="楷体" panose="02010609060101010101" charset="-122"/>
                <a:ea typeface="楷体" panose="02010609060101010101" charset="-122"/>
                <a:sym typeface="+mn-ea"/>
              </a:rPr>
              <a:t>   前面介绍是</a:t>
            </a:r>
            <a:r>
              <a:rPr lang="zh-CN" altLang="en-US" b="1">
                <a:solidFill>
                  <a:srgbClr val="0066FF"/>
                </a:solidFill>
                <a:latin typeface="楷体" panose="02010609060101010101" charset="-122"/>
                <a:ea typeface="楷体" panose="02010609060101010101" charset="-122"/>
                <a:sym typeface="+mn-ea"/>
              </a:rPr>
              <a:t>静态代理模式</a:t>
            </a:r>
            <a:r>
              <a:rPr lang="zh-CN" altLang="en-US" b="1">
                <a:latin typeface="楷体" panose="02010609060101010101" charset="-122"/>
                <a:ea typeface="楷体" panose="02010609060101010101" charset="-122"/>
                <a:sym typeface="+mn-ea"/>
              </a:rPr>
              <a:t>，存在</a:t>
            </a:r>
            <a:r>
              <a:rPr lang="zh-CN" altLang="en-US" b="1">
                <a:solidFill>
                  <a:srgbClr val="0066FF"/>
                </a:solidFill>
                <a:latin typeface="楷体" panose="02010609060101010101" charset="-122"/>
                <a:ea typeface="楷体" panose="02010609060101010101" charset="-122"/>
                <a:sym typeface="+mn-ea"/>
              </a:rPr>
              <a:t>两个缺点：</a:t>
            </a:r>
            <a:r>
              <a:rPr lang="zh-CN" altLang="en-US" b="1">
                <a:latin typeface="楷体" panose="02010609060101010101" charset="-122"/>
                <a:ea typeface="楷体" panose="02010609060101010101" charset="-122"/>
                <a:sym typeface="+mn-ea"/>
              </a:rPr>
              <a:t>1）</a:t>
            </a:r>
            <a:r>
              <a:rPr lang="zh-CN" altLang="en-US" b="1">
                <a:solidFill>
                  <a:srgbClr val="FF0000"/>
                </a:solidFill>
                <a:latin typeface="楷体" panose="02010609060101010101" charset="-122"/>
                <a:ea typeface="楷体" panose="02010609060101010101" charset="-122"/>
                <a:sym typeface="+mn-ea"/>
              </a:rPr>
              <a:t>真实主题与代理主题一一对应，增加真实主题也要增加代理</a:t>
            </a:r>
            <a:r>
              <a:rPr lang="zh-CN" altLang="en-US" b="1">
                <a:latin typeface="楷体" panose="02010609060101010101" charset="-122"/>
                <a:ea typeface="楷体" panose="02010609060101010101" charset="-122"/>
                <a:sym typeface="+mn-ea"/>
              </a:rPr>
              <a:t>；2）</a:t>
            </a:r>
            <a:r>
              <a:rPr lang="zh-CN" altLang="en-US" b="1">
                <a:solidFill>
                  <a:srgbClr val="FF0000"/>
                </a:solidFill>
                <a:latin typeface="楷体" panose="02010609060101010101" charset="-122"/>
                <a:ea typeface="楷体" panose="02010609060101010101" charset="-122"/>
                <a:sym typeface="+mn-ea"/>
              </a:rPr>
              <a:t>设计代理以前真实主题必须事先存在，不太灵活</a:t>
            </a:r>
            <a:r>
              <a:rPr lang="zh-CN" altLang="en-US" b="1">
                <a:latin typeface="楷体" panose="02010609060101010101" charset="-122"/>
                <a:ea typeface="楷体" panose="02010609060101010101" charset="-122"/>
                <a:sym typeface="+mn-ea"/>
              </a:rPr>
              <a:t>。而采用</a:t>
            </a:r>
            <a:r>
              <a:rPr lang="zh-CN" altLang="en-US" b="1">
                <a:solidFill>
                  <a:srgbClr val="0066FF"/>
                </a:solidFill>
                <a:latin typeface="楷体" panose="02010609060101010101" charset="-122"/>
                <a:ea typeface="楷体" panose="02010609060101010101" charset="-122"/>
                <a:sym typeface="+mn-ea"/>
              </a:rPr>
              <a:t>动态代理模式</a:t>
            </a:r>
            <a:r>
              <a:rPr lang="zh-CN" altLang="en-US" b="1">
                <a:latin typeface="楷体" panose="02010609060101010101" charset="-122"/>
                <a:ea typeface="楷体" panose="02010609060101010101" charset="-122"/>
                <a:sym typeface="+mn-ea"/>
              </a:rPr>
              <a:t>可以解决以上问题，其结构图如右：</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4" descr="z43_DynamicProxy"/>
          <p:cNvPicPr>
            <a:picLocks noChangeAspect="1"/>
          </p:cNvPicPr>
          <p:nvPr/>
        </p:nvPicPr>
        <p:blipFill>
          <a:blip r:embed="rId3"/>
          <a:stretch>
            <a:fillRect/>
          </a:stretch>
        </p:blipFill>
        <p:spPr>
          <a:xfrm>
            <a:off x="5096510" y="1341755"/>
            <a:ext cx="6294755" cy="5105400"/>
          </a:xfrm>
          <a:prstGeom prst="rect">
            <a:avLst/>
          </a:prstGeom>
          <a:noFill/>
          <a:ln w="9525">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4.3  适配器（Adapter）模式</a:t>
            </a:r>
          </a:p>
        </p:txBody>
      </p:sp>
      <p:sp>
        <p:nvSpPr>
          <p:cNvPr id="39" name="内容占位符 38"/>
          <p:cNvSpPr>
            <a:spLocks noGrp="1"/>
          </p:cNvSpPr>
          <p:nvPr>
            <p:ph idx="1"/>
          </p:nvPr>
        </p:nvSpPr>
        <p:spPr>
          <a:xfrm>
            <a:off x="609600" y="1412875"/>
            <a:ext cx="10972800" cy="5118100"/>
          </a:xfrm>
        </p:spPr>
        <p:txBody>
          <a:bodyPr/>
          <a:lstStyle/>
          <a:p>
            <a:pPr>
              <a:lnSpc>
                <a:spcPct val="100000"/>
              </a:lnSpc>
            </a:pPr>
            <a:r>
              <a:rPr sz="2800">
                <a:solidFill>
                  <a:srgbClr val="00B050"/>
                </a:solidFill>
              </a:rPr>
              <a:t>4.3.1 模式的定义与特点</a:t>
            </a:r>
          </a:p>
          <a:p>
            <a:pPr marL="0" indent="0">
              <a:lnSpc>
                <a:spcPct val="10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latin typeface="楷体" panose="02010609060101010101" charset="-122"/>
                <a:ea typeface="楷体" panose="02010609060101010101" charset="-122"/>
              </a:rPr>
              <a:t>将一个类的</a:t>
            </a:r>
            <a:r>
              <a:rPr lang="zh-CN" altLang="en-US" sz="2800" b="1">
                <a:solidFill>
                  <a:srgbClr val="FF0000"/>
                </a:solidFill>
                <a:latin typeface="楷体" panose="02010609060101010101" charset="-122"/>
                <a:ea typeface="楷体" panose="02010609060101010101" charset="-122"/>
              </a:rPr>
              <a:t>接口转换成客户希望的另外一个接口</a:t>
            </a:r>
            <a:r>
              <a:rPr lang="zh-CN" altLang="en-US" sz="2800" b="1">
                <a:latin typeface="楷体" panose="02010609060101010101" charset="-122"/>
                <a:ea typeface="楷体" panose="02010609060101010101" charset="-122"/>
              </a:rPr>
              <a:t>，使得原本由于接口</a:t>
            </a:r>
            <a:r>
              <a:rPr lang="zh-CN" altLang="en-US" sz="2800" b="1">
                <a:solidFill>
                  <a:srgbClr val="FF0000"/>
                </a:solidFill>
                <a:latin typeface="楷体" panose="02010609060101010101" charset="-122"/>
                <a:ea typeface="楷体" panose="02010609060101010101" charset="-122"/>
              </a:rPr>
              <a:t>不兼容</a:t>
            </a:r>
            <a:r>
              <a:rPr lang="zh-CN" altLang="en-US" sz="2800" b="1">
                <a:latin typeface="楷体" panose="02010609060101010101" charset="-122"/>
                <a:ea typeface="楷体" panose="02010609060101010101" charset="-122"/>
              </a:rPr>
              <a:t>而不能一起工作的那些类</a:t>
            </a:r>
            <a:r>
              <a:rPr lang="zh-CN" altLang="en-US" sz="2800" b="1">
                <a:solidFill>
                  <a:srgbClr val="FF0000"/>
                </a:solidFill>
                <a:latin typeface="楷体" panose="02010609060101010101" charset="-122"/>
                <a:ea typeface="楷体" panose="02010609060101010101" charset="-122"/>
              </a:rPr>
              <a:t>能一起工作</a:t>
            </a:r>
            <a:r>
              <a:rPr lang="zh-CN" altLang="en-US" sz="2800" b="1">
                <a:solidFill>
                  <a:schemeClr val="tx1"/>
                </a:solidFill>
                <a:latin typeface="楷体" panose="02010609060101010101" charset="-122"/>
                <a:ea typeface="楷体" panose="02010609060101010101" charset="-122"/>
              </a:rPr>
              <a:t>。</a:t>
            </a:r>
          </a:p>
          <a:p>
            <a:pPr marL="0" indent="0">
              <a:lnSpc>
                <a:spcPct val="100000"/>
              </a:lnSpc>
              <a:buNone/>
            </a:pPr>
            <a:r>
              <a:rPr lang="zh-CN" altLang="en-US" sz="2800" b="1">
                <a:solidFill>
                  <a:schemeClr val="tx1"/>
                </a:solidFill>
                <a:latin typeface="楷体" panose="02010609060101010101" charset="-122"/>
                <a:ea typeface="楷体" panose="02010609060101010101" charset="-122"/>
              </a:rPr>
              <a:t>    适配器模式分为</a:t>
            </a:r>
            <a:r>
              <a:rPr lang="zh-CN" altLang="en-US" sz="2800" b="1">
                <a:solidFill>
                  <a:srgbClr val="0066FF"/>
                </a:solidFill>
                <a:latin typeface="楷体" panose="02010609060101010101" charset="-122"/>
                <a:ea typeface="楷体" panose="02010609060101010101" charset="-122"/>
              </a:rPr>
              <a:t>类结构型模式</a:t>
            </a:r>
            <a:r>
              <a:rPr lang="zh-CN" altLang="en-US" sz="2800" b="1">
                <a:solidFill>
                  <a:schemeClr val="tx1"/>
                </a:solidFill>
                <a:latin typeface="楷体" panose="02010609060101010101" charset="-122"/>
                <a:ea typeface="楷体" panose="02010609060101010101" charset="-122"/>
              </a:rPr>
              <a:t>和</a:t>
            </a:r>
            <a:r>
              <a:rPr lang="zh-CN" altLang="en-US" sz="2800" b="1">
                <a:solidFill>
                  <a:srgbClr val="0066FF"/>
                </a:solidFill>
                <a:latin typeface="楷体" panose="02010609060101010101" charset="-122"/>
                <a:ea typeface="楷体" panose="02010609060101010101" charset="-122"/>
              </a:rPr>
              <a:t>对象结构型模式</a:t>
            </a:r>
            <a:r>
              <a:rPr lang="zh-CN" altLang="en-US" sz="2800" b="1">
                <a:solidFill>
                  <a:schemeClr val="tx1"/>
                </a:solidFill>
                <a:latin typeface="楷体" panose="02010609060101010101" charset="-122"/>
                <a:ea typeface="楷体" panose="02010609060101010101" charset="-122"/>
              </a:rPr>
              <a:t>2种。</a:t>
            </a:r>
          </a:p>
          <a:p>
            <a:pPr marL="0" indent="0">
              <a:lnSpc>
                <a:spcPct val="10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p>
          <a:p>
            <a:pPr marL="0" indent="0">
              <a:lnSpc>
                <a:spcPct val="100000"/>
              </a:lnSpc>
              <a:buNone/>
            </a:pPr>
            <a:r>
              <a:rPr lang="zh-CN" altLang="en-US" sz="2800" b="1">
                <a:solidFill>
                  <a:srgbClr val="0066FF"/>
                </a:solidFill>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1）</a:t>
            </a:r>
            <a:r>
              <a:rPr lang="zh-CN" altLang="en-US" sz="2800" b="1">
                <a:solidFill>
                  <a:srgbClr val="FF0000"/>
                </a:solidFill>
                <a:latin typeface="楷体" panose="02010609060101010101" charset="-122"/>
                <a:ea typeface="楷体" panose="02010609060101010101" charset="-122"/>
              </a:rPr>
              <a:t>客户端</a:t>
            </a:r>
            <a:r>
              <a:rPr lang="zh-CN" altLang="en-US" sz="2800" b="1">
                <a:latin typeface="楷体" panose="02010609060101010101" charset="-122"/>
                <a:ea typeface="楷体" panose="02010609060101010101" charset="-122"/>
              </a:rPr>
              <a:t>通过适配器</a:t>
            </a:r>
            <a:r>
              <a:rPr lang="zh-CN" altLang="en-US" sz="2800" b="1">
                <a:solidFill>
                  <a:srgbClr val="FF0000"/>
                </a:solidFill>
                <a:latin typeface="楷体" panose="02010609060101010101" charset="-122"/>
                <a:ea typeface="楷体" panose="02010609060101010101" charset="-122"/>
              </a:rPr>
              <a:t>可以透明地调用目标接口</a:t>
            </a:r>
            <a:r>
              <a:rPr lang="zh-CN" altLang="en-US" sz="2800" b="1">
                <a:latin typeface="楷体" panose="02010609060101010101" charset="-122"/>
                <a:ea typeface="楷体" panose="02010609060101010101" charset="-122"/>
              </a:rPr>
              <a:t>；</a:t>
            </a:r>
          </a:p>
          <a:p>
            <a:pPr marL="0" indent="0">
              <a:lnSpc>
                <a:spcPct val="100000"/>
              </a:lnSpc>
              <a:buNone/>
            </a:pPr>
            <a:r>
              <a:rPr lang="zh-CN" altLang="en-US" sz="2800" b="1">
                <a:latin typeface="楷体" panose="02010609060101010101" charset="-122"/>
                <a:ea typeface="楷体" panose="02010609060101010101" charset="-122"/>
              </a:rPr>
              <a:t>    2）程序员不需要修改原有代码而</a:t>
            </a:r>
            <a:r>
              <a:rPr lang="zh-CN" altLang="en-US" sz="2800" b="1">
                <a:solidFill>
                  <a:srgbClr val="FF0000"/>
                </a:solidFill>
                <a:latin typeface="楷体" panose="02010609060101010101" charset="-122"/>
                <a:ea typeface="楷体" panose="02010609060101010101" charset="-122"/>
              </a:rPr>
              <a:t>重用现有的适配者类</a:t>
            </a:r>
            <a:r>
              <a:rPr lang="zh-CN" altLang="en-US" sz="2800" b="1">
                <a:latin typeface="楷体" panose="02010609060101010101" charset="-122"/>
                <a:ea typeface="楷体" panose="02010609060101010101" charset="-122"/>
              </a:rPr>
              <a:t>；</a:t>
            </a:r>
          </a:p>
          <a:p>
            <a:pPr marL="0" indent="0">
              <a:lnSpc>
                <a:spcPct val="100000"/>
              </a:lnSpc>
              <a:buNone/>
            </a:pPr>
            <a:r>
              <a:rPr lang="zh-CN" altLang="en-US" sz="2800" b="1">
                <a:latin typeface="楷体" panose="02010609060101010101" charset="-122"/>
                <a:ea typeface="楷体" panose="02010609060101010101" charset="-122"/>
              </a:rPr>
              <a:t>    3）将目标类和适配者类解耦，</a:t>
            </a:r>
            <a:r>
              <a:rPr lang="zh-CN" altLang="en-US" sz="2800" b="1">
                <a:solidFill>
                  <a:srgbClr val="FF0000"/>
                </a:solidFill>
                <a:latin typeface="楷体" panose="02010609060101010101" charset="-122"/>
                <a:ea typeface="楷体" panose="02010609060101010101" charset="-122"/>
              </a:rPr>
              <a:t>解决了目标类和适配者类接口不一致的问题</a:t>
            </a:r>
            <a:r>
              <a:rPr lang="zh-CN" altLang="en-US" sz="2800" b="1">
                <a:solidFill>
                  <a:schemeClr val="tx1"/>
                </a:solidFill>
                <a:latin typeface="楷体" panose="02010609060101010101" charset="-122"/>
                <a:ea typeface="楷体" panose="02010609060101010101" charset="-122"/>
              </a:rPr>
              <a:t>。</a:t>
            </a:r>
          </a:p>
          <a:p>
            <a:pPr marL="0" indent="0">
              <a:lnSpc>
                <a:spcPct val="10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缺点：</a:t>
            </a:r>
            <a:r>
              <a:rPr lang="zh-CN" altLang="en-US" sz="2800" b="1">
                <a:latin typeface="楷体" panose="02010609060101010101" charset="-122"/>
                <a:ea typeface="楷体" panose="02010609060101010101" charset="-122"/>
                <a:sym typeface="+mn-ea"/>
              </a:rPr>
              <a:t>对于类适配器来说，</a:t>
            </a:r>
            <a:r>
              <a:rPr lang="zh-CN" altLang="en-US" sz="2800" b="1">
                <a:solidFill>
                  <a:srgbClr val="FF0000"/>
                </a:solidFill>
                <a:latin typeface="楷体" panose="02010609060101010101" charset="-122"/>
                <a:ea typeface="楷体" panose="02010609060101010101" charset="-122"/>
                <a:sym typeface="+mn-ea"/>
              </a:rPr>
              <a:t>更换适配器的实现过程比较复杂</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4.3  适配器（Adapter）模式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lstStyle/>
          <a:p>
            <a:pPr>
              <a:lnSpc>
                <a:spcPct val="90000"/>
              </a:lnSpc>
            </a:pPr>
            <a:r>
              <a:rPr sz="2800">
                <a:solidFill>
                  <a:srgbClr val="00B050"/>
                </a:solidFill>
              </a:rPr>
              <a:t>4.3.2 模式的结构与实现</a:t>
            </a: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90000"/>
              </a:lnSpc>
              <a:buNone/>
            </a:pPr>
            <a:r>
              <a:rPr lang="zh-CN" altLang="en-US" sz="2800" b="1">
                <a:latin typeface="楷体" panose="02010609060101010101" charset="-122"/>
                <a:ea typeface="楷体" panose="02010609060101010101" charset="-122"/>
                <a:sym typeface="+mn-ea"/>
              </a:rPr>
              <a:t>    适配器模式包含以下主要角色：</a:t>
            </a:r>
          </a:p>
          <a:p>
            <a:pPr marL="0" indent="0">
              <a:lnSpc>
                <a:spcPct val="9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目标（Target）接口</a:t>
            </a:r>
            <a:r>
              <a:rPr lang="zh-CN" altLang="en-US" sz="2800" b="1">
                <a:latin typeface="楷体" panose="02010609060101010101" charset="-122"/>
                <a:ea typeface="楷体" panose="02010609060101010101" charset="-122"/>
                <a:sym typeface="+mn-ea"/>
              </a:rPr>
              <a:t>：当前系统业务所期待的接口，它可以是抽象类或接口。</a:t>
            </a:r>
          </a:p>
          <a:p>
            <a:pPr marL="0" indent="0">
              <a:lnSpc>
                <a:spcPct val="9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适配者（Adaptee）类</a:t>
            </a:r>
            <a:r>
              <a:rPr lang="zh-CN" altLang="en-US" sz="2800" b="1">
                <a:latin typeface="楷体" panose="02010609060101010101" charset="-122"/>
                <a:ea typeface="楷体" panose="02010609060101010101" charset="-122"/>
                <a:sym typeface="+mn-ea"/>
              </a:rPr>
              <a:t>：是被访问和适配的现存组件库中的组件接口。</a:t>
            </a:r>
          </a:p>
          <a:p>
            <a:pPr marL="0" indent="0">
              <a:lnSpc>
                <a:spcPct val="9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适配器（Adapter）类</a:t>
            </a:r>
            <a:r>
              <a:rPr lang="zh-CN" altLang="en-US" sz="2800" b="1">
                <a:latin typeface="楷体" panose="02010609060101010101" charset="-122"/>
                <a:ea typeface="楷体" panose="02010609060101010101" charset="-122"/>
                <a:sym typeface="+mn-ea"/>
              </a:rPr>
              <a:t>：它一个转换器，通过继承或引用适配者的对象，把适配者接口转换成目标接口，让客户按目标接口的格式访问适配者。</a:t>
            </a:r>
          </a:p>
          <a:p>
            <a:pPr marL="0" indent="0">
              <a:lnSpc>
                <a:spcPct val="90000"/>
              </a:lnSpc>
              <a:buNone/>
            </a:pPr>
            <a:r>
              <a:rPr lang="zh-CN" altLang="en-US" sz="2800" b="1">
                <a:latin typeface="楷体" panose="02010609060101010101" charset="-122"/>
                <a:ea typeface="楷体" panose="02010609060101010101" charset="-122"/>
                <a:sym typeface="+mn-ea"/>
              </a:rPr>
              <a:t>    适配器模式分为：</a:t>
            </a:r>
            <a:r>
              <a:rPr lang="zh-CN" altLang="en-US" sz="2800" b="1">
                <a:solidFill>
                  <a:srgbClr val="0066FF"/>
                </a:solidFill>
                <a:latin typeface="楷体" panose="02010609060101010101" charset="-122"/>
                <a:ea typeface="楷体" panose="02010609060101010101" charset="-122"/>
                <a:sym typeface="+mn-ea"/>
              </a:rPr>
              <a:t>类适配器模式</a:t>
            </a:r>
            <a:r>
              <a:rPr lang="zh-CN" altLang="en-US" sz="2800" b="1">
                <a:latin typeface="楷体" panose="02010609060101010101" charset="-122"/>
                <a:ea typeface="楷体" panose="02010609060101010101" charset="-122"/>
                <a:sym typeface="+mn-ea"/>
              </a:rPr>
              <a:t>和</a:t>
            </a:r>
            <a:r>
              <a:rPr lang="zh-CN" altLang="en-US" sz="2800" b="1">
                <a:solidFill>
                  <a:srgbClr val="0066FF"/>
                </a:solidFill>
                <a:latin typeface="楷体" panose="02010609060101010101" charset="-122"/>
                <a:ea typeface="楷体" panose="02010609060101010101" charset="-122"/>
                <a:sym typeface="+mn-ea"/>
              </a:rPr>
              <a:t>对象适配器模式</a:t>
            </a:r>
            <a:r>
              <a:rPr lang="zh-CN" altLang="en-US" sz="2800" b="1">
                <a:latin typeface="楷体" panose="02010609060101010101" charset="-122"/>
                <a:ea typeface="楷体" panose="02010609060101010101" charset="-122"/>
                <a:sym typeface="+mn-ea"/>
              </a:rPr>
              <a:t>2种。</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4.3  适配器（Adapter）模式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412875"/>
            <a:ext cx="8188960" cy="600075"/>
          </a:xfrm>
        </p:spPr>
        <p:txBody>
          <a:bodyPr/>
          <a:lstStyle/>
          <a:p>
            <a:pPr marL="0" indent="0">
              <a:lnSpc>
                <a:spcPct val="90000"/>
              </a:lnSpc>
              <a:buNone/>
            </a:pPr>
            <a:r>
              <a:rPr lang="zh-CN" altLang="en-US" sz="2800" b="1">
                <a:solidFill>
                  <a:srgbClr val="0066FF"/>
                </a:solidFill>
                <a:latin typeface="楷体" panose="02010609060101010101" charset="-122"/>
                <a:ea typeface="楷体" panose="02010609060101010101" charset="-122"/>
                <a:sym typeface="+mn-ea"/>
              </a:rPr>
              <a:t>a.类适配器模式：</a:t>
            </a:r>
            <a:r>
              <a:rPr lang="zh-CN" altLang="en-US" b="1">
                <a:latin typeface="楷体" panose="02010609060101010101" charset="-122"/>
                <a:ea typeface="楷体" panose="02010609060101010101" charset="-122"/>
                <a:sym typeface="+mn-ea"/>
              </a:rPr>
              <a:t>其</a:t>
            </a:r>
            <a:r>
              <a:rPr lang="zh-CN" altLang="en-US" b="1">
                <a:solidFill>
                  <a:srgbClr val="FF0000"/>
                </a:solidFill>
                <a:latin typeface="楷体" panose="02010609060101010101" charset="-122"/>
                <a:ea typeface="楷体" panose="02010609060101010101" charset="-122"/>
                <a:sym typeface="+mn-ea"/>
              </a:rPr>
              <a:t>实现代码见附件</a:t>
            </a:r>
            <a:r>
              <a:rPr lang="zh-CN" altLang="en-US" b="1">
                <a:latin typeface="楷体" panose="02010609060101010101" charset="-122"/>
                <a:ea typeface="楷体" panose="02010609060101010101" charset="-122"/>
                <a:sym typeface="+mn-ea"/>
              </a:rPr>
              <a:t>，结构图如下：</a:t>
            </a:r>
          </a:p>
        </p:txBody>
      </p:sp>
      <p:sp>
        <p:nvSpPr>
          <p:cNvPr id="3" name="日期占位符 2"/>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4" name="灯片编号占位符 3"/>
          <p:cNvSpPr>
            <a:spLocks noGrp="1"/>
          </p:cNvSpPr>
          <p:nvPr>
            <p:ph type="sldNum" sz="quarter" idx="12"/>
          </p:nvPr>
        </p:nvSpPr>
        <p:spPr/>
        <p:txBody>
          <a:bodyPr/>
          <a:lstStyle/>
          <a:p>
            <a:pPr lvl="0" eaLnBrk="1" hangingPunct="1"/>
            <a:r>
              <a:rPr lang="zh-CN" altLang="en-US" dirty="0"/>
              <a:t>销售电话：010-81055256</a:t>
            </a:r>
          </a:p>
        </p:txBody>
      </p:sp>
      <p:sp>
        <p:nvSpPr>
          <p:cNvPr id="5" name="页脚占位符 4"/>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2" name="图片 4" descr="z44_ClassAdapter"/>
          <p:cNvPicPr>
            <a:picLocks noChangeAspect="1"/>
          </p:cNvPicPr>
          <p:nvPr/>
        </p:nvPicPr>
        <p:blipFill>
          <a:blip r:embed="rId3"/>
          <a:stretch>
            <a:fillRect/>
          </a:stretch>
        </p:blipFill>
        <p:spPr>
          <a:xfrm>
            <a:off x="953135" y="1869440"/>
            <a:ext cx="9532620" cy="4549775"/>
          </a:xfrm>
          <a:prstGeom prst="rect">
            <a:avLst/>
          </a:prstGeom>
          <a:noFill/>
          <a:ln w="9525">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4.3  适配器（Adapter）模式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412875"/>
            <a:ext cx="8638540" cy="575945"/>
          </a:xfrm>
        </p:spPr>
        <p:txBody>
          <a:bodyPr/>
          <a:lstStyle/>
          <a:p>
            <a:pPr marL="0" indent="0">
              <a:lnSpc>
                <a:spcPct val="90000"/>
              </a:lnSpc>
              <a:buNone/>
            </a:pPr>
            <a:r>
              <a:rPr lang="zh-CN" altLang="en-US" sz="2800" b="1">
                <a:solidFill>
                  <a:srgbClr val="0066FF"/>
                </a:solidFill>
                <a:latin typeface="楷体" panose="02010609060101010101" charset="-122"/>
                <a:ea typeface="楷体" panose="02010609060101010101" charset="-122"/>
                <a:sym typeface="+mn-ea"/>
              </a:rPr>
              <a:t>b.对象适配器模式：</a:t>
            </a:r>
            <a:r>
              <a:rPr lang="zh-CN" altLang="en-US" b="1">
                <a:latin typeface="楷体" panose="02010609060101010101" charset="-122"/>
                <a:ea typeface="楷体" panose="02010609060101010101" charset="-122"/>
                <a:sym typeface="+mn-ea"/>
              </a:rPr>
              <a:t>其</a:t>
            </a:r>
            <a:r>
              <a:rPr lang="zh-CN" altLang="en-US" b="1">
                <a:solidFill>
                  <a:srgbClr val="FF0000"/>
                </a:solidFill>
                <a:latin typeface="楷体" panose="02010609060101010101" charset="-122"/>
                <a:ea typeface="楷体" panose="02010609060101010101" charset="-122"/>
                <a:sym typeface="+mn-ea"/>
              </a:rPr>
              <a:t>实现代码见附件</a:t>
            </a:r>
            <a:r>
              <a:rPr lang="zh-CN" altLang="en-US" b="1">
                <a:latin typeface="楷体" panose="02010609060101010101" charset="-122"/>
                <a:ea typeface="楷体" panose="02010609060101010101" charset="-122"/>
                <a:sym typeface="+mn-ea"/>
              </a:rPr>
              <a:t>，结构图如下：</a:t>
            </a:r>
          </a:p>
        </p:txBody>
      </p:sp>
      <p:sp>
        <p:nvSpPr>
          <p:cNvPr id="3" name="日期占位符 2"/>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4" name="灯片编号占位符 3"/>
          <p:cNvSpPr>
            <a:spLocks noGrp="1"/>
          </p:cNvSpPr>
          <p:nvPr>
            <p:ph type="sldNum" sz="quarter" idx="12"/>
          </p:nvPr>
        </p:nvSpPr>
        <p:spPr/>
        <p:txBody>
          <a:bodyPr/>
          <a:lstStyle/>
          <a:p>
            <a:pPr lvl="0" eaLnBrk="1" hangingPunct="1"/>
            <a:r>
              <a:rPr lang="zh-CN" altLang="en-US" dirty="0"/>
              <a:t>销售电话：010-81055256</a:t>
            </a:r>
          </a:p>
        </p:txBody>
      </p:sp>
      <p:sp>
        <p:nvSpPr>
          <p:cNvPr id="5" name="页脚占位符 4"/>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2" name="图片 2" descr="z45_ObjectAdapter"/>
          <p:cNvPicPr>
            <a:picLocks noChangeAspect="1"/>
          </p:cNvPicPr>
          <p:nvPr/>
        </p:nvPicPr>
        <p:blipFill>
          <a:blip r:embed="rId3"/>
          <a:stretch>
            <a:fillRect/>
          </a:stretch>
        </p:blipFill>
        <p:spPr>
          <a:xfrm>
            <a:off x="988060" y="1923415"/>
            <a:ext cx="9532620" cy="4417695"/>
          </a:xfrm>
          <a:prstGeom prst="rect">
            <a:avLst/>
          </a:prstGeom>
          <a:noFill/>
          <a:ln w="9525">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4.3  适配器（Adapter）模式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471930"/>
            <a:ext cx="4371340" cy="4824730"/>
          </a:xfrm>
        </p:spPr>
        <p:txBody>
          <a:bodyPr/>
          <a:lstStyle/>
          <a:p>
            <a:pPr>
              <a:lnSpc>
                <a:spcPct val="110000"/>
              </a:lnSpc>
            </a:pPr>
            <a:r>
              <a:rPr lang="zh-CN" altLang="en-US" sz="2800">
                <a:solidFill>
                  <a:srgbClr val="00B050"/>
                </a:solidFill>
              </a:rPr>
              <a:t>4.3.3 模式的应用实例</a:t>
            </a:r>
            <a:r>
              <a:rPr lang="zh-CN" altLang="en-US" sz="2800">
                <a:solidFill>
                  <a:schemeClr val="tx1"/>
                </a:solidFill>
              </a:rPr>
              <a:t> </a:t>
            </a:r>
          </a:p>
          <a:p>
            <a:pPr marL="0" indent="0">
              <a:lnSpc>
                <a:spcPct val="11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【例4.2】 用适配器模式模拟新能源汽车的发动机。</a:t>
            </a:r>
          </a:p>
          <a:p>
            <a:pPr marL="0" indent="0">
              <a:lnSpc>
                <a:spcPct val="11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新能源汽车的发动机有</a:t>
            </a:r>
            <a:r>
              <a:rPr lang="zh-CN" altLang="en-US" b="1">
                <a:solidFill>
                  <a:srgbClr val="9900CC"/>
                </a:solidFill>
                <a:latin typeface="楷体" panose="02010609060101010101" charset="-122"/>
                <a:ea typeface="楷体" panose="02010609060101010101" charset="-122"/>
                <a:sym typeface="+mn-ea"/>
              </a:rPr>
              <a:t>电能发动机</a:t>
            </a:r>
            <a:r>
              <a:rPr lang="zh-CN" altLang="en-US" b="1">
                <a:latin typeface="楷体" panose="02010609060101010101" charset="-122"/>
                <a:ea typeface="楷体" panose="02010609060101010101" charset="-122"/>
                <a:sym typeface="+mn-ea"/>
              </a:rPr>
              <a:t>和</a:t>
            </a:r>
            <a:r>
              <a:rPr lang="zh-CN" altLang="en-US" b="1">
                <a:solidFill>
                  <a:srgbClr val="9900CC"/>
                </a:solidFill>
                <a:latin typeface="楷体" panose="02010609060101010101" charset="-122"/>
                <a:ea typeface="楷体" panose="02010609060101010101" charset="-122"/>
                <a:sym typeface="+mn-ea"/>
              </a:rPr>
              <a:t>光能发动机</a:t>
            </a:r>
            <a:r>
              <a:rPr lang="zh-CN" altLang="en-US" b="1">
                <a:latin typeface="楷体" panose="02010609060101010101" charset="-122"/>
                <a:ea typeface="楷体" panose="02010609060101010101" charset="-122"/>
                <a:sym typeface="+mn-ea"/>
              </a:rPr>
              <a:t>等，各种发动机的驱动方法不同，客户端</a:t>
            </a:r>
            <a:r>
              <a:rPr lang="zh-CN" altLang="en-US" b="1">
                <a:solidFill>
                  <a:srgbClr val="9900CC"/>
                </a:solidFill>
                <a:latin typeface="楷体" panose="02010609060101010101" charset="-122"/>
                <a:ea typeface="楷体" panose="02010609060101010101" charset="-122"/>
                <a:sym typeface="+mn-ea"/>
              </a:rPr>
              <a:t>希望用统一的发动机驱动方法drive()访问</a:t>
            </a:r>
            <a:r>
              <a:rPr lang="zh-CN" altLang="en-US" b="1">
                <a:latin typeface="楷体" panose="02010609060101010101" charset="-122"/>
                <a:ea typeface="楷体" panose="02010609060101010101" charset="-122"/>
                <a:sym typeface="+mn-ea"/>
              </a:rPr>
              <a:t>这两种发动机，所以要为这些发动机定义</a:t>
            </a:r>
            <a:r>
              <a:rPr lang="zh-CN" altLang="en-US" b="1">
                <a:solidFill>
                  <a:schemeClr val="tx1"/>
                </a:solidFill>
                <a:latin typeface="楷体" panose="02010609060101010101" charset="-122"/>
                <a:ea typeface="楷体" panose="02010609060101010101" charset="-122"/>
                <a:sym typeface="+mn-ea"/>
              </a:rPr>
              <a:t>适配器</a:t>
            </a:r>
            <a:r>
              <a:rPr lang="zh-CN" altLang="en-US" b="1">
                <a:latin typeface="楷体" panose="02010609060101010101" charset="-122"/>
                <a:ea typeface="楷体" panose="02010609060101010101" charset="-122"/>
                <a:sym typeface="+mn-ea"/>
              </a:rPr>
              <a:t>，右边是其结构图：</a:t>
            </a:r>
          </a:p>
          <a:p>
            <a:pPr marL="0" indent="0">
              <a:lnSpc>
                <a:spcPct val="11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4" descr="z46_MotorAdapter"/>
          <p:cNvPicPr>
            <a:picLocks noChangeAspect="1"/>
          </p:cNvPicPr>
          <p:nvPr/>
        </p:nvPicPr>
        <p:blipFill>
          <a:blip r:embed="rId3"/>
          <a:stretch>
            <a:fillRect/>
          </a:stretch>
        </p:blipFill>
        <p:spPr>
          <a:xfrm>
            <a:off x="5224145" y="1341755"/>
            <a:ext cx="6574155" cy="5189220"/>
          </a:xfrm>
          <a:prstGeom prst="rect">
            <a:avLst/>
          </a:prstGeom>
          <a:noFill/>
          <a:ln w="9525">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4.3  适配器（Adapter）模式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641215"/>
          </a:xfrm>
        </p:spPr>
        <p:txBody>
          <a:bodyPr/>
          <a:lstStyle/>
          <a:p>
            <a:pPr>
              <a:lnSpc>
                <a:spcPct val="120000"/>
              </a:lnSpc>
            </a:pPr>
            <a:r>
              <a:rPr lang="zh-CN" altLang="en-US" sz="2800">
                <a:solidFill>
                  <a:srgbClr val="00B050"/>
                </a:solidFill>
              </a:rPr>
              <a:t>4.3.4 模式的应用场景</a:t>
            </a:r>
          </a:p>
          <a:p>
            <a:pPr marL="0" indent="0">
              <a:lnSpc>
                <a:spcPct val="120000"/>
              </a:lnSpc>
              <a:buNone/>
            </a:pPr>
            <a:endParaRPr lang="zh-CN" altLang="en-US" sz="2800">
              <a:solidFill>
                <a:srgbClr val="00B050"/>
              </a:solidFill>
            </a:endParaRPr>
          </a:p>
          <a:p>
            <a:pPr marL="0" indent="0">
              <a:lnSpc>
                <a:spcPct val="120000"/>
              </a:lnSpc>
              <a:buNone/>
            </a:pPr>
            <a:r>
              <a:rPr lang="zh-CN" altLang="en-US" sz="2800" b="1">
                <a:latin typeface="楷体" panose="02010609060101010101" charset="-122"/>
                <a:ea typeface="楷体" panose="02010609060101010101" charset="-122"/>
                <a:sym typeface="+mn-ea"/>
              </a:rPr>
              <a:t>   适配器模式通常适用以下场景： </a:t>
            </a:r>
          </a:p>
          <a:p>
            <a:pPr marL="0" indent="0">
              <a:lnSpc>
                <a:spcPct val="120000"/>
              </a:lnSpc>
              <a:buNone/>
            </a:pPr>
            <a:r>
              <a:rPr lang="zh-CN" altLang="en-US" sz="2800" b="1">
                <a:latin typeface="楷体" panose="02010609060101010101" charset="-122"/>
                <a:ea typeface="楷体" panose="02010609060101010101" charset="-122"/>
                <a:sym typeface="+mn-ea"/>
              </a:rPr>
              <a:t>    1）以前开发的系统</a:t>
            </a:r>
            <a:r>
              <a:rPr lang="zh-CN" altLang="en-US" sz="2800" b="1">
                <a:solidFill>
                  <a:srgbClr val="FF0000"/>
                </a:solidFill>
                <a:latin typeface="楷体" panose="02010609060101010101" charset="-122"/>
                <a:ea typeface="楷体" panose="02010609060101010101" charset="-122"/>
                <a:sym typeface="+mn-ea"/>
              </a:rPr>
              <a:t>存在满足新系统功能需求的类</a:t>
            </a:r>
            <a:r>
              <a:rPr lang="zh-CN" altLang="en-US" sz="2800" b="1">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但其接口</a:t>
            </a:r>
            <a:r>
              <a:rPr lang="zh-CN" altLang="en-US" sz="2800" b="1">
                <a:latin typeface="楷体" panose="02010609060101010101" charset="-122"/>
                <a:ea typeface="楷体" panose="02010609060101010101" charset="-122"/>
                <a:sym typeface="+mn-ea"/>
              </a:rPr>
              <a:t>同新系统的接口</a:t>
            </a:r>
            <a:r>
              <a:rPr lang="zh-CN" altLang="en-US" sz="2800" b="1">
                <a:solidFill>
                  <a:srgbClr val="FF0000"/>
                </a:solidFill>
                <a:latin typeface="楷体" panose="02010609060101010101" charset="-122"/>
                <a:ea typeface="楷体" panose="02010609060101010101" charset="-122"/>
                <a:sym typeface="+mn-ea"/>
              </a:rPr>
              <a:t>不一致</a:t>
            </a:r>
            <a:r>
              <a:rPr lang="zh-CN" altLang="en-US" sz="2800" b="1">
                <a:latin typeface="楷体" panose="02010609060101010101" charset="-122"/>
                <a:ea typeface="楷体" panose="02010609060101010101" charset="-122"/>
                <a:sym typeface="+mn-ea"/>
              </a:rPr>
              <a:t>。</a:t>
            </a:r>
          </a:p>
          <a:p>
            <a:pPr marL="0" indent="0">
              <a:lnSpc>
                <a:spcPct val="12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使用第三方提供的组件</a:t>
            </a:r>
            <a:r>
              <a:rPr lang="zh-CN" altLang="en-US" sz="2800" b="1">
                <a:latin typeface="楷体" panose="02010609060101010101" charset="-122"/>
                <a:ea typeface="楷体" panose="02010609060101010101" charset="-122"/>
                <a:sym typeface="+mn-ea"/>
              </a:rPr>
              <a:t>，但组件接口定义和自己要求的</a:t>
            </a:r>
            <a:r>
              <a:rPr lang="zh-CN" altLang="en-US" sz="2800" b="1">
                <a:solidFill>
                  <a:srgbClr val="FF0000"/>
                </a:solidFill>
                <a:latin typeface="楷体" panose="02010609060101010101" charset="-122"/>
                <a:ea typeface="楷体" panose="02010609060101010101" charset="-122"/>
                <a:sym typeface="+mn-ea"/>
              </a:rPr>
              <a:t>接口定义不同</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a:xfrm>
            <a:off x="624417" y="571183"/>
            <a:ext cx="10972800" cy="720725"/>
          </a:xfrm>
        </p:spPr>
        <p:txBody>
          <a:bodyPr/>
          <a:lstStyle/>
          <a:p>
            <a:r>
              <a:rPr>
                <a:solidFill>
                  <a:srgbClr val="C00000"/>
                </a:solidFill>
                <a:sym typeface="+mn-ea"/>
              </a:rPr>
              <a:t>4.3  适配器（Adapter）模式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4297680" cy="4697730"/>
          </a:xfrm>
        </p:spPr>
        <p:txBody>
          <a:bodyPr/>
          <a:lstStyle/>
          <a:p>
            <a:pPr>
              <a:lnSpc>
                <a:spcPct val="100000"/>
              </a:lnSpc>
            </a:pPr>
            <a:r>
              <a:rPr lang="zh-CN" altLang="en-US" sz="2800">
                <a:solidFill>
                  <a:srgbClr val="00B050"/>
                </a:solidFill>
              </a:rPr>
              <a:t>4.3.5 模式的扩展</a:t>
            </a:r>
          </a:p>
          <a:p>
            <a:pPr marL="0" indent="0">
              <a:lnSpc>
                <a:spcPct val="100000"/>
              </a:lnSpc>
              <a:buNone/>
            </a:pPr>
            <a:r>
              <a:rPr lang="zh-CN" altLang="en-US" sz="2800" b="1">
                <a:latin typeface="楷体" panose="02010609060101010101" charset="-122"/>
                <a:ea typeface="楷体" panose="02010609060101010101" charset="-122"/>
                <a:sym typeface="+mn-ea"/>
              </a:rPr>
              <a:t>    适配器模式可扩展为</a:t>
            </a:r>
            <a:r>
              <a:rPr lang="zh-CN" altLang="en-US" sz="2800" b="1">
                <a:solidFill>
                  <a:srgbClr val="FF0000"/>
                </a:solidFill>
                <a:latin typeface="楷体" panose="02010609060101010101" charset="-122"/>
                <a:ea typeface="楷体" panose="02010609060101010101" charset="-122"/>
                <a:sym typeface="+mn-ea"/>
              </a:rPr>
              <a:t>双向适配器模式</a:t>
            </a:r>
            <a:r>
              <a:rPr lang="zh-CN" altLang="en-US" sz="2800" b="1">
                <a:latin typeface="楷体" panose="02010609060101010101" charset="-122"/>
                <a:ea typeface="楷体" panose="02010609060101010101" charset="-122"/>
                <a:sym typeface="+mn-ea"/>
              </a:rPr>
              <a:t>，双向适配器类既可以把适配者接口转换成目标接口，也可以把目标接口转换成适配者接口，右边是其结构图：</a:t>
            </a:r>
          </a:p>
          <a:p>
            <a:pPr marL="0" indent="0">
              <a:lnSpc>
                <a:spcPct val="100000"/>
              </a:lnSpc>
              <a:buNone/>
            </a:pPr>
            <a:endParaRPr lang="zh-CN" altLang="en-US" sz="2800" b="1">
              <a:latin typeface="楷体" panose="02010609060101010101" charset="-122"/>
              <a:ea typeface="楷体" panose="02010609060101010101" charset="-122"/>
              <a:sym typeface="+mn-ea"/>
            </a:endParaRPr>
          </a:p>
          <a:p>
            <a:pPr marL="0" indent="0">
              <a:lnSpc>
                <a:spcPct val="100000"/>
              </a:lnSpc>
              <a:buNone/>
            </a:pPr>
            <a:r>
              <a:rPr lang="zh-CN" altLang="en-US" sz="2800" b="1">
                <a:solidFill>
                  <a:srgbClr val="FF0000"/>
                </a:solidFill>
                <a:latin typeface="楷体" panose="02010609060101010101" charset="-122"/>
                <a:ea typeface="楷体" panose="02010609060101010101" charset="-122"/>
                <a:sym typeface="+mn-ea"/>
              </a:rPr>
              <a:t>   注：程序代码见附件</a:t>
            </a:r>
            <a:endParaRPr lang="zh-CN" altLang="en-US" sz="2800" b="1">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4" descr="z47_TwoWayAdapter"/>
          <p:cNvPicPr>
            <a:picLocks noChangeAspect="1"/>
          </p:cNvPicPr>
          <p:nvPr/>
        </p:nvPicPr>
        <p:blipFill>
          <a:blip r:embed="rId3"/>
          <a:stretch>
            <a:fillRect/>
          </a:stretch>
        </p:blipFill>
        <p:spPr>
          <a:xfrm>
            <a:off x="5165090" y="1214755"/>
            <a:ext cx="6115050" cy="5344160"/>
          </a:xfrm>
          <a:prstGeom prst="rect">
            <a:avLst/>
          </a:prstGeom>
          <a:noFill/>
          <a:ln w="9525">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4.4  桥接(Bridge)模式</a:t>
            </a:r>
          </a:p>
        </p:txBody>
      </p:sp>
      <p:sp>
        <p:nvSpPr>
          <p:cNvPr id="39" name="内容占位符 38"/>
          <p:cNvSpPr>
            <a:spLocks noGrp="1"/>
          </p:cNvSpPr>
          <p:nvPr>
            <p:ph idx="1"/>
          </p:nvPr>
        </p:nvSpPr>
        <p:spPr>
          <a:xfrm>
            <a:off x="609600" y="1412875"/>
            <a:ext cx="10972800" cy="5118100"/>
          </a:xfrm>
        </p:spPr>
        <p:txBody>
          <a:bodyPr/>
          <a:lstStyle/>
          <a:p>
            <a:pPr>
              <a:lnSpc>
                <a:spcPct val="110000"/>
              </a:lnSpc>
            </a:pPr>
            <a:r>
              <a:rPr sz="2800">
                <a:solidFill>
                  <a:srgbClr val="00B050"/>
                </a:solidFill>
              </a:rPr>
              <a:t>4.4.1 模式的定义与特点</a:t>
            </a: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latin typeface="楷体" panose="02010609060101010101" charset="-122"/>
                <a:ea typeface="楷体" panose="02010609060101010101" charset="-122"/>
              </a:rPr>
              <a:t>将</a:t>
            </a:r>
            <a:r>
              <a:rPr lang="zh-CN" altLang="en-US" sz="2800" b="1">
                <a:solidFill>
                  <a:srgbClr val="FF0000"/>
                </a:solidFill>
                <a:latin typeface="楷体" panose="02010609060101010101" charset="-122"/>
                <a:ea typeface="楷体" panose="02010609060101010101" charset="-122"/>
              </a:rPr>
              <a:t>抽象与实现分离</a:t>
            </a:r>
            <a:r>
              <a:rPr lang="zh-CN" altLang="en-US" sz="2800" b="1">
                <a:latin typeface="楷体" panose="02010609060101010101" charset="-122"/>
                <a:ea typeface="楷体" panose="02010609060101010101" charset="-122"/>
              </a:rPr>
              <a:t>，使</a:t>
            </a:r>
            <a:r>
              <a:rPr lang="zh-CN" altLang="en-US" sz="2800" b="1">
                <a:solidFill>
                  <a:srgbClr val="FF0000"/>
                </a:solidFill>
                <a:latin typeface="楷体" panose="02010609060101010101" charset="-122"/>
                <a:ea typeface="楷体" panose="02010609060101010101" charset="-122"/>
              </a:rPr>
              <a:t>他们可以独立的变化</a:t>
            </a:r>
            <a:r>
              <a:rPr lang="zh-CN" altLang="en-US" sz="2800" b="1">
                <a:latin typeface="楷体" panose="02010609060101010101" charset="-122"/>
                <a:ea typeface="楷体" panose="02010609060101010101" charset="-122"/>
              </a:rPr>
              <a:t>。它是</a:t>
            </a:r>
            <a:r>
              <a:rPr lang="zh-CN" altLang="en-US" sz="2800" b="1">
                <a:solidFill>
                  <a:schemeClr val="tx1"/>
                </a:solidFill>
                <a:latin typeface="楷体" panose="02010609060101010101" charset="-122"/>
                <a:ea typeface="楷体" panose="02010609060101010101" charset="-122"/>
              </a:rPr>
              <a:t>用</a:t>
            </a:r>
            <a:r>
              <a:rPr lang="zh-CN" altLang="en-US" sz="2800" b="1">
                <a:solidFill>
                  <a:srgbClr val="9900CC"/>
                </a:solidFill>
                <a:latin typeface="楷体" panose="02010609060101010101" charset="-122"/>
                <a:ea typeface="楷体" panose="02010609060101010101" charset="-122"/>
              </a:rPr>
              <a:t>组合关系代替继承关系</a:t>
            </a:r>
            <a:r>
              <a:rPr lang="zh-CN" altLang="en-US" sz="2800" b="1">
                <a:latin typeface="楷体" panose="02010609060101010101" charset="-122"/>
                <a:ea typeface="楷体" panose="02010609060101010101" charset="-122"/>
              </a:rPr>
              <a:t>来实现，用于</a:t>
            </a:r>
            <a:r>
              <a:rPr lang="zh-CN" altLang="en-US" sz="2800" b="1">
                <a:solidFill>
                  <a:srgbClr val="9900CC"/>
                </a:solidFill>
                <a:latin typeface="楷体" panose="02010609060101010101" charset="-122"/>
                <a:ea typeface="楷体" panose="02010609060101010101" charset="-122"/>
              </a:rPr>
              <a:t>多个维度变化的实例</a:t>
            </a:r>
            <a:r>
              <a:rPr lang="zh-CN" altLang="en-US" sz="2800" b="1">
                <a:latin typeface="楷体" panose="02010609060101010101" charset="-122"/>
                <a:ea typeface="楷体" panose="02010609060101010101" charset="-122"/>
              </a:rPr>
              <a:t>，如图形既可按形状分，又可按颜色分</a:t>
            </a:r>
            <a:r>
              <a:rPr lang="zh-CN" altLang="en-US" sz="2800" b="1">
                <a:solidFill>
                  <a:schemeClr val="tx1"/>
                </a:solidFill>
                <a:latin typeface="楷体" panose="02010609060101010101" charset="-122"/>
                <a:ea typeface="楷体" panose="02010609060101010101" charset="-122"/>
              </a:rPr>
              <a:t>。</a:t>
            </a: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p>
          <a:p>
            <a:pPr marL="0" indent="0">
              <a:lnSpc>
                <a:spcPct val="110000"/>
              </a:lnSpc>
              <a:buNone/>
            </a:pPr>
            <a:r>
              <a:rPr lang="zh-CN" altLang="en-US" sz="2800" b="1">
                <a:solidFill>
                  <a:srgbClr val="0066FF"/>
                </a:solidFill>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1）由于抽象与实现分离，所以</a:t>
            </a:r>
            <a:r>
              <a:rPr lang="zh-CN" altLang="en-US" sz="2800" b="1">
                <a:solidFill>
                  <a:srgbClr val="FF0000"/>
                </a:solidFill>
                <a:latin typeface="楷体" panose="02010609060101010101" charset="-122"/>
                <a:ea typeface="楷体" panose="02010609060101010101" charset="-122"/>
              </a:rPr>
              <a:t>扩展能力强</a:t>
            </a:r>
            <a:r>
              <a:rPr lang="zh-CN" altLang="en-US" sz="2800" b="1">
                <a:latin typeface="楷体" panose="02010609060101010101" charset="-122"/>
                <a:ea typeface="楷体" panose="02010609060101010101" charset="-122"/>
              </a:rPr>
              <a:t>；</a:t>
            </a:r>
          </a:p>
          <a:p>
            <a:pPr marL="0" indent="0">
              <a:lnSpc>
                <a:spcPct val="110000"/>
              </a:lnSpc>
              <a:buNone/>
            </a:pPr>
            <a:r>
              <a:rPr lang="zh-CN" altLang="en-US" sz="2800" b="1">
                <a:latin typeface="楷体" panose="02010609060101010101" charset="-122"/>
                <a:ea typeface="楷体" panose="02010609060101010101" charset="-122"/>
              </a:rPr>
              <a:t>    2）其</a:t>
            </a:r>
            <a:r>
              <a:rPr lang="zh-CN" altLang="en-US" sz="2800" b="1">
                <a:solidFill>
                  <a:srgbClr val="FF0000"/>
                </a:solidFill>
                <a:latin typeface="楷体" panose="02010609060101010101" charset="-122"/>
                <a:ea typeface="楷体" panose="02010609060101010101" charset="-122"/>
              </a:rPr>
              <a:t>实现细节对客户透明</a:t>
            </a:r>
            <a:r>
              <a:rPr lang="zh-CN" altLang="en-US" sz="2800" b="1">
                <a:solidFill>
                  <a:schemeClr val="tx1"/>
                </a:solidFill>
                <a:latin typeface="楷体" panose="02010609060101010101" charset="-122"/>
                <a:ea typeface="楷体" panose="02010609060101010101" charset="-122"/>
              </a:rPr>
              <a:t>。</a:t>
            </a: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缺点：</a:t>
            </a:r>
            <a:r>
              <a:rPr lang="zh-CN" altLang="en-US" sz="2800" b="1">
                <a:latin typeface="楷体" panose="02010609060101010101" charset="-122"/>
                <a:ea typeface="楷体" panose="02010609060101010101" charset="-122"/>
                <a:sym typeface="+mn-ea"/>
              </a:rPr>
              <a:t>由于聚合关系建立在抽象层，要求开发者针对抽象化进行设计与编程，这</a:t>
            </a:r>
            <a:r>
              <a:rPr lang="zh-CN" altLang="en-US" sz="2800" b="1">
                <a:solidFill>
                  <a:srgbClr val="FF0000"/>
                </a:solidFill>
                <a:latin typeface="楷体" panose="02010609060101010101" charset="-122"/>
                <a:ea typeface="楷体" panose="02010609060101010101" charset="-122"/>
                <a:sym typeface="+mn-ea"/>
              </a:rPr>
              <a:t>增加了系统的理解与设计难度</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内容简介</a:t>
            </a:r>
          </a:p>
        </p:txBody>
      </p:sp>
      <p:sp>
        <p:nvSpPr>
          <p:cNvPr id="39" name="内容占位符 38"/>
          <p:cNvSpPr>
            <a:spLocks noGrp="1"/>
          </p:cNvSpPr>
          <p:nvPr>
            <p:ph idx="1"/>
          </p:nvPr>
        </p:nvSpPr>
        <p:spPr>
          <a:xfrm>
            <a:off x="609600" y="1294130"/>
            <a:ext cx="10972800" cy="5188585"/>
          </a:xfrm>
        </p:spPr>
        <p:txBody>
          <a:bodyPr/>
          <a:lstStyle/>
          <a:p>
            <a:pPr marL="0" indent="0">
              <a:lnSpc>
                <a:spcPct val="110000"/>
              </a:lnSpc>
              <a:buNone/>
            </a:pPr>
            <a:r>
              <a:rPr lang="en-US" altLang="zh-CN">
                <a:latin typeface="Arial" panose="020B0604020202020204" pitchFamily="34" charset="0"/>
              </a:rPr>
              <a:t>• </a:t>
            </a:r>
            <a:r>
              <a:rPr lang="en-US" altLang="zh-CN">
                <a:solidFill>
                  <a:srgbClr val="00B050"/>
                </a:solidFill>
              </a:rPr>
              <a:t>本章教学目标：</a:t>
            </a:r>
          </a:p>
          <a:p>
            <a:pPr marL="0" indent="0">
              <a:lnSpc>
                <a:spcPct val="110000"/>
              </a:lnSpc>
              <a:buNone/>
            </a:pPr>
            <a:r>
              <a:rPr lang="zh-CN" altLang="en-US">
                <a:sym typeface="+mn-ea"/>
              </a:rPr>
              <a:t></a:t>
            </a:r>
            <a:r>
              <a:rPr lang="zh-CN" altLang="en-US"/>
              <a:t>了解</a:t>
            </a:r>
            <a:r>
              <a:rPr lang="zh-CN" altLang="en-US">
                <a:solidFill>
                  <a:srgbClr val="FF0000"/>
                </a:solidFill>
              </a:rPr>
              <a:t>结构型模式</a:t>
            </a:r>
            <a:r>
              <a:rPr lang="zh-CN" altLang="en-US"/>
              <a:t>的</a:t>
            </a:r>
            <a:r>
              <a:rPr lang="zh-CN" altLang="en-US">
                <a:solidFill>
                  <a:srgbClr val="FF0000"/>
                </a:solidFill>
              </a:rPr>
              <a:t>特点与分类</a:t>
            </a:r>
            <a:r>
              <a:rPr lang="zh-CN" altLang="en-US"/>
              <a:t>；</a:t>
            </a:r>
          </a:p>
          <a:p>
            <a:pPr marL="0" indent="0">
              <a:lnSpc>
                <a:spcPct val="110000"/>
              </a:lnSpc>
              <a:buNone/>
            </a:pPr>
            <a:r>
              <a:rPr lang="zh-CN" altLang="en-US">
                <a:sym typeface="+mn-ea"/>
              </a:rPr>
              <a:t></a:t>
            </a:r>
            <a:r>
              <a:rPr lang="zh-CN" altLang="en-US"/>
              <a:t>理解</a:t>
            </a:r>
            <a:r>
              <a:rPr lang="zh-CN" altLang="en-US">
                <a:solidFill>
                  <a:srgbClr val="FF0000"/>
                </a:solidFill>
              </a:rPr>
              <a:t>代理模式</a:t>
            </a:r>
            <a:r>
              <a:rPr lang="zh-CN" altLang="en-US"/>
              <a:t>、</a:t>
            </a:r>
            <a:r>
              <a:rPr lang="zh-CN" altLang="en-US">
                <a:solidFill>
                  <a:srgbClr val="FF0000"/>
                </a:solidFill>
              </a:rPr>
              <a:t>适配器模式</a:t>
            </a:r>
            <a:r>
              <a:rPr lang="zh-CN" altLang="en-US"/>
              <a:t>、</a:t>
            </a:r>
            <a:r>
              <a:rPr lang="zh-CN" altLang="en-US">
                <a:solidFill>
                  <a:srgbClr val="FF0000"/>
                </a:solidFill>
              </a:rPr>
              <a:t>桥接模式</a:t>
            </a:r>
            <a:r>
              <a:rPr lang="zh-CN" altLang="en-US"/>
              <a:t>的</a:t>
            </a:r>
            <a:r>
              <a:rPr lang="zh-CN" altLang="en-US">
                <a:solidFill>
                  <a:srgbClr val="FF0000"/>
                </a:solidFill>
              </a:rPr>
              <a:t>定义与特点</a:t>
            </a:r>
            <a:r>
              <a:rPr lang="zh-CN" altLang="en-US"/>
              <a:t>；</a:t>
            </a:r>
          </a:p>
          <a:p>
            <a:pPr marL="0" indent="0">
              <a:lnSpc>
                <a:spcPct val="110000"/>
              </a:lnSpc>
              <a:buNone/>
            </a:pPr>
            <a:r>
              <a:rPr lang="zh-CN" altLang="en-US">
                <a:sym typeface="+mn-ea"/>
              </a:rPr>
              <a:t></a:t>
            </a:r>
            <a:r>
              <a:rPr lang="zh-CN" altLang="en-US"/>
              <a:t>掌握代理模式、适配器模式、桥接模式的</a:t>
            </a:r>
            <a:r>
              <a:rPr lang="zh-CN" altLang="en-US">
                <a:solidFill>
                  <a:srgbClr val="FF0000"/>
                </a:solidFill>
              </a:rPr>
              <a:t>结构与实现</a:t>
            </a:r>
            <a:r>
              <a:rPr lang="zh-CN" altLang="en-US"/>
              <a:t>；</a:t>
            </a:r>
          </a:p>
          <a:p>
            <a:pPr marL="0" indent="0">
              <a:lnSpc>
                <a:spcPct val="110000"/>
              </a:lnSpc>
              <a:buNone/>
            </a:pPr>
            <a:r>
              <a:rPr lang="zh-CN" altLang="en-US">
                <a:sym typeface="+mn-ea"/>
              </a:rPr>
              <a:t>学会使用这三种设计模式</a:t>
            </a:r>
            <a:r>
              <a:rPr lang="zh-CN" altLang="en-US">
                <a:solidFill>
                  <a:srgbClr val="FF0000"/>
                </a:solidFill>
                <a:sym typeface="+mn-ea"/>
              </a:rPr>
              <a:t>开发应用程序</a:t>
            </a:r>
            <a:r>
              <a:rPr lang="zh-CN" altLang="en-US">
                <a:sym typeface="+mn-ea"/>
              </a:rPr>
              <a:t>；</a:t>
            </a:r>
          </a:p>
          <a:p>
            <a:pPr marL="0" indent="0">
              <a:lnSpc>
                <a:spcPct val="110000"/>
              </a:lnSpc>
              <a:buNone/>
            </a:pPr>
            <a:r>
              <a:rPr lang="zh-CN" altLang="en-US">
                <a:sym typeface="+mn-ea"/>
              </a:rPr>
              <a:t>明白这三种设计模式的扩展应用。</a:t>
            </a:r>
          </a:p>
          <a:p>
            <a:pPr marL="0" indent="0">
              <a:lnSpc>
                <a:spcPct val="110000"/>
              </a:lnSpc>
              <a:buNone/>
            </a:pPr>
            <a:r>
              <a:rPr lang="zh-CN" altLang="en-US">
                <a:latin typeface="Arial" panose="020B0604020202020204" pitchFamily="34" charset="0"/>
              </a:rPr>
              <a:t>• </a:t>
            </a:r>
            <a:r>
              <a:rPr lang="zh-CN" altLang="en-US">
                <a:solidFill>
                  <a:srgbClr val="00B050"/>
                </a:solidFill>
              </a:rPr>
              <a:t>本章重点内容：</a:t>
            </a:r>
          </a:p>
          <a:p>
            <a:pPr marL="0" indent="0">
              <a:lnSpc>
                <a:spcPct val="110000"/>
              </a:lnSpc>
              <a:buNone/>
            </a:pPr>
            <a:r>
              <a:rPr lang="zh-CN" altLang="en-US">
                <a:sym typeface="+mn-ea"/>
              </a:rPr>
              <a:t></a:t>
            </a:r>
            <a:r>
              <a:rPr lang="zh-CN" altLang="en-US"/>
              <a:t>结构型模式的</a:t>
            </a:r>
            <a:r>
              <a:rPr lang="zh-CN" altLang="en-US">
                <a:solidFill>
                  <a:srgbClr val="FF0000"/>
                </a:solidFill>
              </a:rPr>
              <a:t>定义</a:t>
            </a:r>
            <a:r>
              <a:rPr lang="zh-CN" altLang="en-US"/>
              <a:t>、</a:t>
            </a:r>
            <a:r>
              <a:rPr lang="zh-CN" altLang="en-US">
                <a:solidFill>
                  <a:srgbClr val="FF0000"/>
                </a:solidFill>
              </a:rPr>
              <a:t>特点</a:t>
            </a:r>
            <a:r>
              <a:rPr lang="zh-CN" altLang="en-US"/>
              <a:t>和</a:t>
            </a:r>
            <a:r>
              <a:rPr lang="zh-CN" altLang="en-US">
                <a:solidFill>
                  <a:srgbClr val="FF0000"/>
                </a:solidFill>
              </a:rPr>
              <a:t>分类</a:t>
            </a:r>
            <a:r>
              <a:rPr lang="zh-CN" altLang="en-US"/>
              <a:t>方法；</a:t>
            </a:r>
          </a:p>
          <a:p>
            <a:pPr marL="0" indent="0">
              <a:lnSpc>
                <a:spcPct val="110000"/>
              </a:lnSpc>
              <a:buNone/>
            </a:pPr>
            <a:r>
              <a:rPr lang="zh-CN" altLang="en-US">
                <a:sym typeface="+mn-ea"/>
              </a:rPr>
              <a:t></a:t>
            </a:r>
            <a:r>
              <a:rPr lang="zh-CN" altLang="en-US">
                <a:solidFill>
                  <a:srgbClr val="FF0000"/>
                </a:solidFill>
              </a:rPr>
              <a:t>代理模式</a:t>
            </a:r>
            <a:r>
              <a:rPr lang="zh-CN" altLang="en-US"/>
              <a:t>的特点、结构、应用场景与应用方法；</a:t>
            </a:r>
          </a:p>
          <a:p>
            <a:pPr marL="0" indent="0">
              <a:lnSpc>
                <a:spcPct val="110000"/>
              </a:lnSpc>
              <a:buNone/>
            </a:pPr>
            <a:r>
              <a:rPr lang="zh-CN" altLang="en-US">
                <a:sym typeface="+mn-ea"/>
              </a:rPr>
              <a:t></a:t>
            </a:r>
            <a:r>
              <a:rPr lang="zh-CN" altLang="en-US">
                <a:solidFill>
                  <a:srgbClr val="FF0000"/>
                </a:solidFill>
              </a:rPr>
              <a:t>适配器模式</a:t>
            </a:r>
            <a:r>
              <a:rPr lang="zh-CN" altLang="en-US"/>
              <a:t>的特点、结构、应用场景与应用方法；</a:t>
            </a:r>
          </a:p>
          <a:p>
            <a:pPr marL="0" indent="0">
              <a:lnSpc>
                <a:spcPct val="110000"/>
              </a:lnSpc>
              <a:buNone/>
            </a:pPr>
            <a:r>
              <a:rPr lang="zh-CN" altLang="en-US">
                <a:sym typeface="+mn-ea"/>
              </a:rPr>
              <a:t></a:t>
            </a:r>
            <a:r>
              <a:rPr lang="zh-CN" altLang="en-US">
                <a:solidFill>
                  <a:srgbClr val="FF0000"/>
                </a:solidFill>
              </a:rPr>
              <a:t>桥接模式</a:t>
            </a:r>
            <a:r>
              <a:rPr lang="zh-CN" altLang="en-US"/>
              <a:t>的特点、结构、应用场景与应用方法。</a:t>
            </a:r>
          </a:p>
        </p:txBody>
      </p:sp>
      <p:sp>
        <p:nvSpPr>
          <p:cNvPr id="2" name="日期占位符 1"/>
          <p:cNvSpPr>
            <a:spLocks noGrp="1"/>
          </p:cNvSpPr>
          <p:nvPr>
            <p:ph type="dt" sz="half" idx="10"/>
          </p:nvPr>
        </p:nvSpPr>
        <p:spPr/>
        <p:txBody>
          <a:bodyPr/>
          <a:lstStyle/>
          <a:p>
            <a:pPr lvl="0"/>
            <a:r>
              <a:rPr lang="zh-CN" altLang="en-US">
                <a:sym typeface="+mn-ea"/>
              </a:rPr>
              <a:t>软件设计模式（Java版）、  作者：程细柱</a:t>
            </a:r>
            <a:endParaRPr lang="zh-CN" altLang="en-US"/>
          </a:p>
          <a:p>
            <a:pPr lvl="0"/>
            <a:endParaRPr lang="zh-CN" altLang="en-US"/>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823335" y="6530975"/>
            <a:ext cx="5678170" cy="476250"/>
          </a:xfrm>
        </p:spPr>
        <p:txBody>
          <a:bodyPr/>
          <a:lstStyle/>
          <a:p>
            <a:pPr lvl="0"/>
            <a:r>
              <a:rPr lang="zh-CN"/>
              <a:t>人民邮电出版社(www.ptpress.com.cn 和 www.ptpedu.com.cn)</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4.4  桥接(Bridge)模式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379855"/>
            <a:ext cx="10972800" cy="5118100"/>
          </a:xfrm>
        </p:spPr>
        <p:txBody>
          <a:bodyPr/>
          <a:lstStyle/>
          <a:p>
            <a:pPr>
              <a:lnSpc>
                <a:spcPct val="90000"/>
              </a:lnSpc>
            </a:pPr>
            <a:r>
              <a:rPr sz="2800">
                <a:solidFill>
                  <a:srgbClr val="00B050"/>
                </a:solidFill>
              </a:rPr>
              <a:t>4.4.2 模式的结构与实现</a:t>
            </a: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90000"/>
              </a:lnSpc>
              <a:buNone/>
            </a:pPr>
            <a:r>
              <a:rPr lang="zh-CN" altLang="en-US" sz="2800" b="1">
                <a:latin typeface="楷体" panose="02010609060101010101" charset="-122"/>
                <a:ea typeface="楷体" panose="02010609060101010101" charset="-122"/>
                <a:sym typeface="+mn-ea"/>
              </a:rPr>
              <a:t>    桥接模式包含以下主要角色：</a:t>
            </a:r>
          </a:p>
          <a:p>
            <a:pPr marL="0" indent="0">
              <a:lnSpc>
                <a:spcPct val="9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抽象化(Abstraction)角色</a:t>
            </a:r>
            <a:r>
              <a:rPr lang="zh-CN" altLang="en-US" sz="2800" b="1">
                <a:latin typeface="楷体" panose="02010609060101010101" charset="-122"/>
                <a:ea typeface="楷体" panose="02010609060101010101" charset="-122"/>
                <a:sym typeface="+mn-ea"/>
              </a:rPr>
              <a:t>：定义抽象类，并包含一个对实现化对象的引用。</a:t>
            </a:r>
          </a:p>
          <a:p>
            <a:pPr marL="0" indent="0">
              <a:lnSpc>
                <a:spcPct val="9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扩展抽象化(Refined Abstraction)角色</a:t>
            </a:r>
            <a:r>
              <a:rPr lang="zh-CN" altLang="en-US" sz="2800" b="1">
                <a:latin typeface="楷体" panose="02010609060101010101" charset="-122"/>
                <a:ea typeface="楷体" panose="02010609060101010101" charset="-122"/>
                <a:sym typeface="+mn-ea"/>
              </a:rPr>
              <a:t>：是抽象化角色的子类，实现父类中的业务方法，并通过组合关系调用实现化角色中的业务方法。</a:t>
            </a:r>
          </a:p>
          <a:p>
            <a:pPr marL="0" indent="0">
              <a:lnSpc>
                <a:spcPct val="9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实现化(Implementor)角色</a:t>
            </a:r>
            <a:r>
              <a:rPr lang="zh-CN" altLang="en-US" sz="2800" b="1">
                <a:latin typeface="楷体" panose="02010609060101010101" charset="-122"/>
                <a:ea typeface="楷体" panose="02010609060101010101" charset="-122"/>
                <a:sym typeface="+mn-ea"/>
              </a:rPr>
              <a:t>：定义实现化角色的接口，供扩展抽象化角色调用。</a:t>
            </a:r>
          </a:p>
          <a:p>
            <a:pPr marL="0" indent="0">
              <a:lnSpc>
                <a:spcPct val="90000"/>
              </a:lnSpc>
              <a:buNone/>
            </a:pPr>
            <a:r>
              <a:rPr lang="zh-CN" altLang="en-US" sz="2800" b="1">
                <a:latin typeface="楷体" panose="02010609060101010101" charset="-122"/>
                <a:ea typeface="楷体" panose="02010609060101010101" charset="-122"/>
                <a:sym typeface="+mn-ea"/>
              </a:rPr>
              <a:t>    ⑷ </a:t>
            </a:r>
            <a:r>
              <a:rPr lang="zh-CN" altLang="en-US" sz="2800" b="1">
                <a:solidFill>
                  <a:srgbClr val="FF0000"/>
                </a:solidFill>
                <a:latin typeface="楷体" panose="02010609060101010101" charset="-122"/>
                <a:ea typeface="楷体" panose="02010609060101010101" charset="-122"/>
                <a:sym typeface="+mn-ea"/>
              </a:rPr>
              <a:t>具体实现化(Concrete Implementor)角色</a:t>
            </a:r>
            <a:r>
              <a:rPr lang="zh-CN" altLang="en-US" sz="2800" b="1">
                <a:latin typeface="楷体" panose="02010609060101010101" charset="-122"/>
                <a:ea typeface="楷体" panose="02010609060101010101" charset="-122"/>
                <a:sym typeface="+mn-ea"/>
              </a:rPr>
              <a:t>：给出实现化角色接口的具体实现。</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4.4  桥接(Bridge)模式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35125"/>
            <a:ext cx="2535555" cy="4705350"/>
          </a:xfrm>
        </p:spPr>
        <p:txBody>
          <a:bodyPr/>
          <a:lstStyle/>
          <a:p>
            <a:pPr>
              <a:lnSpc>
                <a:spcPct val="90000"/>
              </a:lnSpc>
            </a:pPr>
            <a:r>
              <a:rPr sz="2800">
                <a:solidFill>
                  <a:srgbClr val="00B050"/>
                </a:solidFill>
                <a:sym typeface="+mn-ea"/>
              </a:rPr>
              <a:t>4.4.2 模式的结构与实现</a:t>
            </a:r>
            <a:endParaRPr lang="zh-CN" altLang="en-US" sz="2800">
              <a:solidFill>
                <a:srgbClr val="00B050"/>
              </a:solidFill>
            </a:endParaRP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1.模式的结构（续）：</a:t>
            </a:r>
          </a:p>
          <a:p>
            <a:pPr marL="0" indent="0">
              <a:lnSpc>
                <a:spcPct val="90000"/>
              </a:lnSpc>
              <a:buNone/>
            </a:pPr>
            <a:r>
              <a:rPr lang="zh-CN" altLang="en-US" sz="2800" b="1">
                <a:solidFill>
                  <a:srgbClr val="0066FF"/>
                </a:solidFill>
                <a:latin typeface="楷体" panose="02010609060101010101" charset="-122"/>
                <a:ea typeface="楷体" panose="02010609060101010101" charset="-122"/>
                <a:sym typeface="+mn-ea"/>
              </a:rPr>
              <a:t> </a:t>
            </a:r>
            <a:r>
              <a:rPr lang="zh-CN" altLang="en-US" sz="2800" b="1">
                <a:latin typeface="楷体" panose="02010609060101010101" charset="-122"/>
                <a:ea typeface="楷体" panose="02010609060101010101" charset="-122"/>
                <a:sym typeface="+mn-ea"/>
              </a:rPr>
              <a:t>结构图如右：</a:t>
            </a:r>
          </a:p>
          <a:p>
            <a:pPr marL="0" indent="0">
              <a:lnSpc>
                <a:spcPct val="90000"/>
              </a:lnSpc>
              <a:buNone/>
            </a:pPr>
            <a:endParaRPr lang="zh-CN" altLang="en-US" sz="2800" b="1">
              <a:latin typeface="楷体" panose="02010609060101010101" charset="-122"/>
              <a:ea typeface="楷体" panose="02010609060101010101" charset="-122"/>
              <a:sym typeface="+mn-ea"/>
            </a:endParaRP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2.模式的实现</a:t>
            </a:r>
          </a:p>
          <a:p>
            <a:pPr marL="0" indent="0">
              <a:lnSpc>
                <a:spcPct val="9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7" descr="z48_Bridge"/>
          <p:cNvPicPr>
            <a:picLocks noChangeAspect="1"/>
          </p:cNvPicPr>
          <p:nvPr/>
        </p:nvPicPr>
        <p:blipFill>
          <a:blip r:embed="rId3"/>
          <a:stretch>
            <a:fillRect/>
          </a:stretch>
        </p:blipFill>
        <p:spPr>
          <a:xfrm>
            <a:off x="3357245" y="1651635"/>
            <a:ext cx="8239760" cy="4776470"/>
          </a:xfrm>
          <a:prstGeom prst="rect">
            <a:avLst/>
          </a:prstGeom>
          <a:noFill/>
          <a:ln w="9525">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4.4  桥接(Bridge)模式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345440" y="1534160"/>
            <a:ext cx="4820285" cy="4903470"/>
          </a:xfrm>
        </p:spPr>
        <p:txBody>
          <a:bodyPr/>
          <a:lstStyle/>
          <a:p>
            <a:pPr>
              <a:lnSpc>
                <a:spcPct val="90000"/>
              </a:lnSpc>
            </a:pPr>
            <a:r>
              <a:rPr lang="zh-CN" altLang="en-US" sz="2800">
                <a:solidFill>
                  <a:srgbClr val="00B050"/>
                </a:solidFill>
              </a:rPr>
              <a:t>4.4.3 模式的应用实例</a:t>
            </a:r>
          </a:p>
          <a:p>
            <a:pPr marL="0" indent="0">
              <a:lnSpc>
                <a:spcPct val="9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【例4.3】 用桥接模式模拟女士皮包的选购。</a:t>
            </a:r>
          </a:p>
          <a:p>
            <a:pPr marL="0" indent="0">
              <a:lnSpc>
                <a:spcPct val="9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女士皮包有很多种，可以按用途分、按皮质分、按品牌分、按颜色分、按大小分等，存在多个维度的变化，所以采用桥接模式来实现女士皮包的选购比较合适。本实例按用途分可选钱包（Wallet）和挎包（HandBag），按颜色分可选黄色（Yellow）和红色（Red），右边是其结构图：</a:t>
            </a:r>
          </a:p>
          <a:p>
            <a:pPr marL="0" indent="0">
              <a:lnSpc>
                <a:spcPct val="9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4" descr="z49_BagManage"/>
          <p:cNvPicPr>
            <a:picLocks noChangeAspect="1"/>
          </p:cNvPicPr>
          <p:nvPr/>
        </p:nvPicPr>
        <p:blipFill>
          <a:blip r:embed="rId3"/>
          <a:stretch>
            <a:fillRect/>
          </a:stretch>
        </p:blipFill>
        <p:spPr>
          <a:xfrm>
            <a:off x="5149215" y="1484630"/>
            <a:ext cx="6945630" cy="4903470"/>
          </a:xfrm>
          <a:prstGeom prst="rect">
            <a:avLst/>
          </a:prstGeom>
          <a:noFill/>
          <a:ln w="9525">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4.4  桥接(Bridge)模式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24000"/>
            <a:ext cx="4006215" cy="4641215"/>
          </a:xfrm>
        </p:spPr>
        <p:txBody>
          <a:bodyPr/>
          <a:lstStyle/>
          <a:p>
            <a:pPr>
              <a:lnSpc>
                <a:spcPct val="90000"/>
              </a:lnSpc>
            </a:pPr>
            <a:r>
              <a:rPr lang="zh-CN" altLang="en-US" sz="2800">
                <a:solidFill>
                  <a:srgbClr val="00B050"/>
                </a:solidFill>
                <a:sym typeface="+mn-ea"/>
              </a:rPr>
              <a:t>4.4.3 模式的应用实例</a:t>
            </a:r>
          </a:p>
          <a:p>
            <a:pPr marL="0" indent="0">
              <a:lnSpc>
                <a:spcPct val="90000"/>
              </a:lnSpc>
              <a:buNone/>
            </a:pPr>
            <a:endParaRPr lang="zh-CN" altLang="en-US" sz="2800">
              <a:solidFill>
                <a:srgbClr val="00B050"/>
              </a:solidFill>
            </a:endParaRP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【例4.3】 用桥接模式模拟女士皮包的选购。</a:t>
            </a:r>
          </a:p>
          <a:p>
            <a:pPr marL="0" indent="0">
              <a:lnSpc>
                <a:spcPct val="90000"/>
              </a:lnSpc>
              <a:buNone/>
            </a:pPr>
            <a:r>
              <a:rPr lang="zh-CN" altLang="en-US" sz="2800" b="1">
                <a:latin typeface="楷体" panose="02010609060101010101" charset="-122"/>
                <a:ea typeface="楷体" panose="02010609060101010101" charset="-122"/>
                <a:sym typeface="+mn-ea"/>
              </a:rPr>
              <a:t>  </a:t>
            </a:r>
          </a:p>
          <a:p>
            <a:pPr marL="0" indent="0">
              <a:lnSpc>
                <a:spcPct val="90000"/>
              </a:lnSpc>
              <a:buNone/>
            </a:pPr>
            <a:r>
              <a:rPr lang="zh-CN" altLang="en-US" sz="2800" b="1">
                <a:solidFill>
                  <a:srgbClr val="FF0000"/>
                </a:solidFill>
                <a:latin typeface="楷体" panose="02010609060101010101" charset="-122"/>
                <a:ea typeface="楷体" panose="02010609060101010101" charset="-122"/>
                <a:sym typeface="+mn-ea"/>
              </a:rPr>
              <a:t>  右边是程序的运行结果：</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6" descr="22"/>
          <p:cNvPicPr>
            <a:picLocks noChangeAspect="1"/>
          </p:cNvPicPr>
          <p:nvPr/>
        </p:nvPicPr>
        <p:blipFill>
          <a:blip r:embed="rId3"/>
          <a:stretch>
            <a:fillRect/>
          </a:stretch>
        </p:blipFill>
        <p:spPr>
          <a:xfrm>
            <a:off x="5316855" y="1524000"/>
            <a:ext cx="5965190" cy="4821555"/>
          </a:xfrm>
          <a:prstGeom prst="rect">
            <a:avLst/>
          </a:prstGeom>
          <a:noFill/>
          <a:ln w="9525">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4.4  桥接(Bridge)模式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939800" y="1587500"/>
            <a:ext cx="10570845" cy="4450080"/>
          </a:xfrm>
        </p:spPr>
        <p:txBody>
          <a:bodyPr/>
          <a:lstStyle/>
          <a:p>
            <a:pPr>
              <a:lnSpc>
                <a:spcPct val="110000"/>
              </a:lnSpc>
            </a:pPr>
            <a:r>
              <a:rPr lang="zh-CN" altLang="en-US" sz="2800">
                <a:solidFill>
                  <a:srgbClr val="00B050"/>
                </a:solidFill>
              </a:rPr>
              <a:t>4.4.4 模式的应用场景</a:t>
            </a:r>
          </a:p>
          <a:p>
            <a:pPr marL="0" indent="0">
              <a:lnSpc>
                <a:spcPct val="110000"/>
              </a:lnSpc>
              <a:buNone/>
            </a:pPr>
            <a:r>
              <a:rPr lang="zh-CN" altLang="en-US" sz="2800" b="1">
                <a:latin typeface="楷体" panose="02010609060101010101" charset="-122"/>
                <a:ea typeface="楷体" panose="02010609060101010101" charset="-122"/>
                <a:sym typeface="+mn-ea"/>
              </a:rPr>
              <a:t>   桥接模式通常适用以下场景：  </a:t>
            </a:r>
          </a:p>
          <a:p>
            <a:pPr marL="0" indent="0">
              <a:lnSpc>
                <a:spcPct val="110000"/>
              </a:lnSpc>
              <a:buNone/>
            </a:pPr>
            <a:r>
              <a:rPr lang="zh-CN" altLang="en-US" sz="2800" b="1">
                <a:latin typeface="楷体" panose="02010609060101010101" charset="-122"/>
                <a:ea typeface="楷体" panose="02010609060101010101" charset="-122"/>
                <a:sym typeface="+mn-ea"/>
              </a:rPr>
              <a:t>   1）当一个类</a:t>
            </a:r>
            <a:r>
              <a:rPr lang="zh-CN" altLang="en-US" sz="2800" b="1">
                <a:solidFill>
                  <a:srgbClr val="FF0000"/>
                </a:solidFill>
                <a:latin typeface="楷体" panose="02010609060101010101" charset="-122"/>
                <a:ea typeface="楷体" panose="02010609060101010101" charset="-122"/>
                <a:sym typeface="+mn-ea"/>
              </a:rPr>
              <a:t>存在两个独立变化的维度</a:t>
            </a:r>
            <a:r>
              <a:rPr lang="zh-CN" altLang="en-US" sz="2800" b="1">
                <a:latin typeface="楷体" panose="02010609060101010101" charset="-122"/>
                <a:ea typeface="楷体" panose="02010609060101010101" charset="-122"/>
                <a:sym typeface="+mn-ea"/>
              </a:rPr>
              <a:t>，且这两个维度都需要进行扩展时。</a:t>
            </a:r>
          </a:p>
          <a:p>
            <a:pPr marL="0" indent="0">
              <a:lnSpc>
                <a:spcPct val="110000"/>
              </a:lnSpc>
              <a:buNone/>
            </a:pPr>
            <a:r>
              <a:rPr lang="zh-CN" altLang="en-US" sz="2800" b="1">
                <a:latin typeface="楷体" panose="02010609060101010101" charset="-122"/>
                <a:ea typeface="楷体" panose="02010609060101010101" charset="-122"/>
                <a:sym typeface="+mn-ea"/>
              </a:rPr>
              <a:t>   2）当一个</a:t>
            </a:r>
            <a:r>
              <a:rPr lang="zh-CN" altLang="en-US" sz="2800" b="1">
                <a:solidFill>
                  <a:srgbClr val="FF0000"/>
                </a:solidFill>
                <a:latin typeface="楷体" panose="02010609060101010101" charset="-122"/>
                <a:ea typeface="楷体" panose="02010609060101010101" charset="-122"/>
                <a:sym typeface="+mn-ea"/>
              </a:rPr>
              <a:t>系统不希望使用继承</a:t>
            </a:r>
            <a:r>
              <a:rPr lang="zh-CN" altLang="en-US" sz="2800" b="1">
                <a:latin typeface="楷体" panose="02010609060101010101" charset="-122"/>
                <a:ea typeface="楷体" panose="02010609060101010101" charset="-122"/>
                <a:sym typeface="+mn-ea"/>
              </a:rPr>
              <a:t>或因为多层次继承导致系统类的个数急剧增加时。</a:t>
            </a:r>
          </a:p>
          <a:p>
            <a:pPr marL="0" indent="0">
              <a:lnSpc>
                <a:spcPct val="110000"/>
              </a:lnSpc>
              <a:buNone/>
            </a:pPr>
            <a:r>
              <a:rPr lang="en-US" altLang="zh-CN" sz="2800" b="1">
                <a:latin typeface="楷体" panose="02010609060101010101" charset="-122"/>
                <a:ea typeface="楷体" panose="02010609060101010101" charset="-122"/>
                <a:sym typeface="+mn-ea"/>
              </a:rPr>
              <a:t>   3</a:t>
            </a:r>
            <a:r>
              <a:rPr lang="zh-CN" altLang="en-US" sz="2800" b="1">
                <a:latin typeface="楷体" panose="02010609060101010101" charset="-122"/>
                <a:ea typeface="楷体" panose="02010609060101010101" charset="-122"/>
                <a:sym typeface="+mn-ea"/>
              </a:rPr>
              <a:t>）当一个</a:t>
            </a:r>
            <a:r>
              <a:rPr lang="zh-CN" altLang="en-US" sz="2800" b="1">
                <a:solidFill>
                  <a:srgbClr val="FF0000"/>
                </a:solidFill>
                <a:latin typeface="楷体" panose="02010609060101010101" charset="-122"/>
                <a:ea typeface="楷体" panose="02010609060101010101" charset="-122"/>
                <a:sym typeface="+mn-ea"/>
              </a:rPr>
              <a:t>系统需要在构件的抽象化角色和具体化角色之间增加更多的灵活性时</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4.4  桥接(Bridge)模式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1022350" y="1444625"/>
            <a:ext cx="3761105" cy="4983480"/>
          </a:xfrm>
        </p:spPr>
        <p:txBody>
          <a:bodyPr/>
          <a:lstStyle/>
          <a:p>
            <a:pPr>
              <a:lnSpc>
                <a:spcPct val="130000"/>
              </a:lnSpc>
            </a:pPr>
            <a:r>
              <a:rPr lang="zh-CN" altLang="en-US" sz="2800">
                <a:solidFill>
                  <a:srgbClr val="00B050"/>
                </a:solidFill>
              </a:rPr>
              <a:t>4.4.5 模式的扩展</a:t>
            </a:r>
          </a:p>
          <a:p>
            <a:pPr marL="0" indent="0">
              <a:lnSpc>
                <a:spcPct val="130000"/>
              </a:lnSpc>
              <a:buNone/>
            </a:pPr>
            <a:r>
              <a:rPr lang="zh-CN" altLang="en-US" b="1">
                <a:latin typeface="楷体" panose="02010609060101010101" charset="-122"/>
                <a:ea typeface="楷体" panose="02010609060101010101" charset="-122"/>
                <a:sym typeface="+mn-ea"/>
              </a:rPr>
              <a:t>   在软件开发中，有时</a:t>
            </a:r>
            <a:r>
              <a:rPr lang="zh-CN" altLang="en-US" b="1">
                <a:solidFill>
                  <a:srgbClr val="FF0000"/>
                </a:solidFill>
                <a:latin typeface="楷体" panose="02010609060101010101" charset="-122"/>
                <a:ea typeface="楷体" panose="02010609060101010101" charset="-122"/>
                <a:sym typeface="+mn-ea"/>
              </a:rPr>
              <a:t>桥接模式可与适配器模式联合使用</a:t>
            </a:r>
            <a:r>
              <a:rPr lang="zh-CN" altLang="en-US" b="1">
                <a:latin typeface="楷体" panose="02010609060101010101" charset="-122"/>
                <a:ea typeface="楷体" panose="02010609060101010101" charset="-122"/>
                <a:sym typeface="+mn-ea"/>
              </a:rPr>
              <a:t>。当桥接模式的实现化角色的接口与现有类的接口不一致时，可以在二者中间定义一个适配器将二者联接起来，其结构图如右：</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9" descr="z50_BridgeAdapter"/>
          <p:cNvPicPr>
            <a:picLocks noChangeAspect="1"/>
          </p:cNvPicPr>
          <p:nvPr/>
        </p:nvPicPr>
        <p:blipFill>
          <a:blip r:embed="rId3"/>
          <a:stretch>
            <a:fillRect/>
          </a:stretch>
        </p:blipFill>
        <p:spPr>
          <a:xfrm>
            <a:off x="4968240" y="1444625"/>
            <a:ext cx="6492875" cy="4984115"/>
          </a:xfrm>
          <a:prstGeom prst="rect">
            <a:avLst/>
          </a:prstGeom>
          <a:noFill/>
          <a:ln w="9525">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417" y="719773"/>
            <a:ext cx="10972800" cy="720725"/>
          </a:xfrm>
        </p:spPr>
        <p:txBody>
          <a:bodyPr/>
          <a:lstStyle/>
          <a:p>
            <a:r>
              <a:rPr>
                <a:solidFill>
                  <a:srgbClr val="C00000"/>
                </a:solidFill>
                <a:sym typeface="+mn-ea"/>
              </a:rPr>
              <a:t>4.5 本章小结</a:t>
            </a:r>
          </a:p>
        </p:txBody>
      </p:sp>
      <p:sp>
        <p:nvSpPr>
          <p:cNvPr id="3" name="内容占位符 2"/>
          <p:cNvSpPr>
            <a:spLocks noGrp="1"/>
          </p:cNvSpPr>
          <p:nvPr>
            <p:ph idx="1"/>
          </p:nvPr>
        </p:nvSpPr>
        <p:spPr>
          <a:xfrm>
            <a:off x="609600" y="1876425"/>
            <a:ext cx="10972800" cy="4251325"/>
          </a:xfrm>
        </p:spPr>
        <p:txBody>
          <a:bodyPr/>
          <a:lstStyle/>
          <a:p>
            <a:pPr>
              <a:lnSpc>
                <a:spcPct val="140000"/>
              </a:lnSpc>
            </a:pPr>
            <a:r>
              <a:rPr lang="zh-CN" altLang="en-US" sz="2800" b="1">
                <a:latin typeface="楷体" panose="02010609060101010101" charset="-122"/>
                <a:ea typeface="楷体" panose="02010609060101010101" charset="-122"/>
              </a:rPr>
              <a:t>本章主要介绍了</a:t>
            </a:r>
            <a:r>
              <a:rPr lang="zh-CN" altLang="en-US" sz="2800" b="1">
                <a:solidFill>
                  <a:srgbClr val="FF0000"/>
                </a:solidFill>
                <a:latin typeface="楷体" panose="02010609060101010101" charset="-122"/>
                <a:ea typeface="楷体" panose="02010609060101010101" charset="-122"/>
              </a:rPr>
              <a:t>结构型模式的特点和分类</a:t>
            </a:r>
            <a:r>
              <a:rPr lang="zh-CN" altLang="en-US" sz="2800" b="1">
                <a:latin typeface="楷体" panose="02010609060101010101" charset="-122"/>
                <a:ea typeface="楷体" panose="02010609060101010101" charset="-122"/>
              </a:rPr>
              <a:t>，以及</a:t>
            </a:r>
            <a:r>
              <a:rPr lang="zh-CN" altLang="en-US" sz="2800" b="1">
                <a:solidFill>
                  <a:srgbClr val="FF0000"/>
                </a:solidFill>
                <a:latin typeface="楷体" panose="02010609060101010101" charset="-122"/>
                <a:ea typeface="楷体" panose="02010609060101010101" charset="-122"/>
              </a:rPr>
              <a:t>代理模式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适配器模式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桥接模式</a:t>
            </a:r>
            <a:r>
              <a:rPr lang="zh-CN" altLang="en-US" sz="2800" b="1">
                <a:latin typeface="楷体" panose="02010609060101010101" charset="-122"/>
                <a:ea typeface="楷体" panose="02010609060101010101" charset="-122"/>
              </a:rPr>
              <a:t>的定义、特点、结构、实现方法与扩展方向，并通过多个应用实例来说明这三种设计模式的应用场景和使用方法。</a:t>
            </a:r>
          </a:p>
          <a:p>
            <a:pPr marL="0" indent="0">
              <a:lnSpc>
                <a:spcPct val="140000"/>
              </a:lnSpc>
              <a:buNone/>
            </a:pPr>
            <a:endParaRPr lang="zh-CN" altLang="en-US" sz="2800" b="1">
              <a:latin typeface="楷体" panose="02010609060101010101" charset="-122"/>
              <a:ea typeface="楷体" panose="02010609060101010101" charset="-122"/>
            </a:endParaRPr>
          </a:p>
          <a:p>
            <a:pPr>
              <a:lnSpc>
                <a:spcPct val="140000"/>
              </a:lnSpc>
            </a:pPr>
            <a:r>
              <a:rPr lang="zh-CN" altLang="en-US" sz="2800" b="1">
                <a:solidFill>
                  <a:srgbClr val="FF0000"/>
                </a:solidFill>
                <a:latin typeface="楷体" panose="02010609060101010101" charset="-122"/>
                <a:ea typeface="楷体" panose="02010609060101010101" charset="-122"/>
              </a:rPr>
              <a:t>习题：</a:t>
            </a:r>
            <a:r>
              <a:rPr lang="zh-CN" altLang="en-US" sz="2800" b="1">
                <a:latin typeface="楷体" panose="02010609060101010101" charset="-122"/>
                <a:ea typeface="楷体" panose="02010609060101010101" charset="-122"/>
              </a:rPr>
              <a:t>见教材。</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872615" y="2834640"/>
            <a:ext cx="8446770" cy="1188720"/>
          </a:xfrm>
          <a:prstGeom prst="rect">
            <a:avLst/>
          </a:prstGeom>
          <a:noFill/>
          <a:ln>
            <a:noFill/>
          </a:ln>
        </p:spPr>
        <p:txBody>
          <a:bodyPr wrap="none" rtlCol="0" anchor="t">
            <a:spAutoFit/>
            <a:scene3d>
              <a:camera prst="perspectiveLeft"/>
              <a:lightRig rig="balanced" dir="t">
                <a:rot lat="0" lon="0" rev="0"/>
              </a:lightRig>
            </a:scene3d>
            <a:sp3d extrusionH="273050" contourW="31750" prstMaterial="plastic">
              <a:extrusionClr>
                <a:srgbClr val="E8BF9A"/>
              </a:extrusionClr>
              <a:contourClr>
                <a:srgbClr val="EFD1B6"/>
              </a:contourClr>
            </a:sp3d>
          </a:bodyPr>
          <a:lstStyle/>
          <a:p>
            <a:pPr algn="ctr"/>
            <a:r>
              <a:rPr lang="zh-CN" altLang="en-US" sz="7200" b="1">
                <a:ln w="25400" cmpd="sng">
                  <a:solidFill>
                    <a:srgbClr val="A38A6E"/>
                  </a:solidFill>
                  <a:prstDash val="solid"/>
                </a:ln>
                <a:blipFill>
                  <a:blip r:embed="rId3">
                    <a:alphaModFix amt="80000"/>
                  </a:blip>
                  <a:tile tx="0" ty="0" sx="47000" sy="49000" flip="none" algn="b"/>
                </a:blipFill>
                <a:effectLst>
                  <a:outerShdw blurRad="60007" dist="200025" dir="15000000" sy="30000" kx="-1800000" algn="bl" rotWithShape="0">
                    <a:prstClr val="black">
                      <a:alpha val="32000"/>
                    </a:prstClr>
                  </a:outerShdw>
                </a:effectLst>
              </a:rPr>
              <a:t>本章节结束，再见！</a:t>
            </a:r>
          </a:p>
        </p:txBody>
      </p:sp>
      <p:sp>
        <p:nvSpPr>
          <p:cNvPr id="3" name="日期占位符 2"/>
          <p:cNvSpPr>
            <a:spLocks noGrp="1"/>
          </p:cNvSpPr>
          <p:nvPr>
            <p:ph type="dt" sz="half" idx="10"/>
          </p:nvPr>
        </p:nvSpPr>
        <p:spPr>
          <a:xfrm>
            <a:off x="53975" y="6546850"/>
            <a:ext cx="5544820" cy="476250"/>
          </a:xfrm>
        </p:spPr>
        <p:txBody>
          <a:bodyPr/>
          <a:lstStyle/>
          <a:p>
            <a:pPr lvl="0"/>
            <a:r>
              <a:rPr lang="zh-CN" altLang="en-US">
                <a:sym typeface="+mn-ea"/>
              </a:rPr>
              <a:t>软件设计模式（Java版）、  作者：程细柱</a:t>
            </a:r>
            <a:endParaRPr lang="zh-CN" altLang="en-US"/>
          </a:p>
          <a:p>
            <a:pPr lvl="0"/>
            <a:endParaRPr lang="zh-CN" altLang="en-US"/>
          </a:p>
        </p:txBody>
      </p:sp>
      <p:sp>
        <p:nvSpPr>
          <p:cNvPr id="5" name="灯片编号占位符 4"/>
          <p:cNvSpPr>
            <a:spLocks noGrp="1"/>
          </p:cNvSpPr>
          <p:nvPr>
            <p:ph type="sldNum" sz="quarter" idx="12"/>
          </p:nvPr>
        </p:nvSpPr>
        <p:spPr/>
        <p:txBody>
          <a:bodyPr/>
          <a:lstStyle/>
          <a:p>
            <a:pPr lvl="0" eaLnBrk="1" hangingPunct="1"/>
            <a:r>
              <a:rPr lang="zh-CN" altLang="en-US" dirty="0"/>
              <a:t>销售电话：010-81055256</a:t>
            </a:r>
          </a:p>
        </p:txBody>
      </p:sp>
      <p:sp>
        <p:nvSpPr>
          <p:cNvPr id="6" name="页脚占位符 5"/>
          <p:cNvSpPr>
            <a:spLocks noGrp="1"/>
          </p:cNvSpPr>
          <p:nvPr>
            <p:ph type="ftr" sz="quarter" idx="11"/>
          </p:nvPr>
        </p:nvSpPr>
        <p:spPr>
          <a:xfrm>
            <a:off x="4072255" y="6530975"/>
            <a:ext cx="5398770" cy="476250"/>
          </a:xfrm>
        </p:spPr>
        <p:txBody>
          <a:bodyPr/>
          <a:lstStyle/>
          <a:p>
            <a:pPr lvl="0"/>
            <a:r>
              <a:rPr lang="zh-CN"/>
              <a:t>人民邮电出版社(www.ptpress.com.cn 和 www.ptpedu.com.cn)</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4.1 结构型模式概述</a:t>
            </a:r>
          </a:p>
        </p:txBody>
      </p:sp>
      <p:sp>
        <p:nvSpPr>
          <p:cNvPr id="39" name="内容占位符 38"/>
          <p:cNvSpPr>
            <a:spLocks noGrp="1"/>
          </p:cNvSpPr>
          <p:nvPr>
            <p:ph idx="1"/>
          </p:nvPr>
        </p:nvSpPr>
        <p:spPr>
          <a:xfrm>
            <a:off x="609600" y="1381125"/>
            <a:ext cx="10972800" cy="5118100"/>
          </a:xfrm>
        </p:spPr>
        <p:txBody>
          <a:bodyPr/>
          <a:lstStyle/>
          <a:p>
            <a:pPr>
              <a:lnSpc>
                <a:spcPct val="110000"/>
              </a:lnSpc>
            </a:pPr>
            <a:r>
              <a:rPr lang="zh-CN" altLang="en-US" b="1">
                <a:solidFill>
                  <a:schemeClr val="tx1"/>
                </a:solidFill>
                <a:latin typeface="楷体" panose="02010609060101010101" charset="-122"/>
                <a:ea typeface="楷体" panose="02010609060101010101" charset="-122"/>
              </a:rPr>
              <a:t>结构型模式描述如何</a:t>
            </a:r>
            <a:r>
              <a:rPr lang="zh-CN" altLang="en-US" b="1">
                <a:solidFill>
                  <a:srgbClr val="FF0000"/>
                </a:solidFill>
                <a:latin typeface="楷体" panose="02010609060101010101" charset="-122"/>
                <a:ea typeface="楷体" panose="02010609060101010101" charset="-122"/>
              </a:rPr>
              <a:t>将类或对象按某种布局组成更大的结构</a:t>
            </a:r>
            <a:r>
              <a:rPr lang="zh-CN" altLang="en-US" b="1">
                <a:solidFill>
                  <a:schemeClr val="tx1"/>
                </a:solidFill>
                <a:latin typeface="楷体" panose="02010609060101010101" charset="-122"/>
                <a:ea typeface="楷体" panose="02010609060101010101" charset="-122"/>
              </a:rPr>
              <a:t>。它</a:t>
            </a:r>
            <a:r>
              <a:rPr lang="zh-CN" altLang="en-US" b="1">
                <a:solidFill>
                  <a:srgbClr val="FF0000"/>
                </a:solidFill>
                <a:latin typeface="楷体" panose="02010609060101010101" charset="-122"/>
                <a:ea typeface="楷体" panose="02010609060101010101" charset="-122"/>
              </a:rPr>
              <a:t>分为</a:t>
            </a:r>
            <a:r>
              <a:rPr lang="zh-CN" altLang="en-US" b="1">
                <a:solidFill>
                  <a:srgbClr val="0066FF"/>
                </a:solidFill>
                <a:latin typeface="楷体" panose="02010609060101010101" charset="-122"/>
                <a:ea typeface="楷体" panose="02010609060101010101" charset="-122"/>
              </a:rPr>
              <a:t>类结构型模式</a:t>
            </a:r>
            <a:r>
              <a:rPr lang="zh-CN" altLang="en-US" b="1">
                <a:solidFill>
                  <a:schemeClr val="tx1"/>
                </a:solidFill>
                <a:latin typeface="楷体" panose="02010609060101010101" charset="-122"/>
                <a:ea typeface="楷体" panose="02010609060101010101" charset="-122"/>
              </a:rPr>
              <a:t>和</a:t>
            </a:r>
            <a:r>
              <a:rPr lang="zh-CN" altLang="en-US" b="1">
                <a:solidFill>
                  <a:srgbClr val="0066FF"/>
                </a:solidFill>
                <a:latin typeface="楷体" panose="02010609060101010101" charset="-122"/>
                <a:ea typeface="楷体" panose="02010609060101010101" charset="-122"/>
              </a:rPr>
              <a:t>对象结构型模式</a:t>
            </a:r>
            <a:r>
              <a:rPr lang="zh-CN" altLang="en-US" b="1">
                <a:solidFill>
                  <a:schemeClr val="tx1"/>
                </a:solidFill>
                <a:latin typeface="楷体" panose="02010609060101010101" charset="-122"/>
                <a:ea typeface="楷体" panose="02010609060101010101" charset="-122"/>
              </a:rPr>
              <a:t>，前者</a:t>
            </a:r>
            <a:r>
              <a:rPr lang="zh-CN" altLang="en-US" b="1" u="sng">
                <a:solidFill>
                  <a:srgbClr val="0066FF"/>
                </a:solidFill>
                <a:latin typeface="楷体" panose="02010609060101010101" charset="-122"/>
                <a:ea typeface="楷体" panose="02010609060101010101" charset="-122"/>
              </a:rPr>
              <a:t>采用继承机制</a:t>
            </a:r>
            <a:r>
              <a:rPr lang="zh-CN" altLang="en-US" b="1">
                <a:solidFill>
                  <a:schemeClr val="tx1"/>
                </a:solidFill>
                <a:latin typeface="楷体" panose="02010609060101010101" charset="-122"/>
                <a:ea typeface="楷体" panose="02010609060101010101" charset="-122"/>
              </a:rPr>
              <a:t>来组织接口和类，后者</a:t>
            </a:r>
            <a:r>
              <a:rPr lang="zh-CN" altLang="en-US" b="1" u="sng">
                <a:solidFill>
                  <a:srgbClr val="0066FF"/>
                </a:solidFill>
                <a:latin typeface="楷体" panose="02010609060101010101" charset="-122"/>
                <a:ea typeface="楷体" panose="02010609060101010101" charset="-122"/>
              </a:rPr>
              <a:t>采用组合或聚合</a:t>
            </a:r>
            <a:r>
              <a:rPr lang="zh-CN" altLang="en-US" b="1">
                <a:solidFill>
                  <a:schemeClr val="tx1"/>
                </a:solidFill>
                <a:latin typeface="楷体" panose="02010609060101010101" charset="-122"/>
                <a:ea typeface="楷体" panose="02010609060101010101" charset="-122"/>
              </a:rPr>
              <a:t>来组合对象。由于组合关系或聚合关系比继承关系耦合度低，满足“</a:t>
            </a:r>
            <a:r>
              <a:rPr lang="zh-CN" altLang="en-US" b="1" u="sng">
                <a:solidFill>
                  <a:srgbClr val="FF0000"/>
                </a:solidFill>
                <a:latin typeface="楷体" panose="02010609060101010101" charset="-122"/>
                <a:ea typeface="楷体" panose="02010609060101010101" charset="-122"/>
              </a:rPr>
              <a:t>合成复用原则</a:t>
            </a:r>
            <a:r>
              <a:rPr lang="zh-CN" altLang="en-US" b="1">
                <a:solidFill>
                  <a:schemeClr val="tx1"/>
                </a:solidFill>
                <a:latin typeface="楷体" panose="02010609060101010101" charset="-122"/>
                <a:ea typeface="楷体" panose="02010609060101010101" charset="-122"/>
              </a:rPr>
              <a:t>”，所以对象结构型模式比类结构型模式具有更大的灵活性</a:t>
            </a:r>
            <a:r>
              <a:rPr lang="zh-CN" altLang="en-US" b="1">
                <a:solidFill>
                  <a:schemeClr val="tx1"/>
                </a:solidFill>
                <a:latin typeface="楷体" panose="02010609060101010101" charset="-122"/>
                <a:ea typeface="楷体" panose="02010609060101010101" charset="-122"/>
                <a:sym typeface="+mn-ea"/>
              </a:rPr>
              <a:t>。</a:t>
            </a:r>
          </a:p>
          <a:p>
            <a:pPr>
              <a:lnSpc>
                <a:spcPct val="110000"/>
              </a:lnSpc>
            </a:pPr>
            <a:r>
              <a:rPr lang="zh-CN" altLang="en-US" b="1">
                <a:solidFill>
                  <a:srgbClr val="00B050"/>
                </a:solidFill>
                <a:latin typeface="楷体" panose="02010609060101010101" charset="-122"/>
                <a:ea typeface="楷体" panose="02010609060101010101" charset="-122"/>
              </a:rPr>
              <a:t>结构型模式分为以下7种：</a:t>
            </a:r>
          </a:p>
          <a:p>
            <a:pPr marL="0" indent="0">
              <a:lnSpc>
                <a:spcPct val="110000"/>
              </a:lnSpc>
              <a:buNone/>
            </a:pPr>
            <a:r>
              <a:rPr lang="zh-CN" altLang="en-US" b="1">
                <a:latin typeface="楷体" panose="02010609060101010101" charset="-122"/>
                <a:ea typeface="楷体" panose="02010609060101010101" charset="-122"/>
              </a:rPr>
              <a:t>   ⑴ </a:t>
            </a:r>
            <a:r>
              <a:rPr lang="zh-CN" altLang="en-US" b="1">
                <a:solidFill>
                  <a:srgbClr val="0066FF"/>
                </a:solidFill>
                <a:latin typeface="楷体" panose="02010609060101010101" charset="-122"/>
                <a:ea typeface="楷体" panose="02010609060101010101" charset="-122"/>
              </a:rPr>
              <a:t>代理（Proxy）模式</a:t>
            </a:r>
            <a:r>
              <a:rPr lang="zh-CN" altLang="en-US" b="1">
                <a:latin typeface="楷体" panose="02010609060101010101" charset="-122"/>
                <a:ea typeface="楷体" panose="02010609060101010101" charset="-122"/>
              </a:rPr>
              <a:t>：为某对象提供一种代理以控制对该对象的访问。即</a:t>
            </a:r>
            <a:r>
              <a:rPr lang="zh-CN" altLang="en-US" b="1">
                <a:solidFill>
                  <a:srgbClr val="FF0000"/>
                </a:solidFill>
                <a:latin typeface="楷体" panose="02010609060101010101" charset="-122"/>
                <a:ea typeface="楷体" panose="02010609060101010101" charset="-122"/>
              </a:rPr>
              <a:t>客户端通过代理间接地访问</a:t>
            </a:r>
            <a:r>
              <a:rPr lang="zh-CN" altLang="en-US" b="1">
                <a:latin typeface="楷体" panose="02010609060101010101" charset="-122"/>
                <a:ea typeface="楷体" panose="02010609060101010101" charset="-122"/>
              </a:rPr>
              <a:t>该对象，从而限制、增强或修改该对象的一些特性。</a:t>
            </a:r>
          </a:p>
          <a:p>
            <a:pPr marL="0" indent="0">
              <a:lnSpc>
                <a:spcPct val="110000"/>
              </a:lnSpc>
              <a:buNone/>
            </a:pPr>
            <a:r>
              <a:rPr lang="zh-CN" altLang="en-US" b="1">
                <a:latin typeface="楷体" panose="02010609060101010101" charset="-122"/>
                <a:ea typeface="楷体" panose="02010609060101010101" charset="-122"/>
              </a:rPr>
              <a:t>   ⑵ </a:t>
            </a:r>
            <a:r>
              <a:rPr lang="zh-CN" altLang="en-US" b="1">
                <a:solidFill>
                  <a:srgbClr val="0066FF"/>
                </a:solidFill>
                <a:latin typeface="楷体" panose="02010609060101010101" charset="-122"/>
                <a:ea typeface="楷体" panose="02010609060101010101" charset="-122"/>
              </a:rPr>
              <a:t>适配器（Adapter）模式</a:t>
            </a:r>
            <a:r>
              <a:rPr lang="zh-CN" altLang="en-US" b="1">
                <a:latin typeface="楷体" panose="02010609060101010101" charset="-122"/>
                <a:ea typeface="楷体" panose="02010609060101010101" charset="-122"/>
              </a:rPr>
              <a:t>：将一个类的</a:t>
            </a:r>
            <a:r>
              <a:rPr lang="zh-CN" altLang="en-US" b="1">
                <a:solidFill>
                  <a:srgbClr val="FF0000"/>
                </a:solidFill>
                <a:latin typeface="楷体" panose="02010609060101010101" charset="-122"/>
                <a:ea typeface="楷体" panose="02010609060101010101" charset="-122"/>
              </a:rPr>
              <a:t>接口转换成客户希望的另外一个接口</a:t>
            </a:r>
            <a:r>
              <a:rPr lang="zh-CN" altLang="en-US" b="1">
                <a:latin typeface="楷体" panose="02010609060101010101" charset="-122"/>
                <a:ea typeface="楷体" panose="02010609060101010101" charset="-122"/>
              </a:rPr>
              <a:t>，使得原本由于接口不兼容而不能一起工作的那些类能一起工作。</a:t>
            </a:r>
          </a:p>
          <a:p>
            <a:pPr marL="0" indent="0">
              <a:lnSpc>
                <a:spcPct val="110000"/>
              </a:lnSpc>
              <a:buNone/>
            </a:pPr>
            <a:r>
              <a:rPr lang="zh-CN" altLang="en-US" b="1">
                <a:latin typeface="楷体" panose="02010609060101010101" charset="-122"/>
                <a:ea typeface="楷体" panose="02010609060101010101" charset="-122"/>
              </a:rPr>
              <a:t>   ⑶ </a:t>
            </a:r>
            <a:r>
              <a:rPr lang="zh-CN" altLang="en-US" b="1">
                <a:solidFill>
                  <a:srgbClr val="0066FF"/>
                </a:solidFill>
                <a:latin typeface="楷体" panose="02010609060101010101" charset="-122"/>
                <a:ea typeface="楷体" panose="02010609060101010101" charset="-122"/>
              </a:rPr>
              <a:t>桥接(Bridge)模式</a:t>
            </a:r>
            <a:r>
              <a:rPr lang="zh-CN" altLang="en-US" b="1">
                <a:latin typeface="楷体" panose="02010609060101010101" charset="-122"/>
                <a:ea typeface="楷体" panose="02010609060101010101" charset="-122"/>
              </a:rPr>
              <a:t>：将抽象与实现分离，使他们可以</a:t>
            </a:r>
            <a:r>
              <a:rPr lang="zh-CN" altLang="en-US" b="1">
                <a:solidFill>
                  <a:srgbClr val="FF0000"/>
                </a:solidFill>
                <a:latin typeface="楷体" panose="02010609060101010101" charset="-122"/>
                <a:ea typeface="楷体" panose="02010609060101010101" charset="-122"/>
              </a:rPr>
              <a:t>独立的变化</a:t>
            </a:r>
            <a:r>
              <a:rPr lang="zh-CN" altLang="en-US" b="1">
                <a:latin typeface="楷体" panose="02010609060101010101" charset="-122"/>
                <a:ea typeface="楷体" panose="02010609060101010101" charset="-122"/>
              </a:rPr>
              <a:t>。它是</a:t>
            </a:r>
            <a:r>
              <a:rPr lang="zh-CN" altLang="en-US" b="1">
                <a:solidFill>
                  <a:srgbClr val="FF0000"/>
                </a:solidFill>
                <a:latin typeface="楷体" panose="02010609060101010101" charset="-122"/>
                <a:ea typeface="楷体" panose="02010609060101010101" charset="-122"/>
              </a:rPr>
              <a:t>用组合关系代替继承关系</a:t>
            </a:r>
            <a:r>
              <a:rPr lang="zh-CN" altLang="en-US" b="1">
                <a:latin typeface="楷体" panose="02010609060101010101" charset="-122"/>
                <a:ea typeface="楷体" panose="02010609060101010101" charset="-122"/>
              </a:rPr>
              <a:t>来实现，从而降低了抽象和实现这2个可变维度的耦合度。</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C00000"/>
                </a:solidFill>
                <a:sym typeface="+mn-ea"/>
              </a:rPr>
              <a:t>4.1 结构型模式概述（续）</a:t>
            </a:r>
            <a:endParaRPr lang="zh-CN" altLang="en-US"/>
          </a:p>
        </p:txBody>
      </p:sp>
      <p:sp>
        <p:nvSpPr>
          <p:cNvPr id="3" name="内容占位符 2"/>
          <p:cNvSpPr>
            <a:spLocks noGrp="1"/>
          </p:cNvSpPr>
          <p:nvPr>
            <p:ph idx="1"/>
          </p:nvPr>
        </p:nvSpPr>
        <p:spPr>
          <a:xfrm>
            <a:off x="609600" y="1571625"/>
            <a:ext cx="10972800" cy="4714875"/>
          </a:xfrm>
        </p:spPr>
        <p:txBody>
          <a:bodyPr/>
          <a:lstStyle/>
          <a:p>
            <a:pPr marL="0" indent="0">
              <a:buNone/>
            </a:pPr>
            <a:r>
              <a:rPr lang="en-US" altLang="zh-CN" sz="2800" b="1">
                <a:latin typeface="楷体" panose="02010609060101010101" charset="-122"/>
                <a:ea typeface="楷体" panose="02010609060101010101" charset="-122"/>
                <a:sym typeface="+mn-ea"/>
              </a:rPr>
              <a:t>  </a:t>
            </a:r>
            <a:r>
              <a:rPr lang="zh-CN" altLang="en-US" sz="2800" b="1">
                <a:latin typeface="楷体" panose="02010609060101010101" charset="-122"/>
                <a:ea typeface="楷体" panose="02010609060101010101" charset="-122"/>
                <a:sym typeface="+mn-ea"/>
              </a:rPr>
              <a:t>⑷ </a:t>
            </a:r>
            <a:r>
              <a:rPr lang="zh-CN" altLang="en-US" sz="2800" b="1">
                <a:solidFill>
                  <a:srgbClr val="0066FF"/>
                </a:solidFill>
                <a:latin typeface="楷体" panose="02010609060101010101" charset="-122"/>
                <a:ea typeface="楷体" panose="02010609060101010101" charset="-122"/>
                <a:sym typeface="+mn-ea"/>
              </a:rPr>
              <a:t>装饰(Decorator)模式</a:t>
            </a:r>
            <a:r>
              <a:rPr lang="zh-CN" altLang="en-US" sz="2800" b="1">
                <a:latin typeface="楷体" panose="02010609060101010101" charset="-122"/>
                <a:ea typeface="楷体" panose="02010609060101010101" charset="-122"/>
                <a:sym typeface="+mn-ea"/>
              </a:rPr>
              <a:t>：动态的给对象</a:t>
            </a:r>
            <a:r>
              <a:rPr lang="zh-CN" altLang="en-US" sz="2800" b="1">
                <a:solidFill>
                  <a:srgbClr val="FF0000"/>
                </a:solidFill>
                <a:latin typeface="楷体" panose="02010609060101010101" charset="-122"/>
                <a:ea typeface="楷体" panose="02010609060101010101" charset="-122"/>
                <a:sym typeface="+mn-ea"/>
              </a:rPr>
              <a:t>增加一些职责</a:t>
            </a:r>
            <a:r>
              <a:rPr lang="zh-CN" altLang="en-US" sz="2800" b="1">
                <a:latin typeface="楷体" panose="02010609060101010101" charset="-122"/>
                <a:ea typeface="楷体" panose="02010609060101010101" charset="-122"/>
                <a:sym typeface="+mn-ea"/>
              </a:rPr>
              <a:t>，即增加其额外的功能。</a:t>
            </a:r>
            <a:endParaRPr lang="zh-CN" altLang="en-US" sz="2800" b="1">
              <a:latin typeface="楷体" panose="02010609060101010101" charset="-122"/>
              <a:ea typeface="楷体" panose="02010609060101010101" charset="-122"/>
            </a:endParaRPr>
          </a:p>
          <a:p>
            <a:pPr marL="0" indent="0">
              <a:buNone/>
            </a:pPr>
            <a:r>
              <a:rPr lang="zh-CN" altLang="en-US" sz="2800" b="1">
                <a:latin typeface="楷体" panose="02010609060101010101" charset="-122"/>
                <a:ea typeface="楷体" panose="02010609060101010101" charset="-122"/>
                <a:sym typeface="+mn-ea"/>
              </a:rPr>
              <a:t>  ⑸ </a:t>
            </a:r>
            <a:r>
              <a:rPr lang="zh-CN" altLang="en-US" sz="2800" b="1">
                <a:solidFill>
                  <a:srgbClr val="0066FF"/>
                </a:solidFill>
                <a:latin typeface="楷体" panose="02010609060101010101" charset="-122"/>
                <a:ea typeface="楷体" panose="02010609060101010101" charset="-122"/>
                <a:sym typeface="+mn-ea"/>
              </a:rPr>
              <a:t>外观(Facade)模式</a:t>
            </a:r>
            <a:r>
              <a:rPr lang="zh-CN" altLang="en-US" sz="2800" b="1">
                <a:latin typeface="楷体" panose="02010609060101010101" charset="-122"/>
                <a:ea typeface="楷体" panose="02010609060101010101" charset="-122"/>
                <a:sym typeface="+mn-ea"/>
              </a:rPr>
              <a:t>：为多个复杂的子系统</a:t>
            </a:r>
            <a:r>
              <a:rPr lang="zh-CN" altLang="en-US" sz="2800" b="1">
                <a:solidFill>
                  <a:srgbClr val="FF0000"/>
                </a:solidFill>
                <a:latin typeface="楷体" panose="02010609060101010101" charset="-122"/>
                <a:ea typeface="楷体" panose="02010609060101010101" charset="-122"/>
                <a:sym typeface="+mn-ea"/>
              </a:rPr>
              <a:t>提供一个一致的接口</a:t>
            </a:r>
            <a:r>
              <a:rPr lang="zh-CN" altLang="en-US" sz="2800" b="1">
                <a:latin typeface="楷体" panose="02010609060101010101" charset="-122"/>
                <a:ea typeface="楷体" panose="02010609060101010101" charset="-122"/>
                <a:sym typeface="+mn-ea"/>
              </a:rPr>
              <a:t>，使这些子系统更加容易被访问。</a:t>
            </a:r>
            <a:endParaRPr lang="zh-CN" altLang="en-US" sz="2800" b="1">
              <a:latin typeface="楷体" panose="02010609060101010101" charset="-122"/>
              <a:ea typeface="楷体" panose="02010609060101010101" charset="-122"/>
            </a:endParaRPr>
          </a:p>
          <a:p>
            <a:pPr marL="0" indent="0">
              <a:buNone/>
            </a:pPr>
            <a:r>
              <a:rPr lang="zh-CN" altLang="en-US" sz="2800" b="1">
                <a:latin typeface="楷体" panose="02010609060101010101" charset="-122"/>
                <a:ea typeface="楷体" panose="02010609060101010101" charset="-122"/>
                <a:sym typeface="+mn-ea"/>
              </a:rPr>
              <a:t>  ⑹ </a:t>
            </a:r>
            <a:r>
              <a:rPr lang="zh-CN" altLang="en-US" sz="2800" b="1">
                <a:solidFill>
                  <a:srgbClr val="0066FF"/>
                </a:solidFill>
                <a:latin typeface="楷体" panose="02010609060101010101" charset="-122"/>
                <a:ea typeface="楷体" panose="02010609060101010101" charset="-122"/>
                <a:sym typeface="+mn-ea"/>
              </a:rPr>
              <a:t>享元(Flyweight)模式</a:t>
            </a:r>
            <a:r>
              <a:rPr lang="zh-CN" altLang="en-US" sz="2800" b="1">
                <a:latin typeface="楷体" panose="02010609060101010101" charset="-122"/>
                <a:ea typeface="楷体" panose="02010609060101010101" charset="-122"/>
                <a:sym typeface="+mn-ea"/>
              </a:rPr>
              <a:t>：运用共享技术来有效地</a:t>
            </a:r>
            <a:r>
              <a:rPr lang="zh-CN" altLang="en-US" sz="2800" b="1">
                <a:solidFill>
                  <a:srgbClr val="FF0000"/>
                </a:solidFill>
                <a:latin typeface="楷体" panose="02010609060101010101" charset="-122"/>
                <a:ea typeface="楷体" panose="02010609060101010101" charset="-122"/>
                <a:sym typeface="+mn-ea"/>
              </a:rPr>
              <a:t>支持大量细粒度对象的复用</a:t>
            </a:r>
            <a:r>
              <a:rPr lang="zh-CN" altLang="en-US" sz="2800" b="1">
                <a:latin typeface="楷体" panose="02010609060101010101" charset="-122"/>
                <a:ea typeface="楷体" panose="02010609060101010101" charset="-122"/>
                <a:sym typeface="+mn-ea"/>
              </a:rPr>
              <a:t>。</a:t>
            </a:r>
            <a:endParaRPr lang="zh-CN" altLang="en-US" sz="2800" b="1">
              <a:latin typeface="楷体" panose="02010609060101010101" charset="-122"/>
              <a:ea typeface="楷体" panose="02010609060101010101" charset="-122"/>
            </a:endParaRPr>
          </a:p>
          <a:p>
            <a:pPr marL="0" indent="0">
              <a:buNone/>
            </a:pPr>
            <a:r>
              <a:rPr lang="zh-CN" altLang="en-US" sz="2800" b="1">
                <a:latin typeface="楷体" panose="02010609060101010101" charset="-122"/>
                <a:ea typeface="楷体" panose="02010609060101010101" charset="-122"/>
                <a:sym typeface="+mn-ea"/>
              </a:rPr>
              <a:t>  ⑺ </a:t>
            </a:r>
            <a:r>
              <a:rPr lang="zh-CN" altLang="en-US" sz="2800" b="1">
                <a:solidFill>
                  <a:srgbClr val="0066FF"/>
                </a:solidFill>
                <a:latin typeface="楷体" panose="02010609060101010101" charset="-122"/>
                <a:ea typeface="楷体" panose="02010609060101010101" charset="-122"/>
                <a:sym typeface="+mn-ea"/>
              </a:rPr>
              <a:t>组合(Composite)模式</a:t>
            </a:r>
            <a:r>
              <a:rPr lang="zh-CN" altLang="en-US" sz="2800" b="1">
                <a:latin typeface="楷体" panose="02010609060101010101" charset="-122"/>
                <a:ea typeface="楷体" panose="02010609060101010101" charset="-122"/>
                <a:sym typeface="+mn-ea"/>
              </a:rPr>
              <a:t>：将对象</a:t>
            </a:r>
            <a:r>
              <a:rPr lang="zh-CN" altLang="en-US" sz="2800" b="1">
                <a:solidFill>
                  <a:srgbClr val="FF0000"/>
                </a:solidFill>
                <a:latin typeface="楷体" panose="02010609060101010101" charset="-122"/>
                <a:ea typeface="楷体" panose="02010609060101010101" charset="-122"/>
                <a:sym typeface="+mn-ea"/>
              </a:rPr>
              <a:t>组合成树状层次结构</a:t>
            </a:r>
            <a:r>
              <a:rPr lang="zh-CN" altLang="en-US" sz="2800" b="1">
                <a:latin typeface="楷体" panose="02010609060101010101" charset="-122"/>
                <a:ea typeface="楷体" panose="02010609060101010101" charset="-122"/>
                <a:sym typeface="+mn-ea"/>
              </a:rPr>
              <a:t>，使用户对单个对象和组合对象具有一致的访问性。</a:t>
            </a:r>
            <a:endParaRPr lang="zh-CN" altLang="en-US" sz="2800">
              <a:latin typeface="楷体" panose="02010609060101010101" charset="-122"/>
              <a:ea typeface="楷体" panose="02010609060101010101" charset="-122"/>
            </a:endParaRPr>
          </a:p>
          <a:p>
            <a:r>
              <a:rPr lang="zh-CN" altLang="en-US" sz="2800" b="1">
                <a:latin typeface="楷体" panose="02010609060101010101" charset="-122"/>
                <a:ea typeface="楷体" panose="02010609060101010101" charset="-122"/>
                <a:sym typeface="+mn-ea"/>
              </a:rPr>
              <a:t>以上7种结构型模式，除了</a:t>
            </a:r>
            <a:r>
              <a:rPr lang="zh-CN" altLang="en-US" sz="2800" b="1">
                <a:solidFill>
                  <a:srgbClr val="FF0000"/>
                </a:solidFill>
                <a:latin typeface="楷体" panose="02010609060101010101" charset="-122"/>
                <a:ea typeface="楷体" panose="02010609060101010101" charset="-122"/>
                <a:sym typeface="+mn-ea"/>
              </a:rPr>
              <a:t>适配器模式</a:t>
            </a:r>
            <a:r>
              <a:rPr lang="zh-CN" altLang="en-US" sz="2800" b="1">
                <a:solidFill>
                  <a:schemeClr val="tx1"/>
                </a:solidFill>
                <a:latin typeface="楷体" panose="02010609060101010101" charset="-122"/>
                <a:ea typeface="楷体" panose="02010609060101010101" charset="-122"/>
                <a:sym typeface="+mn-ea"/>
              </a:rPr>
              <a:t>分为</a:t>
            </a:r>
            <a:r>
              <a:rPr lang="zh-CN" altLang="en-US" sz="2800" b="1">
                <a:solidFill>
                  <a:srgbClr val="00B050"/>
                </a:solidFill>
                <a:latin typeface="楷体" panose="02010609060101010101" charset="-122"/>
                <a:ea typeface="楷体" panose="02010609060101010101" charset="-122"/>
                <a:sym typeface="+mn-ea"/>
              </a:rPr>
              <a:t>类结构型模式</a:t>
            </a:r>
            <a:r>
              <a:rPr lang="zh-CN" altLang="en-US" sz="2800" b="1">
                <a:solidFill>
                  <a:schemeClr val="tx1"/>
                </a:solidFill>
                <a:latin typeface="楷体" panose="02010609060101010101" charset="-122"/>
                <a:ea typeface="楷体" panose="02010609060101010101" charset="-122"/>
                <a:sym typeface="+mn-ea"/>
              </a:rPr>
              <a:t>和</a:t>
            </a:r>
            <a:r>
              <a:rPr lang="zh-CN" altLang="en-US" sz="2800" b="1">
                <a:solidFill>
                  <a:srgbClr val="00B050"/>
                </a:solidFill>
                <a:latin typeface="楷体" panose="02010609060101010101" charset="-122"/>
                <a:ea typeface="楷体" panose="02010609060101010101" charset="-122"/>
                <a:sym typeface="+mn-ea"/>
              </a:rPr>
              <a:t>对象结构型模式2种</a:t>
            </a:r>
            <a:r>
              <a:rPr lang="zh-CN" altLang="en-US" sz="2800" b="1">
                <a:latin typeface="楷体" panose="02010609060101010101" charset="-122"/>
                <a:ea typeface="楷体" panose="02010609060101010101" charset="-122"/>
                <a:sym typeface="+mn-ea"/>
              </a:rPr>
              <a:t>，其他的全部属于对象结构型模式。</a:t>
            </a:r>
            <a:endParaRPr lang="zh-CN" altLang="en-US" sz="2800">
              <a:latin typeface="楷体" panose="02010609060101010101" charset="-122"/>
              <a:ea typeface="楷体" panose="02010609060101010101" charset="-122"/>
            </a:endParaRP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4.2 代理（Proxy）模式</a:t>
            </a:r>
          </a:p>
        </p:txBody>
      </p:sp>
      <p:sp>
        <p:nvSpPr>
          <p:cNvPr id="39" name="内容占位符 38"/>
          <p:cNvSpPr>
            <a:spLocks noGrp="1"/>
          </p:cNvSpPr>
          <p:nvPr>
            <p:ph idx="1"/>
          </p:nvPr>
        </p:nvSpPr>
        <p:spPr>
          <a:xfrm>
            <a:off x="609600" y="1412875"/>
            <a:ext cx="10972800" cy="5118100"/>
          </a:xfrm>
        </p:spPr>
        <p:txBody>
          <a:bodyPr/>
          <a:lstStyle/>
          <a:p>
            <a:pPr>
              <a:lnSpc>
                <a:spcPct val="110000"/>
              </a:lnSpc>
            </a:pPr>
            <a:r>
              <a:rPr lang="zh-CN" altLang="en-US" sz="2800">
                <a:solidFill>
                  <a:srgbClr val="00B050"/>
                </a:solidFill>
              </a:rPr>
              <a:t>4.2.1 模式的定义与特点</a:t>
            </a: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latin typeface="楷体" panose="02010609060101010101" charset="-122"/>
                <a:ea typeface="楷体" panose="02010609060101010101" charset="-122"/>
              </a:rPr>
              <a:t>由于某些原因需要</a:t>
            </a:r>
            <a:r>
              <a:rPr lang="zh-CN" altLang="en-US" sz="2800" b="1">
                <a:solidFill>
                  <a:srgbClr val="FF0000"/>
                </a:solidFill>
                <a:latin typeface="楷体" panose="02010609060101010101" charset="-122"/>
                <a:ea typeface="楷体" panose="02010609060101010101" charset="-122"/>
              </a:rPr>
              <a:t>给某对象提供一个代理以控制对该对象的访问</a:t>
            </a:r>
            <a:r>
              <a:rPr lang="zh-CN" altLang="en-US" sz="2800" b="1">
                <a:latin typeface="楷体" panose="02010609060101010101" charset="-122"/>
                <a:ea typeface="楷体" panose="02010609060101010101" charset="-122"/>
              </a:rPr>
              <a:t>。这时，访问对象不适合或者</a:t>
            </a:r>
            <a:r>
              <a:rPr lang="zh-CN" altLang="en-US" sz="2800" b="1">
                <a:solidFill>
                  <a:srgbClr val="00B050"/>
                </a:solidFill>
                <a:latin typeface="楷体" panose="02010609060101010101" charset="-122"/>
                <a:ea typeface="楷体" panose="02010609060101010101" charset="-122"/>
              </a:rPr>
              <a:t>不能直接引用目标对象</a:t>
            </a:r>
            <a:r>
              <a:rPr lang="zh-CN" altLang="en-US" sz="2800" b="1">
                <a:latin typeface="楷体" panose="02010609060101010101" charset="-122"/>
                <a:ea typeface="楷体" panose="02010609060101010101" charset="-122"/>
              </a:rPr>
              <a:t>，代理对象作为访问对象和目标对象之间的</a:t>
            </a:r>
            <a:r>
              <a:rPr lang="zh-CN" altLang="en-US" sz="2800" b="1">
                <a:solidFill>
                  <a:schemeClr val="tx1"/>
                </a:solidFill>
                <a:latin typeface="楷体" panose="02010609060101010101" charset="-122"/>
                <a:ea typeface="楷体" panose="02010609060101010101" charset="-122"/>
              </a:rPr>
              <a:t>中介。</a:t>
            </a: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r>
              <a:rPr lang="zh-CN" altLang="en-US" sz="2800" b="1">
                <a:solidFill>
                  <a:schemeClr val="tx1"/>
                </a:solidFill>
                <a:latin typeface="楷体" panose="02010609060101010101" charset="-122"/>
                <a:ea typeface="楷体" panose="02010609060101010101" charset="-122"/>
              </a:rPr>
              <a:t>1）代理模式在客户端与目标对象之间起到一个</a:t>
            </a:r>
            <a:r>
              <a:rPr lang="zh-CN" altLang="en-US" sz="2800" b="1">
                <a:solidFill>
                  <a:srgbClr val="FF0000"/>
                </a:solidFill>
                <a:latin typeface="楷体" panose="02010609060101010101" charset="-122"/>
                <a:ea typeface="楷体" panose="02010609060101010101" charset="-122"/>
              </a:rPr>
              <a:t>中介</a:t>
            </a:r>
            <a:r>
              <a:rPr lang="zh-CN" altLang="en-US" sz="2800" b="1">
                <a:solidFill>
                  <a:schemeClr val="tx1"/>
                </a:solidFill>
                <a:latin typeface="楷体" panose="02010609060101010101" charset="-122"/>
                <a:ea typeface="楷体" panose="02010609060101010101" charset="-122"/>
              </a:rPr>
              <a:t>作用和</a:t>
            </a:r>
            <a:r>
              <a:rPr lang="zh-CN" altLang="en-US" sz="2800" b="1">
                <a:solidFill>
                  <a:srgbClr val="FF0000"/>
                </a:solidFill>
                <a:latin typeface="楷体" panose="02010609060101010101" charset="-122"/>
                <a:ea typeface="楷体" panose="02010609060101010101" charset="-122"/>
              </a:rPr>
              <a:t>保护目标对象</a:t>
            </a:r>
            <a:r>
              <a:rPr lang="zh-CN" altLang="en-US" sz="2800" b="1">
                <a:solidFill>
                  <a:schemeClr val="tx1"/>
                </a:solidFill>
                <a:latin typeface="楷体" panose="02010609060101010101" charset="-122"/>
                <a:ea typeface="楷体" panose="02010609060101010101" charset="-122"/>
              </a:rPr>
              <a:t>的作用；2）代理对象</a:t>
            </a:r>
            <a:r>
              <a:rPr lang="zh-CN" altLang="en-US" sz="2800" b="1">
                <a:solidFill>
                  <a:srgbClr val="FF0000"/>
                </a:solidFill>
                <a:latin typeface="楷体" panose="02010609060101010101" charset="-122"/>
                <a:ea typeface="楷体" panose="02010609060101010101" charset="-122"/>
              </a:rPr>
              <a:t>可以扩展目标对象的功能</a:t>
            </a:r>
            <a:r>
              <a:rPr lang="zh-CN" altLang="en-US" sz="2800" b="1">
                <a:solidFill>
                  <a:schemeClr val="tx1"/>
                </a:solidFill>
                <a:latin typeface="楷体" panose="02010609060101010101" charset="-122"/>
                <a:ea typeface="楷体" panose="02010609060101010101" charset="-122"/>
              </a:rPr>
              <a:t>；3）代理模式能</a:t>
            </a:r>
            <a:r>
              <a:rPr lang="zh-CN" altLang="en-US" sz="2800" b="1">
                <a:solidFill>
                  <a:srgbClr val="FF0000"/>
                </a:solidFill>
                <a:latin typeface="楷体" panose="02010609060101010101" charset="-122"/>
                <a:ea typeface="楷体" panose="02010609060101010101" charset="-122"/>
              </a:rPr>
              <a:t>将客户端与目标对象分离</a:t>
            </a:r>
            <a:r>
              <a:rPr lang="zh-CN" altLang="en-US" sz="2800" b="1">
                <a:solidFill>
                  <a:schemeClr val="tx1"/>
                </a:solidFill>
                <a:latin typeface="楷体" panose="02010609060101010101" charset="-122"/>
                <a:ea typeface="楷体" panose="02010609060101010101" charset="-122"/>
              </a:rPr>
              <a:t>，在一定程度上降低了系统的耦合度。</a:t>
            </a:r>
          </a:p>
          <a:p>
            <a:pPr marL="0" indent="0">
              <a:lnSpc>
                <a:spcPct val="110000"/>
              </a:lnSpc>
              <a:buNone/>
            </a:pPr>
            <a:r>
              <a:rPr lang="zh-CN" altLang="en-US" sz="2800" b="1">
                <a:solidFill>
                  <a:srgbClr val="0066FF"/>
                </a:solidFill>
                <a:latin typeface="楷体" panose="02010609060101010101" charset="-122"/>
                <a:ea typeface="楷体" panose="02010609060101010101" charset="-122"/>
                <a:sym typeface="+mn-ea"/>
              </a:rPr>
              <a:t>    缺点：</a:t>
            </a:r>
            <a:r>
              <a:rPr lang="zh-CN" altLang="en-US" sz="2800" b="1">
                <a:latin typeface="楷体" panose="02010609060101010101" charset="-122"/>
                <a:ea typeface="楷体" panose="02010609060101010101" charset="-122"/>
                <a:sym typeface="+mn-ea"/>
              </a:rPr>
              <a:t>1）在客户端和目标对象增加一个代理对象，会造成请求</a:t>
            </a:r>
            <a:r>
              <a:rPr lang="zh-CN" altLang="en-US" sz="2800" b="1">
                <a:solidFill>
                  <a:srgbClr val="FF0000"/>
                </a:solidFill>
                <a:latin typeface="楷体" panose="02010609060101010101" charset="-122"/>
                <a:ea typeface="楷体" panose="02010609060101010101" charset="-122"/>
                <a:sym typeface="+mn-ea"/>
              </a:rPr>
              <a:t>处理速度变慢</a:t>
            </a:r>
            <a:r>
              <a:rPr lang="zh-CN" altLang="en-US" sz="2800" b="1">
                <a:latin typeface="楷体" panose="02010609060101010101" charset="-122"/>
                <a:ea typeface="楷体" panose="02010609060101010101" charset="-122"/>
                <a:sym typeface="+mn-ea"/>
              </a:rPr>
              <a:t>；2）增加了系统的</a:t>
            </a:r>
            <a:r>
              <a:rPr lang="zh-CN" altLang="en-US" sz="2800" b="1">
                <a:solidFill>
                  <a:srgbClr val="FF0000"/>
                </a:solidFill>
                <a:latin typeface="楷体" panose="02010609060101010101" charset="-122"/>
                <a:ea typeface="楷体" panose="02010609060101010101" charset="-122"/>
                <a:sym typeface="+mn-ea"/>
              </a:rPr>
              <a:t>复杂度</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4.2 代理（Proxy）模式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lstStyle/>
          <a:p>
            <a:pPr>
              <a:lnSpc>
                <a:spcPct val="100000"/>
              </a:lnSpc>
            </a:pPr>
            <a:r>
              <a:rPr lang="zh-CN" altLang="en-US" sz="2800">
                <a:solidFill>
                  <a:srgbClr val="00B050"/>
                </a:solidFill>
              </a:rPr>
              <a:t>4.2.2 模式的结构与实现</a:t>
            </a:r>
          </a:p>
          <a:p>
            <a:pPr marL="0" indent="0">
              <a:lnSpc>
                <a:spcPct val="10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00000"/>
              </a:lnSpc>
              <a:buNone/>
            </a:pPr>
            <a:r>
              <a:rPr lang="zh-CN" altLang="en-US" sz="2800" b="1">
                <a:latin typeface="楷体" panose="02010609060101010101" charset="-122"/>
                <a:ea typeface="楷体" panose="02010609060101010101" charset="-122"/>
                <a:sym typeface="+mn-ea"/>
              </a:rPr>
              <a:t>   代理模式的主要角色有：</a:t>
            </a:r>
          </a:p>
          <a:p>
            <a:pPr marL="0" indent="0">
              <a:lnSpc>
                <a:spcPct val="10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抽象主题（Subject）类</a:t>
            </a:r>
            <a:r>
              <a:rPr lang="zh-CN" altLang="en-US" sz="2800" b="1">
                <a:latin typeface="楷体" panose="02010609060101010101" charset="-122"/>
                <a:ea typeface="楷体" panose="02010609060101010101" charset="-122"/>
                <a:sym typeface="+mn-ea"/>
              </a:rPr>
              <a:t>：通过接口或抽象类声明真实主题和代理对象实现的业务方法。</a:t>
            </a:r>
          </a:p>
          <a:p>
            <a:pPr marL="0" indent="0">
              <a:lnSpc>
                <a:spcPct val="10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真实主题（RealSubject）类</a:t>
            </a:r>
            <a:r>
              <a:rPr lang="zh-CN" altLang="en-US" sz="2800" b="1">
                <a:latin typeface="楷体" panose="02010609060101010101" charset="-122"/>
                <a:ea typeface="楷体" panose="02010609060101010101" charset="-122"/>
                <a:sym typeface="+mn-ea"/>
              </a:rPr>
              <a:t>：实现了抽象主题中的具体业务，是代理对象所代表的真实对象，是我们最终要引用的对象。</a:t>
            </a:r>
          </a:p>
          <a:p>
            <a:pPr marL="0" indent="0">
              <a:lnSpc>
                <a:spcPct val="10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代理（Proxy）类</a:t>
            </a:r>
            <a:r>
              <a:rPr lang="zh-CN" altLang="en-US" sz="2800" b="1">
                <a:latin typeface="楷体" panose="02010609060101010101" charset="-122"/>
                <a:ea typeface="楷体" panose="02010609060101010101" charset="-122"/>
                <a:sym typeface="+mn-ea"/>
              </a:rPr>
              <a:t>：提供了与真实主题相同的接口，其内部含有对真实主题的引用，它可以访问或控制或扩展真实主题的功能。</a:t>
            </a:r>
          </a:p>
          <a:p>
            <a:pPr marL="0" indent="0">
              <a:lnSpc>
                <a:spcPct val="100000"/>
              </a:lnSpc>
              <a:buNone/>
            </a:pPr>
            <a:r>
              <a:rPr lang="zh-CN" altLang="en-US" sz="2800" b="1">
                <a:latin typeface="楷体" panose="02010609060101010101" charset="-122"/>
                <a:ea typeface="楷体" panose="02010609060101010101" charset="-122"/>
                <a:sym typeface="+mn-ea"/>
              </a:rPr>
              <a:t>   其结构图如下：</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4.2 代理（Proxy）模式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35125"/>
            <a:ext cx="2535555" cy="4705350"/>
          </a:xfrm>
        </p:spPr>
        <p:txBody>
          <a:bodyPr/>
          <a:lstStyle/>
          <a:p>
            <a:pPr>
              <a:lnSpc>
                <a:spcPct val="90000"/>
              </a:lnSpc>
            </a:pPr>
            <a:r>
              <a:rPr lang="zh-CN" altLang="en-US" sz="2800">
                <a:solidFill>
                  <a:srgbClr val="00B050"/>
                </a:solidFill>
                <a:sym typeface="+mn-ea"/>
              </a:rPr>
              <a:t>4.2.2 模式的结构与实现</a:t>
            </a:r>
            <a:endParaRPr lang="zh-CN" altLang="en-US" sz="2800">
              <a:solidFill>
                <a:srgbClr val="00B050"/>
              </a:solidFill>
            </a:endParaRP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1.模式的结构（续）：</a:t>
            </a:r>
          </a:p>
          <a:p>
            <a:pPr marL="0" indent="0">
              <a:lnSpc>
                <a:spcPct val="90000"/>
              </a:lnSpc>
              <a:buNone/>
            </a:pPr>
            <a:r>
              <a:rPr lang="zh-CN" altLang="en-US" sz="2800" b="1">
                <a:solidFill>
                  <a:srgbClr val="0066FF"/>
                </a:solidFill>
                <a:latin typeface="楷体" panose="02010609060101010101" charset="-122"/>
                <a:ea typeface="楷体" panose="02010609060101010101" charset="-122"/>
                <a:sym typeface="+mn-ea"/>
              </a:rPr>
              <a:t> </a:t>
            </a:r>
            <a:r>
              <a:rPr lang="zh-CN" altLang="en-US" sz="2800" b="1">
                <a:latin typeface="楷体" panose="02010609060101010101" charset="-122"/>
                <a:ea typeface="楷体" panose="02010609060101010101" charset="-122"/>
                <a:sym typeface="+mn-ea"/>
              </a:rPr>
              <a:t>结构图如右：</a:t>
            </a:r>
          </a:p>
          <a:p>
            <a:pPr marL="0" indent="0">
              <a:lnSpc>
                <a:spcPct val="90000"/>
              </a:lnSpc>
              <a:buNone/>
            </a:pPr>
            <a:endParaRPr lang="zh-CN" altLang="en-US" sz="2800" b="1">
              <a:latin typeface="楷体" panose="02010609060101010101" charset="-122"/>
              <a:ea typeface="楷体" panose="02010609060101010101" charset="-122"/>
              <a:sym typeface="+mn-ea"/>
            </a:endParaRP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2.模式的实现</a:t>
            </a:r>
          </a:p>
          <a:p>
            <a:pPr marL="0" indent="0">
              <a:lnSpc>
                <a:spcPct val="9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1" descr="z41_Proxy"/>
          <p:cNvPicPr>
            <a:picLocks noChangeAspect="1"/>
          </p:cNvPicPr>
          <p:nvPr/>
        </p:nvPicPr>
        <p:blipFill>
          <a:blip r:embed="rId3"/>
          <a:stretch>
            <a:fillRect/>
          </a:stretch>
        </p:blipFill>
        <p:spPr>
          <a:xfrm>
            <a:off x="3392170" y="1524000"/>
            <a:ext cx="8410575" cy="4704715"/>
          </a:xfrm>
          <a:prstGeom prst="rect">
            <a:avLst/>
          </a:prstGeom>
          <a:noFill/>
          <a:ln w="9525">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4.2 代理（Proxy）模式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484630"/>
            <a:ext cx="4654550" cy="4903470"/>
          </a:xfrm>
        </p:spPr>
        <p:txBody>
          <a:bodyPr/>
          <a:lstStyle/>
          <a:p>
            <a:pPr>
              <a:lnSpc>
                <a:spcPct val="90000"/>
              </a:lnSpc>
            </a:pPr>
            <a:r>
              <a:rPr lang="zh-CN" altLang="en-US" sz="2800">
                <a:solidFill>
                  <a:srgbClr val="00B050"/>
                </a:solidFill>
              </a:rPr>
              <a:t>4.2.3 模式的应用实例</a:t>
            </a:r>
          </a:p>
          <a:p>
            <a:pPr marL="0" indent="0">
              <a:lnSpc>
                <a:spcPct val="9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【例4.1】 韶关“天街e角”公司是一家婺源特产公司的代售公司，用代理模式实现之。</a:t>
            </a:r>
          </a:p>
          <a:p>
            <a:pPr marL="0" indent="0">
              <a:lnSpc>
                <a:spcPct val="9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本例中的“婺源特产公司”经营婺源特产，它是真实主题；而韶关“天街e角”公司是婺源公司的代理，它可以调用婺源公司的相关方法，而且它可以增加一些额外的处理，如包装或加价等；客户端通过“天街e角”公司间接访问“婺源公司”的产品，右边是其结构图：</a:t>
            </a:r>
          </a:p>
          <a:p>
            <a:pPr marL="0" indent="0">
              <a:lnSpc>
                <a:spcPct val="9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2" descr="z42_WySpecialtyProxy"/>
          <p:cNvPicPr>
            <a:picLocks noChangeAspect="1"/>
          </p:cNvPicPr>
          <p:nvPr/>
        </p:nvPicPr>
        <p:blipFill>
          <a:blip r:embed="rId3"/>
          <a:stretch>
            <a:fillRect/>
          </a:stretch>
        </p:blipFill>
        <p:spPr>
          <a:xfrm>
            <a:off x="5264150" y="1749425"/>
            <a:ext cx="6848475" cy="4373880"/>
          </a:xfrm>
          <a:prstGeom prst="rect">
            <a:avLst/>
          </a:prstGeom>
          <a:noFill/>
          <a:ln w="9525">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4.2 代理（Proxy）模式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24000"/>
            <a:ext cx="3339465" cy="4641215"/>
          </a:xfrm>
        </p:spPr>
        <p:txBody>
          <a:bodyPr/>
          <a:lstStyle/>
          <a:p>
            <a:pPr>
              <a:lnSpc>
                <a:spcPct val="90000"/>
              </a:lnSpc>
            </a:pPr>
            <a:r>
              <a:rPr lang="zh-CN" altLang="en-US" sz="2800">
                <a:solidFill>
                  <a:srgbClr val="00B050"/>
                </a:solidFill>
                <a:sym typeface="+mn-ea"/>
              </a:rPr>
              <a:t>4.2.3 模式的应用实例</a:t>
            </a:r>
            <a:endParaRPr lang="zh-CN" altLang="en-US" sz="2800">
              <a:solidFill>
                <a:srgbClr val="00B050"/>
              </a:solidFill>
            </a:endParaRP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【例4.1】 韶关“天街e角”公司是一家婺源特产公司的代售公司，用代理模式实现之。</a:t>
            </a:r>
          </a:p>
          <a:p>
            <a:pPr marL="0" indent="0">
              <a:lnSpc>
                <a:spcPct val="90000"/>
              </a:lnSpc>
              <a:buNone/>
            </a:pPr>
            <a:r>
              <a:rPr lang="zh-CN" altLang="en-US" sz="2800" b="1">
                <a:latin typeface="楷体" panose="02010609060101010101" charset="-122"/>
                <a:ea typeface="楷体" panose="02010609060101010101" charset="-122"/>
                <a:sym typeface="+mn-ea"/>
              </a:rPr>
              <a:t>  </a:t>
            </a:r>
          </a:p>
          <a:p>
            <a:pPr marL="0" indent="0">
              <a:lnSpc>
                <a:spcPct val="90000"/>
              </a:lnSpc>
              <a:buNone/>
            </a:pPr>
            <a:r>
              <a:rPr lang="zh-CN" altLang="en-US" sz="2800" b="1">
                <a:solidFill>
                  <a:srgbClr val="FF0000"/>
                </a:solidFill>
                <a:latin typeface="楷体" panose="02010609060101010101" charset="-122"/>
                <a:ea typeface="楷体" panose="02010609060101010101" charset="-122"/>
                <a:sym typeface="+mn-ea"/>
              </a:rPr>
              <a:t>  右边是程序的运行结果：</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4" descr="无标题"/>
          <p:cNvPicPr>
            <a:picLocks noChangeAspect="1"/>
          </p:cNvPicPr>
          <p:nvPr/>
        </p:nvPicPr>
        <p:blipFill>
          <a:blip r:embed="rId3"/>
          <a:stretch>
            <a:fillRect/>
          </a:stretch>
        </p:blipFill>
        <p:spPr>
          <a:xfrm>
            <a:off x="4203065" y="1524000"/>
            <a:ext cx="7393940" cy="4726940"/>
          </a:xfrm>
          <a:prstGeom prst="rect">
            <a:avLst/>
          </a:prstGeom>
          <a:noFill/>
          <a:ln w="9525">
            <a:noFill/>
          </a:ln>
        </p:spPr>
      </p:pic>
    </p:spTree>
  </p:cSld>
  <p:clrMapOvr>
    <a:masterClrMapping/>
  </p:clrMapOvr>
  <p:transition>
    <p:fade/>
  </p:transition>
</p:sld>
</file>

<file path=ppt/theme/theme1.xml><?xml version="1.0" encoding="utf-8"?>
<a:theme xmlns:a="http://schemas.openxmlformats.org/drawingml/2006/main" name="科技宣讲">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4168</Words>
  <Application>Microsoft Office PowerPoint</Application>
  <PresentationFormat>自定义</PresentationFormat>
  <Paragraphs>253</Paragraphs>
  <Slides>27</Slides>
  <Notes>25</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科技宣讲</vt:lpstr>
      <vt:lpstr>第4章  结构型模式（上）</vt:lpstr>
      <vt:lpstr>内容简介</vt:lpstr>
      <vt:lpstr>4.1 结构型模式概述</vt:lpstr>
      <vt:lpstr>4.1 结构型模式概述（续）</vt:lpstr>
      <vt:lpstr>4.2 代理（Proxy）模式</vt:lpstr>
      <vt:lpstr>4.2 代理（Proxy）模式（续）</vt:lpstr>
      <vt:lpstr>4.2 代理（Proxy）模式（续）</vt:lpstr>
      <vt:lpstr>4.2 代理（Proxy）模式（续）</vt:lpstr>
      <vt:lpstr>4.2 代理（Proxy）模式（续）</vt:lpstr>
      <vt:lpstr>4.2 代理（Proxy）模式（续）</vt:lpstr>
      <vt:lpstr>4.2 代理（Proxy）模式（续）</vt:lpstr>
      <vt:lpstr>4.3  适配器（Adapter）模式</vt:lpstr>
      <vt:lpstr>4.3  适配器（Adapter）模式（续）</vt:lpstr>
      <vt:lpstr>4.3  适配器（Adapter）模式（续）</vt:lpstr>
      <vt:lpstr>4.3  适配器（Adapter）模式（续）</vt:lpstr>
      <vt:lpstr>4.3  适配器（Adapter）模式（续）</vt:lpstr>
      <vt:lpstr>4.3  适配器（Adapter）模式（续）</vt:lpstr>
      <vt:lpstr>4.3  适配器（Adapter）模式（续）</vt:lpstr>
      <vt:lpstr>4.4  桥接(Bridge)模式</vt:lpstr>
      <vt:lpstr>4.4  桥接(Bridge)模式（续）</vt:lpstr>
      <vt:lpstr>4.4  桥接(Bridge)模式（续）</vt:lpstr>
      <vt:lpstr>4.4  桥接(Bridge)模式（续）</vt:lpstr>
      <vt:lpstr>4.4  桥接(Bridge)模式（续）</vt:lpstr>
      <vt:lpstr>4.4  桥接(Bridge)模式（续）</vt:lpstr>
      <vt:lpstr>4.4  桥接(Bridge)模式（续）</vt:lpstr>
      <vt:lpstr>4.5 本章小结</vt:lpstr>
      <vt:lpstr>PowerPoint 演示文稿</vt:lpstr>
    </vt:vector>
  </TitlesOfParts>
  <Company>韶关学院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软件设计模式（Java版）</dc:title>
  <dc:creator>程细柱</dc:creator>
  <cp:lastModifiedBy>admin</cp:lastModifiedBy>
  <cp:revision>424</cp:revision>
  <dcterms:created xsi:type="dcterms:W3CDTF">2016-11-09T11:52:00Z</dcterms:created>
  <dcterms:modified xsi:type="dcterms:W3CDTF">2020-09-14T02:19:18Z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