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7" r:id="rId3"/>
    <p:sldId id="266" r:id="rId4"/>
    <p:sldId id="278" r:id="rId5"/>
    <p:sldId id="268" r:id="rId6"/>
    <p:sldId id="272" r:id="rId7"/>
    <p:sldId id="279" r:id="rId8"/>
    <p:sldId id="275" r:id="rId9"/>
    <p:sldId id="276" r:id="rId10"/>
    <p:sldId id="324" r:id="rId11"/>
    <p:sldId id="291" r:id="rId12"/>
    <p:sldId id="299" r:id="rId13"/>
    <p:sldId id="280" r:id="rId14"/>
    <p:sldId id="281" r:id="rId15"/>
    <p:sldId id="282" r:id="rId16"/>
    <p:sldId id="283" r:id="rId17"/>
    <p:sldId id="284" r:id="rId18"/>
    <p:sldId id="285" r:id="rId19"/>
    <p:sldId id="307" r:id="rId20"/>
    <p:sldId id="308" r:id="rId21"/>
    <p:sldId id="348" r:id="rId22"/>
    <p:sldId id="309" r:id="rId23"/>
    <p:sldId id="310" r:id="rId24"/>
    <p:sldId id="311" r:id="rId25"/>
    <p:sldId id="312" r:id="rId26"/>
    <p:sldId id="318" r:id="rId27"/>
    <p:sldId id="319" r:id="rId28"/>
    <p:sldId id="357" r:id="rId29"/>
    <p:sldId id="360" r:id="rId30"/>
    <p:sldId id="361" r:id="rId31"/>
    <p:sldId id="362" r:id="rId32"/>
    <p:sldId id="369" r:id="rId33"/>
    <p:sldId id="363" r:id="rId34"/>
    <p:sldId id="364" r:id="rId35"/>
    <p:sldId id="365" r:id="rId36"/>
    <p:sldId id="366" r:id="rId37"/>
    <p:sldId id="320" r:id="rId38"/>
    <p:sldId id="265" r:id="rId3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9900CC"/>
    <a:srgbClr val="CE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102" y="-5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2020/9/14</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097535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blipFill rotWithShape="0">
          <a:blip r:embed="rId2"/>
          <a:stretch>
            <a:fillRect b="-69"/>
          </a:stretch>
        </a:blipFill>
        <a:effectLst/>
      </p:bgPr>
    </p:bg>
    <p:spTree>
      <p:nvGrpSpPr>
        <p:cNvPr id="1" name=""/>
        <p:cNvGrpSpPr/>
        <p:nvPr/>
      </p:nvGrpSpPr>
      <p:grpSpPr>
        <a:xfrm>
          <a:off x="0" y="0"/>
          <a:ext cx="0" cy="0"/>
          <a:chOff x="0" y="0"/>
          <a:chExt cx="0" cy="0"/>
        </a:xfrm>
      </p:grpSpPr>
      <p:pic>
        <p:nvPicPr>
          <p:cNvPr id="2050" name="图片 2049" descr="5副本"/>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1" name="标题 2050"/>
          <p:cNvSpPr>
            <a:spLocks noGrp="1"/>
          </p:cNvSpPr>
          <p:nvPr>
            <p:ph type="ctrTitle"/>
          </p:nvPr>
        </p:nvSpPr>
        <p:spPr>
          <a:xfrm>
            <a:off x="912284" y="3357563"/>
            <a:ext cx="10363200" cy="1254125"/>
          </a:xfrm>
          <a:prstGeom prst="rect">
            <a:avLst/>
          </a:prstGeom>
          <a:noFill/>
          <a:ln w="9525">
            <a:noFill/>
          </a:ln>
        </p:spPr>
        <p:txBody>
          <a:bodyPr anchor="ctr"/>
          <a:lstStyle>
            <a:lvl1pPr lvl="0">
              <a:defRPr kern="1200"/>
            </a:lvl1pPr>
          </a:lstStyle>
          <a:p>
            <a:pPr lvl="0"/>
            <a:r>
              <a:rPr lang="zh-CN" altLang="en-US"/>
              <a:t>单击此处编辑母版标题样式</a:t>
            </a:r>
          </a:p>
        </p:txBody>
      </p:sp>
      <p:sp>
        <p:nvSpPr>
          <p:cNvPr id="2052" name="副标题 2051"/>
          <p:cNvSpPr>
            <a:spLocks noGrp="1"/>
          </p:cNvSpPr>
          <p:nvPr>
            <p:ph type="subTitle" idx="1"/>
          </p:nvPr>
        </p:nvSpPr>
        <p:spPr>
          <a:xfrm>
            <a:off x="1828800" y="4654550"/>
            <a:ext cx="8534400" cy="985838"/>
          </a:xfrm>
          <a:prstGeom prst="rect">
            <a:avLst/>
          </a:prstGeom>
          <a:noFill/>
          <a:ln w="9525">
            <a:noFill/>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p>
        </p:txBody>
      </p:sp>
      <p:sp>
        <p:nvSpPr>
          <p:cNvPr id="2053" name="日期占位符 2052"/>
          <p:cNvSpPr>
            <a:spLocks noGrp="1"/>
          </p:cNvSpPr>
          <p:nvPr>
            <p:ph type="dt" sz="half" idx="2"/>
          </p:nvPr>
        </p:nvSpPr>
        <p:spPr>
          <a:xfrm>
            <a:off x="609600" y="6245225"/>
            <a:ext cx="2844800" cy="476250"/>
          </a:xfrm>
          <a:prstGeom prst="rect">
            <a:avLst/>
          </a:prstGeom>
          <a:noFill/>
          <a:ln w="9525">
            <a:noFill/>
          </a:ln>
        </p:spPr>
        <p:txBody>
          <a:bodyPr anchor="t"/>
          <a:lstStyle/>
          <a:p>
            <a:pPr eaLnBrk="1" latinLnBrk="0" hangingPunct="1"/>
            <a:r>
              <a:rPr lang="zh-CN" altLang="en-US" dirty="0"/>
              <a:t>Java面向对象程序设计(ISDN：9787564740634)、  作者：程细柱</a:t>
            </a:r>
          </a:p>
        </p:txBody>
      </p:sp>
      <p:sp>
        <p:nvSpPr>
          <p:cNvPr id="2054" name="页脚占位符 2053"/>
          <p:cNvSpPr>
            <a:spLocks noGrp="1"/>
          </p:cNvSpPr>
          <p:nvPr>
            <p:ph type="ftr" sz="quarter" idx="3"/>
          </p:nvPr>
        </p:nvSpPr>
        <p:spPr>
          <a:xfrm>
            <a:off x="4165600" y="6245225"/>
            <a:ext cx="3860800" cy="476250"/>
          </a:xfrm>
          <a:prstGeom prst="rect">
            <a:avLst/>
          </a:prstGeom>
          <a:noFill/>
          <a:ln w="9525">
            <a:noFill/>
          </a:ln>
        </p:spPr>
        <p:txBody>
          <a:bodyPr anchor="t"/>
          <a:lstStyle/>
          <a:p>
            <a:pPr eaLnBrk="1" latinLnBrk="0" hangingPunct="1"/>
            <a:r>
              <a:rPr lang="zh-CN" altLang="en-US" dirty="0"/>
              <a:t>电子科技大学出版社(www.uestcp.com.cn)</a:t>
            </a:r>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ln>
        </p:spPr>
        <p:txBody>
          <a:bodyPr anchor="t"/>
          <a:lstStyle/>
          <a:p>
            <a:pPr eaLnBrk="1" latinLnBrk="0" hangingPunct="1"/>
            <a:fld id="{9A0DB2DC-4C9A-4742-B13C-FB6460FD3503}" type="slidenum">
              <a:rPr lang="en-US" altLang="zh-CN"/>
              <a:t>‹#›</a:t>
            </a:fld>
            <a:endParaRPr lang="zh-CN"/>
          </a:p>
        </p:txBody>
      </p:sp>
    </p:spTree>
  </p:cSld>
  <p:clrMapOvr>
    <a:masterClrMapping/>
  </p:clrMapOvr>
  <p:transition>
    <p:fade/>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p>
        </p:txBody>
      </p:sp>
      <p:sp>
        <p:nvSpPr>
          <p:cNvPr id="5" name="页脚占位符 4"/>
          <p:cNvSpPr>
            <a:spLocks noGrp="1"/>
          </p:cNvSpPr>
          <p:nvPr>
            <p:ph type="ftr" sz="quarter" idx="11"/>
          </p:nvPr>
        </p:nvSpPr>
        <p:spPr/>
        <p:txBody>
          <a:bodyPr/>
          <a:lstStyle/>
          <a:p>
            <a:pPr lvl="0"/>
            <a:r>
              <a:rPr lang="zh-CN"/>
              <a:t>电子科技大学出版社(www.uestcp.com.cn)</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0313" y="620713"/>
            <a:ext cx="2746904" cy="55070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620713"/>
            <a:ext cx="8081472" cy="55070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p>
        </p:txBody>
      </p:sp>
      <p:sp>
        <p:nvSpPr>
          <p:cNvPr id="5" name="页脚占位符 4"/>
          <p:cNvSpPr>
            <a:spLocks noGrp="1"/>
          </p:cNvSpPr>
          <p:nvPr>
            <p:ph type="ftr" sz="quarter" idx="11"/>
          </p:nvPr>
        </p:nvSpPr>
        <p:spPr/>
        <p:txBody>
          <a:bodyPr/>
          <a:lstStyle/>
          <a:p>
            <a:pPr lvl="0"/>
            <a:r>
              <a:rPr lang="zh-CN"/>
              <a:t>电子科技大学出版社(www.uestcp.com.cn)</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3975" y="6546850"/>
            <a:ext cx="5544820" cy="476250"/>
          </a:xfrm>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a:xfrm>
            <a:off x="5808345" y="6530975"/>
            <a:ext cx="3860800" cy="476250"/>
          </a:xfrm>
        </p:spPr>
        <p:txBody>
          <a:bodyPr/>
          <a:lstStyle/>
          <a:p>
            <a:pPr lvl="0"/>
            <a:r>
              <a:rPr lang="zh-CN"/>
              <a:t>人民邮电出版社(www.ptpress.com.cn)</a:t>
            </a:r>
          </a:p>
        </p:txBody>
      </p:sp>
      <p:sp>
        <p:nvSpPr>
          <p:cNvPr id="6" name="灯片编号占位符 5"/>
          <p:cNvSpPr>
            <a:spLocks noGrp="1"/>
          </p:cNvSpPr>
          <p:nvPr>
            <p:ph type="sldNum" sz="quarter" idx="12"/>
          </p:nvPr>
        </p:nvSpPr>
        <p:spPr>
          <a:xfrm>
            <a:off x="9248140" y="6530975"/>
            <a:ext cx="2844800" cy="476250"/>
          </a:xfrm>
        </p:spPr>
        <p:txBody>
          <a:bodyPr/>
          <a:lstStyle/>
          <a:p>
            <a:pPr lvl="0" eaLnBrk="1" hangingPunct="1"/>
            <a:r>
              <a:rPr lang="zh-CN" altLang="en-US" dirty="0"/>
              <a:t>销售电话：010-81055256</a:t>
            </a:r>
          </a:p>
        </p:txBody>
      </p:sp>
    </p:spTree>
  </p:cSld>
  <p:clrMapOvr>
    <a:masterClrMapping/>
  </p:clrMapOvr>
  <p:transition>
    <p:fade/>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p>
        </p:txBody>
      </p:sp>
      <p:sp>
        <p:nvSpPr>
          <p:cNvPr id="5" name="页脚占位符 4"/>
          <p:cNvSpPr>
            <a:spLocks noGrp="1"/>
          </p:cNvSpPr>
          <p:nvPr>
            <p:ph type="ftr" sz="quarter" idx="11"/>
          </p:nvPr>
        </p:nvSpPr>
        <p:spPr/>
        <p:txBody>
          <a:bodyPr/>
          <a:lstStyle/>
          <a:p>
            <a:pPr lvl="0"/>
            <a:r>
              <a:rPr lang="zh-CN"/>
              <a:t>电子科技大学出版社(www.uestcp.com.cn)</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12875"/>
            <a:ext cx="5376672" cy="4714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05728" y="1412875"/>
            <a:ext cx="5376672" cy="4714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p>
        </p:txBody>
      </p:sp>
      <p:sp>
        <p:nvSpPr>
          <p:cNvPr id="6" name="页脚占位符 5"/>
          <p:cNvSpPr>
            <a:spLocks noGrp="1"/>
          </p:cNvSpPr>
          <p:nvPr>
            <p:ph type="ftr" sz="quarter" idx="11"/>
          </p:nvPr>
        </p:nvSpPr>
        <p:spPr/>
        <p:txBody>
          <a:bodyPr/>
          <a:lstStyle/>
          <a:p>
            <a:pPr lvl="0"/>
            <a:r>
              <a:rPr lang="zh-CN"/>
              <a:t>电子科技大学出版社(www.uestcp.com.cn)</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r>
              <a:rPr lang="zh-CN" altLang="en-US"/>
              <a:t>Java面向对象程序设计(ISDN：9787564740634)、  作者：程细柱</a:t>
            </a:r>
          </a:p>
        </p:txBody>
      </p:sp>
      <p:sp>
        <p:nvSpPr>
          <p:cNvPr id="8" name="页脚占位符 7"/>
          <p:cNvSpPr>
            <a:spLocks noGrp="1"/>
          </p:cNvSpPr>
          <p:nvPr>
            <p:ph type="ftr" sz="quarter" idx="11"/>
          </p:nvPr>
        </p:nvSpPr>
        <p:spPr/>
        <p:txBody>
          <a:bodyPr/>
          <a:lstStyle/>
          <a:p>
            <a:pPr lvl="0"/>
            <a:r>
              <a:rPr lang="zh-CN"/>
              <a:t>电子科技大学出版社(www.uestcp.com.cn)</a:t>
            </a: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r>
              <a:rPr lang="zh-CN" altLang="en-US"/>
              <a:t>Java面向对象程序设计(ISDN：9787564740634)、  作者：程细柱</a:t>
            </a:r>
          </a:p>
        </p:txBody>
      </p:sp>
      <p:sp>
        <p:nvSpPr>
          <p:cNvPr id="4" name="页脚占位符 3"/>
          <p:cNvSpPr>
            <a:spLocks noGrp="1"/>
          </p:cNvSpPr>
          <p:nvPr>
            <p:ph type="ftr" sz="quarter" idx="11"/>
          </p:nvPr>
        </p:nvSpPr>
        <p:spPr/>
        <p:txBody>
          <a:bodyPr/>
          <a:lstStyle/>
          <a:p>
            <a:pPr lvl="0"/>
            <a:r>
              <a:rPr lang="zh-CN"/>
              <a:t>电子科技大学出版社(www.uestcp.com.cn)</a:t>
            </a: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r>
              <a:rPr lang="zh-CN" altLang="en-US"/>
              <a:t>Java面向对象程序设计(ISDN：9787564740634)、  作者：程细柱</a:t>
            </a:r>
          </a:p>
        </p:txBody>
      </p:sp>
      <p:sp>
        <p:nvSpPr>
          <p:cNvPr id="3" name="页脚占位符 2"/>
          <p:cNvSpPr>
            <a:spLocks noGrp="1"/>
          </p:cNvSpPr>
          <p:nvPr>
            <p:ph type="ftr" sz="quarter" idx="11"/>
          </p:nvPr>
        </p:nvSpPr>
        <p:spPr/>
        <p:txBody>
          <a:bodyPr/>
          <a:lstStyle/>
          <a:p>
            <a:pPr lvl="0"/>
            <a:r>
              <a:rPr lang="zh-CN"/>
              <a:t>电子科技大学出版社(www.uestcp.com.cn)</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p>
        </p:txBody>
      </p:sp>
      <p:sp>
        <p:nvSpPr>
          <p:cNvPr id="6" name="页脚占位符 5"/>
          <p:cNvSpPr>
            <a:spLocks noGrp="1"/>
          </p:cNvSpPr>
          <p:nvPr>
            <p:ph type="ftr" sz="quarter" idx="11"/>
          </p:nvPr>
        </p:nvSpPr>
        <p:spPr/>
        <p:txBody>
          <a:bodyPr/>
          <a:lstStyle/>
          <a:p>
            <a:pPr lvl="0"/>
            <a:r>
              <a:rPr lang="zh-CN"/>
              <a:t>电子科技大学出版社(www.uestcp.com.cn)</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p>
        </p:txBody>
      </p:sp>
      <p:sp>
        <p:nvSpPr>
          <p:cNvPr id="6" name="页脚占位符 5"/>
          <p:cNvSpPr>
            <a:spLocks noGrp="1"/>
          </p:cNvSpPr>
          <p:nvPr>
            <p:ph type="ftr" sz="quarter" idx="11"/>
          </p:nvPr>
        </p:nvSpPr>
        <p:spPr/>
        <p:txBody>
          <a:bodyPr/>
          <a:lstStyle/>
          <a:p>
            <a:pPr lvl="0"/>
            <a:r>
              <a:rPr lang="zh-CN"/>
              <a:t>电子科技大学出版社(www.uestcp.com.cn)</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r="-33201"/>
          </a:stretch>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24417" y="620713"/>
            <a:ext cx="10972800" cy="720725"/>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609600" y="1412875"/>
            <a:ext cx="10972800" cy="4714875"/>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r>
              <a:rPr lang="zh-CN" altLang="en-US"/>
              <a:t>Java面向对象程序设计(ISDN：9787564740634)、  作者：程细柱</a:t>
            </a: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r>
              <a:rPr lang="zh-CN"/>
              <a:t>电子科技大学出版社(www.uestcp.com.cn)</a:t>
            </a: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eaLnBrk="1" hangingPunct="1"/>
            <a:fld id="{9A0DB2DC-4C9A-4742-B13C-FB6460FD3503}" type="slidenum">
              <a:rPr lang="zh-CN" altLang="en-US" dirty="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marL="0" lvl="0" indent="0" algn="ctr" defTabSz="914400" eaLnBrk="1" fontAlgn="base" latinLnBrk="0" hangingPunct="1">
        <a:lnSpc>
          <a:spcPct val="100000"/>
        </a:lnSpc>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43"/>
          <p:cNvSpPr>
            <a:spLocks noGrp="1"/>
          </p:cNvSpPr>
          <p:nvPr>
            <p:ph type="ctrTitle"/>
          </p:nvPr>
        </p:nvSpPr>
        <p:spPr>
          <a:xfrm>
            <a:off x="912284" y="2260283"/>
            <a:ext cx="10363200" cy="1254125"/>
          </a:xfrm>
        </p:spPr>
        <p:txBody>
          <a:bodyPr/>
          <a:lstStyle/>
          <a:p>
            <a:r>
              <a:t>第5章 结构型模式（下）</a:t>
            </a:r>
          </a:p>
        </p:txBody>
      </p:sp>
      <p:sp>
        <p:nvSpPr>
          <p:cNvPr id="45" name="副标题 44"/>
          <p:cNvSpPr>
            <a:spLocks noGrp="1"/>
          </p:cNvSpPr>
          <p:nvPr>
            <p:ph type="subTitle" idx="1"/>
          </p:nvPr>
        </p:nvSpPr>
        <p:spPr>
          <a:xfrm>
            <a:off x="1828800" y="4654550"/>
            <a:ext cx="8534400" cy="1404620"/>
          </a:xfrm>
        </p:spPr>
        <p:txBody>
          <a:bodyPr/>
          <a:lstStyle/>
          <a:p>
            <a:r>
              <a:rPr lang="zh-CN" altLang="en-US">
                <a:latin typeface="幼圆" panose="02010509060101010101" charset="-122"/>
                <a:ea typeface="幼圆" panose="02010509060101010101" charset="-122"/>
              </a:rPr>
              <a:t>授课人：周雪云</a:t>
            </a:r>
          </a:p>
          <a:p>
            <a:endParaRPr lang="zh-CN" altLang="en-US" dirty="0">
              <a:latin typeface="华文行楷" panose="02010800040101010101" charset="-122"/>
              <a:ea typeface="华文行楷" panose="02010800040101010101"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5.1 装饰(Decorator)模式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758190" y="1666875"/>
            <a:ext cx="3340100" cy="4723130"/>
          </a:xfrm>
        </p:spPr>
        <p:txBody>
          <a:bodyPr/>
          <a:lstStyle/>
          <a:p>
            <a:pPr>
              <a:lnSpc>
                <a:spcPct val="150000"/>
              </a:lnSpc>
            </a:pPr>
            <a:r>
              <a:rPr lang="zh-CN" altLang="en-US" sz="2800">
                <a:solidFill>
                  <a:srgbClr val="00B050"/>
                </a:solidFill>
              </a:rPr>
              <a:t>5.1.5 模式的扩展</a:t>
            </a:r>
          </a:p>
          <a:p>
            <a:pPr marL="0" indent="0">
              <a:lnSpc>
                <a:spcPct val="150000"/>
              </a:lnSpc>
              <a:buNone/>
            </a:pPr>
            <a:r>
              <a:rPr lang="zh-CN" altLang="en-US" sz="2800" b="1">
                <a:latin typeface="楷体" panose="02010609060101010101" charset="-122"/>
                <a:ea typeface="楷体" panose="02010609060101010101" charset="-122"/>
                <a:sym typeface="+mn-ea"/>
              </a:rPr>
              <a:t>   </a:t>
            </a:r>
            <a:r>
              <a:rPr lang="zh-CN" altLang="en-US" sz="2800" b="1">
                <a:latin typeface="宋体" panose="02010600030101010101" pitchFamily="2" charset="-122"/>
                <a:ea typeface="宋体" panose="02010600030101010101" pitchFamily="2" charset="-122"/>
                <a:sym typeface="+mn-ea"/>
              </a:rPr>
              <a:t>②</a:t>
            </a:r>
            <a:r>
              <a:rPr lang="zh-CN" altLang="en-US" sz="2800" b="1">
                <a:latin typeface="楷体" panose="02010609060101010101" charset="-122"/>
                <a:ea typeface="楷体" panose="02010609060101010101" charset="-122"/>
                <a:sym typeface="+mn-ea"/>
              </a:rPr>
              <a:t>如果</a:t>
            </a:r>
            <a:r>
              <a:rPr lang="zh-CN" altLang="en-US" sz="2800" b="1">
                <a:solidFill>
                  <a:srgbClr val="FF0000"/>
                </a:solidFill>
                <a:latin typeface="楷体" panose="02010609060101010101" charset="-122"/>
                <a:ea typeface="楷体" panose="02010609060101010101" charset="-122"/>
                <a:sym typeface="+mn-ea"/>
              </a:rPr>
              <a:t>只有一个具体装饰时</a:t>
            </a:r>
            <a:r>
              <a:rPr lang="zh-CN" altLang="en-US" sz="2800" b="1">
                <a:latin typeface="楷体" panose="02010609060101010101" charset="-122"/>
                <a:ea typeface="楷体" panose="02010609060101010101" charset="-122"/>
                <a:sym typeface="+mn-ea"/>
              </a:rPr>
              <a:t>，可以</a:t>
            </a:r>
            <a:r>
              <a:rPr lang="zh-CN" altLang="en-US" sz="2800" b="1">
                <a:solidFill>
                  <a:srgbClr val="FF0000"/>
                </a:solidFill>
                <a:latin typeface="楷体" panose="02010609060101010101" charset="-122"/>
                <a:ea typeface="楷体" panose="02010609060101010101" charset="-122"/>
                <a:sym typeface="+mn-ea"/>
              </a:rPr>
              <a:t>将抽象装饰和具体装饰合并</a:t>
            </a:r>
            <a:r>
              <a:rPr lang="zh-CN" altLang="en-US" sz="2800" b="1">
                <a:latin typeface="楷体" panose="02010609060101010101" charset="-122"/>
                <a:ea typeface="楷体" panose="02010609060101010101" charset="-122"/>
                <a:sym typeface="+mn-ea"/>
              </a:rPr>
              <a:t>，右边是其结构图：</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147482620" descr="z54_noDecorator"/>
          <p:cNvPicPr>
            <a:picLocks noChangeAspect="1"/>
          </p:cNvPicPr>
          <p:nvPr/>
        </p:nvPicPr>
        <p:blipFill>
          <a:blip r:embed="rId3"/>
          <a:stretch>
            <a:fillRect/>
          </a:stretch>
        </p:blipFill>
        <p:spPr>
          <a:xfrm>
            <a:off x="4391025" y="1558925"/>
            <a:ext cx="7369175" cy="4623435"/>
          </a:xfrm>
          <a:prstGeom prst="rect">
            <a:avLst/>
          </a:prstGeom>
          <a:noFill/>
          <a:ln w="9525">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5.2 外观(Facade)模式</a:t>
            </a:r>
          </a:p>
        </p:txBody>
      </p:sp>
      <p:sp>
        <p:nvSpPr>
          <p:cNvPr id="39" name="内容占位符 38"/>
          <p:cNvSpPr>
            <a:spLocks noGrp="1"/>
          </p:cNvSpPr>
          <p:nvPr>
            <p:ph idx="1"/>
          </p:nvPr>
        </p:nvSpPr>
        <p:spPr>
          <a:xfrm>
            <a:off x="609600" y="1412875"/>
            <a:ext cx="4172585" cy="5118100"/>
          </a:xfrm>
        </p:spPr>
        <p:txBody>
          <a:bodyPr/>
          <a:lstStyle/>
          <a:p>
            <a:pPr marL="0" indent="0">
              <a:lnSpc>
                <a:spcPct val="110000"/>
              </a:lnSpc>
              <a:buNone/>
            </a:pPr>
            <a:r>
              <a:rPr lang="zh-CN" altLang="en-US" sz="2800" b="1">
                <a:solidFill>
                  <a:schemeClr val="tx1"/>
                </a:solidFill>
                <a:latin typeface="楷体" panose="02010609060101010101" charset="-122"/>
                <a:ea typeface="楷体" panose="02010609060101010101" charset="-122"/>
              </a:rPr>
              <a:t>    </a:t>
            </a:r>
            <a:r>
              <a:rPr lang="zh-CN" altLang="en-US" sz="2800" b="1">
                <a:latin typeface="楷体" panose="02010609060101010101" charset="-122"/>
                <a:ea typeface="楷体" panose="02010609060101010101" charset="-122"/>
              </a:rPr>
              <a:t>在现实生活中，常常</a:t>
            </a:r>
            <a:r>
              <a:rPr lang="zh-CN" altLang="en-US" sz="2800" b="1">
                <a:solidFill>
                  <a:srgbClr val="FF0000"/>
                </a:solidFill>
                <a:latin typeface="楷体" panose="02010609060101010101" charset="-122"/>
                <a:ea typeface="楷体" panose="02010609060101010101" charset="-122"/>
              </a:rPr>
              <a:t>存在办事较复杂的例子</a:t>
            </a:r>
            <a:r>
              <a:rPr lang="zh-CN" altLang="en-US" sz="2800" b="1">
                <a:latin typeface="楷体" panose="02010609060101010101" charset="-122"/>
                <a:ea typeface="楷体" panose="02010609060101010101" charset="-122"/>
              </a:rPr>
              <a:t>，如去政府机关</a:t>
            </a:r>
            <a:r>
              <a:rPr lang="zh-CN" altLang="en-US" sz="2800" b="1">
                <a:solidFill>
                  <a:srgbClr val="FF0000"/>
                </a:solidFill>
                <a:latin typeface="楷体" panose="02010609060101010101" charset="-122"/>
                <a:ea typeface="楷体" panose="02010609060101010101" charset="-122"/>
              </a:rPr>
              <a:t>办房产证</a:t>
            </a:r>
            <a:r>
              <a:rPr lang="zh-CN" altLang="en-US" sz="2800" b="1">
                <a:latin typeface="楷体" panose="02010609060101010101" charset="-122"/>
                <a:ea typeface="楷体" panose="02010609060101010101" charset="-122"/>
              </a:rPr>
              <a:t>或</a:t>
            </a:r>
            <a:r>
              <a:rPr lang="zh-CN" altLang="en-US" sz="2800" b="1">
                <a:solidFill>
                  <a:srgbClr val="FF0000"/>
                </a:solidFill>
                <a:latin typeface="楷体" panose="02010609060101010101" charset="-122"/>
                <a:ea typeface="楷体" panose="02010609060101010101" charset="-122"/>
              </a:rPr>
              <a:t>注册一家公司</a:t>
            </a:r>
            <a:r>
              <a:rPr lang="zh-CN" altLang="en-US" sz="2800" b="1">
                <a:latin typeface="楷体" panose="02010609060101010101" charset="-122"/>
                <a:ea typeface="楷体" panose="02010609060101010101" charset="-122"/>
              </a:rPr>
              <a:t>，有时要同多个部门联系，这时要是</a:t>
            </a:r>
            <a:r>
              <a:rPr lang="zh-CN" altLang="en-US" sz="2800" b="1">
                <a:solidFill>
                  <a:srgbClr val="FF0000"/>
                </a:solidFill>
                <a:latin typeface="楷体" panose="02010609060101010101" charset="-122"/>
                <a:ea typeface="楷体" panose="02010609060101010101" charset="-122"/>
              </a:rPr>
              <a:t>有一个综合部门能解决一切手续问题就好了</a:t>
            </a:r>
            <a:r>
              <a:rPr lang="zh-CN" altLang="en-US" sz="2800" b="1">
                <a:latin typeface="楷体" panose="02010609060101010101" charset="-122"/>
                <a:ea typeface="楷体" panose="02010609060101010101" charset="-122"/>
              </a:rPr>
              <a:t>，右图给出了客户去当地房产交易中心办理房产证过户要遇到的业务处理部门：</a:t>
            </a:r>
            <a:endParaRPr lang="zh-CN" altLang="en-US" sz="2800" b="1">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7" descr="12"/>
          <p:cNvPicPr>
            <a:picLocks noChangeAspect="1"/>
          </p:cNvPicPr>
          <p:nvPr/>
        </p:nvPicPr>
        <p:blipFill>
          <a:blip r:embed="rId3"/>
          <a:stretch>
            <a:fillRect/>
          </a:stretch>
        </p:blipFill>
        <p:spPr>
          <a:xfrm>
            <a:off x="5015230" y="1500505"/>
            <a:ext cx="6697345" cy="5030470"/>
          </a:xfrm>
          <a:prstGeom prst="rect">
            <a:avLst/>
          </a:prstGeom>
          <a:noFill/>
          <a:ln w="9525">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5.2 外观(Facade)模式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5118100"/>
          </a:xfrm>
        </p:spPr>
        <p:txBody>
          <a:bodyPr/>
          <a:lstStyle/>
          <a:p>
            <a:pPr>
              <a:lnSpc>
                <a:spcPct val="120000"/>
              </a:lnSpc>
            </a:pPr>
            <a:r>
              <a:rPr lang="zh-CN" altLang="en-US" sz="2800">
                <a:solidFill>
                  <a:srgbClr val="00B050"/>
                </a:solidFill>
              </a:rPr>
              <a:t>5.2.1 模式的定义与特点</a:t>
            </a:r>
          </a:p>
          <a:p>
            <a:pPr marL="0" indent="0">
              <a:lnSpc>
                <a:spcPct val="120000"/>
              </a:lnSpc>
              <a:buNone/>
            </a:pPr>
            <a:r>
              <a:rPr lang="zh-CN" altLang="en-US" b="1">
                <a:solidFill>
                  <a:schemeClr val="tx1"/>
                </a:solidFill>
                <a:latin typeface="楷体" panose="02010609060101010101" charset="-122"/>
                <a:ea typeface="楷体" panose="02010609060101010101" charset="-122"/>
              </a:rPr>
              <a:t>    </a:t>
            </a:r>
            <a:r>
              <a:rPr lang="zh-CN" altLang="en-US" b="1">
                <a:solidFill>
                  <a:srgbClr val="0066FF"/>
                </a:solidFill>
                <a:latin typeface="楷体" panose="02010609060101010101" charset="-122"/>
                <a:ea typeface="楷体" panose="02010609060101010101" charset="-122"/>
              </a:rPr>
              <a:t>定义：</a:t>
            </a:r>
            <a:r>
              <a:rPr lang="zh-CN" altLang="en-US" b="1">
                <a:latin typeface="楷体" panose="02010609060101010101" charset="-122"/>
                <a:ea typeface="楷体" panose="02010609060101010101" charset="-122"/>
              </a:rPr>
              <a:t>是一种通过</a:t>
            </a:r>
            <a:r>
              <a:rPr lang="zh-CN" altLang="en-US" b="1">
                <a:solidFill>
                  <a:srgbClr val="FF0000"/>
                </a:solidFill>
                <a:latin typeface="楷体" panose="02010609060101010101" charset="-122"/>
                <a:ea typeface="楷体" panose="02010609060101010101" charset="-122"/>
              </a:rPr>
              <a:t>为多个复杂的子系统提供一个一致的接口</a:t>
            </a:r>
            <a:r>
              <a:rPr lang="zh-CN" altLang="en-US" b="1">
                <a:latin typeface="楷体" panose="02010609060101010101" charset="-122"/>
                <a:ea typeface="楷体" panose="02010609060101010101" charset="-122"/>
              </a:rPr>
              <a:t>，而使这些子系统更加容易被访问的模式。  </a:t>
            </a:r>
            <a:endParaRPr lang="zh-CN" altLang="en-US" b="1">
              <a:solidFill>
                <a:schemeClr val="tx1"/>
              </a:solidFill>
              <a:latin typeface="楷体" panose="02010609060101010101" charset="-122"/>
              <a:ea typeface="楷体" panose="02010609060101010101" charset="-122"/>
            </a:endParaRPr>
          </a:p>
          <a:p>
            <a:pPr marL="0" indent="0">
              <a:lnSpc>
                <a:spcPct val="120000"/>
              </a:lnSpc>
              <a:buNone/>
            </a:pPr>
            <a:r>
              <a:rPr lang="zh-CN" altLang="en-US" b="1">
                <a:solidFill>
                  <a:schemeClr val="tx1"/>
                </a:solidFill>
                <a:latin typeface="楷体" panose="02010609060101010101" charset="-122"/>
                <a:ea typeface="楷体" panose="02010609060101010101" charset="-122"/>
              </a:rPr>
              <a:t>    </a:t>
            </a:r>
            <a:r>
              <a:rPr lang="zh-CN" altLang="en-US" b="1">
                <a:solidFill>
                  <a:srgbClr val="0066FF"/>
                </a:solidFill>
                <a:latin typeface="楷体" panose="02010609060101010101" charset="-122"/>
                <a:ea typeface="楷体" panose="02010609060101010101" charset="-122"/>
              </a:rPr>
              <a:t>优点：</a:t>
            </a:r>
            <a:r>
              <a:rPr lang="zh-CN" altLang="en-US" b="1">
                <a:solidFill>
                  <a:schemeClr val="tx1"/>
                </a:solidFill>
                <a:latin typeface="楷体" panose="02010609060101010101" charset="-122"/>
                <a:ea typeface="楷体" panose="02010609060101010101" charset="-122"/>
              </a:rPr>
              <a:t>1）</a:t>
            </a:r>
            <a:r>
              <a:rPr lang="zh-CN" altLang="en-US" b="1">
                <a:solidFill>
                  <a:srgbClr val="FF0000"/>
                </a:solidFill>
                <a:latin typeface="楷体" panose="02010609060101010101" charset="-122"/>
                <a:ea typeface="楷体" panose="02010609060101010101" charset="-122"/>
              </a:rPr>
              <a:t>降低了</a:t>
            </a:r>
            <a:r>
              <a:rPr lang="zh-CN" altLang="en-US" b="1">
                <a:latin typeface="楷体" panose="02010609060101010101" charset="-122"/>
                <a:ea typeface="楷体" panose="02010609060101010101" charset="-122"/>
              </a:rPr>
              <a:t>子系统与客户端之间的</a:t>
            </a:r>
            <a:r>
              <a:rPr lang="zh-CN" altLang="en-US" b="1">
                <a:solidFill>
                  <a:srgbClr val="FF0000"/>
                </a:solidFill>
                <a:latin typeface="楷体" panose="02010609060101010101" charset="-122"/>
                <a:ea typeface="楷体" panose="02010609060101010101" charset="-122"/>
              </a:rPr>
              <a:t>耦合度</a:t>
            </a:r>
            <a:r>
              <a:rPr lang="zh-CN" altLang="en-US" b="1">
                <a:latin typeface="楷体" panose="02010609060101010101" charset="-122"/>
                <a:ea typeface="楷体" panose="02010609060101010101" charset="-122"/>
              </a:rPr>
              <a:t>，使得子系统的变化不会影响到调用它的客户类</a:t>
            </a:r>
            <a:r>
              <a:rPr lang="zh-CN" altLang="en-US" b="1">
                <a:solidFill>
                  <a:schemeClr val="tx1"/>
                </a:solidFill>
                <a:latin typeface="楷体" panose="02010609060101010101" charset="-122"/>
                <a:ea typeface="楷体" panose="02010609060101010101" charset="-122"/>
              </a:rPr>
              <a:t>；2）</a:t>
            </a:r>
            <a:r>
              <a:rPr lang="zh-CN" altLang="en-US" b="1">
                <a:solidFill>
                  <a:srgbClr val="FF0000"/>
                </a:solidFill>
                <a:latin typeface="楷体" panose="02010609060101010101" charset="-122"/>
                <a:ea typeface="楷体" panose="02010609060101010101" charset="-122"/>
              </a:rPr>
              <a:t>对客户屏蔽了子系统组件</a:t>
            </a:r>
            <a:r>
              <a:rPr lang="zh-CN" altLang="en-US" b="1">
                <a:latin typeface="楷体" panose="02010609060101010101" charset="-122"/>
                <a:ea typeface="楷体" panose="02010609060101010101" charset="-122"/>
              </a:rPr>
              <a:t>，减少了客户处理的对象数目，并使得子系统使用起来更加容易；3）</a:t>
            </a:r>
            <a:r>
              <a:rPr lang="zh-CN" altLang="en-US" b="1">
                <a:solidFill>
                  <a:srgbClr val="FF0000"/>
                </a:solidFill>
                <a:latin typeface="楷体" panose="02010609060101010101" charset="-122"/>
                <a:ea typeface="楷体" panose="02010609060101010101" charset="-122"/>
              </a:rPr>
              <a:t>降低了大型软件系统中的编译依赖性</a:t>
            </a:r>
            <a:r>
              <a:rPr lang="zh-CN" altLang="en-US" b="1">
                <a:latin typeface="楷体" panose="02010609060101010101" charset="-122"/>
                <a:ea typeface="楷体" panose="02010609060101010101" charset="-122"/>
              </a:rPr>
              <a:t>，简化了系统在不同平台之间的移植过程，因为编译一个子系统不会影响其他的子系统，也不会影响到外观对象</a:t>
            </a:r>
            <a:r>
              <a:rPr lang="zh-CN" altLang="en-US" b="1">
                <a:solidFill>
                  <a:schemeClr val="tx1"/>
                </a:solidFill>
                <a:latin typeface="楷体" panose="02010609060101010101" charset="-122"/>
                <a:ea typeface="楷体" panose="02010609060101010101" charset="-122"/>
              </a:rPr>
              <a:t>。</a:t>
            </a:r>
          </a:p>
          <a:p>
            <a:pPr marL="0" indent="0">
              <a:lnSpc>
                <a:spcPct val="120000"/>
              </a:lnSpc>
              <a:buNone/>
            </a:pPr>
            <a:r>
              <a:rPr lang="zh-CN" altLang="en-US" b="1">
                <a:solidFill>
                  <a:srgbClr val="0066FF"/>
                </a:solidFill>
                <a:latin typeface="楷体" panose="02010609060101010101" charset="-122"/>
                <a:ea typeface="楷体" panose="02010609060101010101" charset="-122"/>
                <a:sym typeface="+mn-ea"/>
              </a:rPr>
              <a:t>    缺点：</a:t>
            </a:r>
            <a:r>
              <a:rPr lang="zh-CN" altLang="en-US" b="1">
                <a:latin typeface="楷体" panose="02010609060101010101" charset="-122"/>
                <a:ea typeface="楷体" panose="02010609060101010101" charset="-122"/>
                <a:sym typeface="+mn-ea"/>
              </a:rPr>
              <a:t>1）</a:t>
            </a:r>
            <a:r>
              <a:rPr lang="zh-CN" altLang="en-US" b="1">
                <a:solidFill>
                  <a:srgbClr val="FF0000"/>
                </a:solidFill>
                <a:latin typeface="楷体" panose="02010609060101010101" charset="-122"/>
                <a:ea typeface="楷体" panose="02010609060101010101" charset="-122"/>
                <a:sym typeface="+mn-ea"/>
              </a:rPr>
              <a:t>不能很好地限制客户使用子系统类</a:t>
            </a:r>
            <a:r>
              <a:rPr lang="zh-CN" altLang="en-US" b="1">
                <a:latin typeface="楷体" panose="02010609060101010101" charset="-122"/>
                <a:ea typeface="楷体" panose="02010609060101010101" charset="-122"/>
                <a:sym typeface="+mn-ea"/>
              </a:rPr>
              <a:t>；2）</a:t>
            </a:r>
            <a:r>
              <a:rPr lang="zh-CN" altLang="en-US" b="1">
                <a:solidFill>
                  <a:srgbClr val="FF0000"/>
                </a:solidFill>
                <a:latin typeface="楷体" panose="02010609060101010101" charset="-122"/>
                <a:ea typeface="楷体" panose="02010609060101010101" charset="-122"/>
                <a:sym typeface="+mn-ea"/>
              </a:rPr>
              <a:t>增加新的子系统可能需要修改外观类或客户端的源代码</a:t>
            </a:r>
            <a:r>
              <a:rPr lang="zh-CN" altLang="en-US" b="1">
                <a:latin typeface="楷体" panose="02010609060101010101" charset="-122"/>
                <a:ea typeface="楷体" panose="02010609060101010101" charset="-122"/>
                <a:sym typeface="+mn-ea"/>
              </a:rPr>
              <a:t>，违背了“</a:t>
            </a:r>
            <a:r>
              <a:rPr lang="zh-CN" altLang="en-US" b="1">
                <a:solidFill>
                  <a:srgbClr val="FF0000"/>
                </a:solidFill>
                <a:latin typeface="楷体" panose="02010609060101010101" charset="-122"/>
                <a:ea typeface="楷体" panose="02010609060101010101" charset="-122"/>
                <a:sym typeface="+mn-ea"/>
              </a:rPr>
              <a:t>开闭原则</a:t>
            </a:r>
            <a:r>
              <a:rPr lang="zh-CN" altLang="en-US"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5.2 外观(Facade)模式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4935220"/>
          </a:xfrm>
        </p:spPr>
        <p:txBody>
          <a:bodyPr/>
          <a:lstStyle/>
          <a:p>
            <a:pPr>
              <a:lnSpc>
                <a:spcPct val="110000"/>
              </a:lnSpc>
            </a:pPr>
            <a:r>
              <a:rPr sz="2800">
                <a:solidFill>
                  <a:srgbClr val="00B050"/>
                </a:solidFill>
              </a:rPr>
              <a:t>5.2.2 模式的结构与实现</a:t>
            </a:r>
          </a:p>
          <a:p>
            <a:pPr marL="0" indent="0">
              <a:lnSpc>
                <a:spcPct val="11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110000"/>
              </a:lnSpc>
              <a:buNone/>
            </a:pPr>
            <a:r>
              <a:rPr lang="zh-CN" altLang="en-US" sz="2800" b="1">
                <a:latin typeface="楷体" panose="02010609060101010101" charset="-122"/>
                <a:ea typeface="楷体" panose="02010609060101010101" charset="-122"/>
                <a:sym typeface="+mn-ea"/>
              </a:rPr>
              <a:t>   外观模式的结构比较简单，主要包含以下主要角色：</a:t>
            </a:r>
          </a:p>
          <a:p>
            <a:pPr marL="0" indent="0">
              <a:lnSpc>
                <a:spcPct val="110000"/>
              </a:lnSpc>
              <a:buNone/>
            </a:pPr>
            <a:r>
              <a:rPr lang="zh-CN" altLang="en-US" sz="2800" b="1">
                <a:latin typeface="楷体" panose="02010609060101010101" charset="-122"/>
                <a:ea typeface="楷体" panose="02010609060101010101" charset="-122"/>
                <a:sym typeface="+mn-ea"/>
              </a:rPr>
              <a:t>    ⑴ </a:t>
            </a:r>
            <a:r>
              <a:rPr lang="zh-CN" altLang="en-US" sz="2800" b="1">
                <a:solidFill>
                  <a:srgbClr val="FF0000"/>
                </a:solidFill>
                <a:latin typeface="楷体" panose="02010609060101010101" charset="-122"/>
                <a:ea typeface="楷体" panose="02010609060101010101" charset="-122"/>
                <a:sym typeface="+mn-ea"/>
              </a:rPr>
              <a:t>外观（Facade）角色</a:t>
            </a:r>
            <a:r>
              <a:rPr lang="zh-CN" altLang="en-US" sz="2800" b="1">
                <a:latin typeface="楷体" panose="02010609060101010101" charset="-122"/>
                <a:ea typeface="楷体" panose="02010609060101010101" charset="-122"/>
                <a:sym typeface="+mn-ea"/>
              </a:rPr>
              <a:t>：为多个子系统对外提供一个共同的接口。</a:t>
            </a:r>
          </a:p>
          <a:p>
            <a:pPr marL="0" indent="0">
              <a:lnSpc>
                <a:spcPct val="110000"/>
              </a:lnSpc>
              <a:buNone/>
            </a:pPr>
            <a:r>
              <a:rPr lang="zh-CN" altLang="en-US" sz="2800" b="1">
                <a:latin typeface="楷体" panose="02010609060101010101" charset="-122"/>
                <a:ea typeface="楷体" panose="02010609060101010101" charset="-122"/>
                <a:sym typeface="+mn-ea"/>
              </a:rPr>
              <a:t>    ⑵ </a:t>
            </a:r>
            <a:r>
              <a:rPr lang="zh-CN" altLang="en-US" sz="2800" b="1">
                <a:solidFill>
                  <a:srgbClr val="FF0000"/>
                </a:solidFill>
                <a:latin typeface="楷体" panose="02010609060101010101" charset="-122"/>
                <a:ea typeface="楷体" panose="02010609060101010101" charset="-122"/>
                <a:sym typeface="+mn-ea"/>
              </a:rPr>
              <a:t>子系统（SubSystem）角色</a:t>
            </a:r>
            <a:r>
              <a:rPr lang="zh-CN" altLang="en-US" sz="2800" b="1">
                <a:latin typeface="楷体" panose="02010609060101010101" charset="-122"/>
                <a:ea typeface="楷体" panose="02010609060101010101" charset="-122"/>
                <a:sym typeface="+mn-ea"/>
              </a:rPr>
              <a:t>：实现系统的部分功能，客户可以通过外观角色访问它。</a:t>
            </a:r>
          </a:p>
          <a:p>
            <a:pPr marL="0" indent="0">
              <a:lnSpc>
                <a:spcPct val="110000"/>
              </a:lnSpc>
              <a:buNone/>
            </a:pPr>
            <a:r>
              <a:rPr lang="zh-CN" altLang="en-US" sz="2800" b="1">
                <a:latin typeface="楷体" panose="02010609060101010101" charset="-122"/>
                <a:ea typeface="楷体" panose="02010609060101010101" charset="-122"/>
                <a:sym typeface="+mn-ea"/>
              </a:rPr>
              <a:t>    ⑶ </a:t>
            </a:r>
            <a:r>
              <a:rPr lang="zh-CN" altLang="en-US" sz="2800" b="1">
                <a:solidFill>
                  <a:srgbClr val="FF0000"/>
                </a:solidFill>
                <a:latin typeface="楷体" panose="02010609060101010101" charset="-122"/>
                <a:ea typeface="楷体" panose="02010609060101010101" charset="-122"/>
                <a:sym typeface="+mn-ea"/>
              </a:rPr>
              <a:t>客户（client）角色</a:t>
            </a:r>
            <a:r>
              <a:rPr lang="zh-CN" altLang="en-US" sz="2800" b="1">
                <a:latin typeface="楷体" panose="02010609060101010101" charset="-122"/>
                <a:ea typeface="楷体" panose="02010609060101010101" charset="-122"/>
                <a:sym typeface="+mn-ea"/>
              </a:rPr>
              <a:t>：通过一个外观角色访问各个子系统的功能。</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5.2 外观(Facade)模式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651000"/>
            <a:ext cx="3523615" cy="4641215"/>
          </a:xfrm>
        </p:spPr>
        <p:txBody>
          <a:bodyPr/>
          <a:lstStyle/>
          <a:p>
            <a:pPr>
              <a:lnSpc>
                <a:spcPct val="120000"/>
              </a:lnSpc>
            </a:pPr>
            <a:r>
              <a:rPr sz="2800">
                <a:solidFill>
                  <a:srgbClr val="00B050"/>
                </a:solidFill>
                <a:sym typeface="+mn-ea"/>
              </a:rPr>
              <a:t>5.2.2 模式的结构与实现</a:t>
            </a:r>
          </a:p>
          <a:p>
            <a:pPr marL="0" indent="0">
              <a:lnSpc>
                <a:spcPct val="12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120000"/>
              </a:lnSpc>
              <a:buNone/>
            </a:pPr>
            <a:r>
              <a:rPr lang="zh-CN" altLang="en-US" sz="2800" b="1">
                <a:latin typeface="楷体" panose="02010609060101010101" charset="-122"/>
                <a:ea typeface="楷体" panose="02010609060101010101" charset="-122"/>
                <a:sym typeface="+mn-ea"/>
              </a:rPr>
              <a:t>    右边是其结构图：</a:t>
            </a:r>
          </a:p>
          <a:p>
            <a:pPr marL="0" indent="0">
              <a:lnSpc>
                <a:spcPct val="120000"/>
              </a:lnSpc>
              <a:buNone/>
            </a:pPr>
            <a:endParaRPr lang="zh-CN" altLang="en-US" sz="2800" b="1">
              <a:latin typeface="楷体" panose="02010609060101010101" charset="-122"/>
              <a:ea typeface="楷体" panose="02010609060101010101" charset="-122"/>
              <a:sym typeface="+mn-ea"/>
            </a:endParaRPr>
          </a:p>
          <a:p>
            <a:pPr marL="0" indent="0">
              <a:lnSpc>
                <a:spcPct val="120000"/>
              </a:lnSpc>
              <a:buNone/>
            </a:pPr>
            <a:r>
              <a:rPr lang="zh-CN" altLang="en-US" sz="2800" b="1">
                <a:solidFill>
                  <a:srgbClr val="0066FF"/>
                </a:solidFill>
                <a:latin typeface="楷体" panose="02010609060101010101" charset="-122"/>
                <a:ea typeface="楷体" panose="02010609060101010101" charset="-122"/>
                <a:sym typeface="+mn-ea"/>
              </a:rPr>
              <a:t>  </a:t>
            </a:r>
            <a:r>
              <a:rPr lang="en-US" altLang="zh-CN" sz="2800" b="1">
                <a:solidFill>
                  <a:srgbClr val="0066FF"/>
                </a:solidFill>
                <a:latin typeface="楷体" panose="02010609060101010101" charset="-122"/>
                <a:ea typeface="楷体" panose="02010609060101010101" charset="-122"/>
                <a:sym typeface="+mn-ea"/>
              </a:rPr>
              <a:t>2</a:t>
            </a:r>
            <a:r>
              <a:rPr lang="zh-CN" altLang="en-US" sz="2800" b="1">
                <a:solidFill>
                  <a:srgbClr val="0066FF"/>
                </a:solidFill>
                <a:latin typeface="楷体" panose="02010609060101010101" charset="-122"/>
                <a:ea typeface="楷体" panose="02010609060101010101" charset="-122"/>
                <a:sym typeface="+mn-ea"/>
              </a:rPr>
              <a:t>.模式的实现</a:t>
            </a:r>
          </a:p>
          <a:p>
            <a:pPr marL="0" indent="0">
              <a:lnSpc>
                <a:spcPct val="12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该模式的</a:t>
            </a:r>
            <a:r>
              <a:rPr lang="zh-CN" altLang="en-US" sz="2800" b="1">
                <a:solidFill>
                  <a:srgbClr val="FF0000"/>
                </a:solidFill>
                <a:latin typeface="楷体" panose="02010609060101010101" charset="-122"/>
                <a:ea typeface="楷体" panose="02010609060101010101" charset="-122"/>
                <a:sym typeface="+mn-ea"/>
              </a:rPr>
              <a:t>实现代码见附件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1" descr="z55_Facade"/>
          <p:cNvPicPr>
            <a:picLocks noChangeAspect="1"/>
          </p:cNvPicPr>
          <p:nvPr/>
        </p:nvPicPr>
        <p:blipFill>
          <a:blip r:embed="rId3"/>
          <a:stretch>
            <a:fillRect/>
          </a:stretch>
        </p:blipFill>
        <p:spPr>
          <a:xfrm>
            <a:off x="4772025" y="1341755"/>
            <a:ext cx="6110605" cy="5167630"/>
          </a:xfrm>
          <a:prstGeom prst="rect">
            <a:avLst/>
          </a:prstGeom>
          <a:noFill/>
          <a:ln w="9525">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5.2 外观(Facade)模式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339725" y="1587500"/>
            <a:ext cx="5259070" cy="4641215"/>
          </a:xfrm>
        </p:spPr>
        <p:txBody>
          <a:bodyPr/>
          <a:lstStyle/>
          <a:p>
            <a:pPr>
              <a:lnSpc>
                <a:spcPct val="110000"/>
              </a:lnSpc>
            </a:pPr>
            <a:r>
              <a:rPr lang="zh-CN" altLang="en-US" sz="2800">
                <a:solidFill>
                  <a:srgbClr val="00B050"/>
                </a:solidFill>
              </a:rPr>
              <a:t>5.2.3 模式的应用实例</a:t>
            </a:r>
          </a:p>
          <a:p>
            <a:pPr marL="0" indent="0">
              <a:lnSpc>
                <a:spcPct val="11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【例5.2】 用“外观模式”设计一个婺源特产的选购界面。</a:t>
            </a:r>
          </a:p>
          <a:p>
            <a:pPr marL="0" indent="0">
              <a:lnSpc>
                <a:spcPct val="110000"/>
              </a:lnSpc>
              <a:buNone/>
            </a:pPr>
            <a:r>
              <a:rPr lang="zh-CN" altLang="en-US" sz="2800" b="1">
                <a:latin typeface="楷体" panose="02010609060101010101" charset="-122"/>
                <a:ea typeface="楷体" panose="02010609060101010101" charset="-122"/>
                <a:sym typeface="+mn-ea"/>
              </a:rPr>
              <a:t>   </a:t>
            </a:r>
            <a:r>
              <a:rPr lang="zh-CN" altLang="en-US" sz="2800" b="1">
                <a:solidFill>
                  <a:srgbClr val="FF0000"/>
                </a:solidFill>
                <a:latin typeface="楷体" panose="02010609060101010101" charset="-122"/>
                <a:ea typeface="楷体" panose="02010609060101010101" charset="-122"/>
                <a:sym typeface="+mn-ea"/>
              </a:rPr>
              <a:t>分析：</a:t>
            </a:r>
            <a:r>
              <a:rPr lang="zh-CN" altLang="en-US" sz="2800" b="1">
                <a:latin typeface="楷体" panose="02010609060101010101" charset="-122"/>
                <a:ea typeface="楷体" panose="02010609060101010101" charset="-122"/>
                <a:sym typeface="+mn-ea"/>
              </a:rPr>
              <a:t>本实例的外观角色WySpecialty拥有8个子系统角色Specialty1 ... Specialty8，每个子系统管理一种婺源特产，右边是其结构图：</a:t>
            </a:r>
          </a:p>
          <a:p>
            <a:pPr marL="0" indent="0">
              <a:lnSpc>
                <a:spcPct val="110000"/>
              </a:lnSpc>
              <a:buNone/>
            </a:pPr>
            <a:r>
              <a:rPr lang="zh-CN" altLang="en-US" sz="2800" b="1">
                <a:latin typeface="楷体" panose="02010609060101010101" charset="-122"/>
                <a:ea typeface="楷体" panose="02010609060101010101" charset="-122"/>
                <a:sym typeface="+mn-ea"/>
              </a:rPr>
              <a:t>   </a:t>
            </a:r>
            <a:r>
              <a:rPr lang="zh-CN" altLang="en-US" sz="2800" b="1">
                <a:solidFill>
                  <a:srgbClr val="FF0000"/>
                </a:solidFill>
                <a:latin typeface="楷体" panose="02010609060101010101" charset="-122"/>
                <a:ea typeface="楷体" panose="02010609060101010101" charset="-122"/>
                <a:sym typeface="+mn-ea"/>
              </a:rPr>
              <a:t>注：程序代码见附件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147482603" descr="z56_WySpecialtyFacade"/>
          <p:cNvPicPr>
            <a:picLocks noChangeAspect="1"/>
          </p:cNvPicPr>
          <p:nvPr/>
        </p:nvPicPr>
        <p:blipFill>
          <a:blip r:embed="rId3"/>
          <a:stretch>
            <a:fillRect/>
          </a:stretch>
        </p:blipFill>
        <p:spPr>
          <a:xfrm>
            <a:off x="6182360" y="1271270"/>
            <a:ext cx="5047615" cy="5259705"/>
          </a:xfrm>
          <a:prstGeom prst="rect">
            <a:avLst/>
          </a:prstGeom>
          <a:noFill/>
          <a:ln w="9525">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5.2 外观(Facade)模式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24205" y="1587500"/>
            <a:ext cx="3142615" cy="4641215"/>
          </a:xfrm>
        </p:spPr>
        <p:txBody>
          <a:bodyPr/>
          <a:lstStyle/>
          <a:p>
            <a:pPr>
              <a:lnSpc>
                <a:spcPct val="110000"/>
              </a:lnSpc>
            </a:pPr>
            <a:r>
              <a:rPr lang="zh-CN" altLang="en-US" sz="2800">
                <a:solidFill>
                  <a:srgbClr val="00B050"/>
                </a:solidFill>
                <a:sym typeface="+mn-ea"/>
              </a:rPr>
              <a:t>5.2.3 模式的应用实例</a:t>
            </a:r>
            <a:endParaRPr lang="zh-CN" altLang="en-US" sz="2800">
              <a:solidFill>
                <a:srgbClr val="00B050"/>
              </a:solidFill>
            </a:endParaRPr>
          </a:p>
          <a:p>
            <a:pPr marL="0" indent="0">
              <a:lnSpc>
                <a:spcPct val="11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【例5.2】 用“外观模式”设计一个婺源特产的选购界面。</a:t>
            </a:r>
            <a:r>
              <a:rPr lang="zh-CN" altLang="en-US" sz="2800" b="1">
                <a:latin typeface="楷体" panose="02010609060101010101" charset="-122"/>
                <a:ea typeface="楷体" panose="02010609060101010101" charset="-122"/>
                <a:sym typeface="+mn-ea"/>
              </a:rPr>
              <a:t> </a:t>
            </a:r>
          </a:p>
          <a:p>
            <a:pPr marL="0" indent="0">
              <a:lnSpc>
                <a:spcPct val="110000"/>
              </a:lnSpc>
              <a:buNone/>
            </a:pPr>
            <a:r>
              <a:rPr lang="zh-CN" altLang="en-US" sz="2800" b="1">
                <a:latin typeface="楷体" panose="02010609060101010101" charset="-122"/>
                <a:ea typeface="楷体" panose="02010609060101010101" charset="-122"/>
                <a:sym typeface="+mn-ea"/>
              </a:rPr>
              <a:t>   </a:t>
            </a:r>
            <a:r>
              <a:rPr lang="zh-CN" altLang="en-US" sz="2800" b="1">
                <a:solidFill>
                  <a:srgbClr val="FF0000"/>
                </a:solidFill>
                <a:latin typeface="楷体" panose="02010609060101010101" charset="-122"/>
                <a:ea typeface="楷体" panose="02010609060101010101" charset="-122"/>
                <a:sym typeface="+mn-ea"/>
              </a:rPr>
              <a:t>右边是程序的运行结果</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147482616" descr="无标题"/>
          <p:cNvPicPr>
            <a:picLocks noChangeAspect="1"/>
          </p:cNvPicPr>
          <p:nvPr/>
        </p:nvPicPr>
        <p:blipFill>
          <a:blip r:embed="rId3"/>
          <a:stretch>
            <a:fillRect/>
          </a:stretch>
        </p:blipFill>
        <p:spPr>
          <a:xfrm>
            <a:off x="3766820" y="1827530"/>
            <a:ext cx="8079105" cy="3775075"/>
          </a:xfrm>
          <a:prstGeom prst="rect">
            <a:avLst/>
          </a:prstGeom>
          <a:noFill/>
          <a:ln w="9525">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5.2 外观(Facade)模式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87500"/>
            <a:ext cx="10987405" cy="4641215"/>
          </a:xfrm>
        </p:spPr>
        <p:txBody>
          <a:bodyPr/>
          <a:lstStyle/>
          <a:p>
            <a:pPr>
              <a:lnSpc>
                <a:spcPct val="120000"/>
              </a:lnSpc>
            </a:pPr>
            <a:r>
              <a:rPr lang="zh-CN" altLang="en-US" sz="2800">
                <a:solidFill>
                  <a:srgbClr val="00B050"/>
                </a:solidFill>
              </a:rPr>
              <a:t>5.2.4 模式的应用场景</a:t>
            </a:r>
          </a:p>
          <a:p>
            <a:pPr marL="0" indent="0">
              <a:lnSpc>
                <a:spcPct val="120000"/>
              </a:lnSpc>
              <a:buNone/>
            </a:pPr>
            <a:r>
              <a:rPr lang="zh-CN" altLang="en-US" sz="2800" b="1">
                <a:latin typeface="楷体" panose="02010609060101010101" charset="-122"/>
                <a:ea typeface="楷体" panose="02010609060101010101" charset="-122"/>
                <a:sym typeface="+mn-ea"/>
              </a:rPr>
              <a:t>  通常在以下情况下可以考虑使用外观模式：</a:t>
            </a:r>
          </a:p>
          <a:p>
            <a:pPr marL="0" indent="0">
              <a:lnSpc>
                <a:spcPct val="120000"/>
              </a:lnSpc>
              <a:buNone/>
            </a:pPr>
            <a:r>
              <a:rPr lang="zh-CN" altLang="en-US" sz="2800" b="1">
                <a:latin typeface="楷体" panose="02010609060101010101" charset="-122"/>
                <a:ea typeface="楷体" panose="02010609060101010101" charset="-122"/>
                <a:sym typeface="+mn-ea"/>
              </a:rPr>
              <a:t>  1）</a:t>
            </a:r>
            <a:r>
              <a:rPr lang="zh-CN" altLang="en-US" sz="2800" b="1">
                <a:solidFill>
                  <a:srgbClr val="FF0000"/>
                </a:solidFill>
                <a:latin typeface="楷体" panose="02010609060101010101" charset="-122"/>
                <a:ea typeface="楷体" panose="02010609060101010101" charset="-122"/>
                <a:sym typeface="+mn-ea"/>
              </a:rPr>
              <a:t>对分层结构系统构建时</a:t>
            </a:r>
            <a:r>
              <a:rPr lang="zh-CN" altLang="en-US" sz="2800" b="1">
                <a:latin typeface="楷体" panose="02010609060101010101" charset="-122"/>
                <a:ea typeface="楷体" panose="02010609060101010101" charset="-122"/>
                <a:sym typeface="+mn-ea"/>
              </a:rPr>
              <a:t>，使用外观模式定义子系统中每层的入口点可以简化子系统之间的依赖关系。</a:t>
            </a:r>
          </a:p>
          <a:p>
            <a:pPr marL="0" indent="0">
              <a:lnSpc>
                <a:spcPct val="120000"/>
              </a:lnSpc>
              <a:buNone/>
            </a:pPr>
            <a:r>
              <a:rPr lang="zh-CN" altLang="en-US" sz="2800" b="1">
                <a:latin typeface="楷体" panose="02010609060101010101" charset="-122"/>
                <a:ea typeface="楷体" panose="02010609060101010101" charset="-122"/>
                <a:sym typeface="+mn-ea"/>
              </a:rPr>
              <a:t>  2）对于一个复杂系统，</a:t>
            </a:r>
            <a:r>
              <a:rPr lang="zh-CN" altLang="en-US" sz="2800" b="1">
                <a:solidFill>
                  <a:srgbClr val="FF0000"/>
                </a:solidFill>
                <a:latin typeface="楷体" panose="02010609060101010101" charset="-122"/>
                <a:ea typeface="楷体" panose="02010609060101010101" charset="-122"/>
                <a:sym typeface="+mn-ea"/>
              </a:rPr>
              <a:t>其子系统很多</a:t>
            </a:r>
            <a:r>
              <a:rPr lang="zh-CN" altLang="en-US" sz="2800" b="1">
                <a:latin typeface="楷体" panose="02010609060101010101" charset="-122"/>
                <a:ea typeface="楷体" panose="02010609060101010101" charset="-122"/>
                <a:sym typeface="+mn-ea"/>
              </a:rPr>
              <a:t>，外观模式可以为系统设计一个简单的接口供外界访问。</a:t>
            </a:r>
          </a:p>
          <a:p>
            <a:pPr marL="0" indent="0">
              <a:lnSpc>
                <a:spcPct val="120000"/>
              </a:lnSpc>
              <a:buNone/>
            </a:pPr>
            <a:r>
              <a:rPr lang="zh-CN" altLang="en-US" sz="2800" b="1">
                <a:latin typeface="楷体" panose="02010609060101010101" charset="-122"/>
                <a:ea typeface="楷体" panose="02010609060101010101" charset="-122"/>
                <a:sym typeface="+mn-ea"/>
              </a:rPr>
              <a:t>  3）</a:t>
            </a:r>
            <a:r>
              <a:rPr lang="zh-CN" altLang="en-US" sz="2800" b="1">
                <a:solidFill>
                  <a:srgbClr val="FF0000"/>
                </a:solidFill>
                <a:latin typeface="楷体" panose="02010609060101010101" charset="-122"/>
                <a:ea typeface="楷体" panose="02010609060101010101" charset="-122"/>
                <a:sym typeface="+mn-ea"/>
              </a:rPr>
              <a:t>当客户端与多个子系统之间存在很大的联系时</a:t>
            </a:r>
            <a:r>
              <a:rPr lang="zh-CN" altLang="en-US" sz="2800" b="1">
                <a:latin typeface="楷体" panose="02010609060101010101" charset="-122"/>
                <a:ea typeface="楷体" panose="02010609060101010101" charset="-122"/>
                <a:sym typeface="+mn-ea"/>
              </a:rPr>
              <a:t>，引入外观模式可将它们分离，从而提高子系统的独立性和可移植性。</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5.2 外观(Facade)模式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956310" y="1666875"/>
            <a:ext cx="4137660" cy="4507230"/>
          </a:xfrm>
        </p:spPr>
        <p:txBody>
          <a:bodyPr/>
          <a:lstStyle/>
          <a:p>
            <a:pPr>
              <a:lnSpc>
                <a:spcPct val="120000"/>
              </a:lnSpc>
            </a:pPr>
            <a:r>
              <a:rPr lang="zh-CN" altLang="en-US" sz="2800">
                <a:solidFill>
                  <a:srgbClr val="00B050"/>
                </a:solidFill>
              </a:rPr>
              <a:t>5.2.5 模式的扩展</a:t>
            </a:r>
          </a:p>
          <a:p>
            <a:pPr marL="0" indent="0">
              <a:lnSpc>
                <a:spcPct val="120000"/>
              </a:lnSpc>
              <a:buNone/>
            </a:pPr>
            <a:r>
              <a:rPr lang="zh-CN" altLang="en-US" sz="2800" b="1">
                <a:latin typeface="楷体" panose="02010609060101010101" charset="-122"/>
                <a:ea typeface="楷体" panose="02010609060101010101" charset="-122"/>
                <a:sym typeface="+mn-ea"/>
              </a:rPr>
              <a:t>   在外观模式中</a:t>
            </a:r>
            <a:r>
              <a:rPr lang="zh-CN" altLang="en-US" sz="2800" b="1">
                <a:solidFill>
                  <a:srgbClr val="FF0000"/>
                </a:solidFill>
                <a:latin typeface="楷体" panose="02010609060101010101" charset="-122"/>
                <a:ea typeface="楷体" panose="02010609060101010101" charset="-122"/>
                <a:sym typeface="+mn-ea"/>
              </a:rPr>
              <a:t>，当增加或移除子系统时需要修改外观类</a:t>
            </a:r>
            <a:r>
              <a:rPr lang="zh-CN" altLang="en-US" sz="2800" b="1">
                <a:latin typeface="楷体" panose="02010609060101010101" charset="-122"/>
                <a:ea typeface="楷体" panose="02010609060101010101" charset="-122"/>
                <a:sym typeface="+mn-ea"/>
              </a:rPr>
              <a:t>，这</a:t>
            </a:r>
            <a:r>
              <a:rPr lang="zh-CN" altLang="en-US" sz="2800" b="1">
                <a:solidFill>
                  <a:srgbClr val="FF0000"/>
                </a:solidFill>
                <a:latin typeface="楷体" panose="02010609060101010101" charset="-122"/>
                <a:ea typeface="楷体" panose="02010609060101010101" charset="-122"/>
                <a:sym typeface="+mn-ea"/>
              </a:rPr>
              <a:t>违背了“开闭原则”</a:t>
            </a:r>
            <a:r>
              <a:rPr lang="zh-CN" altLang="en-US" sz="2800" b="1">
                <a:latin typeface="楷体" panose="02010609060101010101" charset="-122"/>
                <a:ea typeface="楷体" panose="02010609060101010101" charset="-122"/>
                <a:sym typeface="+mn-ea"/>
              </a:rPr>
              <a:t>。如果</a:t>
            </a:r>
            <a:r>
              <a:rPr lang="zh-CN" altLang="en-US" sz="2800" b="1">
                <a:solidFill>
                  <a:srgbClr val="FF0000"/>
                </a:solidFill>
                <a:latin typeface="楷体" panose="02010609060101010101" charset="-122"/>
                <a:ea typeface="楷体" panose="02010609060101010101" charset="-122"/>
                <a:sym typeface="+mn-ea"/>
              </a:rPr>
              <a:t>引入抽象外观类</a:t>
            </a:r>
            <a:r>
              <a:rPr lang="zh-CN" altLang="en-US" sz="2800" b="1">
                <a:latin typeface="楷体" panose="02010609060101010101" charset="-122"/>
                <a:ea typeface="楷体" panose="02010609060101010101" charset="-122"/>
                <a:sym typeface="+mn-ea"/>
              </a:rPr>
              <a:t>，则在一定程度上解决了该问题，右边其结构图：</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3" descr="z57_AbstractFacade"/>
          <p:cNvPicPr>
            <a:picLocks noChangeAspect="1"/>
          </p:cNvPicPr>
          <p:nvPr/>
        </p:nvPicPr>
        <p:blipFill>
          <a:blip r:embed="rId3"/>
          <a:stretch>
            <a:fillRect/>
          </a:stretch>
        </p:blipFill>
        <p:spPr>
          <a:xfrm>
            <a:off x="5637848" y="1505585"/>
            <a:ext cx="5180965" cy="4829810"/>
          </a:xfrm>
          <a:prstGeom prst="rect">
            <a:avLst/>
          </a:prstGeom>
          <a:noFill/>
          <a:ln w="9525">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5.3 享元(Flyweight)模式</a:t>
            </a:r>
          </a:p>
        </p:txBody>
      </p:sp>
      <p:sp>
        <p:nvSpPr>
          <p:cNvPr id="39" name="内容占位符 38"/>
          <p:cNvSpPr>
            <a:spLocks noGrp="1"/>
          </p:cNvSpPr>
          <p:nvPr>
            <p:ph idx="1"/>
          </p:nvPr>
        </p:nvSpPr>
        <p:spPr>
          <a:xfrm>
            <a:off x="609600" y="1476375"/>
            <a:ext cx="10987405" cy="4685030"/>
          </a:xfrm>
        </p:spPr>
        <p:txBody>
          <a:bodyPr/>
          <a:lstStyle/>
          <a:p>
            <a:pPr marL="0" indent="0">
              <a:lnSpc>
                <a:spcPct val="150000"/>
              </a:lnSpc>
              <a:buNone/>
            </a:pPr>
            <a:r>
              <a:rPr lang="zh-CN" altLang="en-US" sz="2800" b="1">
                <a:solidFill>
                  <a:schemeClr val="tx1"/>
                </a:solidFill>
                <a:latin typeface="楷体" panose="02010609060101010101" charset="-122"/>
                <a:ea typeface="楷体" panose="02010609060101010101" charset="-122"/>
              </a:rPr>
              <a:t>    </a:t>
            </a:r>
            <a:r>
              <a:rPr lang="zh-CN" altLang="en-US" sz="2800" b="1">
                <a:latin typeface="楷体" panose="02010609060101010101" charset="-122"/>
                <a:ea typeface="楷体" panose="02010609060101010101" charset="-122"/>
              </a:rPr>
              <a:t>在面向对象程序设计过程中，</a:t>
            </a:r>
            <a:r>
              <a:rPr lang="zh-CN" altLang="en-US" sz="2800" b="1">
                <a:solidFill>
                  <a:srgbClr val="FF0000"/>
                </a:solidFill>
                <a:latin typeface="楷体" panose="02010609060101010101" charset="-122"/>
                <a:ea typeface="楷体" panose="02010609060101010101" charset="-122"/>
              </a:rPr>
              <a:t>有时会面临要创建大量相同或相似对象实例的问题</a:t>
            </a:r>
            <a:r>
              <a:rPr lang="zh-CN" altLang="en-US" sz="2800" b="1">
                <a:latin typeface="楷体" panose="02010609060101010101" charset="-122"/>
                <a:ea typeface="楷体" panose="02010609060101010101" charset="-122"/>
              </a:rPr>
              <a:t>。创建那么多的对象将会耗费很多的系统资源，它是系统性能提高的一个瓶颈。如：围棋和五子棋中的</a:t>
            </a:r>
            <a:r>
              <a:rPr lang="zh-CN" altLang="en-US" sz="2800" b="1">
                <a:solidFill>
                  <a:srgbClr val="0066FF"/>
                </a:solidFill>
                <a:latin typeface="楷体" panose="02010609060101010101" charset="-122"/>
                <a:ea typeface="楷体" panose="02010609060101010101" charset="-122"/>
              </a:rPr>
              <a:t>黑白棋子</a:t>
            </a:r>
            <a:r>
              <a:rPr lang="zh-CN" altLang="en-US" sz="2800" b="1">
                <a:latin typeface="楷体" panose="02010609060101010101" charset="-122"/>
                <a:ea typeface="楷体" panose="02010609060101010101" charset="-122"/>
              </a:rPr>
              <a:t>，图像中的</a:t>
            </a:r>
            <a:r>
              <a:rPr lang="zh-CN" altLang="en-US" sz="2800" b="1">
                <a:solidFill>
                  <a:srgbClr val="0066FF"/>
                </a:solidFill>
                <a:latin typeface="楷体" panose="02010609060101010101" charset="-122"/>
                <a:ea typeface="楷体" panose="02010609060101010101" charset="-122"/>
              </a:rPr>
              <a:t>坐标点</a:t>
            </a:r>
            <a:r>
              <a:rPr lang="zh-CN" altLang="en-US" sz="2800" b="1">
                <a:latin typeface="楷体" panose="02010609060101010101" charset="-122"/>
                <a:ea typeface="楷体" panose="02010609060101010101" charset="-122"/>
              </a:rPr>
              <a:t>或</a:t>
            </a:r>
            <a:r>
              <a:rPr lang="zh-CN" altLang="en-US" sz="2800" b="1">
                <a:solidFill>
                  <a:srgbClr val="0066FF"/>
                </a:solidFill>
                <a:latin typeface="楷体" panose="02010609060101010101" charset="-122"/>
                <a:ea typeface="楷体" panose="02010609060101010101" charset="-122"/>
              </a:rPr>
              <a:t>颜色</a:t>
            </a:r>
            <a:r>
              <a:rPr lang="zh-CN" altLang="en-US" sz="2800" b="1">
                <a:latin typeface="楷体" panose="02010609060101010101" charset="-122"/>
                <a:ea typeface="楷体" panose="02010609060101010101" charset="-122"/>
              </a:rPr>
              <a:t>，局域网中的</a:t>
            </a:r>
            <a:r>
              <a:rPr lang="zh-CN" altLang="en-US" sz="2800" b="1">
                <a:solidFill>
                  <a:srgbClr val="0066FF"/>
                </a:solidFill>
                <a:latin typeface="楷体" panose="02010609060101010101" charset="-122"/>
                <a:ea typeface="楷体" panose="02010609060101010101" charset="-122"/>
              </a:rPr>
              <a:t>路由器、交换机和集线器</a:t>
            </a:r>
            <a:r>
              <a:rPr lang="zh-CN" altLang="en-US" sz="2800" b="1">
                <a:latin typeface="楷体" panose="02010609060101010101" charset="-122"/>
                <a:ea typeface="楷体" panose="02010609060101010101" charset="-122"/>
              </a:rPr>
              <a:t>，教室里的</a:t>
            </a:r>
            <a:r>
              <a:rPr lang="zh-CN" altLang="en-US" sz="2800" b="1">
                <a:solidFill>
                  <a:srgbClr val="0066FF"/>
                </a:solidFill>
                <a:latin typeface="楷体" panose="02010609060101010101" charset="-122"/>
                <a:ea typeface="楷体" panose="02010609060101010101" charset="-122"/>
              </a:rPr>
              <a:t>桌子和凳子</a:t>
            </a:r>
            <a:r>
              <a:rPr lang="zh-CN" altLang="en-US" sz="2800" b="1">
                <a:latin typeface="楷体" panose="02010609060101010101" charset="-122"/>
                <a:ea typeface="楷体" panose="02010609060101010101" charset="-122"/>
              </a:rPr>
              <a:t>等等。这些对象有很多相似的地方，如果能把它们相同的部分提取出来</a:t>
            </a:r>
            <a:r>
              <a:rPr lang="zh-CN" altLang="en-US" sz="2800" b="1">
                <a:solidFill>
                  <a:srgbClr val="FF0000"/>
                </a:solidFill>
                <a:latin typeface="楷体" panose="02010609060101010101" charset="-122"/>
                <a:ea typeface="楷体" panose="02010609060101010101" charset="-122"/>
              </a:rPr>
              <a:t>共享</a:t>
            </a:r>
            <a:r>
              <a:rPr lang="zh-CN" altLang="en-US" sz="2800" b="1">
                <a:latin typeface="楷体" panose="02010609060101010101" charset="-122"/>
                <a:ea typeface="楷体" panose="02010609060101010101" charset="-122"/>
              </a:rPr>
              <a:t>，则能节省大量的系统资源，这就是享元模式的产生的背景。</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内容简介</a:t>
            </a:r>
          </a:p>
        </p:txBody>
      </p:sp>
      <p:sp>
        <p:nvSpPr>
          <p:cNvPr id="39" name="内容占位符 38"/>
          <p:cNvSpPr>
            <a:spLocks noGrp="1"/>
          </p:cNvSpPr>
          <p:nvPr>
            <p:ph idx="1"/>
          </p:nvPr>
        </p:nvSpPr>
        <p:spPr>
          <a:xfrm>
            <a:off x="609600" y="1341755"/>
            <a:ext cx="10972800" cy="5047615"/>
          </a:xfrm>
        </p:spPr>
        <p:txBody>
          <a:bodyPr/>
          <a:lstStyle/>
          <a:p>
            <a:pPr marL="0" indent="0">
              <a:lnSpc>
                <a:spcPct val="100000"/>
              </a:lnSpc>
              <a:buNone/>
            </a:pPr>
            <a:r>
              <a:rPr lang="en-US" altLang="zh-CN">
                <a:latin typeface="Arial" panose="020B0604020202020204" pitchFamily="34" charset="0"/>
              </a:rPr>
              <a:t>• </a:t>
            </a:r>
            <a:r>
              <a:rPr lang="en-US" altLang="zh-CN">
                <a:solidFill>
                  <a:srgbClr val="00B050"/>
                </a:solidFill>
              </a:rPr>
              <a:t>本章教学目标：</a:t>
            </a:r>
          </a:p>
          <a:p>
            <a:pPr marL="0" indent="0">
              <a:lnSpc>
                <a:spcPct val="100000"/>
              </a:lnSpc>
              <a:buNone/>
            </a:pPr>
            <a:r>
              <a:rPr lang="zh-CN" altLang="en-US">
                <a:sym typeface="+mn-ea"/>
              </a:rPr>
              <a:t></a:t>
            </a:r>
            <a:r>
              <a:rPr lang="zh-CN" altLang="en-US"/>
              <a:t>进一步理解</a:t>
            </a:r>
            <a:r>
              <a:rPr lang="zh-CN" altLang="en-US">
                <a:solidFill>
                  <a:srgbClr val="FF0000"/>
                </a:solidFill>
              </a:rPr>
              <a:t>结构型模式的</a:t>
            </a:r>
            <a:r>
              <a:rPr lang="zh-CN" altLang="en-US">
                <a:solidFill>
                  <a:srgbClr val="0066FF"/>
                </a:solidFill>
              </a:rPr>
              <a:t>优缺点</a:t>
            </a:r>
            <a:r>
              <a:rPr lang="zh-CN" altLang="en-US"/>
              <a:t>；</a:t>
            </a:r>
          </a:p>
          <a:p>
            <a:pPr marL="0" indent="0">
              <a:lnSpc>
                <a:spcPct val="100000"/>
              </a:lnSpc>
              <a:buNone/>
            </a:pPr>
            <a:r>
              <a:rPr lang="zh-CN" altLang="en-US">
                <a:sym typeface="+mn-ea"/>
              </a:rPr>
              <a:t></a:t>
            </a:r>
            <a:r>
              <a:rPr lang="zh-CN" altLang="en-US"/>
              <a:t>明白</a:t>
            </a:r>
            <a:r>
              <a:rPr lang="zh-CN" altLang="en-US">
                <a:solidFill>
                  <a:srgbClr val="FF0000"/>
                </a:solidFill>
              </a:rPr>
              <a:t>装饰模式</a:t>
            </a:r>
            <a:r>
              <a:rPr lang="zh-CN" altLang="en-US"/>
              <a:t>、</a:t>
            </a:r>
            <a:r>
              <a:rPr lang="zh-CN" altLang="en-US">
                <a:solidFill>
                  <a:srgbClr val="FF0000"/>
                </a:solidFill>
              </a:rPr>
              <a:t>外观模式</a:t>
            </a:r>
            <a:r>
              <a:rPr lang="zh-CN" altLang="en-US"/>
              <a:t>、</a:t>
            </a:r>
            <a:r>
              <a:rPr lang="zh-CN" altLang="en-US">
                <a:solidFill>
                  <a:srgbClr val="FF0000"/>
                </a:solidFill>
              </a:rPr>
              <a:t>享元模式</a:t>
            </a:r>
            <a:r>
              <a:rPr lang="zh-CN" altLang="en-US"/>
              <a:t>、</a:t>
            </a:r>
            <a:r>
              <a:rPr lang="zh-CN" altLang="en-US">
                <a:solidFill>
                  <a:srgbClr val="FF0000"/>
                </a:solidFill>
              </a:rPr>
              <a:t>组合模式</a:t>
            </a:r>
            <a:r>
              <a:rPr lang="zh-CN" altLang="en-US"/>
              <a:t>的</a:t>
            </a:r>
            <a:r>
              <a:rPr lang="zh-CN" altLang="en-US">
                <a:solidFill>
                  <a:srgbClr val="0066FF"/>
                </a:solidFill>
              </a:rPr>
              <a:t>定义与特点</a:t>
            </a:r>
            <a:r>
              <a:rPr lang="zh-CN" altLang="en-US"/>
              <a:t>；</a:t>
            </a:r>
          </a:p>
          <a:p>
            <a:pPr marL="0" indent="0">
              <a:lnSpc>
                <a:spcPct val="100000"/>
              </a:lnSpc>
              <a:buNone/>
            </a:pPr>
            <a:r>
              <a:rPr lang="zh-CN" altLang="en-US">
                <a:sym typeface="+mn-ea"/>
              </a:rPr>
              <a:t></a:t>
            </a:r>
            <a:r>
              <a:rPr lang="zh-CN" altLang="en-US"/>
              <a:t>掌握装饰模式、外观模式、享元模式、组合模式的</a:t>
            </a:r>
            <a:r>
              <a:rPr lang="zh-CN" altLang="en-US">
                <a:solidFill>
                  <a:srgbClr val="0066FF"/>
                </a:solidFill>
              </a:rPr>
              <a:t>结构与实现</a:t>
            </a:r>
            <a:r>
              <a:rPr lang="zh-CN" altLang="en-US"/>
              <a:t>；</a:t>
            </a:r>
          </a:p>
          <a:p>
            <a:pPr marL="0" indent="0">
              <a:lnSpc>
                <a:spcPct val="100000"/>
              </a:lnSpc>
              <a:buNone/>
            </a:pPr>
            <a:r>
              <a:rPr lang="zh-CN" altLang="en-US">
                <a:sym typeface="+mn-ea"/>
              </a:rPr>
              <a:t>学会使用这四种设计模式</a:t>
            </a:r>
            <a:r>
              <a:rPr lang="zh-CN" altLang="en-US">
                <a:solidFill>
                  <a:srgbClr val="0066FF"/>
                </a:solidFill>
                <a:sym typeface="+mn-ea"/>
              </a:rPr>
              <a:t>开发应用程序</a:t>
            </a:r>
            <a:r>
              <a:rPr lang="zh-CN" altLang="en-US">
                <a:sym typeface="+mn-ea"/>
              </a:rPr>
              <a:t>；</a:t>
            </a:r>
          </a:p>
          <a:p>
            <a:pPr marL="0" indent="0">
              <a:lnSpc>
                <a:spcPct val="100000"/>
              </a:lnSpc>
              <a:buNone/>
            </a:pPr>
            <a:r>
              <a:rPr lang="zh-CN" altLang="en-US">
                <a:sym typeface="+mn-ea"/>
              </a:rPr>
              <a:t>明白这四种设计模式的</a:t>
            </a:r>
            <a:r>
              <a:rPr lang="zh-CN" altLang="en-US">
                <a:solidFill>
                  <a:srgbClr val="0066FF"/>
                </a:solidFill>
                <a:sym typeface="+mn-ea"/>
              </a:rPr>
              <a:t>扩展应用</a:t>
            </a:r>
            <a:r>
              <a:rPr lang="zh-CN" altLang="en-US">
                <a:sym typeface="+mn-ea"/>
              </a:rPr>
              <a:t>。</a:t>
            </a:r>
          </a:p>
          <a:p>
            <a:pPr marL="0" indent="0">
              <a:lnSpc>
                <a:spcPct val="100000"/>
              </a:lnSpc>
              <a:buNone/>
            </a:pPr>
            <a:r>
              <a:rPr lang="zh-CN" altLang="en-US">
                <a:latin typeface="Arial" panose="020B0604020202020204" pitchFamily="34" charset="0"/>
              </a:rPr>
              <a:t>• </a:t>
            </a:r>
            <a:r>
              <a:rPr lang="zh-CN" altLang="en-US">
                <a:solidFill>
                  <a:srgbClr val="00B050"/>
                </a:solidFill>
              </a:rPr>
              <a:t>本章重点内容：</a:t>
            </a:r>
          </a:p>
          <a:p>
            <a:pPr marL="0" indent="0">
              <a:lnSpc>
                <a:spcPct val="100000"/>
              </a:lnSpc>
              <a:buNone/>
            </a:pPr>
            <a:r>
              <a:rPr lang="zh-CN" altLang="en-US">
                <a:sym typeface="+mn-ea"/>
              </a:rPr>
              <a:t></a:t>
            </a:r>
            <a:r>
              <a:rPr lang="zh-CN" altLang="en-US">
                <a:solidFill>
                  <a:srgbClr val="FF0000"/>
                </a:solidFill>
              </a:rPr>
              <a:t>装饰模式</a:t>
            </a:r>
            <a:r>
              <a:rPr lang="zh-CN" altLang="en-US"/>
              <a:t>的</a:t>
            </a:r>
            <a:r>
              <a:rPr lang="zh-CN" altLang="en-US">
                <a:solidFill>
                  <a:srgbClr val="0066FF"/>
                </a:solidFill>
              </a:rPr>
              <a:t>特点</a:t>
            </a:r>
            <a:r>
              <a:rPr lang="zh-CN" altLang="en-US"/>
              <a:t>、</a:t>
            </a:r>
            <a:r>
              <a:rPr lang="zh-CN" altLang="en-US">
                <a:solidFill>
                  <a:srgbClr val="0066FF"/>
                </a:solidFill>
              </a:rPr>
              <a:t>结构</a:t>
            </a:r>
            <a:r>
              <a:rPr lang="zh-CN" altLang="en-US"/>
              <a:t>、</a:t>
            </a:r>
            <a:r>
              <a:rPr lang="zh-CN" altLang="en-US">
                <a:solidFill>
                  <a:srgbClr val="0066FF"/>
                </a:solidFill>
              </a:rPr>
              <a:t>应用场景</a:t>
            </a:r>
            <a:r>
              <a:rPr lang="zh-CN" altLang="en-US"/>
              <a:t>与</a:t>
            </a:r>
            <a:r>
              <a:rPr lang="zh-CN" altLang="en-US">
                <a:solidFill>
                  <a:srgbClr val="0066FF"/>
                </a:solidFill>
              </a:rPr>
              <a:t>应用方法</a:t>
            </a:r>
            <a:r>
              <a:rPr lang="zh-CN" altLang="en-US"/>
              <a:t>；</a:t>
            </a:r>
          </a:p>
          <a:p>
            <a:pPr marL="0" indent="0">
              <a:lnSpc>
                <a:spcPct val="100000"/>
              </a:lnSpc>
              <a:buNone/>
            </a:pPr>
            <a:r>
              <a:rPr lang="zh-CN" altLang="en-US">
                <a:sym typeface="+mn-ea"/>
              </a:rPr>
              <a:t></a:t>
            </a:r>
            <a:r>
              <a:rPr lang="zh-CN" altLang="en-US">
                <a:solidFill>
                  <a:srgbClr val="FF0000"/>
                </a:solidFill>
              </a:rPr>
              <a:t>外观模式</a:t>
            </a:r>
            <a:r>
              <a:rPr lang="zh-CN" altLang="en-US"/>
              <a:t>的特点、结构、应用场景与应用方法；</a:t>
            </a:r>
          </a:p>
          <a:p>
            <a:pPr marL="0" indent="0">
              <a:lnSpc>
                <a:spcPct val="100000"/>
              </a:lnSpc>
              <a:buNone/>
            </a:pPr>
            <a:r>
              <a:rPr lang="zh-CN" altLang="en-US">
                <a:sym typeface="+mn-ea"/>
              </a:rPr>
              <a:t></a:t>
            </a:r>
            <a:r>
              <a:rPr lang="zh-CN" altLang="en-US">
                <a:solidFill>
                  <a:srgbClr val="FF0000"/>
                </a:solidFill>
              </a:rPr>
              <a:t>享元模式</a:t>
            </a:r>
            <a:r>
              <a:rPr lang="zh-CN" altLang="en-US"/>
              <a:t>的特点、结构、应用场景与应用方法；</a:t>
            </a:r>
          </a:p>
          <a:p>
            <a:pPr marL="0" indent="0">
              <a:lnSpc>
                <a:spcPct val="100000"/>
              </a:lnSpc>
              <a:buNone/>
            </a:pPr>
            <a:r>
              <a:rPr lang="zh-CN" altLang="en-US">
                <a:sym typeface="+mn-ea"/>
              </a:rPr>
              <a:t></a:t>
            </a:r>
            <a:r>
              <a:rPr lang="zh-CN" altLang="en-US">
                <a:solidFill>
                  <a:srgbClr val="FF0000"/>
                </a:solidFill>
                <a:sym typeface="+mn-ea"/>
              </a:rPr>
              <a:t>组合模式</a:t>
            </a:r>
            <a:r>
              <a:rPr lang="zh-CN" altLang="en-US">
                <a:sym typeface="+mn-ea"/>
              </a:rPr>
              <a:t>的特点、结构、应用场景与应用方法。</a:t>
            </a:r>
          </a:p>
        </p:txBody>
      </p:sp>
      <p:sp>
        <p:nvSpPr>
          <p:cNvPr id="2" name="日期占位符 1"/>
          <p:cNvSpPr>
            <a:spLocks noGrp="1"/>
          </p:cNvSpPr>
          <p:nvPr>
            <p:ph type="dt" sz="half" idx="10"/>
          </p:nvPr>
        </p:nvSpPr>
        <p:spPr/>
        <p:txBody>
          <a:bodyPr/>
          <a:lstStyle/>
          <a:p>
            <a:pPr lvl="0"/>
            <a:r>
              <a:rPr lang="zh-CN" altLang="en-US">
                <a:sym typeface="+mn-ea"/>
              </a:rPr>
              <a:t>软件设计模式（Java版）、  作者：程细柱</a:t>
            </a:r>
            <a:endParaRPr lang="zh-CN" altLang="en-US"/>
          </a:p>
          <a:p>
            <a:pPr lvl="0"/>
            <a:endParaRPr lang="zh-CN" altLang="en-US"/>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823335" y="6530975"/>
            <a:ext cx="5678170" cy="476250"/>
          </a:xfrm>
        </p:spPr>
        <p:txBody>
          <a:bodyPr/>
          <a:lstStyle/>
          <a:p>
            <a:pPr lvl="0"/>
            <a:r>
              <a:rPr lang="zh-CN"/>
              <a:t>人民邮电出版社(www.ptpress.com.cn 和 www.ptpedu.com.cn)</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5.3 享元(Flyweight)模式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5118100"/>
          </a:xfrm>
        </p:spPr>
        <p:txBody>
          <a:bodyPr/>
          <a:lstStyle/>
          <a:p>
            <a:pPr>
              <a:lnSpc>
                <a:spcPct val="130000"/>
              </a:lnSpc>
            </a:pPr>
            <a:r>
              <a:rPr lang="zh-CN" altLang="en-US" sz="2800">
                <a:solidFill>
                  <a:srgbClr val="00B050"/>
                </a:solidFill>
              </a:rPr>
              <a:t>5.3.1 模式的定义与特点</a:t>
            </a:r>
          </a:p>
          <a:p>
            <a:pPr marL="0" indent="0">
              <a:lnSpc>
                <a:spcPct val="13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定义：</a:t>
            </a:r>
            <a:r>
              <a:rPr lang="zh-CN" altLang="en-US" sz="2800" b="1">
                <a:solidFill>
                  <a:srgbClr val="FF0000"/>
                </a:solidFill>
                <a:latin typeface="楷体" panose="02010609060101010101" charset="-122"/>
                <a:ea typeface="楷体" panose="02010609060101010101" charset="-122"/>
              </a:rPr>
              <a:t>运用共享技术来有效地支持大量细粒度对象的复用</a:t>
            </a:r>
            <a:r>
              <a:rPr lang="zh-CN" altLang="en-US" sz="2800" b="1">
                <a:latin typeface="楷体" panose="02010609060101010101" charset="-122"/>
                <a:ea typeface="楷体" panose="02010609060101010101" charset="-122"/>
              </a:rPr>
              <a:t>。它通过共享已经存在的对象来提高系统资源的利用率。</a:t>
            </a:r>
            <a:endParaRPr lang="zh-CN" altLang="en-US" sz="2800" b="1">
              <a:solidFill>
                <a:schemeClr val="tx1"/>
              </a:solidFill>
              <a:latin typeface="楷体" panose="02010609060101010101" charset="-122"/>
              <a:ea typeface="楷体" panose="02010609060101010101" charset="-122"/>
            </a:endParaRPr>
          </a:p>
          <a:p>
            <a:pPr marL="0" indent="0">
              <a:lnSpc>
                <a:spcPct val="13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优点：</a:t>
            </a:r>
            <a:r>
              <a:rPr lang="zh-CN" altLang="en-US" sz="2800" b="1">
                <a:latin typeface="楷体" panose="02010609060101010101" charset="-122"/>
                <a:ea typeface="楷体" panose="02010609060101010101" charset="-122"/>
              </a:rPr>
              <a:t>相同对象只要保存一份，这</a:t>
            </a:r>
            <a:r>
              <a:rPr lang="zh-CN" altLang="en-US" sz="2800" b="1">
                <a:solidFill>
                  <a:srgbClr val="FF0000"/>
                </a:solidFill>
                <a:latin typeface="楷体" panose="02010609060101010101" charset="-122"/>
                <a:ea typeface="楷体" panose="02010609060101010101" charset="-122"/>
              </a:rPr>
              <a:t>降低了系统中对象的数量</a:t>
            </a:r>
            <a:r>
              <a:rPr lang="zh-CN" altLang="en-US" sz="2800" b="1">
                <a:latin typeface="楷体" panose="02010609060101010101" charset="-122"/>
                <a:ea typeface="楷体" panose="02010609060101010101" charset="-122"/>
              </a:rPr>
              <a:t>，从而降低了系统中细粒度对象给内存带来的压力</a:t>
            </a:r>
            <a:r>
              <a:rPr lang="zh-CN" altLang="en-US" sz="2800" b="1">
                <a:solidFill>
                  <a:schemeClr val="tx1"/>
                </a:solidFill>
                <a:latin typeface="楷体" panose="02010609060101010101" charset="-122"/>
                <a:ea typeface="楷体" panose="02010609060101010101" charset="-122"/>
              </a:rPr>
              <a:t>。</a:t>
            </a:r>
          </a:p>
          <a:p>
            <a:pPr marL="0" indent="0">
              <a:lnSpc>
                <a:spcPct val="130000"/>
              </a:lnSpc>
              <a:buNone/>
            </a:pPr>
            <a:r>
              <a:rPr lang="zh-CN" altLang="en-US" sz="2800" b="1">
                <a:solidFill>
                  <a:srgbClr val="0066FF"/>
                </a:solidFill>
                <a:latin typeface="楷体" panose="02010609060101010101" charset="-122"/>
                <a:ea typeface="楷体" panose="02010609060101010101" charset="-122"/>
                <a:sym typeface="+mn-ea"/>
              </a:rPr>
              <a:t>    缺点：</a:t>
            </a:r>
            <a:r>
              <a:rPr lang="zh-CN" altLang="en-US" sz="2800" b="1">
                <a:latin typeface="楷体" panose="02010609060101010101" charset="-122"/>
                <a:ea typeface="楷体" panose="02010609060101010101" charset="-122"/>
                <a:sym typeface="+mn-ea"/>
              </a:rPr>
              <a:t>1）为了使对象可以共享，</a:t>
            </a:r>
            <a:r>
              <a:rPr lang="zh-CN" altLang="en-US" sz="2800" b="1">
                <a:solidFill>
                  <a:srgbClr val="FF0000"/>
                </a:solidFill>
                <a:latin typeface="楷体" panose="02010609060101010101" charset="-122"/>
                <a:ea typeface="楷体" panose="02010609060101010101" charset="-122"/>
                <a:sym typeface="+mn-ea"/>
              </a:rPr>
              <a:t>需要将一些不能共享的状态外部化</a:t>
            </a:r>
            <a:r>
              <a:rPr lang="zh-CN" altLang="en-US" sz="2800" b="1">
                <a:latin typeface="楷体" panose="02010609060101010101" charset="-122"/>
                <a:ea typeface="楷体" panose="02010609060101010101" charset="-122"/>
                <a:sym typeface="+mn-ea"/>
              </a:rPr>
              <a:t>，这将</a:t>
            </a:r>
            <a:r>
              <a:rPr lang="zh-CN" altLang="en-US" sz="2800" b="1">
                <a:solidFill>
                  <a:srgbClr val="FF0000"/>
                </a:solidFill>
                <a:latin typeface="楷体" panose="02010609060101010101" charset="-122"/>
                <a:ea typeface="楷体" panose="02010609060101010101" charset="-122"/>
                <a:sym typeface="+mn-ea"/>
              </a:rPr>
              <a:t>增加程序的复杂性</a:t>
            </a:r>
            <a:r>
              <a:rPr lang="zh-CN" altLang="en-US" sz="2800" b="1">
                <a:latin typeface="楷体" panose="02010609060101010101" charset="-122"/>
                <a:ea typeface="楷体" panose="02010609060101010101" charset="-122"/>
                <a:sym typeface="+mn-ea"/>
              </a:rPr>
              <a:t>；</a:t>
            </a:r>
          </a:p>
          <a:p>
            <a:pPr marL="0" indent="0">
              <a:lnSpc>
                <a:spcPct val="130000"/>
              </a:lnSpc>
              <a:buNone/>
            </a:pPr>
            <a:r>
              <a:rPr lang="zh-CN" altLang="en-US" sz="2800" b="1">
                <a:latin typeface="楷体" panose="02010609060101010101" charset="-122"/>
                <a:ea typeface="楷体" panose="02010609060101010101" charset="-122"/>
                <a:sym typeface="+mn-ea"/>
              </a:rPr>
              <a:t>          2）</a:t>
            </a:r>
            <a:r>
              <a:rPr lang="zh-CN" altLang="en-US" sz="2800" b="1">
                <a:solidFill>
                  <a:srgbClr val="FF0000"/>
                </a:solidFill>
                <a:latin typeface="楷体" panose="02010609060101010101" charset="-122"/>
                <a:ea typeface="楷体" panose="02010609060101010101" charset="-122"/>
                <a:sym typeface="+mn-ea"/>
              </a:rPr>
              <a:t>读取享元模式的外部状态会使得运行时间稍微变长</a:t>
            </a:r>
            <a:r>
              <a:rPr lang="zh-CN" altLang="en-US" sz="2800"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olidFill>
                  <a:srgbClr val="C00000"/>
                </a:solidFill>
                <a:sym typeface="+mn-ea"/>
              </a:rPr>
              <a:t>5.3 享元(Flyweight)模式</a:t>
            </a:r>
            <a:r>
              <a:rPr lang="zh-CN">
                <a:solidFill>
                  <a:srgbClr val="C00000"/>
                </a:solidFill>
                <a:sym typeface="+mn-ea"/>
              </a:rPr>
              <a:t>（续）</a:t>
            </a:r>
            <a:endParaRPr lang="zh-CN" altLang="en-US"/>
          </a:p>
        </p:txBody>
      </p:sp>
      <p:sp>
        <p:nvSpPr>
          <p:cNvPr id="3" name="内容占位符 2"/>
          <p:cNvSpPr>
            <a:spLocks noGrp="1"/>
          </p:cNvSpPr>
          <p:nvPr>
            <p:ph idx="1"/>
          </p:nvPr>
        </p:nvSpPr>
        <p:spPr/>
        <p:txBody>
          <a:bodyPr/>
          <a:lstStyle/>
          <a:p>
            <a:pPr>
              <a:lnSpc>
                <a:spcPct val="140000"/>
              </a:lnSpc>
            </a:pPr>
            <a:r>
              <a:rPr sz="2800">
                <a:solidFill>
                  <a:srgbClr val="00B050"/>
                </a:solidFill>
                <a:sym typeface="+mn-ea"/>
              </a:rPr>
              <a:t>5.3.2 模式的结构与实现</a:t>
            </a:r>
            <a:endParaRPr sz="2800">
              <a:solidFill>
                <a:srgbClr val="00B050"/>
              </a:solidFill>
            </a:endParaRPr>
          </a:p>
          <a:p>
            <a:pPr marL="0" indent="0">
              <a:lnSpc>
                <a:spcPct val="140000"/>
              </a:lnSpc>
              <a:buNone/>
            </a:pPr>
            <a:r>
              <a:rPr lang="zh-CN" altLang="en-US" sz="2800">
                <a:sym typeface="+mn-ea"/>
              </a:rPr>
              <a:t>    </a:t>
            </a:r>
            <a:r>
              <a:rPr lang="zh-CN" altLang="en-US" sz="2800" b="1">
                <a:latin typeface="楷体" panose="02010609060101010101" charset="-122"/>
                <a:ea typeface="楷体" panose="02010609060101010101" charset="-122"/>
                <a:sym typeface="+mn-ea"/>
              </a:rPr>
              <a:t>  享元模式中存在以下2种状态：</a:t>
            </a:r>
          </a:p>
          <a:p>
            <a:pPr marL="0" indent="0">
              <a:lnSpc>
                <a:spcPct val="140000"/>
              </a:lnSpc>
              <a:buNone/>
            </a:pPr>
            <a:r>
              <a:rPr lang="zh-CN" altLang="en-US" sz="2800" b="1">
                <a:latin typeface="楷体" panose="02010609060101010101" charset="-122"/>
                <a:ea typeface="楷体" panose="02010609060101010101" charset="-122"/>
                <a:sym typeface="+mn-ea"/>
              </a:rPr>
              <a:t>     1）</a:t>
            </a:r>
            <a:r>
              <a:rPr lang="zh-CN" altLang="en-US" sz="2800" b="1">
                <a:solidFill>
                  <a:srgbClr val="FF0000"/>
                </a:solidFill>
                <a:latin typeface="楷体" panose="02010609060101010101" charset="-122"/>
                <a:ea typeface="楷体" panose="02010609060101010101" charset="-122"/>
                <a:sym typeface="+mn-ea"/>
              </a:rPr>
              <a:t>内部状态</a:t>
            </a:r>
            <a:r>
              <a:rPr lang="zh-CN" altLang="en-US" sz="2800" b="1">
                <a:solidFill>
                  <a:schemeClr val="tx1"/>
                </a:solidFill>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即</a:t>
            </a:r>
            <a:r>
              <a:rPr lang="zh-CN" altLang="en-US" sz="2800" b="1">
                <a:solidFill>
                  <a:srgbClr val="0066FF"/>
                </a:solidFill>
                <a:latin typeface="楷体" panose="02010609060101010101" charset="-122"/>
                <a:ea typeface="楷体" panose="02010609060101010101" charset="-122"/>
                <a:sym typeface="+mn-ea"/>
              </a:rPr>
              <a:t>不会随着环境的改变而改变的</a:t>
            </a:r>
            <a:r>
              <a:rPr lang="zh-CN" altLang="en-US" sz="2800" b="1">
                <a:solidFill>
                  <a:srgbClr val="C00000"/>
                </a:solidFill>
                <a:latin typeface="楷体" panose="02010609060101010101" charset="-122"/>
                <a:ea typeface="楷体" panose="02010609060101010101" charset="-122"/>
                <a:sym typeface="+mn-ea"/>
              </a:rPr>
              <a:t>可共享部分</a:t>
            </a:r>
            <a:r>
              <a:rPr lang="zh-CN" altLang="en-US" sz="2800" b="1">
                <a:latin typeface="楷体" panose="02010609060101010101" charset="-122"/>
                <a:ea typeface="楷体" panose="02010609060101010101" charset="-122"/>
                <a:sym typeface="+mn-ea"/>
              </a:rPr>
              <a:t>；</a:t>
            </a:r>
          </a:p>
          <a:p>
            <a:pPr marL="0" indent="0">
              <a:lnSpc>
                <a:spcPct val="140000"/>
              </a:lnSpc>
              <a:buNone/>
            </a:pPr>
            <a:r>
              <a:rPr lang="zh-CN" altLang="en-US" sz="2800" b="1">
                <a:latin typeface="楷体" panose="02010609060101010101" charset="-122"/>
                <a:ea typeface="楷体" panose="02010609060101010101" charset="-122"/>
                <a:sym typeface="+mn-ea"/>
              </a:rPr>
              <a:t>     2）</a:t>
            </a:r>
            <a:r>
              <a:rPr lang="zh-CN" altLang="en-US" sz="2800" b="1">
                <a:solidFill>
                  <a:srgbClr val="FF0000"/>
                </a:solidFill>
                <a:latin typeface="楷体" panose="02010609060101010101" charset="-122"/>
                <a:ea typeface="楷体" panose="02010609060101010101" charset="-122"/>
                <a:sym typeface="+mn-ea"/>
              </a:rPr>
              <a:t>外部状态</a:t>
            </a:r>
            <a:r>
              <a:rPr lang="zh-CN" altLang="en-US" sz="2800" b="1">
                <a:latin typeface="楷体" panose="02010609060101010101" charset="-122"/>
                <a:ea typeface="楷体" panose="02010609060101010101" charset="-122"/>
                <a:sym typeface="+mn-ea"/>
              </a:rPr>
              <a:t>：指</a:t>
            </a:r>
            <a:r>
              <a:rPr lang="zh-CN" altLang="en-US" sz="2800" b="1">
                <a:solidFill>
                  <a:srgbClr val="0066FF"/>
                </a:solidFill>
                <a:latin typeface="楷体" panose="02010609060101010101" charset="-122"/>
                <a:ea typeface="楷体" panose="02010609060101010101" charset="-122"/>
                <a:sym typeface="+mn-ea"/>
              </a:rPr>
              <a:t>随环境改变而改变的</a:t>
            </a:r>
            <a:r>
              <a:rPr lang="zh-CN" altLang="en-US" sz="2800" b="1">
                <a:solidFill>
                  <a:srgbClr val="C00000"/>
                </a:solidFill>
                <a:latin typeface="楷体" panose="02010609060101010101" charset="-122"/>
                <a:ea typeface="楷体" panose="02010609060101010101" charset="-122"/>
                <a:sym typeface="+mn-ea"/>
              </a:rPr>
              <a:t>不可以共享的部分</a:t>
            </a:r>
            <a:r>
              <a:rPr lang="zh-CN" altLang="en-US" sz="2800" b="1">
                <a:latin typeface="楷体" panose="02010609060101010101" charset="-122"/>
                <a:ea typeface="楷体" panose="02010609060101010101" charset="-122"/>
                <a:sym typeface="+mn-ea"/>
              </a:rPr>
              <a:t>。</a:t>
            </a:r>
          </a:p>
          <a:p>
            <a:pPr marL="0" indent="0">
              <a:lnSpc>
                <a:spcPct val="140000"/>
              </a:lnSpc>
              <a:buNone/>
            </a:pPr>
            <a:r>
              <a:rPr lang="zh-CN" altLang="en-US" sz="2800" b="1">
                <a:latin typeface="楷体" panose="02010609060101010101" charset="-122"/>
                <a:ea typeface="楷体" panose="02010609060101010101" charset="-122"/>
                <a:sym typeface="+mn-ea"/>
              </a:rPr>
              <a:t>    享元模式的实现要领就是区分应用中的这2种状态，并将外部状态外部化。下面我们来分析其基本结构和实现方法。</a:t>
            </a:r>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5.3 享元(Flyweight)模式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4851400"/>
          </a:xfrm>
        </p:spPr>
        <p:txBody>
          <a:bodyPr/>
          <a:lstStyle/>
          <a:p>
            <a:pPr>
              <a:lnSpc>
                <a:spcPct val="90000"/>
              </a:lnSpc>
            </a:pPr>
            <a:r>
              <a:rPr sz="2800">
                <a:solidFill>
                  <a:srgbClr val="00B050"/>
                </a:solidFill>
              </a:rPr>
              <a:t>5.3.2 模式的结构与实现</a:t>
            </a:r>
            <a:r>
              <a:rPr lang="zh-CN" sz="2800">
                <a:solidFill>
                  <a:srgbClr val="00B050"/>
                </a:solidFill>
              </a:rPr>
              <a:t>（续）</a:t>
            </a: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90000"/>
              </a:lnSpc>
              <a:buNone/>
            </a:pPr>
            <a:r>
              <a:rPr lang="zh-CN" altLang="en-US" sz="2800" b="1">
                <a:latin typeface="楷体" panose="02010609060101010101" charset="-122"/>
                <a:ea typeface="楷体" panose="02010609060101010101" charset="-122"/>
                <a:sym typeface="+mn-ea"/>
              </a:rPr>
              <a:t>    享元模式的主要角色有：</a:t>
            </a:r>
          </a:p>
          <a:p>
            <a:pPr marL="0" indent="0">
              <a:lnSpc>
                <a:spcPct val="90000"/>
              </a:lnSpc>
              <a:buNone/>
            </a:pPr>
            <a:r>
              <a:rPr lang="zh-CN" altLang="en-US" sz="2800" b="1">
                <a:latin typeface="楷体" panose="02010609060101010101" charset="-122"/>
                <a:ea typeface="楷体" panose="02010609060101010101" charset="-122"/>
                <a:sym typeface="+mn-ea"/>
              </a:rPr>
              <a:t>    ⑴ </a:t>
            </a:r>
            <a:r>
              <a:rPr lang="zh-CN" altLang="en-US" sz="2800" b="1">
                <a:solidFill>
                  <a:srgbClr val="FF0000"/>
                </a:solidFill>
                <a:latin typeface="楷体" panose="02010609060101010101" charset="-122"/>
                <a:ea typeface="楷体" panose="02010609060101010101" charset="-122"/>
                <a:sym typeface="+mn-ea"/>
              </a:rPr>
              <a:t>抽象享元（Flyweight）角色</a:t>
            </a:r>
            <a:r>
              <a:rPr lang="zh-CN" altLang="en-US" sz="2800" b="1">
                <a:latin typeface="楷体" panose="02010609060101010101" charset="-122"/>
                <a:ea typeface="楷体" panose="02010609060101010101" charset="-122"/>
                <a:sym typeface="+mn-ea"/>
              </a:rPr>
              <a:t>：是所有的具体享元类的基类，为具体享元规范需要实现的公共接口，非享元的外部状态以参数的形式通过方法传入。</a:t>
            </a:r>
          </a:p>
          <a:p>
            <a:pPr marL="0" indent="0">
              <a:lnSpc>
                <a:spcPct val="90000"/>
              </a:lnSpc>
              <a:buNone/>
            </a:pPr>
            <a:r>
              <a:rPr lang="zh-CN" altLang="en-US" sz="2800" b="1">
                <a:latin typeface="楷体" panose="02010609060101010101" charset="-122"/>
                <a:ea typeface="楷体" panose="02010609060101010101" charset="-122"/>
                <a:sym typeface="+mn-ea"/>
              </a:rPr>
              <a:t>    ⑵ </a:t>
            </a:r>
            <a:r>
              <a:rPr lang="zh-CN" altLang="en-US" sz="2800" b="1">
                <a:solidFill>
                  <a:srgbClr val="FF0000"/>
                </a:solidFill>
                <a:latin typeface="楷体" panose="02010609060101010101" charset="-122"/>
                <a:ea typeface="楷体" panose="02010609060101010101" charset="-122"/>
                <a:sym typeface="+mn-ea"/>
              </a:rPr>
              <a:t>具体享元(ConcreteFlyweight)角色</a:t>
            </a:r>
            <a:r>
              <a:rPr lang="zh-CN" altLang="en-US" sz="2800" b="1">
                <a:latin typeface="楷体" panose="02010609060101010101" charset="-122"/>
                <a:ea typeface="楷体" panose="02010609060101010101" charset="-122"/>
                <a:sym typeface="+mn-ea"/>
              </a:rPr>
              <a:t>：实现抽象享元角色中所规定的接口。</a:t>
            </a:r>
          </a:p>
          <a:p>
            <a:pPr marL="0" indent="0">
              <a:lnSpc>
                <a:spcPct val="90000"/>
              </a:lnSpc>
              <a:buNone/>
            </a:pPr>
            <a:r>
              <a:rPr lang="zh-CN" altLang="en-US" sz="2800" b="1">
                <a:latin typeface="楷体" panose="02010609060101010101" charset="-122"/>
                <a:ea typeface="楷体" panose="02010609060101010101" charset="-122"/>
                <a:sym typeface="+mn-ea"/>
              </a:rPr>
              <a:t>    ⑶ </a:t>
            </a:r>
            <a:r>
              <a:rPr lang="zh-CN" altLang="en-US" sz="2800" b="1">
                <a:solidFill>
                  <a:srgbClr val="FF0000"/>
                </a:solidFill>
                <a:latin typeface="楷体" panose="02010609060101010101" charset="-122"/>
                <a:ea typeface="楷体" panose="02010609060101010101" charset="-122"/>
                <a:sym typeface="+mn-ea"/>
              </a:rPr>
              <a:t>非享元(UnsharableFlyweight)角色</a:t>
            </a:r>
            <a:r>
              <a:rPr lang="zh-CN" altLang="en-US" sz="2800" b="1">
                <a:latin typeface="楷体" panose="02010609060101010101" charset="-122"/>
                <a:ea typeface="楷体" panose="02010609060101010101" charset="-122"/>
                <a:sym typeface="+mn-ea"/>
              </a:rPr>
              <a:t>：是不可以共享的外部状态，它以参数的形式注入到具体享元的相关方法中。</a:t>
            </a:r>
          </a:p>
          <a:p>
            <a:pPr marL="0" indent="0">
              <a:lnSpc>
                <a:spcPct val="90000"/>
              </a:lnSpc>
              <a:buNone/>
            </a:pPr>
            <a:r>
              <a:rPr lang="zh-CN" altLang="en-US" sz="2800" b="1">
                <a:latin typeface="楷体" panose="02010609060101010101" charset="-122"/>
                <a:ea typeface="楷体" panose="02010609060101010101" charset="-122"/>
                <a:sym typeface="+mn-ea"/>
              </a:rPr>
              <a:t>   (4)</a:t>
            </a:r>
            <a:r>
              <a:rPr lang="zh-CN" altLang="en-US" sz="2800" b="1">
                <a:solidFill>
                  <a:srgbClr val="FF0000"/>
                </a:solidFill>
                <a:latin typeface="楷体" panose="02010609060101010101" charset="-122"/>
                <a:ea typeface="楷体" panose="02010609060101010101" charset="-122"/>
                <a:sym typeface="+mn-ea"/>
              </a:rPr>
              <a:t>享元工厂(FlyweightFactoiy)角色</a:t>
            </a:r>
            <a:r>
              <a:rPr lang="zh-CN" altLang="en-US" sz="2800" b="1">
                <a:latin typeface="楷体" panose="02010609060101010101" charset="-122"/>
                <a:ea typeface="楷体" panose="02010609060101010101" charset="-122"/>
                <a:sym typeface="+mn-ea"/>
              </a:rPr>
              <a:t>：负责创建和管理享元角色。</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5.3 享元(Flyweight)模式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651000"/>
            <a:ext cx="4098290" cy="4641215"/>
          </a:xfrm>
        </p:spPr>
        <p:txBody>
          <a:bodyPr/>
          <a:lstStyle/>
          <a:p>
            <a:pPr>
              <a:lnSpc>
                <a:spcPct val="100000"/>
              </a:lnSpc>
            </a:pPr>
            <a:r>
              <a:rPr sz="2800">
                <a:solidFill>
                  <a:srgbClr val="00B050"/>
                </a:solidFill>
                <a:sym typeface="+mn-ea"/>
              </a:rPr>
              <a:t>5.3.2 模式的结构与实现</a:t>
            </a:r>
            <a:r>
              <a:rPr lang="zh-CN" sz="2800">
                <a:solidFill>
                  <a:srgbClr val="00B050"/>
                </a:solidFill>
                <a:sym typeface="+mn-ea"/>
              </a:rPr>
              <a:t>（续）</a:t>
            </a:r>
            <a:endParaRPr sz="2800">
              <a:solidFill>
                <a:srgbClr val="00B050"/>
              </a:solidFill>
              <a:sym typeface="+mn-ea"/>
            </a:endParaRPr>
          </a:p>
          <a:p>
            <a:pPr marL="0" indent="0">
              <a:lnSpc>
                <a:spcPct val="100000"/>
              </a:lnSpc>
              <a:buNone/>
            </a:pPr>
            <a:endParaRPr sz="2800">
              <a:solidFill>
                <a:srgbClr val="00B050"/>
              </a:solidFill>
              <a:sym typeface="+mn-ea"/>
            </a:endParaRPr>
          </a:p>
          <a:p>
            <a:pPr marL="0" indent="0">
              <a:lnSpc>
                <a:spcPct val="10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100000"/>
              </a:lnSpc>
              <a:buNone/>
            </a:pPr>
            <a:r>
              <a:rPr lang="zh-CN" altLang="en-US" sz="2800" b="1">
                <a:latin typeface="楷体" panose="02010609060101010101" charset="-122"/>
                <a:ea typeface="楷体" panose="02010609060101010101" charset="-122"/>
                <a:sym typeface="+mn-ea"/>
              </a:rPr>
              <a:t>    右边是其结构图：</a:t>
            </a:r>
          </a:p>
          <a:p>
            <a:pPr marL="0" indent="0">
              <a:lnSpc>
                <a:spcPct val="100000"/>
              </a:lnSpc>
              <a:buNone/>
            </a:pPr>
            <a:endParaRPr lang="zh-CN" altLang="en-US" sz="2800" b="1">
              <a:latin typeface="楷体" panose="02010609060101010101" charset="-122"/>
              <a:ea typeface="楷体" panose="02010609060101010101" charset="-122"/>
              <a:sym typeface="+mn-ea"/>
            </a:endParaRPr>
          </a:p>
          <a:p>
            <a:pPr marL="0" indent="0">
              <a:lnSpc>
                <a:spcPct val="100000"/>
              </a:lnSpc>
              <a:buNone/>
            </a:pPr>
            <a:r>
              <a:rPr lang="zh-CN" altLang="en-US" sz="2800" b="1">
                <a:solidFill>
                  <a:srgbClr val="0066FF"/>
                </a:solidFill>
                <a:latin typeface="楷体" panose="02010609060101010101" charset="-122"/>
                <a:ea typeface="楷体" panose="02010609060101010101" charset="-122"/>
                <a:sym typeface="+mn-ea"/>
              </a:rPr>
              <a:t>  </a:t>
            </a:r>
            <a:r>
              <a:rPr lang="en-US" altLang="zh-CN" sz="2800" b="1">
                <a:solidFill>
                  <a:srgbClr val="0066FF"/>
                </a:solidFill>
                <a:latin typeface="楷体" panose="02010609060101010101" charset="-122"/>
                <a:ea typeface="楷体" panose="02010609060101010101" charset="-122"/>
                <a:sym typeface="+mn-ea"/>
              </a:rPr>
              <a:t>2</a:t>
            </a:r>
            <a:r>
              <a:rPr lang="zh-CN" altLang="en-US" sz="2800" b="1">
                <a:solidFill>
                  <a:srgbClr val="0066FF"/>
                </a:solidFill>
                <a:latin typeface="楷体" panose="02010609060101010101" charset="-122"/>
                <a:ea typeface="楷体" panose="02010609060101010101" charset="-122"/>
                <a:sym typeface="+mn-ea"/>
              </a:rPr>
              <a:t>.模式的实现</a:t>
            </a:r>
          </a:p>
          <a:p>
            <a:pPr marL="0" indent="0">
              <a:lnSpc>
                <a:spcPct val="10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该模式的</a:t>
            </a:r>
            <a:r>
              <a:rPr lang="zh-CN" altLang="en-US" sz="2800" b="1">
                <a:solidFill>
                  <a:srgbClr val="FF0000"/>
                </a:solidFill>
                <a:latin typeface="楷体" panose="02010609060101010101" charset="-122"/>
                <a:ea typeface="楷体" panose="02010609060101010101" charset="-122"/>
                <a:sym typeface="+mn-ea"/>
              </a:rPr>
              <a:t>实现代码见附件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5" descr="z58_Flyweight"/>
          <p:cNvPicPr>
            <a:picLocks noChangeAspect="1"/>
          </p:cNvPicPr>
          <p:nvPr/>
        </p:nvPicPr>
        <p:blipFill>
          <a:blip r:embed="rId3"/>
          <a:stretch>
            <a:fillRect/>
          </a:stretch>
        </p:blipFill>
        <p:spPr>
          <a:xfrm>
            <a:off x="4662170" y="1509395"/>
            <a:ext cx="6945630" cy="4989195"/>
          </a:xfrm>
          <a:prstGeom prst="rect">
            <a:avLst/>
          </a:prstGeom>
          <a:noFill/>
          <a:ln w="9525">
            <a:noFill/>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5.3 享元(Flyweight)模式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339725" y="1599565"/>
            <a:ext cx="4227195" cy="4641215"/>
          </a:xfrm>
        </p:spPr>
        <p:txBody>
          <a:bodyPr/>
          <a:lstStyle/>
          <a:p>
            <a:pPr>
              <a:lnSpc>
                <a:spcPct val="110000"/>
              </a:lnSpc>
            </a:pPr>
            <a:r>
              <a:rPr lang="zh-CN" altLang="en-US" sz="2800">
                <a:solidFill>
                  <a:srgbClr val="00B050"/>
                </a:solidFill>
              </a:rPr>
              <a:t>5.3.3 模式的应用实例</a:t>
            </a:r>
          </a:p>
          <a:p>
            <a:pPr marL="0" indent="0">
              <a:lnSpc>
                <a:spcPct val="11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【例5.3】 享元模式在五子棋游戏中的应用。</a:t>
            </a:r>
          </a:p>
          <a:p>
            <a:pPr marL="0" indent="0">
              <a:lnSpc>
                <a:spcPct val="110000"/>
              </a:lnSpc>
              <a:buNone/>
            </a:pPr>
            <a:r>
              <a:rPr lang="zh-CN" altLang="en-US" sz="2800" b="1">
                <a:latin typeface="楷体" panose="02010609060101010101" charset="-122"/>
                <a:ea typeface="楷体" panose="02010609060101010101" charset="-122"/>
                <a:sym typeface="+mn-ea"/>
              </a:rPr>
              <a:t>  </a:t>
            </a:r>
            <a:r>
              <a:rPr lang="zh-CN" altLang="en-US" sz="2800" b="1">
                <a:solidFill>
                  <a:srgbClr val="FF0000"/>
                </a:solidFill>
                <a:latin typeface="楷体" panose="02010609060101010101" charset="-122"/>
                <a:ea typeface="楷体" panose="02010609060101010101" charset="-122"/>
                <a:sym typeface="+mn-ea"/>
              </a:rPr>
              <a:t> 分析：</a:t>
            </a:r>
            <a:r>
              <a:rPr lang="zh-CN" altLang="en-US" sz="2800" b="1">
                <a:latin typeface="楷体" panose="02010609060101010101" charset="-122"/>
                <a:ea typeface="楷体" panose="02010609060101010101" charset="-122"/>
                <a:sym typeface="+mn-ea"/>
              </a:rPr>
              <a:t>五子棋同围棋一样，包含多个“黑”或“白”颜色的棋子，所以用享元模式比较好，右边是其结构图：</a:t>
            </a:r>
          </a:p>
          <a:p>
            <a:pPr marL="0" indent="0">
              <a:lnSpc>
                <a:spcPct val="110000"/>
              </a:lnSpc>
              <a:buNone/>
            </a:pPr>
            <a:r>
              <a:rPr lang="zh-CN" altLang="en-US" sz="2800" b="1">
                <a:latin typeface="楷体" panose="02010609060101010101" charset="-122"/>
                <a:ea typeface="楷体" panose="02010609060101010101" charset="-122"/>
                <a:sym typeface="+mn-ea"/>
              </a:rPr>
              <a:t>   </a:t>
            </a:r>
            <a:r>
              <a:rPr lang="zh-CN" altLang="en-US" sz="2800" b="1">
                <a:solidFill>
                  <a:srgbClr val="FF0000"/>
                </a:solidFill>
                <a:latin typeface="楷体" panose="02010609060101010101" charset="-122"/>
                <a:ea typeface="楷体" panose="02010609060101010101" charset="-122"/>
                <a:sym typeface="+mn-ea"/>
              </a:rPr>
              <a:t>注：程序代码见附件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6" descr="z59_WzqGame"/>
          <p:cNvPicPr>
            <a:picLocks noChangeAspect="1"/>
          </p:cNvPicPr>
          <p:nvPr/>
        </p:nvPicPr>
        <p:blipFill>
          <a:blip r:embed="rId3"/>
          <a:stretch>
            <a:fillRect/>
          </a:stretch>
        </p:blipFill>
        <p:spPr>
          <a:xfrm>
            <a:off x="4566920" y="1470660"/>
            <a:ext cx="7029450" cy="4899025"/>
          </a:xfrm>
          <a:prstGeom prst="rect">
            <a:avLst/>
          </a:prstGeom>
          <a:noFill/>
          <a:ln w="9525">
            <a:noFill/>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5.3 享元(Flyweight)模式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939800" y="1471930"/>
            <a:ext cx="3338830" cy="4870450"/>
          </a:xfrm>
        </p:spPr>
        <p:txBody>
          <a:bodyPr/>
          <a:lstStyle/>
          <a:p>
            <a:pPr>
              <a:lnSpc>
                <a:spcPct val="130000"/>
              </a:lnSpc>
            </a:pPr>
            <a:r>
              <a:rPr lang="zh-CN" altLang="en-US" sz="2800">
                <a:solidFill>
                  <a:srgbClr val="00B050"/>
                </a:solidFill>
                <a:sym typeface="+mn-ea"/>
              </a:rPr>
              <a:t>5.3.3 模式的应用实例</a:t>
            </a:r>
            <a:endParaRPr lang="zh-CN" altLang="en-US" sz="2800">
              <a:solidFill>
                <a:srgbClr val="00B050"/>
              </a:solidFill>
            </a:endParaRPr>
          </a:p>
          <a:p>
            <a:pPr marL="0" indent="0">
              <a:lnSpc>
                <a:spcPct val="13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【例5.3】 享元模式在五子棋游戏中的应用。</a:t>
            </a:r>
          </a:p>
          <a:p>
            <a:pPr marL="0" indent="0">
              <a:lnSpc>
                <a:spcPct val="130000"/>
              </a:lnSpc>
              <a:buNone/>
            </a:pPr>
            <a:r>
              <a:rPr lang="zh-CN" altLang="en-US" sz="2800" b="1">
                <a:latin typeface="楷体" panose="02010609060101010101" charset="-122"/>
                <a:ea typeface="楷体" panose="02010609060101010101" charset="-122"/>
                <a:sym typeface="+mn-ea"/>
              </a:rPr>
              <a:t>   </a:t>
            </a:r>
          </a:p>
          <a:p>
            <a:pPr marL="0" indent="0">
              <a:lnSpc>
                <a:spcPct val="130000"/>
              </a:lnSpc>
              <a:buNone/>
            </a:pPr>
            <a:r>
              <a:rPr lang="zh-CN" altLang="en-US" sz="2800" b="1">
                <a:latin typeface="楷体" panose="02010609060101010101" charset="-122"/>
                <a:ea typeface="楷体" panose="02010609060101010101" charset="-122"/>
                <a:sym typeface="+mn-ea"/>
              </a:rPr>
              <a:t>  </a:t>
            </a:r>
            <a:r>
              <a:rPr lang="zh-CN" altLang="en-US" sz="2800" b="1">
                <a:solidFill>
                  <a:srgbClr val="FF0000"/>
                </a:solidFill>
                <a:latin typeface="楷体" panose="02010609060101010101" charset="-122"/>
                <a:ea typeface="楷体" panose="02010609060101010101" charset="-122"/>
                <a:sym typeface="+mn-ea"/>
              </a:rPr>
              <a:t>右边是程序的运行结果</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2" descr="21"/>
          <p:cNvPicPr>
            <a:picLocks noChangeAspect="1"/>
          </p:cNvPicPr>
          <p:nvPr/>
        </p:nvPicPr>
        <p:blipFill>
          <a:blip r:embed="rId3"/>
          <a:stretch>
            <a:fillRect/>
          </a:stretch>
        </p:blipFill>
        <p:spPr>
          <a:xfrm>
            <a:off x="4582795" y="1587500"/>
            <a:ext cx="6052185" cy="4754880"/>
          </a:xfrm>
          <a:prstGeom prst="rect">
            <a:avLst/>
          </a:prstGeom>
          <a:noFill/>
          <a:ln w="9525">
            <a:noFill/>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5.3 享元(Flyweight)模式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87500"/>
            <a:ext cx="10987405" cy="4641215"/>
          </a:xfrm>
        </p:spPr>
        <p:txBody>
          <a:bodyPr/>
          <a:lstStyle/>
          <a:p>
            <a:pPr>
              <a:lnSpc>
                <a:spcPct val="120000"/>
              </a:lnSpc>
            </a:pPr>
            <a:r>
              <a:rPr lang="zh-CN" altLang="en-US" sz="2800">
                <a:solidFill>
                  <a:srgbClr val="00B050"/>
                </a:solidFill>
              </a:rPr>
              <a:t>5.3.4 模式的应用场景</a:t>
            </a:r>
          </a:p>
          <a:p>
            <a:pPr marL="0" indent="0">
              <a:lnSpc>
                <a:spcPct val="120000"/>
              </a:lnSpc>
              <a:buNone/>
            </a:pPr>
            <a:r>
              <a:rPr lang="zh-CN" altLang="en-US" sz="2800" b="1">
                <a:latin typeface="楷体" panose="02010609060101010101" charset="-122"/>
                <a:ea typeface="楷体" panose="02010609060101010101" charset="-122"/>
                <a:sym typeface="+mn-ea"/>
              </a:rPr>
              <a:t>  在以下几种情形适合采用享元模式：  </a:t>
            </a:r>
          </a:p>
          <a:p>
            <a:pPr marL="0" indent="0">
              <a:lnSpc>
                <a:spcPct val="120000"/>
              </a:lnSpc>
              <a:buNone/>
            </a:pPr>
            <a:r>
              <a:rPr lang="zh-CN" altLang="en-US" sz="2800" b="1">
                <a:latin typeface="楷体" panose="02010609060101010101" charset="-122"/>
                <a:ea typeface="楷体" panose="02010609060101010101" charset="-122"/>
                <a:sym typeface="+mn-ea"/>
              </a:rPr>
              <a:t>  1）系统中</a:t>
            </a:r>
            <a:r>
              <a:rPr lang="zh-CN" altLang="en-US" sz="2800" b="1">
                <a:solidFill>
                  <a:srgbClr val="FF0000"/>
                </a:solidFill>
                <a:latin typeface="楷体" panose="02010609060101010101" charset="-122"/>
                <a:ea typeface="楷体" panose="02010609060101010101" charset="-122"/>
                <a:sym typeface="+mn-ea"/>
              </a:rPr>
              <a:t>存在大量相同或相似的对象</a:t>
            </a:r>
            <a:r>
              <a:rPr lang="zh-CN" altLang="en-US" sz="2800" b="1">
                <a:latin typeface="楷体" panose="02010609060101010101" charset="-122"/>
                <a:ea typeface="楷体" panose="02010609060101010101" charset="-122"/>
                <a:sym typeface="+mn-ea"/>
              </a:rPr>
              <a:t>，这些对象耗费大量的内存资源。</a:t>
            </a:r>
          </a:p>
          <a:p>
            <a:pPr marL="0" indent="0">
              <a:lnSpc>
                <a:spcPct val="120000"/>
              </a:lnSpc>
              <a:buNone/>
            </a:pPr>
            <a:r>
              <a:rPr lang="zh-CN" altLang="en-US" sz="2800" b="1">
                <a:latin typeface="楷体" panose="02010609060101010101" charset="-122"/>
                <a:ea typeface="楷体" panose="02010609060101010101" charset="-122"/>
                <a:sym typeface="+mn-ea"/>
              </a:rPr>
              <a:t>  2）</a:t>
            </a:r>
            <a:r>
              <a:rPr lang="zh-CN" altLang="en-US" sz="2800" b="1">
                <a:solidFill>
                  <a:srgbClr val="FF0000"/>
                </a:solidFill>
                <a:latin typeface="楷体" panose="02010609060101010101" charset="-122"/>
                <a:ea typeface="楷体" panose="02010609060101010101" charset="-122"/>
                <a:sym typeface="+mn-ea"/>
              </a:rPr>
              <a:t>大部分的对象可以按照内部状态进行分成组</a:t>
            </a:r>
            <a:r>
              <a:rPr lang="zh-CN" altLang="en-US" sz="2800" b="1">
                <a:latin typeface="楷体" panose="02010609060101010101" charset="-122"/>
                <a:ea typeface="楷体" panose="02010609060101010101" charset="-122"/>
                <a:sym typeface="+mn-ea"/>
              </a:rPr>
              <a:t>，且可将不同部分外部化，这样每一个组只需保存一个内部状态。</a:t>
            </a:r>
          </a:p>
          <a:p>
            <a:pPr marL="0" indent="0">
              <a:lnSpc>
                <a:spcPct val="120000"/>
              </a:lnSpc>
              <a:buNone/>
            </a:pPr>
            <a:r>
              <a:rPr lang="zh-CN" altLang="en-US" sz="2800" b="1">
                <a:latin typeface="楷体" panose="02010609060101010101" charset="-122"/>
                <a:ea typeface="楷体" panose="02010609060101010101" charset="-122"/>
                <a:sym typeface="+mn-ea"/>
              </a:rPr>
              <a:t>  3）由于享元模式需要额外维护一个保存享元的数据结构，所以应当</a:t>
            </a:r>
            <a:r>
              <a:rPr lang="zh-CN" altLang="en-US" sz="2800" b="1">
                <a:solidFill>
                  <a:schemeClr val="tx1"/>
                </a:solidFill>
                <a:latin typeface="楷体" panose="02010609060101010101" charset="-122"/>
                <a:ea typeface="楷体" panose="02010609060101010101" charset="-122"/>
                <a:sym typeface="+mn-ea"/>
              </a:rPr>
              <a:t>在</a:t>
            </a:r>
            <a:r>
              <a:rPr lang="zh-CN" altLang="en-US" sz="2800" b="1">
                <a:solidFill>
                  <a:srgbClr val="FF0000"/>
                </a:solidFill>
                <a:latin typeface="楷体" panose="02010609060101010101" charset="-122"/>
                <a:ea typeface="楷体" panose="02010609060101010101" charset="-122"/>
                <a:sym typeface="+mn-ea"/>
              </a:rPr>
              <a:t>有足够多的享元实例</a:t>
            </a:r>
            <a:r>
              <a:rPr lang="zh-CN" altLang="en-US" sz="2800" b="1">
                <a:latin typeface="楷体" panose="02010609060101010101" charset="-122"/>
                <a:ea typeface="楷体" panose="02010609060101010101" charset="-122"/>
                <a:sym typeface="+mn-ea"/>
              </a:rPr>
              <a:t>时才值得使用享元模式。</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5.3 享元(Flyweight)模式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939800" y="1650365"/>
            <a:ext cx="3905885" cy="4507230"/>
          </a:xfrm>
        </p:spPr>
        <p:txBody>
          <a:bodyPr/>
          <a:lstStyle/>
          <a:p>
            <a:pPr>
              <a:lnSpc>
                <a:spcPct val="130000"/>
              </a:lnSpc>
            </a:pPr>
            <a:r>
              <a:rPr lang="zh-CN" altLang="en-US" sz="2800">
                <a:solidFill>
                  <a:srgbClr val="00B050"/>
                </a:solidFill>
              </a:rPr>
              <a:t>5.3.5 模式的扩展</a:t>
            </a:r>
          </a:p>
          <a:p>
            <a:pPr marL="0" indent="0">
              <a:lnSpc>
                <a:spcPct val="130000"/>
              </a:lnSpc>
              <a:buNone/>
            </a:pPr>
            <a:r>
              <a:rPr lang="zh-CN" altLang="en-US" sz="2800" b="1">
                <a:latin typeface="楷体" panose="02010609060101010101" charset="-122"/>
                <a:ea typeface="楷体" panose="02010609060101010101" charset="-122"/>
                <a:sym typeface="+mn-ea"/>
              </a:rPr>
              <a:t>   存在两种特殊的享元模式：1）</a:t>
            </a:r>
            <a:r>
              <a:rPr lang="zh-CN" altLang="en-US" sz="2800" b="1">
                <a:solidFill>
                  <a:srgbClr val="FF0000"/>
                </a:solidFill>
                <a:latin typeface="楷体" panose="02010609060101010101" charset="-122"/>
                <a:ea typeface="楷体" panose="02010609060101010101" charset="-122"/>
                <a:sym typeface="+mn-ea"/>
              </a:rPr>
              <a:t>单纯享元模式</a:t>
            </a:r>
            <a:r>
              <a:rPr lang="zh-CN" altLang="en-US" sz="2800" b="1">
                <a:latin typeface="楷体" panose="02010609060101010101" charset="-122"/>
                <a:ea typeface="楷体" panose="02010609060101010101" charset="-122"/>
                <a:sym typeface="+mn-ea"/>
              </a:rPr>
              <a:t>，这种享元模式中的所有的具体享元类都是可以共享的，不存在非共享的具体享元类，右边是其结构图：</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147482611" descr="z510_SimpleFlyweight"/>
          <p:cNvPicPr>
            <a:picLocks noChangeAspect="1"/>
          </p:cNvPicPr>
          <p:nvPr/>
        </p:nvPicPr>
        <p:blipFill>
          <a:blip r:embed="rId3"/>
          <a:stretch>
            <a:fillRect/>
          </a:stretch>
        </p:blipFill>
        <p:spPr>
          <a:xfrm>
            <a:off x="5217795" y="1507490"/>
            <a:ext cx="6050915" cy="4869815"/>
          </a:xfrm>
          <a:prstGeom prst="rect">
            <a:avLst/>
          </a:prstGeom>
          <a:noFill/>
          <a:ln w="9525">
            <a:noFill/>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5.3 享元(Flyweight)模式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525145" y="1583055"/>
            <a:ext cx="4756150" cy="4706620"/>
          </a:xfrm>
        </p:spPr>
        <p:txBody>
          <a:bodyPr/>
          <a:lstStyle/>
          <a:p>
            <a:pPr>
              <a:lnSpc>
                <a:spcPct val="120000"/>
              </a:lnSpc>
            </a:pPr>
            <a:r>
              <a:rPr lang="zh-CN" altLang="en-US" sz="2800">
                <a:solidFill>
                  <a:srgbClr val="00B050"/>
                </a:solidFill>
              </a:rPr>
              <a:t>5.3.5 模式的扩展</a:t>
            </a:r>
          </a:p>
          <a:p>
            <a:pPr marL="0" indent="0">
              <a:lnSpc>
                <a:spcPct val="12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2</a:t>
            </a:r>
            <a:r>
              <a:rPr lang="zh-CN" altLang="en-US" sz="2800" b="1">
                <a:latin typeface="楷体" panose="02010609060101010101" charset="-122"/>
                <a:ea typeface="楷体" panose="02010609060101010101" charset="-122"/>
                <a:sym typeface="+mn-ea"/>
              </a:rPr>
              <a:t>）</a:t>
            </a:r>
            <a:r>
              <a:rPr lang="zh-CN" altLang="en-US" sz="2800" b="1">
                <a:solidFill>
                  <a:srgbClr val="FF0000"/>
                </a:solidFill>
                <a:latin typeface="楷体" panose="02010609060101010101" charset="-122"/>
                <a:ea typeface="楷体" panose="02010609060101010101" charset="-122"/>
                <a:sym typeface="+mn-ea"/>
              </a:rPr>
              <a:t>复合享元模式</a:t>
            </a:r>
            <a:r>
              <a:rPr lang="zh-CN" altLang="en-US" sz="2800" b="1">
                <a:latin typeface="楷体" panose="02010609060101010101" charset="-122"/>
                <a:ea typeface="楷体" panose="02010609060101010101" charset="-122"/>
                <a:sym typeface="+mn-ea"/>
              </a:rPr>
              <a:t>，这种享元模式中的有些享元对象是由一些单纯享元对象组合而成的，它们就是复合享元对象。虽然复合享元对象本身不能共享，但它们可以分解成单纯享元对象再被共享，右边是其结构图：</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147482610" descr="z511_CompositeFlyweight"/>
          <p:cNvPicPr>
            <a:picLocks noChangeAspect="1"/>
          </p:cNvPicPr>
          <p:nvPr/>
        </p:nvPicPr>
        <p:blipFill>
          <a:blip r:embed="rId3"/>
          <a:stretch>
            <a:fillRect/>
          </a:stretch>
        </p:blipFill>
        <p:spPr>
          <a:xfrm>
            <a:off x="5131435" y="1583055"/>
            <a:ext cx="6887845" cy="4947920"/>
          </a:xfrm>
          <a:prstGeom prst="rect">
            <a:avLst/>
          </a:prstGeom>
          <a:noFill/>
          <a:ln w="9525">
            <a:noFill/>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5.4 组合(Composite)模式</a:t>
            </a:r>
          </a:p>
        </p:txBody>
      </p:sp>
      <p:sp>
        <p:nvSpPr>
          <p:cNvPr id="39" name="内容占位符 38"/>
          <p:cNvSpPr>
            <a:spLocks noGrp="1"/>
          </p:cNvSpPr>
          <p:nvPr>
            <p:ph idx="1"/>
          </p:nvPr>
        </p:nvSpPr>
        <p:spPr>
          <a:xfrm>
            <a:off x="609600" y="1412875"/>
            <a:ext cx="10972800" cy="5118100"/>
          </a:xfrm>
        </p:spPr>
        <p:txBody>
          <a:bodyPr/>
          <a:lstStyle/>
          <a:p>
            <a:pPr>
              <a:lnSpc>
                <a:spcPct val="80000"/>
              </a:lnSpc>
            </a:pPr>
            <a:r>
              <a:rPr lang="zh-CN" altLang="en-US" sz="2800">
                <a:solidFill>
                  <a:srgbClr val="00B050"/>
                </a:solidFill>
              </a:rPr>
              <a:t>5.4.1 模式的定义与特点</a:t>
            </a:r>
          </a:p>
          <a:p>
            <a:pPr marL="0" indent="0">
              <a:lnSpc>
                <a:spcPct val="8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定义：</a:t>
            </a:r>
            <a:r>
              <a:rPr lang="zh-CN" altLang="en-US" sz="2800" b="1">
                <a:latin typeface="楷体" panose="02010609060101010101" charset="-122"/>
                <a:ea typeface="楷体" panose="02010609060101010101" charset="-122"/>
              </a:rPr>
              <a:t>有时又叫做</a:t>
            </a:r>
            <a:r>
              <a:rPr lang="zh-CN" altLang="en-US" sz="2800" b="1">
                <a:solidFill>
                  <a:srgbClr val="FF0000"/>
                </a:solidFill>
                <a:latin typeface="楷体" panose="02010609060101010101" charset="-122"/>
                <a:ea typeface="楷体" panose="02010609060101010101" charset="-122"/>
              </a:rPr>
              <a:t>部分-整体模式</a:t>
            </a:r>
            <a:r>
              <a:rPr lang="zh-CN" altLang="en-US" sz="2800" b="1">
                <a:latin typeface="楷体" panose="02010609060101010101" charset="-122"/>
                <a:ea typeface="楷体" panose="02010609060101010101" charset="-122"/>
              </a:rPr>
              <a:t>，它是一种</a:t>
            </a:r>
            <a:r>
              <a:rPr lang="zh-CN" altLang="en-US" sz="2800" b="1">
                <a:solidFill>
                  <a:srgbClr val="FF0000"/>
                </a:solidFill>
                <a:latin typeface="楷体" panose="02010609060101010101" charset="-122"/>
                <a:ea typeface="楷体" panose="02010609060101010101" charset="-122"/>
              </a:rPr>
              <a:t>将对象组合成树状的层次结构的模式</a:t>
            </a:r>
            <a:r>
              <a:rPr lang="zh-CN" altLang="en-US" sz="2800" b="1">
                <a:latin typeface="楷体" panose="02010609060101010101" charset="-122"/>
                <a:ea typeface="楷体" panose="02010609060101010101" charset="-122"/>
              </a:rPr>
              <a:t>，用来表示“部分-整体”的关系，使用户对单个对象和组合对象具有一致的访问性</a:t>
            </a:r>
            <a:r>
              <a:rPr lang="zh-CN" altLang="en-US" sz="2800" b="1">
                <a:solidFill>
                  <a:schemeClr val="tx1"/>
                </a:solidFill>
                <a:latin typeface="楷体" panose="02010609060101010101" charset="-122"/>
                <a:ea typeface="楷体" panose="02010609060101010101" charset="-122"/>
              </a:rPr>
              <a:t>。</a:t>
            </a:r>
          </a:p>
          <a:p>
            <a:pPr marL="0" indent="0">
              <a:lnSpc>
                <a:spcPct val="8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优点：</a:t>
            </a:r>
          </a:p>
          <a:p>
            <a:pPr marL="0" indent="0">
              <a:lnSpc>
                <a:spcPct val="80000"/>
              </a:lnSpc>
              <a:buNone/>
            </a:pPr>
            <a:r>
              <a:rPr lang="zh-CN" altLang="en-US" sz="2800" b="1">
                <a:solidFill>
                  <a:srgbClr val="0066FF"/>
                </a:solidFill>
                <a:latin typeface="楷体" panose="02010609060101010101" charset="-122"/>
                <a:ea typeface="楷体" panose="02010609060101010101" charset="-122"/>
              </a:rPr>
              <a:t>    </a:t>
            </a:r>
            <a:r>
              <a:rPr lang="zh-CN" altLang="en-US" sz="2800" b="1">
                <a:solidFill>
                  <a:schemeClr val="tx1"/>
                </a:solidFill>
                <a:latin typeface="楷体" panose="02010609060101010101" charset="-122"/>
                <a:ea typeface="楷体" panose="02010609060101010101" charset="-122"/>
              </a:rPr>
              <a:t>1）</a:t>
            </a:r>
            <a:r>
              <a:rPr lang="zh-CN" altLang="en-US" sz="2800" b="1">
                <a:latin typeface="楷体" panose="02010609060101010101" charset="-122"/>
                <a:ea typeface="楷体" panose="02010609060101010101" charset="-122"/>
              </a:rPr>
              <a:t>组合模式使得</a:t>
            </a:r>
            <a:r>
              <a:rPr lang="zh-CN" altLang="en-US" sz="2800" b="1">
                <a:solidFill>
                  <a:srgbClr val="FF0000"/>
                </a:solidFill>
                <a:latin typeface="楷体" panose="02010609060101010101" charset="-122"/>
                <a:ea typeface="楷体" panose="02010609060101010101" charset="-122"/>
              </a:rPr>
              <a:t>客户端代码可以一致地处理单个对象和组合对象</a:t>
            </a:r>
            <a:r>
              <a:rPr lang="zh-CN" altLang="en-US" sz="2800" b="1">
                <a:latin typeface="楷体" panose="02010609060101010101" charset="-122"/>
                <a:ea typeface="楷体" panose="02010609060101010101" charset="-122"/>
              </a:rPr>
              <a:t>，无需关心自己处理的是单个对象，还是组合对象，这简化了客户端代码；</a:t>
            </a:r>
          </a:p>
          <a:p>
            <a:pPr marL="0" indent="0">
              <a:lnSpc>
                <a:spcPct val="80000"/>
              </a:lnSpc>
              <a:buNone/>
            </a:pPr>
            <a:r>
              <a:rPr lang="zh-CN" altLang="en-US" sz="2800" b="1">
                <a:latin typeface="楷体" panose="02010609060101010101" charset="-122"/>
                <a:ea typeface="楷体" panose="02010609060101010101" charset="-122"/>
              </a:rPr>
              <a:t>    2）</a:t>
            </a:r>
            <a:r>
              <a:rPr lang="zh-CN" altLang="en-US" sz="2800" b="1">
                <a:solidFill>
                  <a:srgbClr val="FF0000"/>
                </a:solidFill>
                <a:latin typeface="楷体" panose="02010609060101010101" charset="-122"/>
                <a:ea typeface="楷体" panose="02010609060101010101" charset="-122"/>
              </a:rPr>
              <a:t>更容易在组合体内加入新的对象</a:t>
            </a:r>
            <a:r>
              <a:rPr lang="zh-CN" altLang="en-US" sz="2800" b="1">
                <a:latin typeface="楷体" panose="02010609060101010101" charset="-122"/>
                <a:ea typeface="楷体" panose="02010609060101010101" charset="-122"/>
              </a:rPr>
              <a:t>，客户端不会因为加入了新的对象而更改源代码，满足“</a:t>
            </a:r>
            <a:r>
              <a:rPr lang="zh-CN" altLang="en-US" sz="2800" b="1">
                <a:solidFill>
                  <a:srgbClr val="FF0000"/>
                </a:solidFill>
                <a:latin typeface="楷体" panose="02010609060101010101" charset="-122"/>
                <a:ea typeface="楷体" panose="02010609060101010101" charset="-122"/>
              </a:rPr>
              <a:t>开闭原则</a:t>
            </a:r>
            <a:r>
              <a:rPr lang="zh-CN" altLang="en-US" sz="2800" b="1">
                <a:latin typeface="楷体" panose="02010609060101010101" charset="-122"/>
                <a:ea typeface="楷体" panose="02010609060101010101" charset="-122"/>
              </a:rPr>
              <a:t>”</a:t>
            </a:r>
            <a:r>
              <a:rPr lang="zh-CN" altLang="en-US" sz="2800" b="1">
                <a:solidFill>
                  <a:schemeClr val="tx1"/>
                </a:solidFill>
                <a:latin typeface="楷体" panose="02010609060101010101" charset="-122"/>
                <a:ea typeface="楷体" panose="02010609060101010101" charset="-122"/>
              </a:rPr>
              <a:t>。</a:t>
            </a:r>
          </a:p>
          <a:p>
            <a:pPr marL="0" indent="0">
              <a:lnSpc>
                <a:spcPct val="80000"/>
              </a:lnSpc>
              <a:buNone/>
            </a:pPr>
            <a:r>
              <a:rPr lang="zh-CN" altLang="en-US" sz="2800" b="1">
                <a:solidFill>
                  <a:srgbClr val="0066FF"/>
                </a:solidFill>
                <a:latin typeface="楷体" panose="02010609060101010101" charset="-122"/>
                <a:ea typeface="楷体" panose="02010609060101010101" charset="-122"/>
                <a:sym typeface="+mn-ea"/>
              </a:rPr>
              <a:t>    缺点：</a:t>
            </a:r>
            <a:r>
              <a:rPr lang="zh-CN" altLang="en-US" sz="2800" b="1">
                <a:latin typeface="楷体" panose="02010609060101010101" charset="-122"/>
                <a:ea typeface="楷体" panose="02010609060101010101" charset="-122"/>
                <a:sym typeface="+mn-ea"/>
              </a:rPr>
              <a:t>1）</a:t>
            </a:r>
            <a:r>
              <a:rPr lang="zh-CN" altLang="en-US" sz="2800" b="1">
                <a:solidFill>
                  <a:srgbClr val="FF0000"/>
                </a:solidFill>
                <a:latin typeface="楷体" panose="02010609060101010101" charset="-122"/>
                <a:ea typeface="楷体" panose="02010609060101010101" charset="-122"/>
                <a:sym typeface="+mn-ea"/>
              </a:rPr>
              <a:t>设计较复杂</a:t>
            </a:r>
            <a:r>
              <a:rPr lang="zh-CN" altLang="en-US" sz="2800" b="1">
                <a:latin typeface="楷体" panose="02010609060101010101" charset="-122"/>
                <a:ea typeface="楷体" panose="02010609060101010101" charset="-122"/>
                <a:sym typeface="+mn-ea"/>
              </a:rPr>
              <a:t>，客户端需要花更多时间理清类之间的层次关系；2）</a:t>
            </a:r>
            <a:r>
              <a:rPr lang="zh-CN" altLang="en-US" sz="2800" b="1">
                <a:solidFill>
                  <a:srgbClr val="FF0000"/>
                </a:solidFill>
                <a:latin typeface="楷体" panose="02010609060101010101" charset="-122"/>
                <a:ea typeface="楷体" panose="02010609060101010101" charset="-122"/>
                <a:sym typeface="+mn-ea"/>
              </a:rPr>
              <a:t>不容易限制容器中的构件</a:t>
            </a:r>
            <a:r>
              <a:rPr lang="zh-CN" altLang="en-US" sz="2800" b="1">
                <a:latin typeface="楷体" panose="02010609060101010101" charset="-122"/>
                <a:ea typeface="楷体" panose="02010609060101010101" charset="-122"/>
                <a:sym typeface="+mn-ea"/>
              </a:rPr>
              <a:t>；3）</a:t>
            </a:r>
            <a:r>
              <a:rPr lang="zh-CN" altLang="en-US" sz="2800" b="1">
                <a:solidFill>
                  <a:srgbClr val="FF0000"/>
                </a:solidFill>
                <a:latin typeface="楷体" panose="02010609060101010101" charset="-122"/>
                <a:ea typeface="楷体" panose="02010609060101010101" charset="-122"/>
                <a:sym typeface="+mn-ea"/>
              </a:rPr>
              <a:t>不容易用继承的方法来增加构件的新功能</a:t>
            </a:r>
            <a:r>
              <a:rPr lang="zh-CN" altLang="en-US" sz="2800"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5.1 装饰(Decorator)模式</a:t>
            </a:r>
          </a:p>
        </p:txBody>
      </p:sp>
      <p:sp>
        <p:nvSpPr>
          <p:cNvPr id="39" name="内容占位符 38"/>
          <p:cNvSpPr>
            <a:spLocks noGrp="1"/>
          </p:cNvSpPr>
          <p:nvPr>
            <p:ph idx="1"/>
          </p:nvPr>
        </p:nvSpPr>
        <p:spPr>
          <a:xfrm>
            <a:off x="609600" y="1412875"/>
            <a:ext cx="10972800" cy="5118100"/>
          </a:xfrm>
        </p:spPr>
        <p:txBody>
          <a:bodyPr/>
          <a:lstStyle/>
          <a:p>
            <a:pPr>
              <a:lnSpc>
                <a:spcPct val="110000"/>
              </a:lnSpc>
            </a:pPr>
            <a:r>
              <a:rPr lang="zh-CN" altLang="en-US" sz="2800">
                <a:solidFill>
                  <a:srgbClr val="00B050"/>
                </a:solidFill>
              </a:rPr>
              <a:t>5.1.1 模式的定义与特点</a:t>
            </a:r>
          </a:p>
          <a:p>
            <a:pPr marL="0" indent="0">
              <a:lnSpc>
                <a:spcPct val="11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定义：</a:t>
            </a:r>
            <a:r>
              <a:rPr lang="zh-CN" altLang="en-US" sz="2800" b="1">
                <a:latin typeface="楷体" panose="02010609060101010101" charset="-122"/>
                <a:ea typeface="楷体" panose="02010609060101010101" charset="-122"/>
              </a:rPr>
              <a:t>指在</a:t>
            </a:r>
            <a:r>
              <a:rPr lang="zh-CN" altLang="en-US" sz="2800" b="1">
                <a:solidFill>
                  <a:srgbClr val="FF0000"/>
                </a:solidFill>
                <a:latin typeface="楷体" panose="02010609060101010101" charset="-122"/>
                <a:ea typeface="楷体" panose="02010609060101010101" charset="-122"/>
              </a:rPr>
              <a:t>不改变现有对象结构的情况下</a:t>
            </a:r>
            <a:r>
              <a:rPr lang="zh-CN" altLang="en-US" sz="2800" b="1">
                <a:latin typeface="楷体" panose="02010609060101010101" charset="-122"/>
                <a:ea typeface="楷体" panose="02010609060101010101" charset="-122"/>
              </a:rPr>
              <a:t>，动态地</a:t>
            </a:r>
            <a:r>
              <a:rPr lang="zh-CN" altLang="en-US" sz="2800" b="1">
                <a:solidFill>
                  <a:srgbClr val="FF0000"/>
                </a:solidFill>
                <a:latin typeface="楷体" panose="02010609060101010101" charset="-122"/>
                <a:ea typeface="楷体" panose="02010609060101010101" charset="-122"/>
              </a:rPr>
              <a:t>给该对象增加一些职责</a:t>
            </a:r>
            <a:r>
              <a:rPr lang="zh-CN" altLang="en-US" sz="2800" b="1">
                <a:latin typeface="楷体" panose="02010609060101010101" charset="-122"/>
                <a:ea typeface="楷体" panose="02010609060101010101" charset="-122"/>
              </a:rPr>
              <a:t>（即增加其额外功能）的模式，它属于</a:t>
            </a:r>
            <a:r>
              <a:rPr lang="zh-CN" altLang="en-US" sz="2800" b="1">
                <a:solidFill>
                  <a:srgbClr val="C00000"/>
                </a:solidFill>
                <a:latin typeface="楷体" panose="02010609060101010101" charset="-122"/>
                <a:ea typeface="楷体" panose="02010609060101010101" charset="-122"/>
              </a:rPr>
              <a:t>对象结构型</a:t>
            </a:r>
            <a:r>
              <a:rPr lang="zh-CN" altLang="en-US" sz="2800" b="1">
                <a:latin typeface="楷体" panose="02010609060101010101" charset="-122"/>
                <a:ea typeface="楷体" panose="02010609060101010101" charset="-122"/>
              </a:rPr>
              <a:t>模式</a:t>
            </a:r>
            <a:r>
              <a:rPr lang="zh-CN" altLang="en-US" sz="2800" b="1">
                <a:solidFill>
                  <a:schemeClr val="tx1"/>
                </a:solidFill>
                <a:latin typeface="楷体" panose="02010609060101010101" charset="-122"/>
                <a:ea typeface="楷体" panose="02010609060101010101" charset="-122"/>
              </a:rPr>
              <a:t>。</a:t>
            </a:r>
          </a:p>
          <a:p>
            <a:pPr marL="0" indent="0">
              <a:lnSpc>
                <a:spcPct val="11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优点：</a:t>
            </a:r>
          </a:p>
          <a:p>
            <a:pPr marL="0" indent="0">
              <a:lnSpc>
                <a:spcPct val="110000"/>
              </a:lnSpc>
              <a:buNone/>
            </a:pPr>
            <a:r>
              <a:rPr lang="zh-CN" altLang="en-US" sz="2800" b="1">
                <a:solidFill>
                  <a:srgbClr val="0066FF"/>
                </a:solidFill>
                <a:latin typeface="楷体" panose="02010609060101010101" charset="-122"/>
                <a:ea typeface="楷体" panose="02010609060101010101" charset="-122"/>
              </a:rPr>
              <a:t>    </a:t>
            </a:r>
            <a:r>
              <a:rPr lang="zh-CN" altLang="en-US" sz="2800" b="1">
                <a:solidFill>
                  <a:schemeClr val="tx1"/>
                </a:solidFill>
                <a:latin typeface="楷体" panose="02010609060101010101" charset="-122"/>
                <a:ea typeface="楷体" panose="02010609060101010101" charset="-122"/>
              </a:rPr>
              <a:t>1）</a:t>
            </a:r>
            <a:r>
              <a:rPr lang="zh-CN" altLang="en-US" sz="2800" b="1">
                <a:latin typeface="楷体" panose="02010609060101010101" charset="-122"/>
                <a:ea typeface="楷体" panose="02010609060101010101" charset="-122"/>
              </a:rPr>
              <a:t>采用装饰模式</a:t>
            </a:r>
            <a:r>
              <a:rPr lang="zh-CN" altLang="en-US" sz="2800" b="1">
                <a:solidFill>
                  <a:srgbClr val="FF0000"/>
                </a:solidFill>
                <a:latin typeface="楷体" panose="02010609060101010101" charset="-122"/>
                <a:ea typeface="楷体" panose="02010609060101010101" charset="-122"/>
              </a:rPr>
              <a:t>扩展对象的功能比采用继承方式更加灵活</a:t>
            </a:r>
            <a:r>
              <a:rPr lang="zh-CN" altLang="en-US" sz="2800" b="1">
                <a:latin typeface="楷体" panose="02010609060101010101" charset="-122"/>
                <a:ea typeface="楷体" panose="02010609060101010101" charset="-122"/>
              </a:rPr>
              <a:t>；</a:t>
            </a:r>
          </a:p>
          <a:p>
            <a:pPr marL="0" indent="0">
              <a:lnSpc>
                <a:spcPct val="110000"/>
              </a:lnSpc>
              <a:buNone/>
            </a:pPr>
            <a:r>
              <a:rPr lang="zh-CN" altLang="en-US" sz="2800" b="1">
                <a:latin typeface="楷体" panose="02010609060101010101" charset="-122"/>
                <a:ea typeface="楷体" panose="02010609060101010101" charset="-122"/>
              </a:rPr>
              <a:t>    2）</a:t>
            </a:r>
            <a:r>
              <a:rPr lang="zh-CN" altLang="en-US" sz="2800" b="1">
                <a:solidFill>
                  <a:srgbClr val="FF0000"/>
                </a:solidFill>
                <a:latin typeface="楷体" panose="02010609060101010101" charset="-122"/>
                <a:ea typeface="楷体" panose="02010609060101010101" charset="-122"/>
              </a:rPr>
              <a:t>可以设计出多个不同的具体装饰类</a:t>
            </a:r>
            <a:r>
              <a:rPr lang="zh-CN" altLang="en-US" sz="2800" b="1">
                <a:latin typeface="楷体" panose="02010609060101010101" charset="-122"/>
                <a:ea typeface="楷体" panose="02010609060101010101" charset="-122"/>
              </a:rPr>
              <a:t>，创造出多个不同行为的组合</a:t>
            </a:r>
            <a:r>
              <a:rPr lang="zh-CN" altLang="en-US" sz="2800" b="1">
                <a:solidFill>
                  <a:schemeClr val="tx1"/>
                </a:solidFill>
                <a:latin typeface="楷体" panose="02010609060101010101" charset="-122"/>
                <a:ea typeface="楷体" panose="02010609060101010101" charset="-122"/>
              </a:rPr>
              <a:t>。</a:t>
            </a:r>
          </a:p>
          <a:p>
            <a:pPr marL="0" indent="0">
              <a:lnSpc>
                <a:spcPct val="110000"/>
              </a:lnSpc>
              <a:buNone/>
            </a:pPr>
            <a:r>
              <a:rPr lang="zh-CN" altLang="en-US" sz="2800" b="1">
                <a:solidFill>
                  <a:srgbClr val="0066FF"/>
                </a:solidFill>
                <a:latin typeface="楷体" panose="02010609060101010101" charset="-122"/>
                <a:ea typeface="楷体" panose="02010609060101010101" charset="-122"/>
                <a:sym typeface="+mn-ea"/>
              </a:rPr>
              <a:t>    缺点：</a:t>
            </a:r>
            <a:r>
              <a:rPr lang="zh-CN" altLang="en-US" sz="2800" b="1">
                <a:latin typeface="楷体" panose="02010609060101010101" charset="-122"/>
                <a:ea typeface="楷体" panose="02010609060101010101" charset="-122"/>
                <a:sym typeface="+mn-ea"/>
              </a:rPr>
              <a:t>装饰模式</a:t>
            </a:r>
            <a:r>
              <a:rPr lang="zh-CN" altLang="en-US" sz="2800" b="1">
                <a:solidFill>
                  <a:srgbClr val="FF0000"/>
                </a:solidFill>
                <a:latin typeface="楷体" panose="02010609060101010101" charset="-122"/>
                <a:ea typeface="楷体" panose="02010609060101010101" charset="-122"/>
                <a:sym typeface="+mn-ea"/>
              </a:rPr>
              <a:t>增加了许多子类</a:t>
            </a:r>
            <a:r>
              <a:rPr lang="zh-CN" altLang="en-US" sz="2800" b="1">
                <a:latin typeface="楷体" panose="02010609060101010101" charset="-122"/>
                <a:ea typeface="楷体" panose="02010609060101010101" charset="-122"/>
                <a:sym typeface="+mn-ea"/>
              </a:rPr>
              <a:t>，如果过度使用会使程序</a:t>
            </a:r>
            <a:r>
              <a:rPr lang="zh-CN" altLang="en-US" sz="2800" b="1">
                <a:solidFill>
                  <a:srgbClr val="FF0000"/>
                </a:solidFill>
                <a:latin typeface="楷体" panose="02010609060101010101" charset="-122"/>
                <a:ea typeface="楷体" panose="02010609060101010101" charset="-122"/>
                <a:sym typeface="+mn-ea"/>
              </a:rPr>
              <a:t>变得很复杂</a:t>
            </a:r>
            <a:r>
              <a:rPr lang="zh-CN" altLang="en-US" sz="2800"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5.4 组合(Composite)模式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4901565"/>
          </a:xfrm>
        </p:spPr>
        <p:txBody>
          <a:bodyPr/>
          <a:lstStyle/>
          <a:p>
            <a:pPr>
              <a:lnSpc>
                <a:spcPct val="100000"/>
              </a:lnSpc>
            </a:pPr>
            <a:r>
              <a:rPr sz="2800">
                <a:solidFill>
                  <a:srgbClr val="00B050"/>
                </a:solidFill>
              </a:rPr>
              <a:t>5.4.2 模式的结构与实现</a:t>
            </a:r>
          </a:p>
          <a:p>
            <a:pPr marL="0" indent="0">
              <a:lnSpc>
                <a:spcPct val="100000"/>
              </a:lnSpc>
              <a:buNone/>
            </a:pPr>
            <a:r>
              <a:rPr lang="zh-CN" altLang="en-US" sz="2800">
                <a:solidFill>
                  <a:schemeClr val="tx1"/>
                </a:solidFill>
              </a:rPr>
              <a:t>   </a:t>
            </a:r>
            <a:r>
              <a:rPr lang="zh-CN" altLang="en-US" b="1">
                <a:solidFill>
                  <a:srgbClr val="0066FF"/>
                </a:solidFill>
                <a:latin typeface="楷体" panose="02010609060101010101" charset="-122"/>
                <a:ea typeface="楷体" panose="02010609060101010101" charset="-122"/>
                <a:sym typeface="+mn-ea"/>
              </a:rPr>
              <a:t>1.模式的结构</a:t>
            </a:r>
          </a:p>
          <a:p>
            <a:pPr marL="0" indent="0">
              <a:lnSpc>
                <a:spcPct val="100000"/>
              </a:lnSpc>
              <a:buNone/>
            </a:pPr>
            <a:r>
              <a:rPr lang="zh-CN" altLang="en-US" b="1">
                <a:latin typeface="楷体" panose="02010609060101010101" charset="-122"/>
                <a:ea typeface="楷体" panose="02010609060101010101" charset="-122"/>
                <a:sym typeface="+mn-ea"/>
              </a:rPr>
              <a:t>   组合模式包含以下主要角色：</a:t>
            </a:r>
          </a:p>
          <a:p>
            <a:pPr marL="0" indent="0">
              <a:lnSpc>
                <a:spcPct val="100000"/>
              </a:lnSpc>
              <a:buNone/>
            </a:pPr>
            <a:r>
              <a:rPr lang="zh-CN" altLang="en-US" b="1">
                <a:latin typeface="楷体" panose="02010609060101010101" charset="-122"/>
                <a:ea typeface="楷体" panose="02010609060101010101" charset="-122"/>
                <a:sym typeface="+mn-ea"/>
              </a:rPr>
              <a:t>   ⑴ </a:t>
            </a:r>
            <a:r>
              <a:rPr lang="zh-CN" altLang="en-US" b="1">
                <a:solidFill>
                  <a:srgbClr val="FF0000"/>
                </a:solidFill>
                <a:latin typeface="楷体" panose="02010609060101010101" charset="-122"/>
                <a:ea typeface="楷体" panose="02010609060101010101" charset="-122"/>
                <a:sym typeface="+mn-ea"/>
              </a:rPr>
              <a:t>抽象构件（Component）角色</a:t>
            </a:r>
            <a:r>
              <a:rPr lang="zh-CN" altLang="en-US" b="1">
                <a:latin typeface="楷体" panose="02010609060101010101" charset="-122"/>
                <a:ea typeface="楷体" panose="02010609060101010101" charset="-122"/>
                <a:sym typeface="+mn-ea"/>
              </a:rPr>
              <a:t>：它的主要作用是</a:t>
            </a:r>
            <a:r>
              <a:rPr lang="zh-CN" altLang="en-US" b="1">
                <a:solidFill>
                  <a:srgbClr val="9900CC"/>
                </a:solidFill>
                <a:latin typeface="楷体" panose="02010609060101010101" charset="-122"/>
                <a:ea typeface="楷体" panose="02010609060101010101" charset="-122"/>
                <a:sym typeface="+mn-ea"/>
              </a:rPr>
              <a:t>为树叶构件和树枝构件声明公共接口</a:t>
            </a:r>
            <a:r>
              <a:rPr lang="zh-CN" altLang="en-US" b="1">
                <a:latin typeface="楷体" panose="02010609060101010101" charset="-122"/>
                <a:ea typeface="楷体" panose="02010609060101010101" charset="-122"/>
                <a:sym typeface="+mn-ea"/>
              </a:rPr>
              <a:t>，并实现它们的缺省行为。在</a:t>
            </a:r>
            <a:r>
              <a:rPr lang="zh-CN" altLang="en-US" b="1">
                <a:solidFill>
                  <a:srgbClr val="9900CC"/>
                </a:solidFill>
                <a:latin typeface="楷体" panose="02010609060101010101" charset="-122"/>
                <a:ea typeface="楷体" panose="02010609060101010101" charset="-122"/>
                <a:sym typeface="+mn-ea"/>
              </a:rPr>
              <a:t>透明式的组合模式</a:t>
            </a:r>
            <a:r>
              <a:rPr lang="zh-CN" altLang="en-US" b="1">
                <a:latin typeface="楷体" panose="02010609060101010101" charset="-122"/>
                <a:ea typeface="楷体" panose="02010609060101010101" charset="-122"/>
                <a:sym typeface="+mn-ea"/>
              </a:rPr>
              <a:t>中抽象构件还声明访问和管理子类的接口；在</a:t>
            </a:r>
            <a:r>
              <a:rPr lang="zh-CN" altLang="en-US" b="1">
                <a:solidFill>
                  <a:srgbClr val="9900CC"/>
                </a:solidFill>
                <a:latin typeface="楷体" panose="02010609060101010101" charset="-122"/>
                <a:ea typeface="楷体" panose="02010609060101010101" charset="-122"/>
                <a:sym typeface="+mn-ea"/>
              </a:rPr>
              <a:t>安全式的组合模式</a:t>
            </a:r>
            <a:r>
              <a:rPr lang="zh-CN" altLang="en-US" b="1">
                <a:latin typeface="楷体" panose="02010609060101010101" charset="-122"/>
                <a:ea typeface="楷体" panose="02010609060101010101" charset="-122"/>
                <a:sym typeface="+mn-ea"/>
              </a:rPr>
              <a:t>中不声明访问和管理子类的接口，管理工作由树枝构件完成。</a:t>
            </a:r>
          </a:p>
          <a:p>
            <a:pPr marL="0" indent="0">
              <a:lnSpc>
                <a:spcPct val="100000"/>
              </a:lnSpc>
              <a:buNone/>
            </a:pPr>
            <a:r>
              <a:rPr lang="zh-CN" altLang="en-US" b="1">
                <a:latin typeface="楷体" panose="02010609060101010101" charset="-122"/>
                <a:ea typeface="楷体" panose="02010609060101010101" charset="-122"/>
                <a:sym typeface="+mn-ea"/>
              </a:rPr>
              <a:t>   ⑵ </a:t>
            </a:r>
            <a:r>
              <a:rPr lang="zh-CN" altLang="en-US" b="1">
                <a:solidFill>
                  <a:srgbClr val="FF0000"/>
                </a:solidFill>
                <a:latin typeface="楷体" panose="02010609060101010101" charset="-122"/>
                <a:ea typeface="楷体" panose="02010609060101010101" charset="-122"/>
                <a:sym typeface="+mn-ea"/>
              </a:rPr>
              <a:t>树叶构件（Leaf）角色</a:t>
            </a:r>
            <a:r>
              <a:rPr lang="zh-CN" altLang="en-US" b="1">
                <a:latin typeface="楷体" panose="02010609060101010101" charset="-122"/>
                <a:ea typeface="楷体" panose="02010609060101010101" charset="-122"/>
                <a:sym typeface="+mn-ea"/>
              </a:rPr>
              <a:t>：是组合中的叶节点对象，它</a:t>
            </a:r>
            <a:r>
              <a:rPr lang="zh-CN" altLang="en-US" b="1">
                <a:solidFill>
                  <a:srgbClr val="9900CC"/>
                </a:solidFill>
                <a:latin typeface="楷体" panose="02010609060101010101" charset="-122"/>
                <a:ea typeface="楷体" panose="02010609060101010101" charset="-122"/>
                <a:sym typeface="+mn-ea"/>
              </a:rPr>
              <a:t>没有子节点</a:t>
            </a:r>
            <a:r>
              <a:rPr lang="zh-CN" altLang="en-US" b="1">
                <a:latin typeface="楷体" panose="02010609060101010101" charset="-122"/>
                <a:ea typeface="楷体" panose="02010609060101010101" charset="-122"/>
                <a:sym typeface="+mn-ea"/>
              </a:rPr>
              <a:t>，用于实现抽象构件角色中声明的公共接口。</a:t>
            </a:r>
          </a:p>
          <a:p>
            <a:pPr marL="0" indent="0">
              <a:lnSpc>
                <a:spcPct val="100000"/>
              </a:lnSpc>
              <a:buNone/>
            </a:pPr>
            <a:r>
              <a:rPr lang="zh-CN" altLang="en-US" b="1">
                <a:latin typeface="楷体" panose="02010609060101010101" charset="-122"/>
                <a:ea typeface="楷体" panose="02010609060101010101" charset="-122"/>
                <a:sym typeface="+mn-ea"/>
              </a:rPr>
              <a:t>   ⑶ </a:t>
            </a:r>
            <a:r>
              <a:rPr lang="zh-CN" altLang="en-US" b="1">
                <a:solidFill>
                  <a:srgbClr val="FF0000"/>
                </a:solidFill>
                <a:latin typeface="楷体" panose="02010609060101010101" charset="-122"/>
                <a:ea typeface="楷体" panose="02010609060101010101" charset="-122"/>
                <a:sym typeface="+mn-ea"/>
              </a:rPr>
              <a:t>树枝构件（Composite）角色</a:t>
            </a:r>
            <a:r>
              <a:rPr lang="zh-CN" altLang="en-US" b="1">
                <a:latin typeface="楷体" panose="02010609060101010101" charset="-122"/>
                <a:ea typeface="楷体" panose="02010609060101010101" charset="-122"/>
                <a:sym typeface="+mn-ea"/>
              </a:rPr>
              <a:t>：是组合中的分支节点对象，它</a:t>
            </a:r>
            <a:r>
              <a:rPr lang="zh-CN" altLang="en-US" b="1">
                <a:solidFill>
                  <a:srgbClr val="9900CC"/>
                </a:solidFill>
                <a:latin typeface="楷体" panose="02010609060101010101" charset="-122"/>
                <a:ea typeface="楷体" panose="02010609060101010101" charset="-122"/>
                <a:sym typeface="+mn-ea"/>
              </a:rPr>
              <a:t>有子节点</a:t>
            </a:r>
            <a:r>
              <a:rPr lang="zh-CN" altLang="en-US" b="1">
                <a:latin typeface="楷体" panose="02010609060101010101" charset="-122"/>
                <a:ea typeface="楷体" panose="02010609060101010101" charset="-122"/>
                <a:sym typeface="+mn-ea"/>
              </a:rPr>
              <a:t>。它实现了抽象构件角色中声明的接口，它的</a:t>
            </a:r>
            <a:r>
              <a:rPr lang="zh-CN" altLang="en-US" b="1">
                <a:solidFill>
                  <a:srgbClr val="9900CC"/>
                </a:solidFill>
                <a:latin typeface="楷体" panose="02010609060101010101" charset="-122"/>
                <a:ea typeface="楷体" panose="02010609060101010101" charset="-122"/>
                <a:sym typeface="+mn-ea"/>
              </a:rPr>
              <a:t>主要作用是存储和管理子部件</a:t>
            </a:r>
            <a:r>
              <a:rPr lang="zh-CN" altLang="en-US" b="1">
                <a:latin typeface="楷体" panose="02010609060101010101" charset="-122"/>
                <a:ea typeface="楷体" panose="02010609060101010101" charset="-122"/>
                <a:sym typeface="+mn-ea"/>
              </a:rPr>
              <a:t>，通常包含</a:t>
            </a:r>
            <a:r>
              <a:rPr lang="zh-CN" altLang="en-US" b="1">
                <a:solidFill>
                  <a:srgbClr val="9900CC"/>
                </a:solidFill>
                <a:latin typeface="楷体" panose="02010609060101010101" charset="-122"/>
                <a:ea typeface="楷体" panose="02010609060101010101" charset="-122"/>
                <a:sym typeface="+mn-ea"/>
              </a:rPr>
              <a:t>Add（）、Remove（）、GetChild()</a:t>
            </a:r>
            <a:r>
              <a:rPr lang="zh-CN" altLang="en-US" b="1">
                <a:latin typeface="楷体" panose="02010609060101010101" charset="-122"/>
                <a:ea typeface="楷体" panose="02010609060101010101" charset="-122"/>
                <a:sym typeface="+mn-ea"/>
              </a:rPr>
              <a:t>等方法。</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5.4 组合(Composite)模式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651000"/>
            <a:ext cx="5490845" cy="4641215"/>
          </a:xfrm>
        </p:spPr>
        <p:txBody>
          <a:bodyPr/>
          <a:lstStyle/>
          <a:p>
            <a:pPr>
              <a:lnSpc>
                <a:spcPct val="110000"/>
              </a:lnSpc>
            </a:pPr>
            <a:r>
              <a:rPr>
                <a:solidFill>
                  <a:srgbClr val="00B050"/>
                </a:solidFill>
                <a:sym typeface="+mn-ea"/>
              </a:rPr>
              <a:t>5.4.2 模式的结构与实现</a:t>
            </a:r>
            <a:r>
              <a:rPr lang="zh-CN">
                <a:solidFill>
                  <a:srgbClr val="00B050"/>
                </a:solidFill>
                <a:sym typeface="+mn-ea"/>
              </a:rPr>
              <a:t>（续）</a:t>
            </a:r>
          </a:p>
          <a:p>
            <a:pPr marL="0" indent="0">
              <a:lnSpc>
                <a:spcPct val="110000"/>
              </a:lnSpc>
              <a:buNone/>
            </a:pPr>
            <a:r>
              <a:rPr lang="zh-CN" altLang="en-US" b="1">
                <a:solidFill>
                  <a:schemeClr val="tx1"/>
                </a:solidFill>
                <a:latin typeface="楷体" panose="02010609060101010101" charset="-122"/>
                <a:ea typeface="楷体" panose="02010609060101010101" charset="-122"/>
              </a:rPr>
              <a:t>   组合模式分为</a:t>
            </a:r>
            <a:r>
              <a:rPr lang="zh-CN" altLang="en-US" b="1">
                <a:solidFill>
                  <a:srgbClr val="9900CC"/>
                </a:solidFill>
                <a:latin typeface="楷体" panose="02010609060101010101" charset="-122"/>
                <a:ea typeface="楷体" panose="02010609060101010101" charset="-122"/>
              </a:rPr>
              <a:t>透明式的组合模</a:t>
            </a:r>
            <a:r>
              <a:rPr lang="zh-CN" altLang="en-US" b="1">
                <a:solidFill>
                  <a:schemeClr val="tx1"/>
                </a:solidFill>
                <a:latin typeface="楷体" panose="02010609060101010101" charset="-122"/>
                <a:ea typeface="楷体" panose="02010609060101010101" charset="-122"/>
              </a:rPr>
              <a:t>式和</a:t>
            </a:r>
            <a:r>
              <a:rPr lang="zh-CN" altLang="en-US" b="1">
                <a:solidFill>
                  <a:srgbClr val="9900CC"/>
                </a:solidFill>
                <a:latin typeface="楷体" panose="02010609060101010101" charset="-122"/>
                <a:ea typeface="楷体" panose="02010609060101010101" charset="-122"/>
              </a:rPr>
              <a:t>安全式的组合</a:t>
            </a:r>
            <a:r>
              <a:rPr lang="zh-CN" altLang="en-US" b="1">
                <a:solidFill>
                  <a:schemeClr val="tx1"/>
                </a:solidFill>
                <a:latin typeface="楷体" panose="02010609060101010101" charset="-122"/>
                <a:ea typeface="楷体" panose="02010609060101010101" charset="-122"/>
              </a:rPr>
              <a:t>模式：</a:t>
            </a:r>
          </a:p>
          <a:p>
            <a:pPr marL="0" indent="0">
              <a:lnSpc>
                <a:spcPct val="11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1.透明式的组合模式的结构</a:t>
            </a:r>
          </a:p>
          <a:p>
            <a:pPr marL="0" indent="0">
              <a:lnSpc>
                <a:spcPct val="110000"/>
              </a:lnSpc>
              <a:buNone/>
            </a:pPr>
            <a:r>
              <a:rPr lang="zh-CN" altLang="en-US" b="1">
                <a:latin typeface="楷体" panose="02010609060101010101" charset="-122"/>
                <a:ea typeface="楷体" panose="02010609060101010101" charset="-122"/>
                <a:sym typeface="+mn-ea"/>
              </a:rPr>
              <a:t>    在该方式中，由于</a:t>
            </a:r>
            <a:r>
              <a:rPr lang="zh-CN" altLang="en-US" b="1">
                <a:solidFill>
                  <a:srgbClr val="FF0000"/>
                </a:solidFill>
                <a:latin typeface="楷体" panose="02010609060101010101" charset="-122"/>
                <a:ea typeface="楷体" panose="02010609060101010101" charset="-122"/>
                <a:sym typeface="+mn-ea"/>
              </a:rPr>
              <a:t>抽象构件声明了所有子类中的全部方法</a:t>
            </a:r>
            <a:r>
              <a:rPr lang="zh-CN" altLang="en-US" b="1">
                <a:latin typeface="楷体" panose="02010609060101010101" charset="-122"/>
                <a:ea typeface="楷体" panose="02010609060101010101" charset="-122"/>
                <a:sym typeface="+mn-ea"/>
              </a:rPr>
              <a:t>，所以客户端无需区别树叶对象和树枝对象，对于客户端来说是</a:t>
            </a:r>
            <a:r>
              <a:rPr lang="zh-CN" altLang="en-US" b="1">
                <a:solidFill>
                  <a:srgbClr val="FF0000"/>
                </a:solidFill>
                <a:latin typeface="楷体" panose="02010609060101010101" charset="-122"/>
                <a:ea typeface="楷体" panose="02010609060101010101" charset="-122"/>
                <a:sym typeface="+mn-ea"/>
              </a:rPr>
              <a:t>透明的</a:t>
            </a:r>
            <a:r>
              <a:rPr lang="zh-CN" altLang="en-US" b="1">
                <a:latin typeface="楷体" panose="02010609060101010101" charset="-122"/>
                <a:ea typeface="楷体" panose="02010609060101010101" charset="-122"/>
                <a:sym typeface="+mn-ea"/>
              </a:rPr>
              <a:t>，右边是其结构图：</a:t>
            </a:r>
          </a:p>
          <a:p>
            <a:pPr marL="0" indent="0">
              <a:lnSpc>
                <a:spcPct val="110000"/>
              </a:lnSpc>
              <a:buNone/>
            </a:pPr>
            <a:r>
              <a:rPr lang="zh-CN" altLang="en-US" b="1">
                <a:solidFill>
                  <a:srgbClr val="0066FF"/>
                </a:solidFill>
                <a:latin typeface="楷体" panose="02010609060101010101" charset="-122"/>
                <a:ea typeface="楷体" panose="02010609060101010101" charset="-122"/>
                <a:sym typeface="+mn-ea"/>
              </a:rPr>
              <a:t>    </a:t>
            </a:r>
          </a:p>
          <a:p>
            <a:pPr marL="0" indent="0">
              <a:lnSpc>
                <a:spcPct val="110000"/>
              </a:lnSpc>
              <a:buNone/>
            </a:pPr>
            <a:r>
              <a:rPr lang="zh-CN" altLang="en-US" b="1">
                <a:latin typeface="楷体" panose="02010609060101010101" charset="-122"/>
                <a:ea typeface="楷体" panose="02010609060101010101" charset="-122"/>
                <a:sym typeface="+mn-ea"/>
              </a:rPr>
              <a:t>    </a:t>
            </a:r>
            <a:r>
              <a:rPr lang="en-US" altLang="zh-CN" b="1">
                <a:latin typeface="楷体" panose="02010609060101010101" charset="-122"/>
                <a:ea typeface="楷体" panose="02010609060101010101" charset="-122"/>
                <a:sym typeface="+mn-ea"/>
              </a:rPr>
              <a:t>//</a:t>
            </a:r>
            <a:r>
              <a:rPr lang="zh-CN" altLang="en-US" b="1">
                <a:latin typeface="楷体" panose="02010609060101010101" charset="-122"/>
                <a:ea typeface="楷体" panose="02010609060101010101" charset="-122"/>
                <a:sym typeface="+mn-ea"/>
              </a:rPr>
              <a:t>该模式的</a:t>
            </a:r>
            <a:r>
              <a:rPr lang="zh-CN" altLang="en-US" b="1">
                <a:solidFill>
                  <a:srgbClr val="FF0000"/>
                </a:solidFill>
                <a:latin typeface="楷体" panose="02010609060101010101" charset="-122"/>
                <a:ea typeface="楷体" panose="02010609060101010101" charset="-122"/>
                <a:sym typeface="+mn-ea"/>
              </a:rPr>
              <a:t>实现代码见附件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7" descr="z512_HyalineComposite"/>
          <p:cNvPicPr>
            <a:picLocks noChangeAspect="1"/>
          </p:cNvPicPr>
          <p:nvPr/>
        </p:nvPicPr>
        <p:blipFill>
          <a:blip r:embed="rId3"/>
          <a:stretch>
            <a:fillRect/>
          </a:stretch>
        </p:blipFill>
        <p:spPr>
          <a:xfrm>
            <a:off x="6471603" y="1341438"/>
            <a:ext cx="4952365" cy="5047615"/>
          </a:xfrm>
          <a:prstGeom prst="rect">
            <a:avLst/>
          </a:prstGeom>
          <a:noFill/>
          <a:ln w="9525">
            <a:noFill/>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5.4 组合(Composite)模式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651000"/>
            <a:ext cx="5490845" cy="4641215"/>
          </a:xfrm>
        </p:spPr>
        <p:txBody>
          <a:bodyPr/>
          <a:lstStyle/>
          <a:p>
            <a:pPr>
              <a:lnSpc>
                <a:spcPct val="110000"/>
              </a:lnSpc>
            </a:pPr>
            <a:r>
              <a:rPr>
                <a:solidFill>
                  <a:srgbClr val="00B050"/>
                </a:solidFill>
                <a:sym typeface="+mn-ea"/>
              </a:rPr>
              <a:t>5.4.2 模式的结构与实现</a:t>
            </a:r>
            <a:r>
              <a:rPr lang="zh-CN">
                <a:solidFill>
                  <a:srgbClr val="00B050"/>
                </a:solidFill>
                <a:sym typeface="+mn-ea"/>
              </a:rPr>
              <a:t>（续）</a:t>
            </a:r>
            <a:endParaRPr>
              <a:solidFill>
                <a:srgbClr val="00B050"/>
              </a:solidFill>
              <a:sym typeface="+mn-ea"/>
            </a:endParaRPr>
          </a:p>
          <a:p>
            <a:pPr marL="0" indent="0">
              <a:lnSpc>
                <a:spcPct val="110000"/>
              </a:lnSpc>
              <a:buNone/>
            </a:pPr>
            <a:r>
              <a:rPr lang="zh-CN" altLang="en-US" b="1">
                <a:solidFill>
                  <a:schemeClr val="tx1"/>
                </a:solidFill>
                <a:latin typeface="楷体" panose="02010609060101010101" charset="-122"/>
                <a:ea typeface="楷体" panose="02010609060101010101" charset="-122"/>
              </a:rPr>
              <a:t>   组合模式分为</a:t>
            </a:r>
            <a:r>
              <a:rPr lang="zh-CN" altLang="en-US" b="1">
                <a:solidFill>
                  <a:srgbClr val="9900CC"/>
                </a:solidFill>
                <a:latin typeface="楷体" panose="02010609060101010101" charset="-122"/>
                <a:ea typeface="楷体" panose="02010609060101010101" charset="-122"/>
              </a:rPr>
              <a:t>透明式的组合模</a:t>
            </a:r>
            <a:r>
              <a:rPr lang="zh-CN" altLang="en-US" b="1">
                <a:solidFill>
                  <a:schemeClr val="tx1"/>
                </a:solidFill>
                <a:latin typeface="楷体" panose="02010609060101010101" charset="-122"/>
                <a:ea typeface="楷体" panose="02010609060101010101" charset="-122"/>
              </a:rPr>
              <a:t>式和</a:t>
            </a:r>
            <a:r>
              <a:rPr lang="zh-CN" altLang="en-US" b="1">
                <a:solidFill>
                  <a:srgbClr val="9900CC"/>
                </a:solidFill>
                <a:latin typeface="楷体" panose="02010609060101010101" charset="-122"/>
                <a:ea typeface="楷体" panose="02010609060101010101" charset="-122"/>
              </a:rPr>
              <a:t>安全式的组合</a:t>
            </a:r>
            <a:r>
              <a:rPr lang="zh-CN" altLang="en-US" b="1">
                <a:solidFill>
                  <a:schemeClr val="tx1"/>
                </a:solidFill>
                <a:latin typeface="楷体" panose="02010609060101010101" charset="-122"/>
                <a:ea typeface="楷体" panose="02010609060101010101" charset="-122"/>
              </a:rPr>
              <a:t>模式：</a:t>
            </a:r>
          </a:p>
          <a:p>
            <a:pPr marL="0" indent="0">
              <a:lnSpc>
                <a:spcPct val="110000"/>
              </a:lnSpc>
              <a:buNone/>
            </a:pPr>
            <a:r>
              <a:rPr lang="zh-CN" altLang="en-US">
                <a:solidFill>
                  <a:schemeClr val="tx1"/>
                </a:solidFill>
              </a:rPr>
              <a:t>      </a:t>
            </a:r>
            <a:r>
              <a:rPr lang="en-US" altLang="zh-CN" b="1">
                <a:solidFill>
                  <a:srgbClr val="0066FF"/>
                </a:solidFill>
                <a:latin typeface="楷体" panose="02010609060101010101" charset="-122"/>
                <a:ea typeface="楷体" panose="02010609060101010101" charset="-122"/>
                <a:sym typeface="+mn-ea"/>
              </a:rPr>
              <a:t>2</a:t>
            </a:r>
            <a:r>
              <a:rPr lang="zh-CN" altLang="en-US" b="1">
                <a:solidFill>
                  <a:srgbClr val="0066FF"/>
                </a:solidFill>
                <a:latin typeface="楷体" panose="02010609060101010101" charset="-122"/>
                <a:ea typeface="楷体" panose="02010609060101010101" charset="-122"/>
                <a:sym typeface="+mn-ea"/>
              </a:rPr>
              <a:t>.安全式的组合模式的结构</a:t>
            </a:r>
          </a:p>
          <a:p>
            <a:pPr marL="0" indent="0">
              <a:lnSpc>
                <a:spcPct val="110000"/>
              </a:lnSpc>
              <a:buNone/>
            </a:pPr>
            <a:r>
              <a:rPr lang="zh-CN" altLang="en-US" b="1">
                <a:latin typeface="楷体" panose="02010609060101010101" charset="-122"/>
                <a:ea typeface="楷体" panose="02010609060101010101" charset="-122"/>
                <a:sym typeface="+mn-ea"/>
              </a:rPr>
              <a:t>    在该方式中，</a:t>
            </a:r>
            <a:r>
              <a:rPr lang="zh-CN" altLang="en-US" b="1">
                <a:solidFill>
                  <a:srgbClr val="FF0000"/>
                </a:solidFill>
                <a:latin typeface="楷体" panose="02010609060101010101" charset="-122"/>
                <a:ea typeface="楷体" panose="02010609060101010101" charset="-122"/>
                <a:sym typeface="+mn-ea"/>
              </a:rPr>
              <a:t>将管理子构件的方法移到树枝构件中</a:t>
            </a:r>
            <a:r>
              <a:rPr lang="zh-CN" altLang="en-US" b="1">
                <a:latin typeface="楷体" panose="02010609060101010101" charset="-122"/>
                <a:ea typeface="楷体" panose="02010609060101010101" charset="-122"/>
                <a:sym typeface="+mn-ea"/>
              </a:rPr>
              <a:t>，抽象构件和树叶构件没有对子对象的管理方法，客户端在调用时要知道树叶对象和树枝对象的存在，所以</a:t>
            </a:r>
            <a:r>
              <a:rPr lang="zh-CN" altLang="en-US" b="1">
                <a:solidFill>
                  <a:srgbClr val="FF0000"/>
                </a:solidFill>
                <a:latin typeface="楷体" panose="02010609060101010101" charset="-122"/>
                <a:ea typeface="楷体" panose="02010609060101010101" charset="-122"/>
                <a:sym typeface="+mn-ea"/>
              </a:rPr>
              <a:t>失去了透明性</a:t>
            </a:r>
            <a:r>
              <a:rPr lang="zh-CN" altLang="en-US" b="1">
                <a:latin typeface="楷体" panose="02010609060101010101" charset="-122"/>
                <a:ea typeface="楷体" panose="02010609060101010101" charset="-122"/>
                <a:sym typeface="+mn-ea"/>
              </a:rPr>
              <a:t>，右边是其结构图：</a:t>
            </a:r>
            <a:endParaRPr lang="zh-CN" altLang="en-US" b="1">
              <a:solidFill>
                <a:srgbClr val="0066FF"/>
              </a:solidFill>
              <a:latin typeface="楷体" panose="02010609060101010101" charset="-122"/>
              <a:ea typeface="楷体" panose="02010609060101010101" charset="-122"/>
              <a:sym typeface="+mn-ea"/>
            </a:endParaRPr>
          </a:p>
          <a:p>
            <a:pPr marL="0" indent="0">
              <a:lnSpc>
                <a:spcPct val="110000"/>
              </a:lnSpc>
              <a:buNone/>
            </a:pPr>
            <a:r>
              <a:rPr lang="zh-CN" altLang="en-US" b="1">
                <a:latin typeface="楷体" panose="02010609060101010101" charset="-122"/>
                <a:ea typeface="楷体" panose="02010609060101010101" charset="-122"/>
                <a:sym typeface="+mn-ea"/>
              </a:rPr>
              <a:t>    </a:t>
            </a:r>
            <a:r>
              <a:rPr lang="en-US" altLang="zh-CN" b="1">
                <a:latin typeface="楷体" panose="02010609060101010101" charset="-122"/>
                <a:ea typeface="楷体" panose="02010609060101010101" charset="-122"/>
                <a:sym typeface="+mn-ea"/>
              </a:rPr>
              <a:t>//</a:t>
            </a:r>
            <a:r>
              <a:rPr lang="zh-CN" altLang="en-US" b="1">
                <a:latin typeface="楷体" panose="02010609060101010101" charset="-122"/>
                <a:ea typeface="楷体" panose="02010609060101010101" charset="-122"/>
                <a:sym typeface="+mn-ea"/>
              </a:rPr>
              <a:t>该模式的</a:t>
            </a:r>
            <a:r>
              <a:rPr lang="zh-CN" altLang="en-US" b="1">
                <a:solidFill>
                  <a:srgbClr val="FF0000"/>
                </a:solidFill>
                <a:latin typeface="楷体" panose="02010609060101010101" charset="-122"/>
                <a:ea typeface="楷体" panose="02010609060101010101" charset="-122"/>
                <a:sym typeface="+mn-ea"/>
              </a:rPr>
              <a:t>实现方式见后面的实例</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8" descr="z513_SafeComposite"/>
          <p:cNvPicPr>
            <a:picLocks noChangeAspect="1"/>
          </p:cNvPicPr>
          <p:nvPr/>
        </p:nvPicPr>
        <p:blipFill>
          <a:blip r:embed="rId3"/>
          <a:stretch>
            <a:fillRect/>
          </a:stretch>
        </p:blipFill>
        <p:spPr>
          <a:xfrm>
            <a:off x="6610350" y="1292225"/>
            <a:ext cx="4986655" cy="5198745"/>
          </a:xfrm>
          <a:prstGeom prst="rect">
            <a:avLst/>
          </a:prstGeom>
          <a:noFill/>
          <a:ln w="9525">
            <a:no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5.4 组合(Composite)模式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459105" y="1466850"/>
            <a:ext cx="11468735" cy="4817110"/>
          </a:xfrm>
        </p:spPr>
        <p:txBody>
          <a:bodyPr/>
          <a:lstStyle/>
          <a:p>
            <a:pPr>
              <a:lnSpc>
                <a:spcPct val="130000"/>
              </a:lnSpc>
            </a:pPr>
            <a:r>
              <a:rPr lang="zh-CN" altLang="en-US" sz="2800">
                <a:solidFill>
                  <a:srgbClr val="00B050"/>
                </a:solidFill>
              </a:rPr>
              <a:t>5.4.3 模式的应用实例</a:t>
            </a:r>
          </a:p>
          <a:p>
            <a:pPr marL="0" indent="0">
              <a:lnSpc>
                <a:spcPct val="13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【例5.4】用组合模式实现当用户在商店购物后，显示其所选商品信息，并计算所选商品总价的功能。</a:t>
            </a:r>
          </a:p>
          <a:p>
            <a:pPr marL="0" indent="0">
              <a:lnSpc>
                <a:spcPct val="13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分析：</a:t>
            </a:r>
            <a:r>
              <a:rPr lang="zh-CN" altLang="en-US" b="1">
                <a:latin typeface="楷体" panose="02010609060101010101" charset="-122"/>
                <a:ea typeface="楷体" panose="02010609060101010101" charset="-122"/>
                <a:sym typeface="+mn-ea"/>
              </a:rPr>
              <a:t>假如李先生用1个红色小袋子装了2包婺源特产(单价7.9元)、1张婺源地图(单价9.9元)；用1个白色小袋子装了2包韶关香菇(单价68元)和3包韶关红茶(单价180元)；用1个中袋子装了前面的红色小袋子和1个景德镇瓷器(单价380元)；用1个大袋子装了前面的中袋子、白色小袋子和1双李宁牌运动鞋(单价198元)，现在要求编程显示李先生放在大袋子中的所以商品信息并计算要支付的总价。本实例可按安全组合模式设计，其</a:t>
            </a:r>
            <a:r>
              <a:rPr lang="zh-CN" altLang="en-US" b="1">
                <a:solidFill>
                  <a:srgbClr val="FF0000"/>
                </a:solidFill>
                <a:latin typeface="楷体" panose="02010609060101010101" charset="-122"/>
                <a:ea typeface="楷体" panose="02010609060101010101" charset="-122"/>
                <a:sym typeface="+mn-ea"/>
              </a:rPr>
              <a:t>结构图见下页：</a:t>
            </a:r>
            <a:r>
              <a:rPr lang="zh-CN" altLang="en-US" b="1">
                <a:latin typeface="楷体" panose="02010609060101010101" charset="-122"/>
                <a:ea typeface="楷体" panose="02010609060101010101" charset="-122"/>
                <a:sym typeface="+mn-ea"/>
              </a:rPr>
              <a:t>  </a:t>
            </a:r>
            <a:endParaRPr lang="zh-CN" altLang="en-US" b="1">
              <a:solidFill>
                <a:srgbClr val="FF0000"/>
              </a:solidFill>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5.4 组合(Composite)模式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87500"/>
            <a:ext cx="6044565" cy="4641215"/>
          </a:xfrm>
        </p:spPr>
        <p:txBody>
          <a:bodyPr/>
          <a:lstStyle/>
          <a:p>
            <a:pPr>
              <a:lnSpc>
                <a:spcPct val="130000"/>
              </a:lnSpc>
            </a:pPr>
            <a:r>
              <a:rPr lang="zh-CN" altLang="en-US" sz="2800">
                <a:solidFill>
                  <a:srgbClr val="00B050"/>
                </a:solidFill>
                <a:sym typeface="+mn-ea"/>
              </a:rPr>
              <a:t>5.4.3 模式的应用实例</a:t>
            </a:r>
            <a:endParaRPr lang="zh-CN" altLang="en-US" sz="2800">
              <a:solidFill>
                <a:srgbClr val="00B050"/>
              </a:solidFill>
            </a:endParaRPr>
          </a:p>
          <a:p>
            <a:pPr marL="0" indent="0">
              <a:lnSpc>
                <a:spcPct val="13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【例5.4】用组合模式实现当用户在商店购物后，显示其所选商品信息，并计算所选商品总价的功能。</a:t>
            </a:r>
          </a:p>
          <a:p>
            <a:pPr marL="0" indent="0">
              <a:lnSpc>
                <a:spcPct val="130000"/>
              </a:lnSpc>
              <a:buNone/>
            </a:pPr>
            <a:endParaRPr lang="zh-CN" altLang="en-US" sz="2800" b="1">
              <a:latin typeface="楷体" panose="02010609060101010101" charset="-122"/>
              <a:ea typeface="楷体" panose="02010609060101010101" charset="-122"/>
              <a:sym typeface="+mn-ea"/>
            </a:endParaRPr>
          </a:p>
          <a:p>
            <a:pPr marL="0" indent="0">
              <a:lnSpc>
                <a:spcPct val="130000"/>
              </a:lnSpc>
              <a:buNone/>
            </a:pPr>
            <a:r>
              <a:rPr lang="zh-CN" altLang="en-US" sz="2800" b="1">
                <a:latin typeface="楷体" panose="02010609060101010101" charset="-122"/>
                <a:ea typeface="楷体" panose="02010609060101010101" charset="-122"/>
                <a:sym typeface="+mn-ea"/>
              </a:rPr>
              <a:t>   </a:t>
            </a:r>
            <a:r>
              <a:rPr lang="en-US" altLang="zh-CN" sz="2800" b="1">
                <a:solidFill>
                  <a:srgbClr val="FF0000"/>
                </a:solidFill>
                <a:latin typeface="楷体" panose="02010609060101010101" charset="-122"/>
                <a:ea typeface="楷体" panose="02010609060101010101" charset="-122"/>
                <a:sym typeface="+mn-ea"/>
              </a:rPr>
              <a:t>//</a:t>
            </a:r>
            <a:r>
              <a:rPr lang="zh-CN" altLang="en-US" sz="2800" b="1">
                <a:solidFill>
                  <a:srgbClr val="FF0000"/>
                </a:solidFill>
                <a:latin typeface="楷体" panose="02010609060101010101" charset="-122"/>
                <a:ea typeface="楷体" panose="02010609060101010101" charset="-122"/>
                <a:sym typeface="+mn-ea"/>
              </a:rPr>
              <a:t>右边是其结构图</a:t>
            </a:r>
          </a:p>
          <a:p>
            <a:pPr marL="0" indent="0">
              <a:lnSpc>
                <a:spcPct val="130000"/>
              </a:lnSpc>
              <a:buNone/>
            </a:pPr>
            <a:r>
              <a:rPr lang="zh-CN" altLang="en-US" sz="2800" b="1">
                <a:solidFill>
                  <a:srgbClr val="FF0000"/>
                </a:solidFill>
                <a:latin typeface="楷体" panose="02010609060101010101" charset="-122"/>
                <a:ea typeface="楷体" panose="02010609060101010101" charset="-122"/>
                <a:sym typeface="+mn-ea"/>
              </a:rPr>
              <a:t>   </a:t>
            </a:r>
            <a:r>
              <a:rPr lang="en-US" altLang="zh-CN" sz="2800" b="1">
                <a:solidFill>
                  <a:srgbClr val="FF0000"/>
                </a:solidFill>
                <a:latin typeface="楷体" panose="02010609060101010101" charset="-122"/>
                <a:ea typeface="楷体" panose="02010609060101010101" charset="-122"/>
                <a:sym typeface="+mn-ea"/>
              </a:rPr>
              <a:t>//</a:t>
            </a:r>
            <a:r>
              <a:rPr lang="zh-CN" altLang="en-US" sz="2800" b="1">
                <a:solidFill>
                  <a:srgbClr val="FF0000"/>
                </a:solidFill>
                <a:latin typeface="楷体" panose="02010609060101010101" charset="-122"/>
                <a:ea typeface="楷体" panose="02010609060101010101" charset="-122"/>
                <a:sym typeface="+mn-ea"/>
              </a:rPr>
              <a:t>程序代码见附件</a:t>
            </a:r>
            <a:endParaRPr lang="en-US" altLang="zh-CN" sz="2800" b="1">
              <a:solidFill>
                <a:srgbClr val="FF0000"/>
              </a:solidFill>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9" descr="z514_ShoppingTest"/>
          <p:cNvPicPr>
            <a:picLocks noChangeAspect="1"/>
          </p:cNvPicPr>
          <p:nvPr/>
        </p:nvPicPr>
        <p:blipFill>
          <a:blip r:embed="rId3"/>
          <a:stretch>
            <a:fillRect/>
          </a:stretch>
        </p:blipFill>
        <p:spPr>
          <a:xfrm>
            <a:off x="7120573" y="1387793"/>
            <a:ext cx="4476115" cy="5142865"/>
          </a:xfrm>
          <a:prstGeom prst="rect">
            <a:avLst/>
          </a:prstGeom>
          <a:noFill/>
          <a:ln w="9525">
            <a:noFill/>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5.4 组合(Composite)模式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87500"/>
            <a:ext cx="10987405" cy="4641215"/>
          </a:xfrm>
        </p:spPr>
        <p:txBody>
          <a:bodyPr/>
          <a:lstStyle/>
          <a:p>
            <a:pPr>
              <a:lnSpc>
                <a:spcPct val="150000"/>
              </a:lnSpc>
            </a:pPr>
            <a:r>
              <a:rPr lang="zh-CN" altLang="en-US" sz="2800">
                <a:solidFill>
                  <a:srgbClr val="00B050"/>
                </a:solidFill>
              </a:rPr>
              <a:t>5.4.4 模式的应用场景</a:t>
            </a:r>
          </a:p>
          <a:p>
            <a:pPr marL="0" indent="0">
              <a:lnSpc>
                <a:spcPct val="150000"/>
              </a:lnSpc>
              <a:buNone/>
            </a:pPr>
            <a:r>
              <a:rPr lang="zh-CN" altLang="en-US" sz="2800" b="1">
                <a:latin typeface="楷体" panose="02010609060101010101" charset="-122"/>
                <a:ea typeface="楷体" panose="02010609060101010101" charset="-122"/>
                <a:sym typeface="+mn-ea"/>
              </a:rPr>
              <a:t>   前面我们分析了组合模式的结构与特点，现在来分析它的以下应用场景：  </a:t>
            </a:r>
          </a:p>
          <a:p>
            <a:pPr marL="0" indent="0">
              <a:lnSpc>
                <a:spcPct val="150000"/>
              </a:lnSpc>
              <a:buNone/>
            </a:pPr>
            <a:r>
              <a:rPr lang="zh-CN" altLang="en-US" sz="2800" b="1">
                <a:latin typeface="楷体" panose="02010609060101010101" charset="-122"/>
                <a:ea typeface="楷体" panose="02010609060101010101" charset="-122"/>
                <a:sym typeface="+mn-ea"/>
              </a:rPr>
              <a:t>   1）在需要表示一个对象</a:t>
            </a:r>
            <a:r>
              <a:rPr lang="zh-CN" altLang="en-US" sz="2800" b="1">
                <a:solidFill>
                  <a:srgbClr val="FF0000"/>
                </a:solidFill>
                <a:latin typeface="楷体" panose="02010609060101010101" charset="-122"/>
                <a:ea typeface="楷体" panose="02010609060101010101" charset="-122"/>
                <a:sym typeface="+mn-ea"/>
              </a:rPr>
              <a:t>整体与部分的层次结构</a:t>
            </a:r>
            <a:r>
              <a:rPr lang="zh-CN" altLang="en-US" sz="2800" b="1">
                <a:latin typeface="楷体" panose="02010609060101010101" charset="-122"/>
                <a:ea typeface="楷体" panose="02010609060101010101" charset="-122"/>
                <a:sym typeface="+mn-ea"/>
              </a:rPr>
              <a:t>的场合。</a:t>
            </a:r>
          </a:p>
          <a:p>
            <a:pPr marL="0" indent="0">
              <a:lnSpc>
                <a:spcPct val="150000"/>
              </a:lnSpc>
              <a:buNone/>
            </a:pPr>
            <a:r>
              <a:rPr lang="zh-CN" altLang="en-US" sz="2800" b="1">
                <a:latin typeface="楷体" panose="02010609060101010101" charset="-122"/>
                <a:ea typeface="楷体" panose="02010609060101010101" charset="-122"/>
                <a:sym typeface="+mn-ea"/>
              </a:rPr>
              <a:t>   2）</a:t>
            </a:r>
            <a:r>
              <a:rPr lang="zh-CN" altLang="en-US" sz="2800" b="1">
                <a:solidFill>
                  <a:srgbClr val="FF0000"/>
                </a:solidFill>
                <a:latin typeface="楷体" panose="02010609060101010101" charset="-122"/>
                <a:ea typeface="楷体" panose="02010609060101010101" charset="-122"/>
                <a:sym typeface="+mn-ea"/>
              </a:rPr>
              <a:t>要求对用户隐藏组合对象与单个对象的不同</a:t>
            </a:r>
            <a:r>
              <a:rPr lang="zh-CN" altLang="en-US" sz="2800" b="1">
                <a:latin typeface="楷体" panose="02010609060101010101" charset="-122"/>
                <a:ea typeface="楷体" panose="02010609060101010101" charset="-122"/>
                <a:sym typeface="+mn-ea"/>
              </a:rPr>
              <a:t>，用户可以用统一的接口使用组合结构中的所有对象的场合。</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5.4 组合(Composite)模式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666875"/>
            <a:ext cx="4607560" cy="4723130"/>
          </a:xfrm>
        </p:spPr>
        <p:txBody>
          <a:bodyPr/>
          <a:lstStyle/>
          <a:p>
            <a:pPr>
              <a:lnSpc>
                <a:spcPct val="120000"/>
              </a:lnSpc>
            </a:pPr>
            <a:r>
              <a:rPr lang="zh-CN" altLang="en-US" sz="2800">
                <a:solidFill>
                  <a:srgbClr val="00B050"/>
                </a:solidFill>
              </a:rPr>
              <a:t>5.4.5 模式的扩展</a:t>
            </a:r>
          </a:p>
          <a:p>
            <a:pPr marL="0" indent="0">
              <a:lnSpc>
                <a:spcPct val="120000"/>
              </a:lnSpc>
              <a:buNone/>
            </a:pPr>
            <a:r>
              <a:rPr lang="zh-CN" altLang="en-US" sz="2800" b="1">
                <a:latin typeface="楷体" panose="02010609060101010101" charset="-122"/>
                <a:ea typeface="楷体" panose="02010609060101010101" charset="-122"/>
                <a:sym typeface="+mn-ea"/>
              </a:rPr>
              <a:t>   如果对前面介绍的组合模式中的树叶结点和树枝结点进行抽象，也就是说</a:t>
            </a:r>
            <a:r>
              <a:rPr lang="zh-CN" altLang="en-US" sz="2800" b="1">
                <a:solidFill>
                  <a:srgbClr val="FF0000"/>
                </a:solidFill>
                <a:latin typeface="楷体" panose="02010609060101010101" charset="-122"/>
                <a:ea typeface="楷体" panose="02010609060101010101" charset="-122"/>
                <a:sym typeface="+mn-ea"/>
              </a:rPr>
              <a:t>树叶结点和树枝结点还有子结点</a:t>
            </a:r>
            <a:r>
              <a:rPr lang="zh-CN" altLang="en-US" sz="2800" b="1">
                <a:latin typeface="楷体" panose="02010609060101010101" charset="-122"/>
                <a:ea typeface="楷体" panose="02010609060101010101" charset="-122"/>
                <a:sym typeface="+mn-ea"/>
              </a:rPr>
              <a:t>，这时组合模式就扩展成</a:t>
            </a:r>
            <a:r>
              <a:rPr lang="zh-CN" altLang="en-US" sz="2800" b="1">
                <a:solidFill>
                  <a:srgbClr val="FF0000"/>
                </a:solidFill>
                <a:latin typeface="楷体" panose="02010609060101010101" charset="-122"/>
                <a:ea typeface="楷体" panose="02010609060101010101" charset="-122"/>
                <a:sym typeface="+mn-ea"/>
              </a:rPr>
              <a:t>复杂的组合模式</a:t>
            </a:r>
            <a:r>
              <a:rPr lang="zh-CN" altLang="en-US" sz="2800" b="1">
                <a:latin typeface="楷体" panose="02010609060101010101" charset="-122"/>
                <a:ea typeface="楷体" panose="02010609060101010101" charset="-122"/>
                <a:sym typeface="+mn-ea"/>
              </a:rPr>
              <a:t>了，右边是其结构图：</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30" descr="z515_ComplexComposite"/>
          <p:cNvPicPr>
            <a:picLocks noChangeAspect="1"/>
          </p:cNvPicPr>
          <p:nvPr/>
        </p:nvPicPr>
        <p:blipFill>
          <a:blip r:embed="rId3"/>
          <a:stretch>
            <a:fillRect/>
          </a:stretch>
        </p:blipFill>
        <p:spPr>
          <a:xfrm>
            <a:off x="5217160" y="1595755"/>
            <a:ext cx="6616065" cy="4681855"/>
          </a:xfrm>
          <a:prstGeom prst="rect">
            <a:avLst/>
          </a:prstGeom>
          <a:noFill/>
          <a:ln w="9525">
            <a:noFill/>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olidFill>
                  <a:srgbClr val="C00000"/>
                </a:solidFill>
                <a:sym typeface="+mn-ea"/>
              </a:rPr>
              <a:t>5</a:t>
            </a:r>
            <a:r>
              <a:rPr>
                <a:solidFill>
                  <a:srgbClr val="C00000"/>
                </a:solidFill>
                <a:sym typeface="+mn-ea"/>
              </a:rPr>
              <a:t>.</a:t>
            </a:r>
            <a:r>
              <a:rPr lang="en-US">
                <a:solidFill>
                  <a:srgbClr val="C00000"/>
                </a:solidFill>
                <a:sym typeface="+mn-ea"/>
              </a:rPr>
              <a:t>5</a:t>
            </a:r>
            <a:r>
              <a:rPr>
                <a:solidFill>
                  <a:srgbClr val="C00000"/>
                </a:solidFill>
                <a:sym typeface="+mn-ea"/>
              </a:rPr>
              <a:t> 本章小结</a:t>
            </a:r>
          </a:p>
        </p:txBody>
      </p:sp>
      <p:sp>
        <p:nvSpPr>
          <p:cNvPr id="3" name="内容占位符 2"/>
          <p:cNvSpPr>
            <a:spLocks noGrp="1"/>
          </p:cNvSpPr>
          <p:nvPr>
            <p:ph idx="1"/>
          </p:nvPr>
        </p:nvSpPr>
        <p:spPr>
          <a:xfrm>
            <a:off x="609600" y="1492885"/>
            <a:ext cx="10972800" cy="4634865"/>
          </a:xfrm>
        </p:spPr>
        <p:txBody>
          <a:bodyPr/>
          <a:lstStyle/>
          <a:p>
            <a:pPr>
              <a:lnSpc>
                <a:spcPct val="170000"/>
              </a:lnSpc>
            </a:pPr>
            <a:r>
              <a:rPr lang="zh-CN" altLang="en-US" sz="2800" b="1">
                <a:latin typeface="楷体" panose="02010609060101010101" charset="-122"/>
                <a:ea typeface="楷体" panose="02010609060101010101" charset="-122"/>
              </a:rPr>
              <a:t>本章主要介绍了</a:t>
            </a:r>
            <a:r>
              <a:rPr lang="zh-CN" altLang="en-US" sz="2800" b="1">
                <a:solidFill>
                  <a:srgbClr val="FF0000"/>
                </a:solidFill>
                <a:latin typeface="楷体" panose="02010609060101010101" charset="-122"/>
                <a:ea typeface="楷体" panose="02010609060101010101" charset="-122"/>
              </a:rPr>
              <a:t>装饰模式</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外观模式</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享元模式</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组合模式</a:t>
            </a:r>
            <a:r>
              <a:rPr lang="zh-CN" altLang="en-US" sz="2800" b="1">
                <a:latin typeface="楷体" panose="02010609060101010101" charset="-122"/>
                <a:ea typeface="楷体" panose="02010609060101010101" charset="-122"/>
              </a:rPr>
              <a:t>的</a:t>
            </a:r>
            <a:r>
              <a:rPr lang="zh-CN" altLang="en-US" sz="2800" b="1">
                <a:solidFill>
                  <a:srgbClr val="0066FF"/>
                </a:solidFill>
                <a:latin typeface="楷体" panose="02010609060101010101" charset="-122"/>
                <a:ea typeface="楷体" panose="02010609060101010101" charset="-122"/>
              </a:rPr>
              <a:t>定义</a:t>
            </a:r>
            <a:r>
              <a:rPr lang="zh-CN" altLang="en-US" sz="2800" b="1">
                <a:latin typeface="楷体" panose="02010609060101010101" charset="-122"/>
                <a:ea typeface="楷体" panose="02010609060101010101" charset="-122"/>
              </a:rPr>
              <a:t>、</a:t>
            </a:r>
            <a:r>
              <a:rPr lang="zh-CN" altLang="en-US" sz="2800" b="1">
                <a:solidFill>
                  <a:srgbClr val="0066FF"/>
                </a:solidFill>
                <a:latin typeface="楷体" panose="02010609060101010101" charset="-122"/>
                <a:ea typeface="楷体" panose="02010609060101010101" charset="-122"/>
              </a:rPr>
              <a:t>特点</a:t>
            </a:r>
            <a:r>
              <a:rPr lang="zh-CN" altLang="en-US" sz="2800" b="1">
                <a:latin typeface="楷体" panose="02010609060101010101" charset="-122"/>
                <a:ea typeface="楷体" panose="02010609060101010101" charset="-122"/>
              </a:rPr>
              <a:t>、</a:t>
            </a:r>
            <a:r>
              <a:rPr lang="zh-CN" altLang="en-US" sz="2800" b="1">
                <a:solidFill>
                  <a:srgbClr val="0066FF"/>
                </a:solidFill>
                <a:latin typeface="楷体" panose="02010609060101010101" charset="-122"/>
                <a:ea typeface="楷体" panose="02010609060101010101" charset="-122"/>
              </a:rPr>
              <a:t>结构</a:t>
            </a:r>
            <a:r>
              <a:rPr lang="zh-CN" altLang="en-US" sz="2800" b="1">
                <a:latin typeface="楷体" panose="02010609060101010101" charset="-122"/>
                <a:ea typeface="楷体" panose="02010609060101010101" charset="-122"/>
              </a:rPr>
              <a:t>、</a:t>
            </a:r>
            <a:r>
              <a:rPr lang="zh-CN" altLang="en-US" sz="2800" b="1">
                <a:solidFill>
                  <a:srgbClr val="0066FF"/>
                </a:solidFill>
                <a:latin typeface="楷体" panose="02010609060101010101" charset="-122"/>
                <a:ea typeface="楷体" panose="02010609060101010101" charset="-122"/>
              </a:rPr>
              <a:t>实现方法</a:t>
            </a:r>
            <a:r>
              <a:rPr lang="zh-CN" altLang="en-US" sz="2800" b="1">
                <a:latin typeface="楷体" panose="02010609060101010101" charset="-122"/>
                <a:ea typeface="楷体" panose="02010609060101010101" charset="-122"/>
              </a:rPr>
              <a:t>与</a:t>
            </a:r>
            <a:r>
              <a:rPr lang="zh-CN" altLang="en-US" sz="2800" b="1">
                <a:solidFill>
                  <a:srgbClr val="0066FF"/>
                </a:solidFill>
                <a:latin typeface="楷体" panose="02010609060101010101" charset="-122"/>
                <a:ea typeface="楷体" panose="02010609060101010101" charset="-122"/>
              </a:rPr>
              <a:t>扩展方向</a:t>
            </a:r>
            <a:r>
              <a:rPr lang="zh-CN" altLang="en-US" sz="2800" b="1">
                <a:latin typeface="楷体" panose="02010609060101010101" charset="-122"/>
                <a:ea typeface="楷体" panose="02010609060101010101" charset="-122"/>
              </a:rPr>
              <a:t>，并通过多个</a:t>
            </a:r>
            <a:r>
              <a:rPr lang="zh-CN" altLang="en-US" sz="2800" b="1">
                <a:solidFill>
                  <a:srgbClr val="0066FF"/>
                </a:solidFill>
                <a:latin typeface="楷体" panose="02010609060101010101" charset="-122"/>
                <a:ea typeface="楷体" panose="02010609060101010101" charset="-122"/>
              </a:rPr>
              <a:t>应用实例</a:t>
            </a:r>
            <a:r>
              <a:rPr lang="zh-CN" altLang="en-US" sz="2800" b="1">
                <a:latin typeface="楷体" panose="02010609060101010101" charset="-122"/>
                <a:ea typeface="楷体" panose="02010609060101010101" charset="-122"/>
              </a:rPr>
              <a:t>来说明这四种设计模式的应用场景和使用方法。</a:t>
            </a:r>
          </a:p>
          <a:p>
            <a:pPr marL="0" indent="0">
              <a:lnSpc>
                <a:spcPct val="170000"/>
              </a:lnSpc>
              <a:buNone/>
            </a:pPr>
            <a:endParaRPr lang="zh-CN" altLang="en-US" sz="2800" b="1">
              <a:latin typeface="楷体" panose="02010609060101010101" charset="-122"/>
              <a:ea typeface="楷体" panose="02010609060101010101" charset="-122"/>
            </a:endParaRPr>
          </a:p>
          <a:p>
            <a:pPr>
              <a:lnSpc>
                <a:spcPct val="170000"/>
              </a:lnSpc>
            </a:pPr>
            <a:r>
              <a:rPr lang="zh-CN" altLang="en-US" sz="2800" b="1">
                <a:solidFill>
                  <a:srgbClr val="FF0000"/>
                </a:solidFill>
                <a:latin typeface="楷体" panose="02010609060101010101" charset="-122"/>
                <a:ea typeface="楷体" panose="02010609060101010101" charset="-122"/>
              </a:rPr>
              <a:t>习题：</a:t>
            </a:r>
            <a:r>
              <a:rPr lang="zh-CN" altLang="en-US" sz="2800" b="1">
                <a:latin typeface="楷体" panose="02010609060101010101" charset="-122"/>
                <a:ea typeface="楷体" panose="02010609060101010101" charset="-122"/>
              </a:rPr>
              <a:t>见教材。</a:t>
            </a:r>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872615" y="2834640"/>
            <a:ext cx="8446770" cy="1188720"/>
          </a:xfrm>
          <a:prstGeom prst="rect">
            <a:avLst/>
          </a:prstGeom>
          <a:noFill/>
          <a:ln>
            <a:noFill/>
          </a:ln>
        </p:spPr>
        <p:txBody>
          <a:bodyPr wrap="none" rtlCol="0" anchor="t">
            <a:spAutoFit/>
            <a:scene3d>
              <a:camera prst="perspectiveLeft"/>
              <a:lightRig rig="balanced" dir="t">
                <a:rot lat="0" lon="0" rev="0"/>
              </a:lightRig>
            </a:scene3d>
            <a:sp3d extrusionH="273050" contourW="31750" prstMaterial="plastic">
              <a:extrusionClr>
                <a:srgbClr val="E8BF9A"/>
              </a:extrusionClr>
              <a:contourClr>
                <a:srgbClr val="EFD1B6"/>
              </a:contourClr>
            </a:sp3d>
          </a:bodyPr>
          <a:lstStyle/>
          <a:p>
            <a:pPr algn="ctr"/>
            <a:r>
              <a:rPr lang="zh-CN" altLang="en-US" sz="7200" b="1">
                <a:ln w="25400" cmpd="sng">
                  <a:solidFill>
                    <a:srgbClr val="A38A6E"/>
                  </a:solidFill>
                  <a:prstDash val="solid"/>
                </a:ln>
                <a:blipFill>
                  <a:blip r:embed="rId3">
                    <a:alphaModFix amt="80000"/>
                  </a:blip>
                  <a:tile tx="0" ty="0" sx="47000" sy="49000" flip="none" algn="b"/>
                </a:blipFill>
                <a:effectLst>
                  <a:outerShdw blurRad="60007" dist="200025" dir="15000000" sy="30000" kx="-1800000" algn="bl" rotWithShape="0">
                    <a:prstClr val="black">
                      <a:alpha val="32000"/>
                    </a:prstClr>
                  </a:outerShdw>
                </a:effectLst>
              </a:rPr>
              <a:t>本章节结束，再见！</a:t>
            </a:r>
          </a:p>
        </p:txBody>
      </p:sp>
      <p:sp>
        <p:nvSpPr>
          <p:cNvPr id="3" name="日期占位符 2"/>
          <p:cNvSpPr>
            <a:spLocks noGrp="1"/>
          </p:cNvSpPr>
          <p:nvPr>
            <p:ph type="dt" sz="half" idx="10"/>
          </p:nvPr>
        </p:nvSpPr>
        <p:spPr>
          <a:xfrm>
            <a:off x="53975" y="6546850"/>
            <a:ext cx="5544820" cy="476250"/>
          </a:xfrm>
        </p:spPr>
        <p:txBody>
          <a:bodyPr/>
          <a:lstStyle/>
          <a:p>
            <a:pPr lvl="0"/>
            <a:r>
              <a:rPr lang="zh-CN" altLang="en-US">
                <a:sym typeface="+mn-ea"/>
              </a:rPr>
              <a:t>软件设计模式（Java版）、  作者：程细柱</a:t>
            </a:r>
            <a:endParaRPr lang="zh-CN" altLang="en-US"/>
          </a:p>
          <a:p>
            <a:pPr lvl="0"/>
            <a:endParaRPr lang="zh-CN" altLang="en-US"/>
          </a:p>
        </p:txBody>
      </p:sp>
      <p:sp>
        <p:nvSpPr>
          <p:cNvPr id="5" name="灯片编号占位符 4"/>
          <p:cNvSpPr>
            <a:spLocks noGrp="1"/>
          </p:cNvSpPr>
          <p:nvPr>
            <p:ph type="sldNum" sz="quarter" idx="12"/>
          </p:nvPr>
        </p:nvSpPr>
        <p:spPr/>
        <p:txBody>
          <a:bodyPr/>
          <a:lstStyle/>
          <a:p>
            <a:pPr lvl="0" eaLnBrk="1" hangingPunct="1"/>
            <a:r>
              <a:rPr lang="zh-CN" altLang="en-US" dirty="0"/>
              <a:t>销售电话：010-81055256</a:t>
            </a:r>
          </a:p>
        </p:txBody>
      </p:sp>
      <p:sp>
        <p:nvSpPr>
          <p:cNvPr id="6" name="页脚占位符 5"/>
          <p:cNvSpPr>
            <a:spLocks noGrp="1"/>
          </p:cNvSpPr>
          <p:nvPr>
            <p:ph type="ftr" sz="quarter" idx="11"/>
          </p:nvPr>
        </p:nvSpPr>
        <p:spPr>
          <a:xfrm>
            <a:off x="4072255" y="6530975"/>
            <a:ext cx="5398770" cy="476250"/>
          </a:xfrm>
        </p:spPr>
        <p:txBody>
          <a:bodyPr/>
          <a:lstStyle/>
          <a:p>
            <a:pPr lvl="0"/>
            <a:r>
              <a:rPr lang="zh-CN"/>
              <a:t>人民邮电出版社(www.ptpress.com.cn 和 www.ptpedu.com.cn)</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5.1 装饰(Decorator)模式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4901565"/>
          </a:xfrm>
        </p:spPr>
        <p:txBody>
          <a:bodyPr/>
          <a:lstStyle/>
          <a:p>
            <a:pPr>
              <a:lnSpc>
                <a:spcPct val="90000"/>
              </a:lnSpc>
            </a:pPr>
            <a:r>
              <a:rPr sz="2800">
                <a:solidFill>
                  <a:srgbClr val="00B050"/>
                </a:solidFill>
              </a:rPr>
              <a:t>5.1.2 模式的结构与实现</a:t>
            </a: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90000"/>
              </a:lnSpc>
              <a:buNone/>
            </a:pPr>
            <a:r>
              <a:rPr lang="zh-CN" altLang="en-US" sz="2800" b="1">
                <a:latin typeface="楷体" panose="02010609060101010101" charset="-122"/>
                <a:ea typeface="楷体" panose="02010609060101010101" charset="-122"/>
                <a:sym typeface="+mn-ea"/>
              </a:rPr>
              <a:t>   装饰模式主要包含以下角色：</a:t>
            </a:r>
          </a:p>
          <a:p>
            <a:pPr marL="0" indent="0">
              <a:lnSpc>
                <a:spcPct val="90000"/>
              </a:lnSpc>
              <a:buNone/>
            </a:pPr>
            <a:r>
              <a:rPr lang="zh-CN" altLang="en-US" sz="2800" b="1">
                <a:latin typeface="楷体" panose="02010609060101010101" charset="-122"/>
                <a:ea typeface="楷体" panose="02010609060101010101" charset="-122"/>
                <a:sym typeface="+mn-ea"/>
              </a:rPr>
              <a:t>   ⑴ </a:t>
            </a:r>
            <a:r>
              <a:rPr lang="zh-CN" altLang="en-US" sz="2800" b="1">
                <a:solidFill>
                  <a:srgbClr val="FF0000"/>
                </a:solidFill>
                <a:latin typeface="楷体" panose="02010609060101010101" charset="-122"/>
                <a:ea typeface="楷体" panose="02010609060101010101" charset="-122"/>
                <a:sym typeface="+mn-ea"/>
              </a:rPr>
              <a:t>抽象构件（Component）角色</a:t>
            </a:r>
            <a:r>
              <a:rPr lang="zh-CN" altLang="en-US" sz="2800" b="1">
                <a:latin typeface="楷体" panose="02010609060101010101" charset="-122"/>
                <a:ea typeface="楷体" panose="02010609060101010101" charset="-122"/>
                <a:sym typeface="+mn-ea"/>
              </a:rPr>
              <a:t>：定义一个抽象接口以规范准备接收附加责任的对象。</a:t>
            </a:r>
          </a:p>
          <a:p>
            <a:pPr marL="0" indent="0">
              <a:lnSpc>
                <a:spcPct val="90000"/>
              </a:lnSpc>
              <a:buNone/>
            </a:pPr>
            <a:r>
              <a:rPr lang="zh-CN" altLang="en-US" sz="2800" b="1">
                <a:latin typeface="楷体" panose="02010609060101010101" charset="-122"/>
                <a:ea typeface="楷体" panose="02010609060101010101" charset="-122"/>
                <a:sym typeface="+mn-ea"/>
              </a:rPr>
              <a:t>   ⑵ </a:t>
            </a:r>
            <a:r>
              <a:rPr lang="zh-CN" altLang="en-US" sz="2800" b="1">
                <a:solidFill>
                  <a:srgbClr val="FF0000"/>
                </a:solidFill>
                <a:latin typeface="楷体" panose="02010609060101010101" charset="-122"/>
                <a:ea typeface="楷体" panose="02010609060101010101" charset="-122"/>
                <a:sym typeface="+mn-ea"/>
              </a:rPr>
              <a:t>具体构件（Concrete Component）角色</a:t>
            </a:r>
            <a:r>
              <a:rPr lang="zh-CN" altLang="en-US" sz="2800" b="1">
                <a:latin typeface="楷体" panose="02010609060101010101" charset="-122"/>
                <a:ea typeface="楷体" panose="02010609060101010101" charset="-122"/>
                <a:sym typeface="+mn-ea"/>
              </a:rPr>
              <a:t>：实现抽象构件，通过装饰角色为其添加一些职责。</a:t>
            </a:r>
          </a:p>
          <a:p>
            <a:pPr marL="0" indent="0">
              <a:lnSpc>
                <a:spcPct val="90000"/>
              </a:lnSpc>
              <a:buNone/>
            </a:pPr>
            <a:r>
              <a:rPr lang="zh-CN" altLang="en-US" sz="2800" b="1">
                <a:latin typeface="楷体" panose="02010609060101010101" charset="-122"/>
                <a:ea typeface="楷体" panose="02010609060101010101" charset="-122"/>
                <a:sym typeface="+mn-ea"/>
              </a:rPr>
              <a:t>   ⑶ </a:t>
            </a:r>
            <a:r>
              <a:rPr lang="zh-CN" altLang="en-US" sz="2800" b="1">
                <a:solidFill>
                  <a:srgbClr val="FF0000"/>
                </a:solidFill>
                <a:latin typeface="楷体" panose="02010609060101010101" charset="-122"/>
                <a:ea typeface="楷体" panose="02010609060101010101" charset="-122"/>
                <a:sym typeface="+mn-ea"/>
              </a:rPr>
              <a:t>抽象装饰（Decorator）角色</a:t>
            </a:r>
            <a:r>
              <a:rPr lang="zh-CN" altLang="en-US" sz="2800" b="1">
                <a:latin typeface="楷体" panose="02010609060101010101" charset="-122"/>
                <a:ea typeface="楷体" panose="02010609060101010101" charset="-122"/>
                <a:sym typeface="+mn-ea"/>
              </a:rPr>
              <a:t>：继承抽象构件，并包含具体构件的实例，可以通过其子类扩展具体构件的功能。</a:t>
            </a:r>
          </a:p>
          <a:p>
            <a:pPr marL="0" indent="0">
              <a:lnSpc>
                <a:spcPct val="90000"/>
              </a:lnSpc>
              <a:buNone/>
            </a:pPr>
            <a:r>
              <a:rPr lang="zh-CN" altLang="en-US" sz="2800" b="1">
                <a:latin typeface="楷体" panose="02010609060101010101" charset="-122"/>
                <a:ea typeface="楷体" panose="02010609060101010101" charset="-122"/>
                <a:sym typeface="+mn-ea"/>
              </a:rPr>
              <a:t>   ⑷ </a:t>
            </a:r>
            <a:r>
              <a:rPr lang="zh-CN" altLang="en-US" sz="2800" b="1">
                <a:solidFill>
                  <a:srgbClr val="FF0000"/>
                </a:solidFill>
                <a:latin typeface="楷体" panose="02010609060101010101" charset="-122"/>
                <a:ea typeface="楷体" panose="02010609060101010101" charset="-122"/>
                <a:sym typeface="+mn-ea"/>
              </a:rPr>
              <a:t>具体装饰（Concrete Decorator）角色</a:t>
            </a:r>
            <a:r>
              <a:rPr lang="zh-CN" altLang="en-US" sz="2800" b="1">
                <a:latin typeface="楷体" panose="02010609060101010101" charset="-122"/>
                <a:ea typeface="楷体" panose="02010609060101010101" charset="-122"/>
                <a:sym typeface="+mn-ea"/>
              </a:rPr>
              <a:t>：实现抽象装饰的相关方法，并给具体构件对象添加附加的责任。</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5.1 装饰(Decorator)模式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651000"/>
            <a:ext cx="3523615" cy="4641215"/>
          </a:xfrm>
        </p:spPr>
        <p:txBody>
          <a:bodyPr/>
          <a:lstStyle/>
          <a:p>
            <a:pPr>
              <a:lnSpc>
                <a:spcPct val="110000"/>
              </a:lnSpc>
            </a:pPr>
            <a:r>
              <a:rPr sz="2800">
                <a:solidFill>
                  <a:srgbClr val="00B050"/>
                </a:solidFill>
                <a:sym typeface="+mn-ea"/>
              </a:rPr>
              <a:t>5.1.2 模式的结构与实现</a:t>
            </a:r>
            <a:endParaRPr lang="zh-CN" altLang="en-US" sz="2800">
              <a:solidFill>
                <a:srgbClr val="00B050"/>
              </a:solidFill>
            </a:endParaRPr>
          </a:p>
          <a:p>
            <a:pPr marL="0" indent="0">
              <a:lnSpc>
                <a:spcPct val="11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110000"/>
              </a:lnSpc>
              <a:buNone/>
            </a:pPr>
            <a:r>
              <a:rPr lang="zh-CN" altLang="en-US" sz="2800" b="1">
                <a:latin typeface="楷体" panose="02010609060101010101" charset="-122"/>
                <a:ea typeface="楷体" panose="02010609060101010101" charset="-122"/>
                <a:sym typeface="+mn-ea"/>
              </a:rPr>
              <a:t>    右边是其结构图：</a:t>
            </a:r>
          </a:p>
          <a:p>
            <a:pPr marL="0" indent="0">
              <a:lnSpc>
                <a:spcPct val="110000"/>
              </a:lnSpc>
              <a:buNone/>
            </a:pPr>
            <a:endParaRPr lang="zh-CN" altLang="en-US" sz="2800" b="1">
              <a:latin typeface="楷体" panose="02010609060101010101" charset="-122"/>
              <a:ea typeface="楷体" panose="02010609060101010101" charset="-122"/>
              <a:sym typeface="+mn-ea"/>
            </a:endParaRPr>
          </a:p>
          <a:p>
            <a:pPr marL="0" indent="0">
              <a:lnSpc>
                <a:spcPct val="110000"/>
              </a:lnSpc>
              <a:buNone/>
            </a:pPr>
            <a:r>
              <a:rPr lang="zh-CN" altLang="en-US" sz="2800" b="1">
                <a:solidFill>
                  <a:srgbClr val="0066FF"/>
                </a:solidFill>
                <a:latin typeface="楷体" panose="02010609060101010101" charset="-122"/>
                <a:ea typeface="楷体" panose="02010609060101010101" charset="-122"/>
                <a:sym typeface="+mn-ea"/>
              </a:rPr>
              <a:t>  </a:t>
            </a:r>
            <a:r>
              <a:rPr lang="en-US" altLang="zh-CN" sz="2800" b="1">
                <a:solidFill>
                  <a:srgbClr val="0066FF"/>
                </a:solidFill>
                <a:latin typeface="楷体" panose="02010609060101010101" charset="-122"/>
                <a:ea typeface="楷体" panose="02010609060101010101" charset="-122"/>
                <a:sym typeface="+mn-ea"/>
              </a:rPr>
              <a:t>2</a:t>
            </a:r>
            <a:r>
              <a:rPr lang="zh-CN" altLang="en-US" sz="2800" b="1">
                <a:solidFill>
                  <a:srgbClr val="0066FF"/>
                </a:solidFill>
                <a:latin typeface="楷体" panose="02010609060101010101" charset="-122"/>
                <a:ea typeface="楷体" panose="02010609060101010101" charset="-122"/>
                <a:sym typeface="+mn-ea"/>
              </a:rPr>
              <a:t>.模式的实现</a:t>
            </a:r>
          </a:p>
          <a:p>
            <a:pPr marL="0" indent="0">
              <a:lnSpc>
                <a:spcPct val="11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该模式的</a:t>
            </a:r>
            <a:r>
              <a:rPr lang="zh-CN" altLang="en-US" sz="2800" b="1">
                <a:solidFill>
                  <a:srgbClr val="FF0000"/>
                </a:solidFill>
                <a:latin typeface="楷体" panose="02010609060101010101" charset="-122"/>
                <a:ea typeface="楷体" panose="02010609060101010101" charset="-122"/>
                <a:sym typeface="+mn-ea"/>
              </a:rPr>
              <a:t>实现代码见附件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147482624" descr="z51_Decorator"/>
          <p:cNvPicPr>
            <a:picLocks noChangeAspect="1"/>
          </p:cNvPicPr>
          <p:nvPr/>
        </p:nvPicPr>
        <p:blipFill>
          <a:blip r:embed="rId3"/>
          <a:stretch>
            <a:fillRect/>
          </a:stretch>
        </p:blipFill>
        <p:spPr>
          <a:xfrm>
            <a:off x="5290185" y="1279525"/>
            <a:ext cx="5180330" cy="5086350"/>
          </a:xfrm>
          <a:prstGeom prst="rect">
            <a:avLst/>
          </a:prstGeom>
          <a:noFill/>
          <a:ln w="9525">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5.1 装饰(Decorator)模式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24205" y="1615440"/>
            <a:ext cx="4974590" cy="4817110"/>
          </a:xfrm>
        </p:spPr>
        <p:txBody>
          <a:bodyPr/>
          <a:lstStyle/>
          <a:p>
            <a:pPr>
              <a:lnSpc>
                <a:spcPct val="110000"/>
              </a:lnSpc>
            </a:pPr>
            <a:r>
              <a:rPr lang="zh-CN" altLang="en-US" sz="2800">
                <a:solidFill>
                  <a:srgbClr val="00B050"/>
                </a:solidFill>
              </a:rPr>
              <a:t>5.1.3 模式的应用实例</a:t>
            </a:r>
          </a:p>
          <a:p>
            <a:pPr marL="0" indent="0">
              <a:lnSpc>
                <a:spcPct val="11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【例5.1】用装饰模式实现游戏角色“莫莉卡·安斯兰”的变身。</a:t>
            </a:r>
          </a:p>
          <a:p>
            <a:pPr marL="0" indent="0">
              <a:lnSpc>
                <a:spcPct val="11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分析：</a:t>
            </a:r>
            <a:r>
              <a:rPr lang="zh-CN" altLang="en-US" b="1">
                <a:latin typeface="楷体" panose="02010609060101010101" charset="-122"/>
                <a:ea typeface="楷体" panose="02010609060101010101" charset="-122"/>
                <a:sym typeface="+mn-ea"/>
              </a:rPr>
              <a:t>在《恶魔战士》中，游戏角色“莫莉卡·安斯兰”的原身是一个可爱少女，但当她变身时，会变成头顶及背部延伸出蝙蝠状的飞翼的女妖，当然她还可以变为穿着漂亮外衣的少女。这些都可用装饰模式来实现，右边是其结构图：</a:t>
            </a:r>
          </a:p>
          <a:p>
            <a:pPr marL="0" indent="0">
              <a:lnSpc>
                <a:spcPct val="11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注：程序代码见附件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1" descr="z52_MorriganAensland"/>
          <p:cNvPicPr>
            <a:picLocks noChangeAspect="1"/>
          </p:cNvPicPr>
          <p:nvPr/>
        </p:nvPicPr>
        <p:blipFill>
          <a:blip r:embed="rId3"/>
          <a:stretch>
            <a:fillRect/>
          </a:stretch>
        </p:blipFill>
        <p:spPr>
          <a:xfrm>
            <a:off x="6082030" y="1339533"/>
            <a:ext cx="5181600" cy="5092065"/>
          </a:xfrm>
          <a:prstGeom prst="rect">
            <a:avLst/>
          </a:prstGeom>
          <a:noFill/>
          <a:ln w="9525">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5.1 装饰(Decorator)模式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87500"/>
            <a:ext cx="3460115" cy="4641215"/>
          </a:xfrm>
        </p:spPr>
        <p:txBody>
          <a:bodyPr/>
          <a:lstStyle/>
          <a:p>
            <a:pPr>
              <a:lnSpc>
                <a:spcPct val="130000"/>
              </a:lnSpc>
            </a:pPr>
            <a:r>
              <a:rPr lang="zh-CN" altLang="en-US" sz="2800">
                <a:solidFill>
                  <a:srgbClr val="00B050"/>
                </a:solidFill>
                <a:sym typeface="+mn-ea"/>
              </a:rPr>
              <a:t>5.1.3 模式的应用实例</a:t>
            </a:r>
            <a:endParaRPr lang="zh-CN" altLang="en-US" sz="2800">
              <a:solidFill>
                <a:srgbClr val="00B050"/>
              </a:solidFill>
            </a:endParaRPr>
          </a:p>
          <a:p>
            <a:pPr marL="0" indent="0">
              <a:lnSpc>
                <a:spcPct val="13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【例5.1】用装饰模式实现游戏角色“莫莉卡·安斯兰”的变身。</a:t>
            </a:r>
            <a:endParaRPr lang="zh-CN" altLang="en-US" sz="2800" b="1">
              <a:latin typeface="楷体" panose="02010609060101010101" charset="-122"/>
              <a:ea typeface="楷体" panose="02010609060101010101" charset="-122"/>
              <a:sym typeface="+mn-ea"/>
            </a:endParaRPr>
          </a:p>
          <a:p>
            <a:pPr marL="0" indent="0">
              <a:lnSpc>
                <a:spcPct val="130000"/>
              </a:lnSpc>
              <a:buNone/>
            </a:pPr>
            <a:r>
              <a:rPr lang="zh-CN" altLang="en-US" sz="2800" b="1">
                <a:latin typeface="楷体" panose="02010609060101010101" charset="-122"/>
                <a:ea typeface="楷体" panose="02010609060101010101" charset="-122"/>
                <a:sym typeface="+mn-ea"/>
              </a:rPr>
              <a:t>   </a:t>
            </a:r>
            <a:r>
              <a:rPr lang="zh-CN" altLang="en-US" sz="2800" b="1">
                <a:solidFill>
                  <a:srgbClr val="FF0000"/>
                </a:solidFill>
                <a:latin typeface="楷体" panose="02010609060101010101" charset="-122"/>
                <a:ea typeface="楷体" panose="02010609060101010101" charset="-122"/>
                <a:sym typeface="+mn-ea"/>
              </a:rPr>
              <a:t>右边是程序的运行结果</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 descr="11"/>
          <p:cNvPicPr>
            <a:picLocks noChangeAspect="1"/>
          </p:cNvPicPr>
          <p:nvPr/>
        </p:nvPicPr>
        <p:blipFill>
          <a:blip r:embed="rId3"/>
          <a:stretch>
            <a:fillRect/>
          </a:stretch>
        </p:blipFill>
        <p:spPr>
          <a:xfrm>
            <a:off x="3949065" y="1787525"/>
            <a:ext cx="7449820" cy="4441190"/>
          </a:xfrm>
          <a:prstGeom prst="rect">
            <a:avLst/>
          </a:prstGeom>
          <a:noFill/>
          <a:ln w="9525">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5.1 装饰(Decorator)模式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87500"/>
            <a:ext cx="10987405" cy="4641215"/>
          </a:xfrm>
        </p:spPr>
        <p:txBody>
          <a:bodyPr/>
          <a:lstStyle/>
          <a:p>
            <a:pPr>
              <a:lnSpc>
                <a:spcPct val="120000"/>
              </a:lnSpc>
            </a:pPr>
            <a:r>
              <a:rPr lang="zh-CN" altLang="en-US" sz="2800">
                <a:solidFill>
                  <a:srgbClr val="00B050"/>
                </a:solidFill>
              </a:rPr>
              <a:t>5.1.4 模式的应用场景</a:t>
            </a:r>
          </a:p>
          <a:p>
            <a:pPr marL="0" indent="0">
              <a:lnSpc>
                <a:spcPct val="120000"/>
              </a:lnSpc>
              <a:buNone/>
            </a:pPr>
            <a:r>
              <a:rPr lang="zh-CN" altLang="en-US" sz="2800" b="1">
                <a:latin typeface="楷体" panose="02010609060101010101" charset="-122"/>
                <a:ea typeface="楷体" panose="02010609060101010101" charset="-122"/>
                <a:sym typeface="+mn-ea"/>
              </a:rPr>
              <a:t>   装饰模式通常在以下几种情况使用：  </a:t>
            </a:r>
          </a:p>
          <a:p>
            <a:pPr marL="0" indent="0">
              <a:lnSpc>
                <a:spcPct val="120000"/>
              </a:lnSpc>
              <a:buNone/>
            </a:pPr>
            <a:r>
              <a:rPr lang="zh-CN" altLang="en-US" sz="2800" b="1">
                <a:latin typeface="楷体" panose="02010609060101010101" charset="-122"/>
                <a:ea typeface="楷体" panose="02010609060101010101" charset="-122"/>
                <a:sym typeface="+mn-ea"/>
              </a:rPr>
              <a:t>   1）当</a:t>
            </a:r>
            <a:r>
              <a:rPr lang="zh-CN" altLang="en-US" sz="2800" b="1">
                <a:solidFill>
                  <a:srgbClr val="FF0000"/>
                </a:solidFill>
                <a:latin typeface="楷体" panose="02010609060101010101" charset="-122"/>
                <a:ea typeface="楷体" panose="02010609060101010101" charset="-122"/>
                <a:sym typeface="+mn-ea"/>
              </a:rPr>
              <a:t>需要给一个现有类添加附加职责</a:t>
            </a:r>
            <a:r>
              <a:rPr lang="zh-CN" altLang="en-US" sz="2800" b="1">
                <a:latin typeface="楷体" panose="02010609060101010101" charset="-122"/>
                <a:ea typeface="楷体" panose="02010609060101010101" charset="-122"/>
                <a:sym typeface="+mn-ea"/>
              </a:rPr>
              <a:t>，而又</a:t>
            </a:r>
            <a:r>
              <a:rPr lang="zh-CN" altLang="en-US" sz="2800" b="1">
                <a:solidFill>
                  <a:srgbClr val="FF0000"/>
                </a:solidFill>
                <a:latin typeface="楷体" panose="02010609060101010101" charset="-122"/>
                <a:ea typeface="楷体" panose="02010609060101010101" charset="-122"/>
                <a:sym typeface="+mn-ea"/>
              </a:rPr>
              <a:t>不能采用生成子类的方法进行扩充时</a:t>
            </a:r>
            <a:r>
              <a:rPr lang="zh-CN" altLang="en-US" sz="2800" b="1">
                <a:latin typeface="楷体" panose="02010609060101010101" charset="-122"/>
                <a:ea typeface="楷体" panose="02010609060101010101" charset="-122"/>
                <a:sym typeface="+mn-ea"/>
              </a:rPr>
              <a:t>。如，该类被隐藏或者该类是终极类或者采用继承方式会产生大量的子类。</a:t>
            </a:r>
          </a:p>
          <a:p>
            <a:pPr marL="0" indent="0">
              <a:lnSpc>
                <a:spcPct val="120000"/>
              </a:lnSpc>
              <a:buNone/>
            </a:pPr>
            <a:r>
              <a:rPr lang="zh-CN" altLang="en-US" sz="2800" b="1">
                <a:latin typeface="楷体" panose="02010609060101010101" charset="-122"/>
                <a:ea typeface="楷体" panose="02010609060101010101" charset="-122"/>
                <a:sym typeface="+mn-ea"/>
              </a:rPr>
              <a:t>   2）当</a:t>
            </a:r>
            <a:r>
              <a:rPr lang="zh-CN" altLang="en-US" sz="2800" b="1">
                <a:solidFill>
                  <a:srgbClr val="FF0000"/>
                </a:solidFill>
                <a:latin typeface="楷体" panose="02010609060101010101" charset="-122"/>
                <a:ea typeface="楷体" panose="02010609060101010101" charset="-122"/>
                <a:sym typeface="+mn-ea"/>
              </a:rPr>
              <a:t>需要通过对现有的一组基本功能进行排列组合而产生非常多的功能时</a:t>
            </a:r>
            <a:r>
              <a:rPr lang="zh-CN" altLang="en-US" sz="2800" b="1">
                <a:latin typeface="楷体" panose="02010609060101010101" charset="-122"/>
                <a:ea typeface="楷体" panose="02010609060101010101" charset="-122"/>
                <a:sym typeface="+mn-ea"/>
              </a:rPr>
              <a:t>，采用</a:t>
            </a:r>
            <a:r>
              <a:rPr lang="zh-CN" altLang="en-US" sz="2800" b="1">
                <a:solidFill>
                  <a:srgbClr val="FF0000"/>
                </a:solidFill>
                <a:latin typeface="楷体" panose="02010609060101010101" charset="-122"/>
                <a:ea typeface="楷体" panose="02010609060101010101" charset="-122"/>
                <a:sym typeface="+mn-ea"/>
              </a:rPr>
              <a:t>继承关系很难实现</a:t>
            </a:r>
            <a:r>
              <a:rPr lang="zh-CN" altLang="en-US" sz="2800" b="1">
                <a:latin typeface="楷体" panose="02010609060101010101" charset="-122"/>
                <a:ea typeface="楷体" panose="02010609060101010101" charset="-122"/>
                <a:sym typeface="+mn-ea"/>
              </a:rPr>
              <a:t>，而采用装饰模式却很好实现。</a:t>
            </a:r>
          </a:p>
          <a:p>
            <a:pPr marL="0" indent="0">
              <a:lnSpc>
                <a:spcPct val="120000"/>
              </a:lnSpc>
              <a:buNone/>
            </a:pPr>
            <a:r>
              <a:rPr lang="zh-CN" altLang="en-US" sz="2800" b="1">
                <a:latin typeface="楷体" panose="02010609060101010101" charset="-122"/>
                <a:ea typeface="楷体" panose="02010609060101010101" charset="-122"/>
                <a:sym typeface="+mn-ea"/>
              </a:rPr>
              <a:t>   3）当对象的功能要求</a:t>
            </a:r>
            <a:r>
              <a:rPr lang="zh-CN" altLang="en-US" sz="2800" b="1">
                <a:solidFill>
                  <a:srgbClr val="FF0000"/>
                </a:solidFill>
                <a:latin typeface="楷体" panose="02010609060101010101" charset="-122"/>
                <a:ea typeface="楷体" panose="02010609060101010101" charset="-122"/>
                <a:sym typeface="+mn-ea"/>
              </a:rPr>
              <a:t>可以动态地添加</a:t>
            </a:r>
            <a:r>
              <a:rPr lang="zh-CN" altLang="en-US" sz="2800" b="1">
                <a:latin typeface="楷体" panose="02010609060101010101" charset="-122"/>
                <a:ea typeface="楷体" panose="02010609060101010101" charset="-122"/>
                <a:sym typeface="+mn-ea"/>
              </a:rPr>
              <a:t>，也可以再</a:t>
            </a:r>
            <a:r>
              <a:rPr lang="zh-CN" altLang="en-US" sz="2800" b="1">
                <a:solidFill>
                  <a:srgbClr val="FF0000"/>
                </a:solidFill>
                <a:latin typeface="楷体" panose="02010609060101010101" charset="-122"/>
                <a:ea typeface="楷体" panose="02010609060101010101" charset="-122"/>
                <a:sym typeface="+mn-ea"/>
              </a:rPr>
              <a:t>动态地撤销</a:t>
            </a:r>
            <a:r>
              <a:rPr lang="zh-CN" altLang="en-US" sz="2800" b="1">
                <a:latin typeface="楷体" panose="02010609060101010101" charset="-122"/>
                <a:ea typeface="楷体" panose="02010609060101010101" charset="-122"/>
                <a:sym typeface="+mn-ea"/>
              </a:rPr>
              <a:t>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5.1 装饰(Decorator)模式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666875"/>
            <a:ext cx="4607560" cy="4723130"/>
          </a:xfrm>
        </p:spPr>
        <p:txBody>
          <a:bodyPr/>
          <a:lstStyle/>
          <a:p>
            <a:pPr>
              <a:lnSpc>
                <a:spcPct val="120000"/>
              </a:lnSpc>
            </a:pPr>
            <a:r>
              <a:rPr lang="zh-CN" altLang="en-US" sz="2800">
                <a:solidFill>
                  <a:srgbClr val="00B050"/>
                </a:solidFill>
              </a:rPr>
              <a:t>5.1.5 模式的扩展</a:t>
            </a:r>
          </a:p>
          <a:p>
            <a:pPr marL="0" indent="0">
              <a:lnSpc>
                <a:spcPct val="120000"/>
              </a:lnSpc>
              <a:buNone/>
            </a:pPr>
            <a:r>
              <a:rPr lang="zh-CN" altLang="en-US" sz="2800" b="1">
                <a:latin typeface="楷体" panose="02010609060101010101" charset="-122"/>
                <a:ea typeface="楷体" panose="02010609060101010101" charset="-122"/>
                <a:sym typeface="+mn-ea"/>
              </a:rPr>
              <a:t>   有些应用环境下模式是可以</a:t>
            </a:r>
            <a:r>
              <a:rPr lang="zh-CN" altLang="en-US" sz="2800" b="1">
                <a:solidFill>
                  <a:srgbClr val="FF0000"/>
                </a:solidFill>
                <a:latin typeface="楷体" panose="02010609060101010101" charset="-122"/>
                <a:ea typeface="楷体" panose="02010609060101010101" charset="-122"/>
                <a:sym typeface="+mn-ea"/>
              </a:rPr>
              <a:t>简化装饰模式</a:t>
            </a:r>
            <a:r>
              <a:rPr lang="zh-CN" altLang="en-US" sz="2800" b="1">
                <a:latin typeface="楷体" panose="02010609060101010101" charset="-122"/>
                <a:ea typeface="楷体" panose="02010609060101010101" charset="-122"/>
                <a:sym typeface="+mn-ea"/>
              </a:rPr>
              <a:t>，如在以下两种情况：</a:t>
            </a:r>
          </a:p>
          <a:p>
            <a:pPr marL="0" indent="0">
              <a:lnSpc>
                <a:spcPct val="120000"/>
              </a:lnSpc>
              <a:buNone/>
            </a:pPr>
            <a:r>
              <a:rPr lang="zh-CN" altLang="en-US" sz="2800" b="1">
                <a:latin typeface="楷体" panose="02010609060101010101" charset="-122"/>
                <a:ea typeface="楷体" panose="02010609060101010101" charset="-122"/>
                <a:sym typeface="+mn-ea"/>
              </a:rPr>
              <a:t>   </a:t>
            </a:r>
            <a:r>
              <a:rPr lang="zh-CN" altLang="en-US" sz="2800" b="1">
                <a:latin typeface="微软雅黑" panose="020B0503020204020204" charset="-122"/>
                <a:ea typeface="微软雅黑" panose="020B0503020204020204" charset="-122"/>
                <a:sym typeface="+mn-ea"/>
              </a:rPr>
              <a:t>①</a:t>
            </a:r>
            <a:r>
              <a:rPr lang="zh-CN" altLang="en-US" sz="2800" b="1">
                <a:latin typeface="楷体" panose="02010609060101010101" charset="-122"/>
                <a:ea typeface="楷体" panose="02010609060101010101" charset="-122"/>
                <a:sym typeface="+mn-ea"/>
              </a:rPr>
              <a:t>如果</a:t>
            </a:r>
            <a:r>
              <a:rPr lang="zh-CN" altLang="en-US" sz="2800" b="1">
                <a:solidFill>
                  <a:srgbClr val="FF0000"/>
                </a:solidFill>
                <a:latin typeface="楷体" panose="02010609060101010101" charset="-122"/>
                <a:ea typeface="楷体" panose="02010609060101010101" charset="-122"/>
                <a:sym typeface="+mn-ea"/>
              </a:rPr>
              <a:t>只有一个具体构件而没有抽象构件时</a:t>
            </a:r>
            <a:r>
              <a:rPr lang="zh-CN" altLang="en-US" sz="2800" b="1">
                <a:latin typeface="楷体" panose="02010609060101010101" charset="-122"/>
                <a:ea typeface="楷体" panose="02010609060101010101" charset="-122"/>
                <a:sym typeface="+mn-ea"/>
              </a:rPr>
              <a:t>，可以让抽象装饰继承具体构件，右边是其结构图：</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147482621" descr="z53_noComponentDecorator"/>
          <p:cNvPicPr>
            <a:picLocks noChangeAspect="1"/>
          </p:cNvPicPr>
          <p:nvPr/>
        </p:nvPicPr>
        <p:blipFill>
          <a:blip r:embed="rId3"/>
          <a:stretch>
            <a:fillRect/>
          </a:stretch>
        </p:blipFill>
        <p:spPr>
          <a:xfrm>
            <a:off x="5973445" y="1400810"/>
            <a:ext cx="4791710" cy="5071110"/>
          </a:xfrm>
          <a:prstGeom prst="rect">
            <a:avLst/>
          </a:prstGeom>
          <a:noFill/>
          <a:ln w="9525">
            <a:noFill/>
          </a:ln>
        </p:spPr>
      </p:pic>
    </p:spTree>
  </p:cSld>
  <p:clrMapOvr>
    <a:masterClrMapping/>
  </p:clrMapOvr>
  <p:transition>
    <p:fade/>
  </p:transition>
</p:sld>
</file>

<file path=ppt/theme/theme1.xml><?xml version="1.0" encoding="utf-8"?>
<a:theme xmlns:a="http://schemas.openxmlformats.org/drawingml/2006/main" name="科技宣讲">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5700</Words>
  <Application>Microsoft Office PowerPoint</Application>
  <PresentationFormat>自定义</PresentationFormat>
  <Paragraphs>346</Paragraphs>
  <Slides>38</Slides>
  <Notes>36</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科技宣讲</vt:lpstr>
      <vt:lpstr>第5章 结构型模式（下）</vt:lpstr>
      <vt:lpstr>内容简介</vt:lpstr>
      <vt:lpstr>5.1 装饰(Decorator)模式</vt:lpstr>
      <vt:lpstr>5.1 装饰(Decorator)模式（续）</vt:lpstr>
      <vt:lpstr>5.1 装饰(Decorator)模式（续）</vt:lpstr>
      <vt:lpstr>5.1 装饰(Decorator)模式（续）</vt:lpstr>
      <vt:lpstr>5.1 装饰(Decorator)模式（续）</vt:lpstr>
      <vt:lpstr>5.1 装饰(Decorator)模式（续）</vt:lpstr>
      <vt:lpstr>5.1 装饰(Decorator)模式（续）</vt:lpstr>
      <vt:lpstr>5.1 装饰(Decorator)模式（续）</vt:lpstr>
      <vt:lpstr>5.2 外观(Facade)模式</vt:lpstr>
      <vt:lpstr>5.2 外观(Facade)模式（续）</vt:lpstr>
      <vt:lpstr>5.2 外观(Facade)模式（续）</vt:lpstr>
      <vt:lpstr>5.2 外观(Facade)模式（续）</vt:lpstr>
      <vt:lpstr>5.2 外观(Facade)模式（续）</vt:lpstr>
      <vt:lpstr>5.2 外观(Facade)模式（续）</vt:lpstr>
      <vt:lpstr>5.2 外观(Facade)模式（续）</vt:lpstr>
      <vt:lpstr>5.2 外观(Facade)模式（续）</vt:lpstr>
      <vt:lpstr>5.3 享元(Flyweight)模式</vt:lpstr>
      <vt:lpstr>5.3 享元(Flyweight)模式（续）</vt:lpstr>
      <vt:lpstr>5.3 享元(Flyweight)模式（续）</vt:lpstr>
      <vt:lpstr>5.3 享元(Flyweight)模式（续）</vt:lpstr>
      <vt:lpstr>5.3 享元(Flyweight)模式（续）</vt:lpstr>
      <vt:lpstr>5.3 享元(Flyweight)模式（续）</vt:lpstr>
      <vt:lpstr>5.3 享元(Flyweight)模式（续）</vt:lpstr>
      <vt:lpstr>5.3 享元(Flyweight)模式（续）</vt:lpstr>
      <vt:lpstr>5.3 享元(Flyweight)模式（续）</vt:lpstr>
      <vt:lpstr>5.3 享元(Flyweight)模式（续）</vt:lpstr>
      <vt:lpstr>5.4 组合(Composite)模式</vt:lpstr>
      <vt:lpstr>5.4 组合(Composite)模式（续）</vt:lpstr>
      <vt:lpstr>5.4 组合(Composite)模式（续）</vt:lpstr>
      <vt:lpstr>5.4 组合(Composite)模式（续）</vt:lpstr>
      <vt:lpstr>5.4 组合(Composite)模式（续）</vt:lpstr>
      <vt:lpstr>5.4 组合(Composite)模式（续）</vt:lpstr>
      <vt:lpstr>5.4 组合(Composite)模式（续）</vt:lpstr>
      <vt:lpstr>5.4 组合(Composite)模式（续）</vt:lpstr>
      <vt:lpstr>5.5 本章小结</vt:lpstr>
      <vt:lpstr>PowerPoint 演示文稿</vt:lpstr>
    </vt:vector>
  </TitlesOfParts>
  <Company>韶关学院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软件设计模式（Java版）</dc:title>
  <dc:creator>程细柱</dc:creator>
  <cp:lastModifiedBy>admin</cp:lastModifiedBy>
  <cp:revision>551</cp:revision>
  <dcterms:created xsi:type="dcterms:W3CDTF">2016-11-09T11:52:00Z</dcterms:created>
  <dcterms:modified xsi:type="dcterms:W3CDTF">2020-09-14T02:19:32Z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