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91" r:id="rId5"/>
    <p:sldId id="329" r:id="rId6"/>
    <p:sldId id="266" r:id="rId7"/>
    <p:sldId id="292" r:id="rId8"/>
    <p:sldId id="268" r:id="rId9"/>
    <p:sldId id="272" r:id="rId10"/>
    <p:sldId id="275" r:id="rId11"/>
    <p:sldId id="276" r:id="rId12"/>
    <p:sldId id="278" r:id="rId13"/>
    <p:sldId id="352" r:id="rId14"/>
    <p:sldId id="311" r:id="rId15"/>
    <p:sldId id="353" r:id="rId16"/>
    <p:sldId id="281" r:id="rId17"/>
    <p:sldId id="354" r:id="rId18"/>
    <p:sldId id="355" r:id="rId19"/>
    <p:sldId id="284" r:id="rId20"/>
    <p:sldId id="285" r:id="rId21"/>
    <p:sldId id="319" r:id="rId22"/>
    <p:sldId id="356" r:id="rId23"/>
    <p:sldId id="320" r:id="rId24"/>
    <p:sldId id="322" r:id="rId25"/>
    <p:sldId id="323" r:id="rId26"/>
    <p:sldId id="324" r:id="rId27"/>
    <p:sldId id="325" r:id="rId28"/>
    <p:sldId id="326" r:id="rId29"/>
    <p:sldId id="288" r:id="rId30"/>
    <p:sldId id="265"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9900CC"/>
    <a:srgbClr val="CC9900"/>
    <a:srgbClr val="FF9900"/>
    <a:srgbClr val="0099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02"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66208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人民邮电出版社(</a:t>
            </a:r>
            <a:r>
              <a:rPr>
                <a:sym typeface="+mn-ea"/>
              </a:rPr>
              <a:t>www.ptpress.com.cn 和 www.ptpedu.com.cn</a:t>
            </a:r>
            <a:r>
              <a:rPr lang="zh-CN" altLang="en-US">
                <a:sym typeface="+mn-ea"/>
              </a:rPr>
              <a:t>)、电话：010-</a:t>
            </a:r>
            <a:r>
              <a:rPr lang="en-US" altLang="zh-CN">
                <a:sym typeface="+mn-ea"/>
              </a:rPr>
              <a:t>81055256</a:t>
            </a:r>
            <a:r>
              <a:rPr lang="zh-CN" altLang="en-US">
                <a:sym typeface="+mn-ea"/>
              </a:rPr>
              <a:t>、电子邮箱：cxz973@qq.com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b="-69"/>
          </a:stretch>
        </a:blipFill>
        <a:effectLst/>
      </p:bgPr>
    </p:bg>
    <p:spTree>
      <p:nvGrpSpPr>
        <p:cNvPr id="1" name=""/>
        <p:cNvGrpSpPr/>
        <p:nvPr/>
      </p:nvGrpSpPr>
      <p:grpSpPr>
        <a:xfrm>
          <a:off x="0" y="0"/>
          <a:ext cx="0" cy="0"/>
          <a:chOff x="0" y="0"/>
          <a:chExt cx="0" cy="0"/>
        </a:xfrm>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lstStyle/>
          <a:p>
            <a:pPr eaLnBrk="1" latinLnBrk="0" hangingPunct="1"/>
            <a:r>
              <a:rPr lang="zh-CN" altLang="en-US" dirty="0"/>
              <a:t>Java面向对象程序设计(ISDN：9787564740634)、  作者：程细柱</a:t>
            </a:r>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lstStyle/>
          <a:p>
            <a:pPr eaLnBrk="1" latinLnBrk="0" hangingPunct="1"/>
            <a:r>
              <a:rPr lang="zh-CN" altLang="en-US" dirty="0"/>
              <a:t>电子科技大学出版社(www.uestcp.com.cn)</a:t>
            </a:r>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lstStyle/>
          <a:p>
            <a:pPr eaLnBrk="1" latinLnBrk="0" hangingPunct="1"/>
            <a:fld id="{9A0DB2DC-4C9A-4742-B13C-FB6460FD3503}" type="slidenum">
              <a:rPr lang="en-US" altLang="zh-CN"/>
              <a:t>‹#›</a:t>
            </a:fld>
            <a:endParaRPr lang="zh-CN"/>
          </a:p>
        </p:txBody>
      </p:sp>
    </p:spTree>
  </p:cSld>
  <p:clrMapOvr>
    <a:masterClrMapping/>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3975" y="6546850"/>
            <a:ext cx="5544820" cy="476250"/>
          </a:xfrm>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a:xfrm>
            <a:off x="5808345" y="6530975"/>
            <a:ext cx="3860800" cy="476250"/>
          </a:xfrm>
        </p:spPr>
        <p:txBody>
          <a:bodyPr/>
          <a:lstStyle/>
          <a:p>
            <a:pPr lvl="0"/>
            <a:r>
              <a:rPr lang="zh-CN"/>
              <a:t>人民邮电出版社(www.ptpress.com.cn)</a:t>
            </a:r>
          </a:p>
        </p:txBody>
      </p:sp>
      <p:sp>
        <p:nvSpPr>
          <p:cNvPr id="6" name="灯片编号占位符 5"/>
          <p:cNvSpPr>
            <a:spLocks noGrp="1"/>
          </p:cNvSpPr>
          <p:nvPr>
            <p:ph type="sldNum" sz="quarter" idx="12"/>
          </p:nvPr>
        </p:nvSpPr>
        <p:spPr>
          <a:xfrm>
            <a:off x="9248140" y="6530975"/>
            <a:ext cx="2844800" cy="476250"/>
          </a:xfrm>
        </p:spPr>
        <p:txBody>
          <a:bodyPr/>
          <a:lstStyle/>
          <a:p>
            <a:pPr lvl="0" eaLnBrk="1" hangingPunct="1"/>
            <a:r>
              <a:rPr lang="zh-CN" altLang="en-US" dirty="0"/>
              <a:t>销售电话：010-81055256</a:t>
            </a:r>
          </a:p>
        </p:txBody>
      </p:sp>
    </p:spTree>
  </p:cSld>
  <p:clrMapOvr>
    <a:masterClrMapping/>
  </p:clrMapOvr>
  <p:transition>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r>
              <a:rPr lang="zh-CN" altLang="en-US"/>
              <a:t>Java面向对象程序设计(ISDN：9787564740634)、  作者：程细柱</a:t>
            </a:r>
          </a:p>
        </p:txBody>
      </p:sp>
      <p:sp>
        <p:nvSpPr>
          <p:cNvPr id="5" name="页脚占位符 4"/>
          <p:cNvSpPr>
            <a:spLocks noGrp="1"/>
          </p:cNvSpPr>
          <p:nvPr>
            <p:ph type="ftr" sz="quarter" idx="11"/>
          </p:nvPr>
        </p:nvSpPr>
        <p:spPr/>
        <p:txBody>
          <a:bodyPr/>
          <a:lstStyle/>
          <a:p>
            <a:pPr lvl="0"/>
            <a:r>
              <a:rPr lang="zh-CN"/>
              <a:t>电子科技大学出版社(www.uestcp.com.cn)</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412875"/>
            <a:ext cx="5376672" cy="4714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r>
              <a:rPr lang="zh-CN" altLang="en-US"/>
              <a:t>Java面向对象程序设计(ISDN：9787564740634)、  作者：程细柱</a:t>
            </a:r>
          </a:p>
        </p:txBody>
      </p:sp>
      <p:sp>
        <p:nvSpPr>
          <p:cNvPr id="8" name="页脚占位符 7"/>
          <p:cNvSpPr>
            <a:spLocks noGrp="1"/>
          </p:cNvSpPr>
          <p:nvPr>
            <p:ph type="ftr" sz="quarter" idx="11"/>
          </p:nvPr>
        </p:nvSpPr>
        <p:spPr/>
        <p:txBody>
          <a:bodyPr/>
          <a:lstStyle/>
          <a:p>
            <a:pPr lvl="0"/>
            <a:r>
              <a:rPr lang="zh-CN"/>
              <a:t>电子科技大学出版社(www.uestcp.com.cn)</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r>
              <a:rPr lang="zh-CN" altLang="en-US"/>
              <a:t>Java面向对象程序设计(ISDN：9787564740634)、  作者：程细柱</a:t>
            </a:r>
          </a:p>
        </p:txBody>
      </p:sp>
      <p:sp>
        <p:nvSpPr>
          <p:cNvPr id="4" name="页脚占位符 3"/>
          <p:cNvSpPr>
            <a:spLocks noGrp="1"/>
          </p:cNvSpPr>
          <p:nvPr>
            <p:ph type="ftr" sz="quarter" idx="11"/>
          </p:nvPr>
        </p:nvSpPr>
        <p:spPr/>
        <p:txBody>
          <a:bodyPr/>
          <a:lstStyle/>
          <a:p>
            <a:pPr lvl="0"/>
            <a:r>
              <a:rPr lang="zh-CN"/>
              <a:t>电子科技大学出版社(www.uestcp.com.cn)</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r>
              <a:rPr lang="zh-CN" altLang="en-US"/>
              <a:t>Java面向对象程序设计(ISDN：9787564740634)、  作者：程细柱</a:t>
            </a:r>
          </a:p>
        </p:txBody>
      </p:sp>
      <p:sp>
        <p:nvSpPr>
          <p:cNvPr id="3" name="页脚占位符 2"/>
          <p:cNvSpPr>
            <a:spLocks noGrp="1"/>
          </p:cNvSpPr>
          <p:nvPr>
            <p:ph type="ftr" sz="quarter" idx="11"/>
          </p:nvPr>
        </p:nvSpPr>
        <p:spPr/>
        <p:txBody>
          <a:bodyPr/>
          <a:lstStyle/>
          <a:p>
            <a:pPr lvl="0"/>
            <a:r>
              <a:rPr lang="zh-CN"/>
              <a:t>电子科技大学出版社(www.uestcp.com.cn)</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r>
              <a:rPr lang="zh-CN" altLang="en-US"/>
              <a:t>Java面向对象程序设计(ISDN：9787564740634)、  作者：程细柱</a:t>
            </a:r>
          </a:p>
        </p:txBody>
      </p:sp>
      <p:sp>
        <p:nvSpPr>
          <p:cNvPr id="6" name="页脚占位符 5"/>
          <p:cNvSpPr>
            <a:spLocks noGrp="1"/>
          </p:cNvSpPr>
          <p:nvPr>
            <p:ph type="ftr" sz="quarter" idx="11"/>
          </p:nvPr>
        </p:nvSpPr>
        <p:spPr/>
        <p:txBody>
          <a:bodyPr/>
          <a:lstStyle/>
          <a:p>
            <a:pPr lvl="0"/>
            <a:r>
              <a:rPr lang="zh-CN"/>
              <a:t>电子科技大学出版社(www.uestcp.com.cn)</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r="-33201"/>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r>
              <a:rPr lang="zh-CN" altLang="en-US"/>
              <a:t>Java面向对象程序设计(ISDN：9787564740634)、  作者：程细柱</a:t>
            </a: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r>
              <a:rPr lang="zh-CN"/>
              <a:t>电子科技大学出版社(www.uestcp.com.cn)</a:t>
            </a: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a:spLocks noGrp="1"/>
          </p:cNvSpPr>
          <p:nvPr>
            <p:ph type="ctrTitle"/>
          </p:nvPr>
        </p:nvSpPr>
        <p:spPr>
          <a:xfrm>
            <a:off x="912284" y="2260283"/>
            <a:ext cx="10363200" cy="1254125"/>
          </a:xfrm>
        </p:spPr>
        <p:txBody>
          <a:bodyPr/>
          <a:lstStyle/>
          <a:p>
            <a:r>
              <a:t>第6章 行为型模式（上）</a:t>
            </a:r>
          </a:p>
        </p:txBody>
      </p:sp>
      <p:sp>
        <p:nvSpPr>
          <p:cNvPr id="45" name="副标题 44"/>
          <p:cNvSpPr>
            <a:spLocks noGrp="1"/>
          </p:cNvSpPr>
          <p:nvPr>
            <p:ph type="subTitle" idx="1"/>
          </p:nvPr>
        </p:nvSpPr>
        <p:spPr>
          <a:xfrm>
            <a:off x="1828800" y="4654550"/>
            <a:ext cx="8534400" cy="1404620"/>
          </a:xfrm>
        </p:spPr>
        <p:txBody>
          <a:bodyPr/>
          <a:lstStyle/>
          <a:p>
            <a:r>
              <a:rPr lang="zh-CN" altLang="en-US">
                <a:latin typeface="幼圆" panose="02010509060101010101" charset="-122"/>
                <a:ea typeface="幼圆" panose="02010509060101010101" charset="-122"/>
              </a:rPr>
              <a:t>授课人：周雪云</a:t>
            </a:r>
          </a:p>
          <a:p>
            <a:endParaRPr lang="zh-CN" altLang="en-US" dirty="0">
              <a:latin typeface="华文行楷" panose="02010800040101010101" charset="-122"/>
              <a:ea typeface="华文行楷" panose="02010800040101010101"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6.2  模板方法（Template Method）模式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10987405" cy="4800600"/>
          </a:xfrm>
        </p:spPr>
        <p:txBody>
          <a:bodyPr/>
          <a:lstStyle/>
          <a:p>
            <a:pPr>
              <a:lnSpc>
                <a:spcPct val="120000"/>
              </a:lnSpc>
            </a:pPr>
            <a:r>
              <a:rPr lang="zh-CN" altLang="en-US" sz="2800">
                <a:solidFill>
                  <a:srgbClr val="00B050"/>
                </a:solidFill>
              </a:rPr>
              <a:t>6.2.4 模式的应用场景</a:t>
            </a:r>
          </a:p>
          <a:p>
            <a:pPr marL="0" indent="0">
              <a:lnSpc>
                <a:spcPct val="120000"/>
              </a:lnSpc>
              <a:buNone/>
            </a:pPr>
            <a:r>
              <a:rPr lang="zh-CN" altLang="en-US" b="1">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模板方法模式通常适用以下场景： </a:t>
            </a:r>
          </a:p>
          <a:p>
            <a:pPr marL="0" indent="0">
              <a:lnSpc>
                <a:spcPct val="120000"/>
              </a:lnSpc>
              <a:buNone/>
            </a:pPr>
            <a:r>
              <a:rPr lang="zh-CN" altLang="en-US" sz="2800" b="1">
                <a:latin typeface="楷体" panose="02010609060101010101" charset="-122"/>
                <a:ea typeface="楷体" panose="02010609060101010101" charset="-122"/>
                <a:sym typeface="+mn-ea"/>
              </a:rPr>
              <a:t>   1）</a:t>
            </a:r>
            <a:r>
              <a:rPr lang="zh-CN" altLang="en-US" sz="2800" b="1">
                <a:solidFill>
                  <a:srgbClr val="FF0000"/>
                </a:solidFill>
                <a:latin typeface="楷体" panose="02010609060101010101" charset="-122"/>
                <a:ea typeface="楷体" panose="02010609060101010101" charset="-122"/>
                <a:sym typeface="+mn-ea"/>
              </a:rPr>
              <a:t>算法的整体步骤很固定</a:t>
            </a:r>
            <a:r>
              <a:rPr lang="zh-CN" altLang="en-US" sz="2800" b="1">
                <a:latin typeface="楷体" panose="02010609060101010101" charset="-122"/>
                <a:ea typeface="楷体" panose="02010609060101010101" charset="-122"/>
                <a:sym typeface="+mn-ea"/>
              </a:rPr>
              <a:t>，但其中</a:t>
            </a:r>
            <a:r>
              <a:rPr lang="zh-CN" altLang="en-US" sz="2800" b="1">
                <a:solidFill>
                  <a:srgbClr val="FF0000"/>
                </a:solidFill>
                <a:latin typeface="楷体" panose="02010609060101010101" charset="-122"/>
                <a:ea typeface="楷体" panose="02010609060101010101" charset="-122"/>
                <a:sym typeface="+mn-ea"/>
              </a:rPr>
              <a:t>个别部分易变</a:t>
            </a:r>
            <a:r>
              <a:rPr lang="zh-CN" altLang="en-US" sz="2800" b="1">
                <a:latin typeface="楷体" panose="02010609060101010101" charset="-122"/>
                <a:ea typeface="楷体" panose="02010609060101010101" charset="-122"/>
                <a:sym typeface="+mn-ea"/>
              </a:rPr>
              <a:t>时，这时候可以使用模板方法模式，将容易变的部分抽象出来，供子类实现。</a:t>
            </a:r>
          </a:p>
          <a:p>
            <a:pPr marL="0" indent="0">
              <a:lnSpc>
                <a:spcPct val="120000"/>
              </a:lnSpc>
              <a:buNone/>
            </a:pPr>
            <a:r>
              <a:rPr lang="zh-CN" altLang="en-US" sz="2800" b="1">
                <a:latin typeface="楷体" panose="02010609060101010101" charset="-122"/>
                <a:ea typeface="楷体" panose="02010609060101010101" charset="-122"/>
                <a:sym typeface="+mn-ea"/>
              </a:rPr>
              <a:t>   2）</a:t>
            </a:r>
            <a:r>
              <a:rPr lang="zh-CN" altLang="en-US" sz="2800" b="1">
                <a:solidFill>
                  <a:srgbClr val="FF0000"/>
                </a:solidFill>
                <a:latin typeface="楷体" panose="02010609060101010101" charset="-122"/>
                <a:ea typeface="楷体" panose="02010609060101010101" charset="-122"/>
                <a:sym typeface="+mn-ea"/>
              </a:rPr>
              <a:t>当多个子类存在公共的行为时</a:t>
            </a:r>
            <a:r>
              <a:rPr lang="zh-CN" altLang="en-US" sz="2800" b="1">
                <a:latin typeface="楷体" panose="02010609060101010101" charset="-122"/>
                <a:ea typeface="楷体" panose="02010609060101010101" charset="-122"/>
                <a:sym typeface="+mn-ea"/>
              </a:rPr>
              <a:t>，可以将其提取出来并集中到一个公共父类中以避免代码重复。</a:t>
            </a:r>
          </a:p>
          <a:p>
            <a:pPr marL="0" indent="0">
              <a:lnSpc>
                <a:spcPct val="120000"/>
              </a:lnSpc>
              <a:buNone/>
            </a:pPr>
            <a:r>
              <a:rPr lang="zh-CN" altLang="en-US" sz="2800" b="1">
                <a:latin typeface="楷体" panose="02010609060101010101" charset="-122"/>
                <a:ea typeface="楷体" panose="02010609060101010101" charset="-122"/>
                <a:sym typeface="+mn-ea"/>
              </a:rPr>
              <a:t>   3）</a:t>
            </a:r>
            <a:r>
              <a:rPr lang="zh-CN" altLang="en-US" sz="2800" b="1">
                <a:solidFill>
                  <a:srgbClr val="FF0000"/>
                </a:solidFill>
                <a:latin typeface="楷体" panose="02010609060101010101" charset="-122"/>
                <a:ea typeface="楷体" panose="02010609060101010101" charset="-122"/>
                <a:sym typeface="+mn-ea"/>
              </a:rPr>
              <a:t>当需要控制子类的扩展时</a:t>
            </a:r>
            <a:r>
              <a:rPr lang="zh-CN" altLang="en-US" sz="2800" b="1">
                <a:latin typeface="楷体" panose="02010609060101010101" charset="-122"/>
                <a:ea typeface="楷体" panose="02010609060101010101" charset="-122"/>
                <a:sym typeface="+mn-ea"/>
              </a:rPr>
              <a:t>，模板方法只在特定点调用</a:t>
            </a:r>
            <a:r>
              <a:rPr lang="zh-CN" altLang="en-US" sz="2800" b="1">
                <a:solidFill>
                  <a:srgbClr val="FF0000"/>
                </a:solidFill>
                <a:latin typeface="楷体" panose="02010609060101010101" charset="-122"/>
                <a:ea typeface="楷体" panose="02010609060101010101" charset="-122"/>
                <a:sym typeface="+mn-ea"/>
              </a:rPr>
              <a:t>钩子操作</a:t>
            </a:r>
            <a:r>
              <a:rPr lang="zh-CN" altLang="en-US" sz="2800" b="1">
                <a:latin typeface="楷体" panose="02010609060101010101" charset="-122"/>
                <a:ea typeface="楷体" panose="02010609060101010101" charset="-122"/>
                <a:sym typeface="+mn-ea"/>
              </a:rPr>
              <a:t>，这样就只允许在这些点进行扩展。</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6.2  模板方法（Template Method）模式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341755"/>
            <a:ext cx="3618230" cy="5086350"/>
          </a:xfrm>
        </p:spPr>
        <p:txBody>
          <a:bodyPr/>
          <a:lstStyle/>
          <a:p>
            <a:pPr>
              <a:lnSpc>
                <a:spcPct val="130000"/>
              </a:lnSpc>
            </a:pPr>
            <a:r>
              <a:rPr lang="zh-CN" altLang="en-US" sz="2800">
                <a:solidFill>
                  <a:srgbClr val="00B050"/>
                </a:solidFill>
              </a:rPr>
              <a:t>6.2.5 模式的扩展</a:t>
            </a:r>
          </a:p>
          <a:p>
            <a:pPr marL="0" indent="0">
              <a:lnSpc>
                <a:spcPct val="130000"/>
              </a:lnSpc>
              <a:buNone/>
            </a:pPr>
            <a:r>
              <a:rPr lang="zh-CN" altLang="en-US" b="1">
                <a:latin typeface="楷体" panose="02010609060101010101" charset="-122"/>
                <a:ea typeface="楷体" panose="02010609060101010101" charset="-122"/>
                <a:sym typeface="+mn-ea"/>
              </a:rPr>
              <a:t>   在模板方法模式中，</a:t>
            </a:r>
            <a:r>
              <a:rPr lang="zh-CN" altLang="en-US" b="1">
                <a:solidFill>
                  <a:srgbClr val="FF0000"/>
                </a:solidFill>
                <a:latin typeface="楷体" panose="02010609060101010101" charset="-122"/>
                <a:ea typeface="楷体" panose="02010609060101010101" charset="-122"/>
                <a:sym typeface="+mn-ea"/>
              </a:rPr>
              <a:t>正确使用“钩子方法”可以使得子类控制父类的行为</a:t>
            </a:r>
            <a:r>
              <a:rPr lang="zh-CN" altLang="en-US" b="1">
                <a:latin typeface="楷体" panose="02010609060101010101" charset="-122"/>
                <a:ea typeface="楷体" panose="02010609060101010101" charset="-122"/>
                <a:sym typeface="+mn-ea"/>
              </a:rPr>
              <a:t>。如下面例子中，可以通过在具体子类中重写钩子方法HookMethod1()和HookMethod2()来改变抽象父类中的运行结果，其结构图如右：</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5" descr="z63_HookTemplateMethod"/>
          <p:cNvPicPr>
            <a:picLocks noChangeAspect="1"/>
          </p:cNvPicPr>
          <p:nvPr/>
        </p:nvPicPr>
        <p:blipFill>
          <a:blip r:embed="rId3"/>
          <a:stretch>
            <a:fillRect/>
          </a:stretch>
        </p:blipFill>
        <p:spPr>
          <a:xfrm>
            <a:off x="4275455" y="1341755"/>
            <a:ext cx="6707505" cy="5243830"/>
          </a:xfrm>
          <a:prstGeom prst="rect">
            <a:avLst/>
          </a:prstGeom>
          <a:noFill/>
          <a:ln w="9525">
            <a:noFill/>
          </a:ln>
        </p:spPr>
      </p:pic>
      <p:sp>
        <p:nvSpPr>
          <p:cNvPr id="6" name="文本框 5"/>
          <p:cNvSpPr txBox="1"/>
          <p:nvPr/>
        </p:nvSpPr>
        <p:spPr>
          <a:xfrm>
            <a:off x="11017885" y="1562100"/>
            <a:ext cx="551815" cy="2834640"/>
          </a:xfrm>
          <a:prstGeom prst="rect">
            <a:avLst/>
          </a:prstGeom>
          <a:noFill/>
        </p:spPr>
        <p:txBody>
          <a:bodyPr vert="eaVert" wrap="none" rtlCol="0">
            <a:spAutoFit/>
          </a:bodyPr>
          <a:lstStyle/>
          <a:p>
            <a:pPr algn="l"/>
            <a:r>
              <a:rPr lang="zh-CN" altLang="en-US" sz="2400">
                <a:solidFill>
                  <a:srgbClr val="FF0000"/>
                </a:solidFill>
                <a:latin typeface="楷体" panose="02010609060101010101" charset="-122"/>
                <a:ea typeface="楷体" panose="02010609060101010101" charset="-122"/>
              </a:rPr>
              <a:t>注：程序代码见附件</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6.3 策略（Strategy）模式</a:t>
            </a:r>
          </a:p>
        </p:txBody>
      </p:sp>
      <p:sp>
        <p:nvSpPr>
          <p:cNvPr id="39" name="内容占位符 38"/>
          <p:cNvSpPr>
            <a:spLocks noGrp="1"/>
          </p:cNvSpPr>
          <p:nvPr>
            <p:ph idx="1"/>
          </p:nvPr>
        </p:nvSpPr>
        <p:spPr>
          <a:xfrm>
            <a:off x="609600" y="1412875"/>
            <a:ext cx="10972800" cy="5118100"/>
          </a:xfrm>
        </p:spPr>
        <p:txBody>
          <a:bodyPr/>
          <a:lstStyle/>
          <a:p>
            <a:pPr>
              <a:lnSpc>
                <a:spcPct val="100000"/>
              </a:lnSpc>
            </a:pPr>
            <a:r>
              <a:rPr sz="2800">
                <a:solidFill>
                  <a:srgbClr val="00B050"/>
                </a:solidFill>
              </a:rPr>
              <a:t>6.3.1 模式的定义与特点</a:t>
            </a:r>
          </a:p>
          <a:p>
            <a:pPr marL="0" indent="0">
              <a:lnSpc>
                <a:spcPct val="10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latin typeface="楷体" panose="02010609060101010101" charset="-122"/>
                <a:ea typeface="楷体" panose="02010609060101010101" charset="-122"/>
              </a:rPr>
              <a:t>该模式</a:t>
            </a:r>
            <a:r>
              <a:rPr lang="zh-CN" altLang="en-US" sz="2800" b="1">
                <a:solidFill>
                  <a:srgbClr val="FF0000"/>
                </a:solidFill>
                <a:latin typeface="楷体" panose="02010609060101010101" charset="-122"/>
                <a:ea typeface="楷体" panose="02010609060101010101" charset="-122"/>
              </a:rPr>
              <a:t>定义了一系列算法</a:t>
            </a:r>
            <a:r>
              <a:rPr lang="zh-CN" altLang="en-US" sz="2800" b="1">
                <a:latin typeface="楷体" panose="02010609060101010101" charset="-122"/>
                <a:ea typeface="楷体" panose="02010609060101010101" charset="-122"/>
              </a:rPr>
              <a:t>，并将每个算法</a:t>
            </a:r>
            <a:r>
              <a:rPr lang="zh-CN" altLang="en-US" sz="2800" b="1">
                <a:solidFill>
                  <a:srgbClr val="FF0000"/>
                </a:solidFill>
                <a:latin typeface="楷体" panose="02010609060101010101" charset="-122"/>
                <a:ea typeface="楷体" panose="02010609060101010101" charset="-122"/>
              </a:rPr>
              <a:t>封装起来</a:t>
            </a:r>
            <a:r>
              <a:rPr lang="zh-CN" altLang="en-US" sz="2800" b="1">
                <a:latin typeface="楷体" panose="02010609060101010101" charset="-122"/>
                <a:ea typeface="楷体" panose="02010609060101010101" charset="-122"/>
              </a:rPr>
              <a:t>，使他们</a:t>
            </a:r>
            <a:r>
              <a:rPr lang="zh-CN" altLang="en-US" sz="2800" b="1">
                <a:solidFill>
                  <a:srgbClr val="FF0000"/>
                </a:solidFill>
                <a:latin typeface="楷体" panose="02010609060101010101" charset="-122"/>
                <a:ea typeface="楷体" panose="02010609060101010101" charset="-122"/>
              </a:rPr>
              <a:t>可以相互替换</a:t>
            </a:r>
            <a:r>
              <a:rPr lang="zh-CN" altLang="en-US" sz="2800" b="1">
                <a:latin typeface="楷体" panose="02010609060101010101" charset="-122"/>
                <a:ea typeface="楷体" panose="02010609060101010101" charset="-122"/>
              </a:rPr>
              <a:t>，且算法的变化不会影响到使用算法的客户。</a:t>
            </a:r>
          </a:p>
          <a:p>
            <a:pPr marL="0" indent="0">
              <a:lnSpc>
                <a:spcPct val="10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100000"/>
              </a:lnSpc>
              <a:buNone/>
            </a:pPr>
            <a:r>
              <a:rPr lang="zh-CN" altLang="en-US" sz="2800" b="1">
                <a:solidFill>
                  <a:srgbClr val="0066FF"/>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1）多重条件语句不易维护，而使用策略模式</a:t>
            </a:r>
            <a:r>
              <a:rPr lang="zh-CN" altLang="en-US" sz="2800" b="1">
                <a:solidFill>
                  <a:srgbClr val="FF0000"/>
                </a:solidFill>
                <a:latin typeface="楷体" panose="02010609060101010101" charset="-122"/>
                <a:ea typeface="楷体" panose="02010609060101010101" charset="-122"/>
              </a:rPr>
              <a:t>可以避免使用多重条件语句</a:t>
            </a:r>
            <a:r>
              <a:rPr lang="zh-CN" altLang="en-US" sz="2800" b="1">
                <a:latin typeface="楷体" panose="02010609060101010101" charset="-122"/>
                <a:ea typeface="楷体" panose="02010609060101010101" charset="-122"/>
              </a:rPr>
              <a:t>；</a:t>
            </a:r>
          </a:p>
          <a:p>
            <a:pPr marL="0" indent="0">
              <a:lnSpc>
                <a:spcPct val="100000"/>
              </a:lnSpc>
              <a:buNone/>
            </a:pPr>
            <a:r>
              <a:rPr lang="zh-CN" altLang="en-US" sz="2800" b="1">
                <a:latin typeface="楷体" panose="02010609060101010101" charset="-122"/>
                <a:ea typeface="楷体" panose="02010609060101010101" charset="-122"/>
              </a:rPr>
              <a:t>    2）策略模式提供了一系列的可供重用的算法族，恰当使用继承</a:t>
            </a:r>
            <a:r>
              <a:rPr lang="zh-CN" altLang="en-US" sz="2800" b="1">
                <a:solidFill>
                  <a:srgbClr val="FF0000"/>
                </a:solidFill>
                <a:latin typeface="楷体" panose="02010609060101010101" charset="-122"/>
                <a:ea typeface="楷体" panose="02010609060101010101" charset="-122"/>
              </a:rPr>
              <a:t>可以把算法族的公共代码转移到父类里面</a:t>
            </a:r>
            <a:r>
              <a:rPr lang="zh-CN" altLang="en-US" sz="2800" b="1">
                <a:latin typeface="楷体" panose="02010609060101010101" charset="-122"/>
                <a:ea typeface="楷体" panose="02010609060101010101" charset="-122"/>
              </a:rPr>
              <a:t>，从而</a:t>
            </a:r>
            <a:r>
              <a:rPr lang="zh-CN" altLang="en-US" sz="2800" b="1">
                <a:solidFill>
                  <a:srgbClr val="FF0000"/>
                </a:solidFill>
                <a:latin typeface="楷体" panose="02010609060101010101" charset="-122"/>
                <a:ea typeface="楷体" panose="02010609060101010101" charset="-122"/>
              </a:rPr>
              <a:t>避免重复的代码</a:t>
            </a:r>
            <a:r>
              <a:rPr lang="zh-CN" altLang="en-US" sz="2800" b="1">
                <a:latin typeface="楷体" panose="02010609060101010101" charset="-122"/>
                <a:ea typeface="楷体" panose="02010609060101010101" charset="-122"/>
              </a:rPr>
              <a:t>；</a:t>
            </a:r>
          </a:p>
          <a:p>
            <a:pPr marL="0" indent="0">
              <a:lnSpc>
                <a:spcPct val="100000"/>
              </a:lnSpc>
              <a:buNone/>
            </a:pPr>
            <a:r>
              <a:rPr lang="zh-CN" altLang="en-US" sz="2800" b="1">
                <a:latin typeface="楷体" panose="02010609060101010101" charset="-122"/>
                <a:ea typeface="楷体" panose="02010609060101010101" charset="-122"/>
                <a:sym typeface="+mn-ea"/>
              </a:rPr>
              <a:t>    3）策略模式</a:t>
            </a:r>
            <a:r>
              <a:rPr lang="zh-CN" altLang="en-US" sz="2800" b="1">
                <a:solidFill>
                  <a:srgbClr val="FF0000"/>
                </a:solidFill>
                <a:latin typeface="楷体" panose="02010609060101010101" charset="-122"/>
                <a:ea typeface="楷体" panose="02010609060101010101" charset="-122"/>
                <a:sym typeface="+mn-ea"/>
              </a:rPr>
              <a:t>可以提供相同行为的不同实现</a:t>
            </a:r>
            <a:r>
              <a:rPr lang="zh-CN" altLang="en-US" sz="2800" b="1">
                <a:latin typeface="楷体" panose="02010609060101010101" charset="-122"/>
                <a:ea typeface="楷体" panose="02010609060101010101" charset="-122"/>
                <a:sym typeface="+mn-ea"/>
              </a:rPr>
              <a:t>，客户可以根据不同时间或空间要求选择不同的策略；</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6.3 策略（Strategy）模式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100000"/>
              </a:lnSpc>
            </a:pPr>
            <a:r>
              <a:rPr sz="2800">
                <a:solidFill>
                  <a:srgbClr val="00B050"/>
                </a:solidFill>
              </a:rPr>
              <a:t>6.3.1 模式的定义与特点</a:t>
            </a:r>
            <a:r>
              <a:rPr lang="zh-CN" sz="2800">
                <a:solidFill>
                  <a:srgbClr val="00B050"/>
                </a:solidFill>
              </a:rPr>
              <a:t>（续）</a:t>
            </a:r>
          </a:p>
          <a:p>
            <a:pPr marL="0" indent="0">
              <a:lnSpc>
                <a:spcPct val="10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r>
              <a:rPr lang="zh-CN" altLang="en-US" sz="2800" b="1">
                <a:latin typeface="楷体" panose="02010609060101010101" charset="-122"/>
                <a:ea typeface="楷体" panose="02010609060101010101" charset="-122"/>
              </a:rPr>
              <a:t>   </a:t>
            </a:r>
          </a:p>
          <a:p>
            <a:pPr marL="0" indent="0">
              <a:lnSpc>
                <a:spcPct val="100000"/>
              </a:lnSpc>
              <a:buNone/>
            </a:pPr>
            <a:r>
              <a:rPr lang="zh-CN" altLang="en-US" sz="2800" b="1">
                <a:latin typeface="楷体" panose="02010609060101010101" charset="-122"/>
                <a:ea typeface="楷体" panose="02010609060101010101" charset="-122"/>
              </a:rPr>
              <a:t>    4）策略模式提供了</a:t>
            </a:r>
            <a:r>
              <a:rPr lang="zh-CN" altLang="en-US" sz="2800" b="1">
                <a:solidFill>
                  <a:srgbClr val="FF0000"/>
                </a:solidFill>
                <a:latin typeface="楷体" panose="02010609060101010101" charset="-122"/>
                <a:ea typeface="楷体" panose="02010609060101010101" charset="-122"/>
              </a:rPr>
              <a:t>对“开闭原则</a:t>
            </a:r>
            <a:r>
              <a:rPr lang="en-US" altLang="zh-CN" sz="2800" b="1">
                <a:solidFill>
                  <a:srgbClr val="FF0000"/>
                </a:solidFill>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的完美支持</a:t>
            </a:r>
            <a:r>
              <a:rPr lang="zh-CN" altLang="en-US" sz="2800" b="1">
                <a:latin typeface="楷体" panose="02010609060101010101" charset="-122"/>
                <a:ea typeface="楷体" panose="02010609060101010101" charset="-122"/>
              </a:rPr>
              <a:t>，可以在不修改原代码的情况下，灵活增加新算法；</a:t>
            </a:r>
          </a:p>
          <a:p>
            <a:pPr marL="0" indent="0">
              <a:lnSpc>
                <a:spcPct val="100000"/>
              </a:lnSpc>
              <a:buNone/>
            </a:pPr>
            <a:r>
              <a:rPr lang="zh-CN" altLang="en-US" sz="2800" b="1">
                <a:latin typeface="楷体" panose="02010609060101010101" charset="-122"/>
                <a:ea typeface="楷体" panose="02010609060101010101" charset="-122"/>
              </a:rPr>
              <a:t>    5）策略模式把</a:t>
            </a:r>
            <a:r>
              <a:rPr lang="zh-CN" altLang="en-US" sz="2800" b="1">
                <a:solidFill>
                  <a:srgbClr val="FF0000"/>
                </a:solidFill>
                <a:latin typeface="楷体" panose="02010609060101010101" charset="-122"/>
                <a:ea typeface="楷体" panose="02010609060101010101" charset="-122"/>
              </a:rPr>
              <a:t>算法的使用</a:t>
            </a:r>
            <a:r>
              <a:rPr lang="zh-CN" altLang="en-US" sz="2800" b="1">
                <a:latin typeface="楷体" panose="02010609060101010101" charset="-122"/>
                <a:ea typeface="楷体" panose="02010609060101010101" charset="-122"/>
              </a:rPr>
              <a:t>放到环境类中，而</a:t>
            </a:r>
            <a:r>
              <a:rPr lang="zh-CN" altLang="en-US" sz="2800" b="1">
                <a:solidFill>
                  <a:srgbClr val="FF0000"/>
                </a:solidFill>
                <a:latin typeface="楷体" panose="02010609060101010101" charset="-122"/>
                <a:ea typeface="楷体" panose="02010609060101010101" charset="-122"/>
              </a:rPr>
              <a:t>算法的实现</a:t>
            </a:r>
            <a:r>
              <a:rPr lang="zh-CN" altLang="en-US" sz="2800" b="1">
                <a:latin typeface="楷体" panose="02010609060101010101" charset="-122"/>
                <a:ea typeface="楷体" panose="02010609060101010101" charset="-122"/>
              </a:rPr>
              <a:t>移到具体策略类中，</a:t>
            </a:r>
            <a:r>
              <a:rPr lang="zh-CN" altLang="en-US" sz="2800" b="1">
                <a:solidFill>
                  <a:srgbClr val="FF0000"/>
                </a:solidFill>
                <a:latin typeface="楷体" panose="02010609060101010101" charset="-122"/>
                <a:ea typeface="楷体" panose="02010609060101010101" charset="-122"/>
              </a:rPr>
              <a:t>实现了二者的分离</a:t>
            </a:r>
            <a:r>
              <a:rPr lang="zh-CN" altLang="en-US" sz="2800" b="1">
                <a:solidFill>
                  <a:schemeClr val="tx1"/>
                </a:solidFill>
                <a:latin typeface="楷体" panose="02010609060101010101" charset="-122"/>
                <a:ea typeface="楷体" panose="02010609060101010101" charset="-122"/>
              </a:rPr>
              <a:t>。</a:t>
            </a:r>
          </a:p>
          <a:p>
            <a:pPr marL="0" indent="0">
              <a:lnSpc>
                <a:spcPct val="10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缺点：</a:t>
            </a:r>
          </a:p>
          <a:p>
            <a:pPr marL="0" indent="0">
              <a:lnSpc>
                <a:spcPct val="100000"/>
              </a:lnSpc>
              <a:buNone/>
            </a:pPr>
            <a:r>
              <a:rPr lang="zh-CN" altLang="en-US" sz="2800" b="1">
                <a:solidFill>
                  <a:srgbClr val="0066FF"/>
                </a:solidFill>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1）</a:t>
            </a:r>
            <a:r>
              <a:rPr lang="zh-CN" altLang="en-US" sz="2800" b="1">
                <a:solidFill>
                  <a:srgbClr val="FF0000"/>
                </a:solidFill>
                <a:latin typeface="楷体" panose="02010609060101010101" charset="-122"/>
                <a:ea typeface="楷体" panose="02010609060101010101" charset="-122"/>
                <a:sym typeface="+mn-ea"/>
              </a:rPr>
              <a:t>客户端必须理解所有策略算法的区别</a:t>
            </a:r>
            <a:r>
              <a:rPr lang="zh-CN" altLang="en-US" sz="2800" b="1">
                <a:latin typeface="楷体" panose="02010609060101010101" charset="-122"/>
                <a:ea typeface="楷体" panose="02010609060101010101" charset="-122"/>
                <a:sym typeface="+mn-ea"/>
              </a:rPr>
              <a:t>，以便适时选择恰当的算法类；</a:t>
            </a:r>
          </a:p>
          <a:p>
            <a:pPr marL="0" indent="0">
              <a:lnSpc>
                <a:spcPct val="100000"/>
              </a:lnSpc>
              <a:buNone/>
            </a:pPr>
            <a:r>
              <a:rPr lang="zh-CN" altLang="en-US" sz="2800" b="1">
                <a:latin typeface="楷体" panose="02010609060101010101" charset="-122"/>
                <a:ea typeface="楷体" panose="02010609060101010101" charset="-122"/>
                <a:sym typeface="+mn-ea"/>
              </a:rPr>
              <a:t>    2）策略模式</a:t>
            </a:r>
            <a:r>
              <a:rPr lang="zh-CN" altLang="en-US" sz="2800" b="1">
                <a:solidFill>
                  <a:srgbClr val="FF0000"/>
                </a:solidFill>
                <a:latin typeface="楷体" panose="02010609060101010101" charset="-122"/>
                <a:ea typeface="楷体" panose="02010609060101010101" charset="-122"/>
                <a:sym typeface="+mn-ea"/>
              </a:rPr>
              <a:t>造成很多的策略类</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6.3 策略（Strategy）模式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90000"/>
              </a:lnSpc>
            </a:pPr>
            <a:r>
              <a:rPr sz="2800">
                <a:solidFill>
                  <a:srgbClr val="00B050"/>
                </a:solidFill>
              </a:rPr>
              <a:t>6.3.2 模式的结构与实现</a:t>
            </a: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90000"/>
              </a:lnSpc>
              <a:buNone/>
            </a:pPr>
            <a:r>
              <a:rPr lang="zh-CN" altLang="en-US" sz="2800" b="1">
                <a:latin typeface="楷体" panose="02010609060101010101" charset="-122"/>
                <a:ea typeface="楷体" panose="02010609060101010101" charset="-122"/>
                <a:sym typeface="+mn-ea"/>
              </a:rPr>
              <a:t>    策略模式的主要角色有：</a:t>
            </a:r>
          </a:p>
          <a:p>
            <a:pPr marL="0" indent="0">
              <a:lnSpc>
                <a:spcPct val="9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抽象策略（Strategy）类</a:t>
            </a:r>
            <a:r>
              <a:rPr lang="zh-CN" altLang="en-US" sz="2800" b="1">
                <a:latin typeface="楷体" panose="02010609060101010101" charset="-122"/>
                <a:ea typeface="楷体" panose="02010609060101010101" charset="-122"/>
                <a:sym typeface="+mn-ea"/>
              </a:rPr>
              <a:t>：定义了一个公共接口，各种不同的算法以不同的方式实现这个接口，环境角色使用这个接口调用不同的算法，一般使用接口或抽象类实现。</a:t>
            </a:r>
          </a:p>
          <a:p>
            <a:pPr marL="0" indent="0">
              <a:lnSpc>
                <a:spcPct val="9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具体策略（ConcreteStrategy）类</a:t>
            </a:r>
            <a:r>
              <a:rPr lang="zh-CN" altLang="en-US" sz="2800" b="1">
                <a:latin typeface="楷体" panose="02010609060101010101" charset="-122"/>
                <a:ea typeface="楷体" panose="02010609060101010101" charset="-122"/>
                <a:sym typeface="+mn-ea"/>
              </a:rPr>
              <a:t>：实现了抽象策略定义的接口，提供具体的算法实现。</a:t>
            </a:r>
          </a:p>
          <a:p>
            <a:pPr marL="0" indent="0">
              <a:lnSpc>
                <a:spcPct val="9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环境（Context）类</a:t>
            </a:r>
            <a:r>
              <a:rPr lang="zh-CN" altLang="en-US" sz="2800" b="1">
                <a:latin typeface="楷体" panose="02010609060101010101" charset="-122"/>
                <a:ea typeface="楷体" panose="02010609060101010101" charset="-122"/>
                <a:sym typeface="+mn-ea"/>
              </a:rPr>
              <a:t>：持有一个策略类的引用，最终给客户端调用。</a:t>
            </a:r>
          </a:p>
          <a:p>
            <a:pPr marL="0" indent="0">
              <a:lnSpc>
                <a:spcPct val="90000"/>
              </a:lnSpc>
              <a:buNone/>
            </a:pPr>
            <a:r>
              <a:rPr lang="zh-CN" altLang="en-US" sz="2800" b="1">
                <a:latin typeface="楷体" panose="02010609060101010101" charset="-122"/>
                <a:ea typeface="楷体" panose="02010609060101010101" charset="-122"/>
                <a:sym typeface="+mn-ea"/>
              </a:rPr>
              <a:t>    其结构图见下页：</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6.3 策略（Strategy）模式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51000"/>
            <a:ext cx="2535555" cy="4705350"/>
          </a:xfrm>
        </p:spPr>
        <p:txBody>
          <a:bodyPr/>
          <a:lstStyle/>
          <a:p>
            <a:pPr>
              <a:lnSpc>
                <a:spcPct val="90000"/>
              </a:lnSpc>
            </a:pPr>
            <a:r>
              <a:rPr sz="2800">
                <a:solidFill>
                  <a:srgbClr val="00B050"/>
                </a:solidFill>
                <a:sym typeface="+mn-ea"/>
              </a:rPr>
              <a:t>6.3.2 模式的结构与实现</a:t>
            </a: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1.模式的结构（续）：</a:t>
            </a:r>
          </a:p>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结构图如右：</a:t>
            </a:r>
          </a:p>
          <a:p>
            <a:pPr marL="0" indent="0">
              <a:lnSpc>
                <a:spcPct val="90000"/>
              </a:lnSpc>
              <a:buNone/>
            </a:pPr>
            <a:endParaRPr lang="zh-CN" altLang="en-US" sz="2800" b="1">
              <a:latin typeface="楷体" panose="02010609060101010101" charset="-122"/>
              <a:ea typeface="楷体" panose="02010609060101010101" charset="-122"/>
              <a:sym typeface="+mn-ea"/>
            </a:endParaRP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2.模式的实现</a:t>
            </a:r>
          </a:p>
          <a:p>
            <a:pPr marL="0" indent="0">
              <a:lnSpc>
                <a:spcPct val="9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21" descr="z64_Strategy"/>
          <p:cNvPicPr>
            <a:picLocks noChangeAspect="1"/>
          </p:cNvPicPr>
          <p:nvPr/>
        </p:nvPicPr>
        <p:blipFill>
          <a:blip r:embed="rId3"/>
          <a:stretch>
            <a:fillRect/>
          </a:stretch>
        </p:blipFill>
        <p:spPr>
          <a:xfrm>
            <a:off x="3145155" y="1635125"/>
            <a:ext cx="8753475" cy="4517390"/>
          </a:xfrm>
          <a:prstGeom prst="rect">
            <a:avLst/>
          </a:prstGeom>
          <a:noFill/>
          <a:ln w="9525">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6.3 策略（Strategy）模式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71930"/>
            <a:ext cx="3638550" cy="4824730"/>
          </a:xfrm>
        </p:spPr>
        <p:txBody>
          <a:bodyPr/>
          <a:lstStyle/>
          <a:p>
            <a:pPr>
              <a:lnSpc>
                <a:spcPct val="110000"/>
              </a:lnSpc>
            </a:pPr>
            <a:r>
              <a:rPr lang="zh-CN" altLang="en-US" sz="2800">
                <a:solidFill>
                  <a:srgbClr val="00B050"/>
                </a:solidFill>
              </a:rPr>
              <a:t>6.3.3 模式的应用实例</a:t>
            </a:r>
            <a:r>
              <a:rPr lang="zh-CN" altLang="en-US" sz="2800">
                <a:solidFill>
                  <a:schemeClr val="tx1"/>
                </a:solidFill>
              </a:rPr>
              <a:t> </a:t>
            </a:r>
          </a:p>
          <a:p>
            <a:pPr marL="0" indent="0">
              <a:lnSpc>
                <a:spcPct val="11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【例6.2】 策略模式在“大闸蟹”做菜中的应用。</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关于大闸蟹菜的做法有很多种，本例以清蒸大闸蟹和红烧大闸蟹2种方法为例，介绍策略模式的应用，右边是其结构图：</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6" descr="z65_CrabCookingStrategy"/>
          <p:cNvPicPr>
            <a:picLocks noChangeAspect="1"/>
          </p:cNvPicPr>
          <p:nvPr/>
        </p:nvPicPr>
        <p:blipFill>
          <a:blip r:embed="rId3"/>
          <a:stretch>
            <a:fillRect/>
          </a:stretch>
        </p:blipFill>
        <p:spPr>
          <a:xfrm>
            <a:off x="4302125" y="1583690"/>
            <a:ext cx="7729855" cy="4831080"/>
          </a:xfrm>
          <a:prstGeom prst="rect">
            <a:avLst/>
          </a:prstGeom>
          <a:noFill/>
          <a:ln w="9525">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6.3 策略（Strategy）模式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24000"/>
            <a:ext cx="4006215" cy="4641215"/>
          </a:xfrm>
        </p:spPr>
        <p:txBody>
          <a:bodyPr/>
          <a:lstStyle/>
          <a:p>
            <a:pPr>
              <a:lnSpc>
                <a:spcPct val="90000"/>
              </a:lnSpc>
            </a:pPr>
            <a:r>
              <a:rPr lang="zh-CN" altLang="en-US" sz="2800">
                <a:solidFill>
                  <a:srgbClr val="00B050"/>
                </a:solidFill>
                <a:sym typeface="+mn-ea"/>
              </a:rPr>
              <a:t>6.3.3 模式的应用实例</a:t>
            </a:r>
            <a:r>
              <a:rPr lang="zh-CN" altLang="en-US" sz="2800">
                <a:sym typeface="+mn-ea"/>
              </a:rPr>
              <a:t> </a:t>
            </a:r>
            <a:endParaRPr lang="zh-CN" altLang="en-US" sz="2800">
              <a:solidFill>
                <a:srgbClr val="00B050"/>
              </a:solidFill>
              <a:sym typeface="+mn-ea"/>
            </a:endParaRPr>
          </a:p>
          <a:p>
            <a:pPr marL="0" indent="0">
              <a:lnSpc>
                <a:spcPct val="90000"/>
              </a:lnSpc>
              <a:buNone/>
            </a:pP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【例6.2】 策略模式在“大闸蟹”做菜中的应用。</a:t>
            </a:r>
          </a:p>
          <a:p>
            <a:pPr marL="0" indent="0">
              <a:lnSpc>
                <a:spcPct val="90000"/>
              </a:lnSpc>
              <a:buNone/>
            </a:pPr>
            <a:r>
              <a:rPr lang="zh-CN" altLang="en-US" sz="2800" b="1">
                <a:latin typeface="楷体" panose="02010609060101010101" charset="-122"/>
                <a:ea typeface="楷体" panose="02010609060101010101" charset="-122"/>
                <a:sym typeface="+mn-ea"/>
              </a:rPr>
              <a:t>  </a:t>
            </a:r>
          </a:p>
          <a:p>
            <a:pPr marL="0" indent="0">
              <a:lnSpc>
                <a:spcPct val="90000"/>
              </a:lnSpc>
              <a:buNone/>
            </a:pPr>
            <a:r>
              <a:rPr lang="zh-CN" altLang="en-US" sz="2800" b="1">
                <a:solidFill>
                  <a:srgbClr val="FF0000"/>
                </a:solidFill>
                <a:latin typeface="楷体" panose="02010609060101010101" charset="-122"/>
                <a:ea typeface="楷体" panose="02010609060101010101" charset="-122"/>
                <a:sym typeface="+mn-ea"/>
              </a:rPr>
              <a:t>  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 descr="21"/>
          <p:cNvPicPr>
            <a:picLocks noChangeAspect="1"/>
          </p:cNvPicPr>
          <p:nvPr/>
        </p:nvPicPr>
        <p:blipFill>
          <a:blip r:embed="rId3"/>
          <a:stretch>
            <a:fillRect/>
          </a:stretch>
        </p:blipFill>
        <p:spPr>
          <a:xfrm>
            <a:off x="4694555" y="1600835"/>
            <a:ext cx="7019290" cy="4436110"/>
          </a:xfrm>
          <a:prstGeom prst="rect">
            <a:avLst/>
          </a:prstGeom>
          <a:noFill/>
          <a:ln w="9525">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6.3 策略（Strategy）模式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71930"/>
            <a:ext cx="3638550" cy="4824730"/>
          </a:xfrm>
        </p:spPr>
        <p:txBody>
          <a:bodyPr/>
          <a:lstStyle/>
          <a:p>
            <a:pPr>
              <a:lnSpc>
                <a:spcPct val="110000"/>
              </a:lnSpc>
            </a:pPr>
            <a:r>
              <a:rPr lang="zh-CN" altLang="en-US" sz="2800">
                <a:solidFill>
                  <a:srgbClr val="00B050"/>
                </a:solidFill>
              </a:rPr>
              <a:t>6.3.3 模式的应用实例</a:t>
            </a:r>
            <a:r>
              <a:rPr lang="zh-CN" altLang="en-US" sz="2800">
                <a:solidFill>
                  <a:schemeClr val="tx1"/>
                </a:solidFill>
              </a:rPr>
              <a:t> </a:t>
            </a:r>
          </a:p>
          <a:p>
            <a:pPr marL="0" indent="0">
              <a:lnSpc>
                <a:spcPct val="11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【例6.3】 用策略模式实现韶关去婺源旅游的出行方式。</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韶关去婺源旅游有以下几种出行方式：坐火车、坐汽车和自驾车，所以该实例用策略模式比较适合，右边是其结构图：</a:t>
            </a:r>
          </a:p>
          <a:p>
            <a:pPr marL="0" indent="0">
              <a:lnSpc>
                <a:spcPct val="11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代码：略</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5" descr="z66_WyTourStrategy"/>
          <p:cNvPicPr>
            <a:picLocks noChangeAspect="1"/>
          </p:cNvPicPr>
          <p:nvPr/>
        </p:nvPicPr>
        <p:blipFill>
          <a:blip r:embed="rId3"/>
          <a:stretch>
            <a:fillRect/>
          </a:stretch>
        </p:blipFill>
        <p:spPr>
          <a:xfrm>
            <a:off x="4248150" y="2022475"/>
            <a:ext cx="7904480" cy="4274820"/>
          </a:xfrm>
          <a:prstGeom prst="rect">
            <a:avLst/>
          </a:prstGeom>
          <a:noFill/>
          <a:ln w="9525">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6.3 策略（Strategy）模式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445260"/>
            <a:ext cx="11322050" cy="4981575"/>
          </a:xfrm>
        </p:spPr>
        <p:txBody>
          <a:bodyPr/>
          <a:lstStyle/>
          <a:p>
            <a:pPr>
              <a:lnSpc>
                <a:spcPct val="110000"/>
              </a:lnSpc>
            </a:pPr>
            <a:r>
              <a:rPr lang="zh-CN" altLang="en-US" sz="2800">
                <a:solidFill>
                  <a:srgbClr val="00B050"/>
                </a:solidFill>
              </a:rPr>
              <a:t>6.3.4 模式的应用场景</a:t>
            </a:r>
          </a:p>
          <a:p>
            <a:pPr marL="0" indent="0">
              <a:lnSpc>
                <a:spcPct val="110000"/>
              </a:lnSpc>
              <a:buNone/>
            </a:pPr>
            <a:r>
              <a:rPr lang="zh-CN" altLang="en-US" b="1">
                <a:latin typeface="楷体" panose="02010609060101010101" charset="-122"/>
                <a:ea typeface="楷体" panose="02010609060101010101" charset="-122"/>
                <a:sym typeface="+mn-ea"/>
              </a:rPr>
              <a:t>   通常在以下几种情况使用策略模式较多：  </a:t>
            </a:r>
          </a:p>
          <a:p>
            <a:pPr marL="0" indent="0">
              <a:lnSpc>
                <a:spcPct val="110000"/>
              </a:lnSpc>
              <a:buNone/>
            </a:pPr>
            <a:r>
              <a:rPr lang="zh-CN" altLang="en-US" b="1">
                <a:latin typeface="楷体" panose="02010609060101010101" charset="-122"/>
                <a:ea typeface="楷体" panose="02010609060101010101" charset="-122"/>
                <a:sym typeface="+mn-ea"/>
              </a:rPr>
              <a:t>   1）一个</a:t>
            </a:r>
            <a:r>
              <a:rPr lang="zh-CN" altLang="en-US" b="1">
                <a:solidFill>
                  <a:srgbClr val="FF0000"/>
                </a:solidFill>
                <a:latin typeface="楷体" panose="02010609060101010101" charset="-122"/>
                <a:ea typeface="楷体" panose="02010609060101010101" charset="-122"/>
                <a:sym typeface="+mn-ea"/>
              </a:rPr>
              <a:t>系统需要动态地在几种算法中选择一种时</a:t>
            </a:r>
            <a:r>
              <a:rPr lang="zh-CN" altLang="en-US" b="1">
                <a:latin typeface="楷体" panose="02010609060101010101" charset="-122"/>
                <a:ea typeface="楷体" panose="02010609060101010101" charset="-122"/>
                <a:sym typeface="+mn-ea"/>
              </a:rPr>
              <a:t>，可将每个算法封装到策略类中。</a:t>
            </a:r>
          </a:p>
          <a:p>
            <a:pPr marL="0" indent="0">
              <a:lnSpc>
                <a:spcPct val="110000"/>
              </a:lnSpc>
              <a:buNone/>
            </a:pPr>
            <a:r>
              <a:rPr lang="zh-CN" altLang="en-US" b="1">
                <a:latin typeface="楷体" panose="02010609060101010101" charset="-122"/>
                <a:ea typeface="楷体" panose="02010609060101010101" charset="-122"/>
                <a:sym typeface="+mn-ea"/>
              </a:rPr>
              <a:t>   2）</a:t>
            </a:r>
            <a:r>
              <a:rPr lang="zh-CN" altLang="en-US" b="1">
                <a:solidFill>
                  <a:srgbClr val="FF0000"/>
                </a:solidFill>
                <a:latin typeface="楷体" panose="02010609060101010101" charset="-122"/>
                <a:ea typeface="楷体" panose="02010609060101010101" charset="-122"/>
                <a:sym typeface="+mn-ea"/>
              </a:rPr>
              <a:t>一个类定义了多种行为</a:t>
            </a:r>
            <a:r>
              <a:rPr lang="zh-CN" altLang="en-US" b="1">
                <a:latin typeface="楷体" panose="02010609060101010101" charset="-122"/>
                <a:ea typeface="楷体" panose="02010609060101010101" charset="-122"/>
                <a:sym typeface="+mn-ea"/>
              </a:rPr>
              <a:t> , 并且这些行为在这个类的操作中以多个条件语句的形式出现，可将每个条件分支移入到它们各自的策略类中以代替这些条件语句。</a:t>
            </a:r>
          </a:p>
          <a:p>
            <a:pPr marL="0" indent="0">
              <a:lnSpc>
                <a:spcPct val="110000"/>
              </a:lnSpc>
              <a:buNone/>
            </a:pPr>
            <a:r>
              <a:rPr lang="zh-CN" altLang="en-US" b="1">
                <a:latin typeface="楷体" panose="02010609060101010101" charset="-122"/>
                <a:ea typeface="楷体" panose="02010609060101010101" charset="-122"/>
                <a:sym typeface="+mn-ea"/>
              </a:rPr>
              <a:t>   3）</a:t>
            </a:r>
            <a:r>
              <a:rPr lang="zh-CN" altLang="en-US" b="1">
                <a:solidFill>
                  <a:srgbClr val="FF0000"/>
                </a:solidFill>
                <a:latin typeface="楷体" panose="02010609060101010101" charset="-122"/>
                <a:ea typeface="楷体" panose="02010609060101010101" charset="-122"/>
                <a:sym typeface="+mn-ea"/>
              </a:rPr>
              <a:t>系统中各算法彼此完全独立</a:t>
            </a:r>
            <a:r>
              <a:rPr lang="zh-CN" altLang="en-US" b="1">
                <a:latin typeface="楷体" panose="02010609060101010101" charset="-122"/>
                <a:ea typeface="楷体" panose="02010609060101010101" charset="-122"/>
                <a:sym typeface="+mn-ea"/>
              </a:rPr>
              <a:t>，且要求对客户隐藏具体算法的实现细节时。</a:t>
            </a:r>
          </a:p>
          <a:p>
            <a:pPr marL="0" indent="0">
              <a:lnSpc>
                <a:spcPct val="110000"/>
              </a:lnSpc>
              <a:buNone/>
            </a:pPr>
            <a:r>
              <a:rPr lang="zh-CN" altLang="en-US" b="1">
                <a:latin typeface="楷体" panose="02010609060101010101" charset="-122"/>
                <a:ea typeface="楷体" panose="02010609060101010101" charset="-122"/>
                <a:sym typeface="+mn-ea"/>
              </a:rPr>
              <a:t>   4）系统</a:t>
            </a:r>
            <a:r>
              <a:rPr lang="zh-CN" altLang="en-US" b="1">
                <a:solidFill>
                  <a:srgbClr val="FF0000"/>
                </a:solidFill>
                <a:latin typeface="楷体" panose="02010609060101010101" charset="-122"/>
                <a:ea typeface="楷体" panose="02010609060101010101" charset="-122"/>
                <a:sym typeface="+mn-ea"/>
              </a:rPr>
              <a:t>要求使用算法的客户不应该知道其操作的数据时</a:t>
            </a:r>
            <a:r>
              <a:rPr lang="zh-CN" altLang="en-US" b="1">
                <a:latin typeface="楷体" panose="02010609060101010101" charset="-122"/>
                <a:ea typeface="楷体" panose="02010609060101010101" charset="-122"/>
                <a:sym typeface="+mn-ea"/>
              </a:rPr>
              <a:t>，可使用策略模式来隐藏与算法相关的数据结构。</a:t>
            </a:r>
          </a:p>
          <a:p>
            <a:pPr marL="0" indent="0">
              <a:lnSpc>
                <a:spcPct val="110000"/>
              </a:lnSpc>
              <a:buNone/>
            </a:pPr>
            <a:r>
              <a:rPr lang="zh-CN" altLang="en-US" b="1">
                <a:latin typeface="楷体" panose="02010609060101010101" charset="-122"/>
                <a:ea typeface="楷体" panose="02010609060101010101" charset="-122"/>
                <a:sym typeface="+mn-ea"/>
              </a:rPr>
              <a:t>   5）</a:t>
            </a:r>
            <a:r>
              <a:rPr lang="zh-CN" altLang="en-US" b="1">
                <a:solidFill>
                  <a:srgbClr val="FF0000"/>
                </a:solidFill>
                <a:latin typeface="楷体" panose="02010609060101010101" charset="-122"/>
                <a:ea typeface="楷体" panose="02010609060101010101" charset="-122"/>
                <a:sym typeface="+mn-ea"/>
              </a:rPr>
              <a:t>多个类只区别在表现行为不同</a:t>
            </a:r>
            <a:r>
              <a:rPr lang="zh-CN" altLang="en-US" b="1">
                <a:latin typeface="楷体" panose="02010609060101010101" charset="-122"/>
                <a:ea typeface="楷体" panose="02010609060101010101" charset="-122"/>
                <a:sym typeface="+mn-ea"/>
              </a:rPr>
              <a:t>，可以使用策略模式，在运行时动态选择具体要执行的行为。</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内容简介</a:t>
            </a:r>
          </a:p>
        </p:txBody>
      </p:sp>
      <p:sp>
        <p:nvSpPr>
          <p:cNvPr id="39" name="内容占位符 38"/>
          <p:cNvSpPr>
            <a:spLocks noGrp="1"/>
          </p:cNvSpPr>
          <p:nvPr>
            <p:ph idx="1"/>
          </p:nvPr>
        </p:nvSpPr>
        <p:spPr>
          <a:xfrm>
            <a:off x="609600" y="1294130"/>
            <a:ext cx="10972800" cy="5188585"/>
          </a:xfrm>
        </p:spPr>
        <p:txBody>
          <a:bodyPr/>
          <a:lstStyle/>
          <a:p>
            <a:pPr marL="0" indent="0">
              <a:lnSpc>
                <a:spcPct val="110000"/>
              </a:lnSpc>
              <a:buNone/>
            </a:pPr>
            <a:r>
              <a:rPr lang="en-US" altLang="zh-CN">
                <a:latin typeface="Arial" panose="020B0604020202020204" pitchFamily="34" charset="0"/>
              </a:rPr>
              <a:t>• </a:t>
            </a:r>
            <a:r>
              <a:rPr lang="en-US" altLang="zh-CN">
                <a:solidFill>
                  <a:srgbClr val="00B050"/>
                </a:solidFill>
              </a:rPr>
              <a:t>本章教学目标：</a:t>
            </a:r>
          </a:p>
          <a:p>
            <a:pPr marL="0" indent="0">
              <a:lnSpc>
                <a:spcPct val="110000"/>
              </a:lnSpc>
              <a:buNone/>
            </a:pPr>
            <a:r>
              <a:rPr lang="zh-CN" altLang="en-US">
                <a:sym typeface="+mn-ea"/>
              </a:rPr>
              <a:t></a:t>
            </a:r>
            <a:r>
              <a:rPr lang="zh-CN" altLang="en-US"/>
              <a:t>了解</a:t>
            </a:r>
            <a:r>
              <a:rPr lang="zh-CN" altLang="en-US">
                <a:solidFill>
                  <a:srgbClr val="FF0000"/>
                </a:solidFill>
              </a:rPr>
              <a:t>行为型模式</a:t>
            </a:r>
            <a:r>
              <a:rPr lang="zh-CN" altLang="en-US"/>
              <a:t>的概念与分类；</a:t>
            </a:r>
          </a:p>
          <a:p>
            <a:pPr marL="0" indent="0">
              <a:lnSpc>
                <a:spcPct val="110000"/>
              </a:lnSpc>
              <a:buNone/>
            </a:pPr>
            <a:r>
              <a:rPr lang="zh-CN" altLang="en-US">
                <a:sym typeface="+mn-ea"/>
              </a:rPr>
              <a:t></a:t>
            </a:r>
            <a:r>
              <a:rPr lang="zh-CN" altLang="en-US"/>
              <a:t>理</a:t>
            </a:r>
            <a:r>
              <a:rPr lang="zh-CN" altLang="en-US">
                <a:solidFill>
                  <a:schemeClr val="tx1"/>
                </a:solidFill>
              </a:rPr>
              <a:t>解</a:t>
            </a:r>
            <a:r>
              <a:rPr lang="zh-CN" altLang="en-US">
                <a:solidFill>
                  <a:srgbClr val="FF0000"/>
                </a:solidFill>
              </a:rPr>
              <a:t>模板方法模式</a:t>
            </a:r>
            <a:r>
              <a:rPr lang="zh-CN" altLang="en-US"/>
              <a:t>、</a:t>
            </a:r>
            <a:r>
              <a:rPr lang="zh-CN" altLang="en-US">
                <a:solidFill>
                  <a:srgbClr val="FF0000"/>
                </a:solidFill>
              </a:rPr>
              <a:t>策略模式</a:t>
            </a:r>
            <a:r>
              <a:rPr lang="zh-CN" altLang="en-US"/>
              <a:t>、</a:t>
            </a:r>
            <a:r>
              <a:rPr lang="zh-CN" altLang="en-US">
                <a:solidFill>
                  <a:srgbClr val="FF0000"/>
                </a:solidFill>
              </a:rPr>
              <a:t>命令模式</a:t>
            </a:r>
            <a:r>
              <a:rPr lang="zh-CN" altLang="en-US"/>
              <a:t>的</a:t>
            </a:r>
            <a:r>
              <a:rPr lang="zh-CN" altLang="en-US">
                <a:solidFill>
                  <a:srgbClr val="0066FF"/>
                </a:solidFill>
              </a:rPr>
              <a:t>定义</a:t>
            </a:r>
            <a:r>
              <a:rPr lang="zh-CN" altLang="en-US"/>
              <a:t>与</a:t>
            </a:r>
            <a:r>
              <a:rPr lang="zh-CN" altLang="en-US">
                <a:solidFill>
                  <a:srgbClr val="0066FF"/>
                </a:solidFill>
              </a:rPr>
              <a:t>特点</a:t>
            </a:r>
            <a:r>
              <a:rPr lang="zh-CN" altLang="en-US"/>
              <a:t>；</a:t>
            </a:r>
          </a:p>
          <a:p>
            <a:pPr marL="0" indent="0">
              <a:lnSpc>
                <a:spcPct val="110000"/>
              </a:lnSpc>
              <a:buNone/>
            </a:pPr>
            <a:r>
              <a:rPr lang="zh-CN" altLang="en-US">
                <a:sym typeface="+mn-ea"/>
              </a:rPr>
              <a:t></a:t>
            </a:r>
            <a:r>
              <a:rPr lang="zh-CN" altLang="en-US"/>
              <a:t>掌握模板方法模式、策略模式、命令模式的</a:t>
            </a:r>
            <a:r>
              <a:rPr lang="zh-CN" altLang="en-US">
                <a:solidFill>
                  <a:srgbClr val="0066FF"/>
                </a:solidFill>
              </a:rPr>
              <a:t>结构</a:t>
            </a:r>
            <a:r>
              <a:rPr lang="zh-CN" altLang="en-US"/>
              <a:t>与</a:t>
            </a:r>
            <a:r>
              <a:rPr lang="zh-CN" altLang="en-US">
                <a:solidFill>
                  <a:srgbClr val="0066FF"/>
                </a:solidFill>
              </a:rPr>
              <a:t>实现</a:t>
            </a:r>
            <a:r>
              <a:rPr lang="zh-CN" altLang="en-US"/>
              <a:t>；</a:t>
            </a:r>
          </a:p>
          <a:p>
            <a:pPr marL="0" indent="0">
              <a:lnSpc>
                <a:spcPct val="110000"/>
              </a:lnSpc>
              <a:buNone/>
            </a:pPr>
            <a:r>
              <a:rPr lang="zh-CN" altLang="en-US">
                <a:sym typeface="+mn-ea"/>
              </a:rPr>
              <a:t>学会使用这三种设计模式开发</a:t>
            </a:r>
            <a:r>
              <a:rPr lang="zh-CN" altLang="en-US">
                <a:solidFill>
                  <a:srgbClr val="0066FF"/>
                </a:solidFill>
                <a:sym typeface="+mn-ea"/>
              </a:rPr>
              <a:t>应用程序</a:t>
            </a:r>
            <a:r>
              <a:rPr lang="zh-CN" altLang="en-US">
                <a:sym typeface="+mn-ea"/>
              </a:rPr>
              <a:t>；</a:t>
            </a:r>
          </a:p>
          <a:p>
            <a:pPr marL="0" indent="0">
              <a:lnSpc>
                <a:spcPct val="110000"/>
              </a:lnSpc>
              <a:buNone/>
            </a:pPr>
            <a:r>
              <a:rPr lang="zh-CN" altLang="en-US">
                <a:sym typeface="+mn-ea"/>
              </a:rPr>
              <a:t>明白这三种设计模式的</a:t>
            </a:r>
            <a:r>
              <a:rPr lang="zh-CN" altLang="en-US">
                <a:solidFill>
                  <a:srgbClr val="0066FF"/>
                </a:solidFill>
                <a:sym typeface="+mn-ea"/>
              </a:rPr>
              <a:t>扩展应用</a:t>
            </a:r>
            <a:r>
              <a:rPr lang="zh-CN" altLang="en-US">
                <a:sym typeface="+mn-ea"/>
              </a:rPr>
              <a:t>。</a:t>
            </a:r>
          </a:p>
          <a:p>
            <a:pPr marL="0" indent="0">
              <a:lnSpc>
                <a:spcPct val="110000"/>
              </a:lnSpc>
              <a:buNone/>
            </a:pPr>
            <a:r>
              <a:rPr lang="zh-CN" altLang="en-US">
                <a:latin typeface="Arial" panose="020B0604020202020204" pitchFamily="34" charset="0"/>
              </a:rPr>
              <a:t>• </a:t>
            </a:r>
            <a:r>
              <a:rPr lang="zh-CN" altLang="en-US">
                <a:solidFill>
                  <a:srgbClr val="00B050"/>
                </a:solidFill>
              </a:rPr>
              <a:t>本章重点内容：</a:t>
            </a:r>
          </a:p>
          <a:p>
            <a:pPr marL="0" indent="0">
              <a:lnSpc>
                <a:spcPct val="110000"/>
              </a:lnSpc>
              <a:buNone/>
            </a:pPr>
            <a:r>
              <a:rPr lang="zh-CN" altLang="en-US">
                <a:sym typeface="+mn-ea"/>
              </a:rPr>
              <a:t></a:t>
            </a:r>
            <a:r>
              <a:rPr lang="zh-CN" altLang="en-US"/>
              <a:t>行为型模式的定义、特点和分类方法；</a:t>
            </a:r>
          </a:p>
          <a:p>
            <a:pPr marL="0" indent="0">
              <a:lnSpc>
                <a:spcPct val="110000"/>
              </a:lnSpc>
              <a:buNone/>
            </a:pPr>
            <a:r>
              <a:rPr lang="zh-CN" altLang="en-US">
                <a:sym typeface="+mn-ea"/>
              </a:rPr>
              <a:t></a:t>
            </a:r>
            <a:r>
              <a:rPr lang="zh-CN" altLang="en-US">
                <a:solidFill>
                  <a:srgbClr val="FF0000"/>
                </a:solidFill>
              </a:rPr>
              <a:t>模板方法模式</a:t>
            </a:r>
            <a:r>
              <a:rPr lang="zh-CN" altLang="en-US"/>
              <a:t>的特点、结构、应用场景与应用方法；</a:t>
            </a:r>
          </a:p>
          <a:p>
            <a:pPr marL="0" indent="0">
              <a:lnSpc>
                <a:spcPct val="110000"/>
              </a:lnSpc>
              <a:buNone/>
            </a:pPr>
            <a:r>
              <a:rPr lang="zh-CN" altLang="en-US">
                <a:sym typeface="+mn-ea"/>
              </a:rPr>
              <a:t></a:t>
            </a:r>
            <a:r>
              <a:rPr lang="zh-CN" altLang="en-US">
                <a:solidFill>
                  <a:srgbClr val="FF0000"/>
                </a:solidFill>
              </a:rPr>
              <a:t>策略模式</a:t>
            </a:r>
            <a:r>
              <a:rPr lang="zh-CN" altLang="en-US"/>
              <a:t>的特点、结构、应用场景与应用方法；</a:t>
            </a:r>
          </a:p>
          <a:p>
            <a:pPr marL="0" indent="0">
              <a:lnSpc>
                <a:spcPct val="110000"/>
              </a:lnSpc>
              <a:buNone/>
            </a:pPr>
            <a:r>
              <a:rPr lang="zh-CN" altLang="en-US">
                <a:sym typeface="+mn-ea"/>
              </a:rPr>
              <a:t></a:t>
            </a:r>
            <a:r>
              <a:rPr lang="zh-CN" altLang="en-US">
                <a:solidFill>
                  <a:srgbClr val="FF0000"/>
                </a:solidFill>
              </a:rPr>
              <a:t>命令模式</a:t>
            </a:r>
            <a:r>
              <a:rPr lang="zh-CN" altLang="en-US"/>
              <a:t>的特点、结构、应用场景与应用方法。</a:t>
            </a:r>
          </a:p>
        </p:txBody>
      </p:sp>
      <p:sp>
        <p:nvSpPr>
          <p:cNvPr id="2" name="日期占位符 1"/>
          <p:cNvSpPr>
            <a:spLocks noGrp="1"/>
          </p:cNvSpPr>
          <p:nvPr>
            <p:ph type="dt" sz="half" idx="10"/>
          </p:nvPr>
        </p:nvSpPr>
        <p:spPr/>
        <p:txBody>
          <a:bodyPr/>
          <a:lstStyle/>
          <a:p>
            <a:pPr lvl="0"/>
            <a:r>
              <a:rPr lang="zh-CN" altLang="en-US">
                <a:sym typeface="+mn-ea"/>
              </a:rPr>
              <a:t>软件设计模式（Java版）、  作者：程细柱</a:t>
            </a:r>
            <a:endParaRPr lang="zh-CN" altLang="en-US"/>
          </a:p>
          <a:p>
            <a:pPr lvl="0"/>
            <a:endParaRPr lang="zh-CN" altLang="en-US"/>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823335" y="6530975"/>
            <a:ext cx="5678170" cy="476250"/>
          </a:xfrm>
        </p:spPr>
        <p:txBody>
          <a:bodyPr/>
          <a:lstStyle/>
          <a:p>
            <a:pPr lvl="0"/>
            <a:r>
              <a:rPr lang="zh-CN"/>
              <a:t>人民邮电出版社(www.ptpress.com.cn 和 www.ptpedu.com.cn)</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a:xfrm>
            <a:off x="624417" y="571183"/>
            <a:ext cx="10972800" cy="720725"/>
          </a:xfrm>
        </p:spPr>
        <p:txBody>
          <a:bodyPr/>
          <a:lstStyle/>
          <a:p>
            <a:r>
              <a:rPr>
                <a:solidFill>
                  <a:srgbClr val="C00000"/>
                </a:solidFill>
                <a:sym typeface="+mn-ea"/>
              </a:rPr>
              <a:t>6.3 策略（Strategy）模式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587500"/>
            <a:ext cx="3068955" cy="4697730"/>
          </a:xfrm>
        </p:spPr>
        <p:txBody>
          <a:bodyPr/>
          <a:lstStyle/>
          <a:p>
            <a:pPr>
              <a:lnSpc>
                <a:spcPct val="100000"/>
              </a:lnSpc>
            </a:pPr>
            <a:r>
              <a:rPr lang="zh-CN" altLang="en-US" sz="2800">
                <a:solidFill>
                  <a:srgbClr val="00B050"/>
                </a:solidFill>
              </a:rPr>
              <a:t>6.3.5 模式的扩展</a:t>
            </a:r>
          </a:p>
          <a:p>
            <a:pPr marL="0" indent="0">
              <a:lnSpc>
                <a:spcPct val="100000"/>
              </a:lnSpc>
              <a:buNone/>
            </a:pPr>
            <a:r>
              <a:rPr lang="zh-CN" altLang="en-US" sz="2800" b="1">
                <a:latin typeface="楷体" panose="02010609060101010101" charset="-122"/>
                <a:ea typeface="楷体" panose="02010609060101010101" charset="-122"/>
                <a:sym typeface="+mn-ea"/>
              </a:rPr>
              <a:t>   </a:t>
            </a:r>
            <a:r>
              <a:rPr lang="zh-CN" altLang="en-US" b="1">
                <a:latin typeface="楷体" panose="02010609060101010101" charset="-122"/>
                <a:ea typeface="楷体" panose="02010609060101010101" charset="-122"/>
                <a:sym typeface="+mn-ea"/>
              </a:rPr>
              <a:t>在一个使用策略模式的系统中，</a:t>
            </a:r>
            <a:r>
              <a:rPr lang="zh-CN" altLang="en-US" b="1">
                <a:solidFill>
                  <a:srgbClr val="FF0000"/>
                </a:solidFill>
                <a:latin typeface="楷体" panose="02010609060101010101" charset="-122"/>
                <a:ea typeface="楷体" panose="02010609060101010101" charset="-122"/>
                <a:sym typeface="+mn-ea"/>
              </a:rPr>
              <a:t>当存在的策略很多时</a:t>
            </a:r>
            <a:r>
              <a:rPr lang="zh-CN" altLang="en-US" b="1">
                <a:latin typeface="楷体" panose="02010609060101010101" charset="-122"/>
                <a:ea typeface="楷体" panose="02010609060101010101" charset="-122"/>
                <a:sym typeface="+mn-ea"/>
              </a:rPr>
              <a:t>，客户端管理所有策略算法将变得很复杂，如果在环境类中</a:t>
            </a:r>
            <a:r>
              <a:rPr lang="zh-CN" altLang="en-US" b="1">
                <a:solidFill>
                  <a:srgbClr val="FF0000"/>
                </a:solidFill>
                <a:latin typeface="楷体" panose="02010609060101010101" charset="-122"/>
                <a:ea typeface="楷体" panose="02010609060101010101" charset="-122"/>
                <a:sym typeface="+mn-ea"/>
              </a:rPr>
              <a:t>使用简单工厂模式来管理这些策略类</a:t>
            </a:r>
            <a:r>
              <a:rPr lang="zh-CN" altLang="en-US" b="1">
                <a:latin typeface="楷体" panose="02010609060101010101" charset="-122"/>
                <a:ea typeface="楷体" panose="02010609060101010101" charset="-122"/>
                <a:sym typeface="+mn-ea"/>
              </a:rPr>
              <a:t>将大大减少客户端的工作复杂度，右边是其结构图：</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6" descr="z67_StrategyFactory"/>
          <p:cNvPicPr>
            <a:picLocks noChangeAspect="1"/>
          </p:cNvPicPr>
          <p:nvPr/>
        </p:nvPicPr>
        <p:blipFill>
          <a:blip r:embed="rId3"/>
          <a:stretch>
            <a:fillRect/>
          </a:stretch>
        </p:blipFill>
        <p:spPr>
          <a:xfrm>
            <a:off x="3678555" y="1587500"/>
            <a:ext cx="8464550" cy="4794250"/>
          </a:xfrm>
          <a:prstGeom prst="rect">
            <a:avLst/>
          </a:prstGeom>
          <a:noFill/>
          <a:ln w="9525">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6.4  命令（Command）模式</a:t>
            </a:r>
          </a:p>
        </p:txBody>
      </p:sp>
      <p:sp>
        <p:nvSpPr>
          <p:cNvPr id="39" name="内容占位符 38"/>
          <p:cNvSpPr>
            <a:spLocks noGrp="1"/>
          </p:cNvSpPr>
          <p:nvPr>
            <p:ph idx="1"/>
          </p:nvPr>
        </p:nvSpPr>
        <p:spPr>
          <a:xfrm>
            <a:off x="609600" y="1412875"/>
            <a:ext cx="10972800" cy="5118100"/>
          </a:xfrm>
        </p:spPr>
        <p:txBody>
          <a:bodyPr/>
          <a:lstStyle/>
          <a:p>
            <a:pPr>
              <a:lnSpc>
                <a:spcPct val="110000"/>
              </a:lnSpc>
            </a:pPr>
            <a:r>
              <a:rPr sz="2800">
                <a:solidFill>
                  <a:srgbClr val="00B050"/>
                </a:solidFill>
              </a:rPr>
              <a:t>6.4.1 模式的定义与特点</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定义：</a:t>
            </a:r>
            <a:r>
              <a:rPr lang="zh-CN" altLang="en-US" sz="2800" b="1">
                <a:solidFill>
                  <a:srgbClr val="FF0000"/>
                </a:solidFill>
                <a:latin typeface="楷体" panose="02010609060101010101" charset="-122"/>
                <a:ea typeface="楷体" panose="02010609060101010101" charset="-122"/>
              </a:rPr>
              <a:t>将一个请求封装为一个对象</a:t>
            </a:r>
            <a:r>
              <a:rPr lang="zh-CN" altLang="en-US" sz="2800" b="1">
                <a:latin typeface="楷体" panose="02010609060101010101" charset="-122"/>
                <a:ea typeface="楷体" panose="02010609060101010101" charset="-122"/>
              </a:rPr>
              <a:t>，使</a:t>
            </a:r>
            <a:r>
              <a:rPr lang="zh-CN" altLang="en-US" sz="2800" b="1">
                <a:solidFill>
                  <a:srgbClr val="FF0000"/>
                </a:solidFill>
                <a:latin typeface="楷体" panose="02010609060101010101" charset="-122"/>
                <a:ea typeface="楷体" panose="02010609060101010101" charset="-122"/>
              </a:rPr>
              <a:t>发出请求</a:t>
            </a:r>
            <a:r>
              <a:rPr lang="zh-CN" altLang="en-US" sz="2800" b="1">
                <a:latin typeface="楷体" panose="02010609060101010101" charset="-122"/>
                <a:ea typeface="楷体" panose="02010609060101010101" charset="-122"/>
              </a:rPr>
              <a:t>的责任和</a:t>
            </a:r>
            <a:r>
              <a:rPr lang="zh-CN" altLang="en-US" sz="2800" b="1">
                <a:solidFill>
                  <a:srgbClr val="FF0000"/>
                </a:solidFill>
                <a:latin typeface="楷体" panose="02010609060101010101" charset="-122"/>
                <a:ea typeface="楷体" panose="02010609060101010101" charset="-122"/>
              </a:rPr>
              <a:t>执行请求</a:t>
            </a:r>
            <a:r>
              <a:rPr lang="zh-CN" altLang="en-US" sz="2800" b="1">
                <a:latin typeface="楷体" panose="02010609060101010101" charset="-122"/>
                <a:ea typeface="楷体" panose="02010609060101010101" charset="-122"/>
              </a:rPr>
              <a:t>的责任分割开。这样两者之间</a:t>
            </a:r>
            <a:r>
              <a:rPr lang="zh-CN" altLang="en-US" sz="2800" b="1">
                <a:solidFill>
                  <a:srgbClr val="FF0000"/>
                </a:solidFill>
                <a:latin typeface="楷体" panose="02010609060101010101" charset="-122"/>
                <a:ea typeface="楷体" panose="02010609060101010101" charset="-122"/>
              </a:rPr>
              <a:t>通过命令对象进行沟通</a:t>
            </a:r>
            <a:r>
              <a:rPr lang="zh-CN" altLang="en-US" sz="2800" b="1">
                <a:latin typeface="楷体" panose="02010609060101010101" charset="-122"/>
                <a:ea typeface="楷体" panose="02010609060101010101" charset="-122"/>
              </a:rPr>
              <a:t>，这个方便将命令对象进行储存、传递、调用、增加与管理</a:t>
            </a:r>
            <a:r>
              <a:rPr lang="zh-CN" altLang="en-US" sz="2800" b="1">
                <a:solidFill>
                  <a:schemeClr val="tx1"/>
                </a:solidFill>
                <a:latin typeface="楷体" panose="02010609060101010101" charset="-122"/>
                <a:ea typeface="楷体" panose="02010609060101010101" charset="-122"/>
              </a:rPr>
              <a:t>。</a:t>
            </a:r>
          </a:p>
          <a:p>
            <a:pPr marL="0" indent="0">
              <a:lnSpc>
                <a:spcPct val="11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110000"/>
              </a:lnSpc>
              <a:buNone/>
            </a:pPr>
            <a:r>
              <a:rPr lang="zh-CN" altLang="en-US" sz="2800" b="1">
                <a:solidFill>
                  <a:srgbClr val="0066FF"/>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1）</a:t>
            </a:r>
            <a:r>
              <a:rPr lang="zh-CN" altLang="en-US" sz="2800" b="1">
                <a:solidFill>
                  <a:srgbClr val="FF0000"/>
                </a:solidFill>
                <a:latin typeface="楷体" panose="02010609060101010101" charset="-122"/>
                <a:ea typeface="楷体" panose="02010609060101010101" charset="-122"/>
              </a:rPr>
              <a:t>降低系统的耦合度</a:t>
            </a:r>
            <a:r>
              <a:rPr lang="zh-CN" altLang="en-US" sz="2800" b="1">
                <a:latin typeface="楷体" panose="02010609060101010101" charset="-122"/>
                <a:ea typeface="楷体" panose="02010609060101010101" charset="-122"/>
              </a:rPr>
              <a:t>。命令模式能将调用操作的对象与实现该操作的对象解耦；</a:t>
            </a:r>
          </a:p>
          <a:p>
            <a:pPr marL="0" indent="0">
              <a:lnSpc>
                <a:spcPct val="110000"/>
              </a:lnSpc>
              <a:buNone/>
            </a:pPr>
            <a:r>
              <a:rPr lang="zh-CN" altLang="en-US" sz="2800" b="1">
                <a:latin typeface="楷体" panose="02010609060101010101" charset="-122"/>
                <a:ea typeface="楷体" panose="02010609060101010101" charset="-122"/>
              </a:rPr>
              <a:t>    2）</a:t>
            </a:r>
            <a:r>
              <a:rPr lang="zh-CN" altLang="en-US" sz="2800" b="1">
                <a:solidFill>
                  <a:srgbClr val="FF0000"/>
                </a:solidFill>
                <a:latin typeface="楷体" panose="02010609060101010101" charset="-122"/>
                <a:ea typeface="楷体" panose="02010609060101010101" charset="-122"/>
              </a:rPr>
              <a:t>增加或删除命令非常方便</a:t>
            </a:r>
            <a:r>
              <a:rPr lang="zh-CN" altLang="en-US" sz="2800" b="1">
                <a:latin typeface="楷体" panose="02010609060101010101" charset="-122"/>
                <a:ea typeface="楷体" panose="02010609060101010101" charset="-122"/>
              </a:rPr>
              <a:t>。采用命令模式增加与删除命令不会影响其它类，它</a:t>
            </a:r>
            <a:r>
              <a:rPr lang="zh-CN" altLang="en-US" sz="2800" b="1">
                <a:solidFill>
                  <a:srgbClr val="FF0000"/>
                </a:solidFill>
                <a:latin typeface="楷体" panose="02010609060101010101" charset="-122"/>
                <a:ea typeface="楷体" panose="02010609060101010101" charset="-122"/>
              </a:rPr>
              <a:t>满足“开闭原则”</a:t>
            </a:r>
            <a:r>
              <a:rPr lang="zh-CN" altLang="en-US" sz="2800" b="1">
                <a:latin typeface="楷体" panose="02010609060101010101" charset="-122"/>
                <a:ea typeface="楷体" panose="02010609060101010101" charset="-122"/>
              </a:rPr>
              <a:t>，对扩展比较灵活；</a:t>
            </a:r>
            <a:endParaRPr lang="zh-CN" altLang="en-US" sz="2800"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6.4  命令（Command）模式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412875"/>
            <a:ext cx="10972800" cy="5118100"/>
          </a:xfrm>
        </p:spPr>
        <p:txBody>
          <a:bodyPr/>
          <a:lstStyle/>
          <a:p>
            <a:pPr>
              <a:lnSpc>
                <a:spcPct val="130000"/>
              </a:lnSpc>
            </a:pPr>
            <a:r>
              <a:rPr sz="2800">
                <a:solidFill>
                  <a:srgbClr val="00B050"/>
                </a:solidFill>
              </a:rPr>
              <a:t>6.4.1 模式的定义与特点</a:t>
            </a:r>
            <a:r>
              <a:rPr lang="zh-CN" sz="2800">
                <a:solidFill>
                  <a:srgbClr val="00B050"/>
                </a:solidFill>
              </a:rPr>
              <a:t>（续）</a:t>
            </a:r>
          </a:p>
          <a:p>
            <a:pPr marL="0" indent="0">
              <a:lnSpc>
                <a:spcPct val="130000"/>
              </a:lnSpc>
              <a:buNone/>
            </a:pPr>
            <a:r>
              <a:rPr lang="zh-CN" altLang="en-US" sz="2800" b="1">
                <a:solidFill>
                  <a:schemeClr val="tx1"/>
                </a:solidFill>
                <a:latin typeface="楷体" panose="02010609060101010101" charset="-122"/>
                <a:ea typeface="楷体" panose="02010609060101010101" charset="-122"/>
              </a:rPr>
              <a:t>    </a:t>
            </a:r>
            <a:r>
              <a:rPr lang="zh-CN" altLang="en-US" sz="2800" b="1">
                <a:solidFill>
                  <a:srgbClr val="0066FF"/>
                </a:solidFill>
                <a:latin typeface="楷体" panose="02010609060101010101" charset="-122"/>
                <a:ea typeface="楷体" panose="02010609060101010101" charset="-122"/>
              </a:rPr>
              <a:t>优点：</a:t>
            </a:r>
          </a:p>
          <a:p>
            <a:pPr marL="0" indent="0">
              <a:lnSpc>
                <a:spcPct val="130000"/>
              </a:lnSpc>
              <a:buNone/>
            </a:pPr>
            <a:r>
              <a:rPr lang="zh-CN" altLang="en-US" sz="2800" b="1">
                <a:solidFill>
                  <a:srgbClr val="0066FF"/>
                </a:solidFill>
                <a:latin typeface="楷体" panose="02010609060101010101" charset="-122"/>
                <a:ea typeface="楷体" panose="02010609060101010101" charset="-122"/>
              </a:rPr>
              <a:t>    </a:t>
            </a:r>
            <a:r>
              <a:rPr lang="zh-CN" altLang="en-US" sz="2800" b="1">
                <a:latin typeface="楷体" panose="02010609060101010101" charset="-122"/>
                <a:ea typeface="楷体" panose="02010609060101010101" charset="-122"/>
              </a:rPr>
              <a:t>3）</a:t>
            </a:r>
            <a:r>
              <a:rPr lang="zh-CN" altLang="en-US" sz="2800" b="1">
                <a:solidFill>
                  <a:srgbClr val="FF0000"/>
                </a:solidFill>
                <a:latin typeface="楷体" panose="02010609060101010101" charset="-122"/>
                <a:ea typeface="楷体" panose="02010609060101010101" charset="-122"/>
              </a:rPr>
              <a:t>可以实现宏命令</a:t>
            </a:r>
            <a:r>
              <a:rPr lang="zh-CN" altLang="en-US" sz="2800" b="1">
                <a:latin typeface="楷体" panose="02010609060101010101" charset="-122"/>
                <a:ea typeface="楷体" panose="02010609060101010101" charset="-122"/>
              </a:rPr>
              <a:t>。命令模式可以与组合模式结合，将多个命令装配成一个组合命令，即宏命令；</a:t>
            </a:r>
          </a:p>
          <a:p>
            <a:pPr marL="0" indent="0">
              <a:lnSpc>
                <a:spcPct val="130000"/>
              </a:lnSpc>
              <a:buNone/>
            </a:pPr>
            <a:r>
              <a:rPr lang="zh-CN" altLang="en-US" sz="2800" b="1">
                <a:latin typeface="楷体" panose="02010609060101010101" charset="-122"/>
                <a:ea typeface="楷体" panose="02010609060101010101" charset="-122"/>
              </a:rPr>
              <a:t>    4）</a:t>
            </a:r>
            <a:r>
              <a:rPr lang="zh-CN" altLang="en-US" sz="2800" b="1">
                <a:solidFill>
                  <a:srgbClr val="FF0000"/>
                </a:solidFill>
                <a:latin typeface="楷体" panose="02010609060101010101" charset="-122"/>
                <a:ea typeface="楷体" panose="02010609060101010101" charset="-122"/>
              </a:rPr>
              <a:t>方便实现Undo和Redo操作</a:t>
            </a:r>
            <a:r>
              <a:rPr lang="zh-CN" altLang="en-US" sz="2800" b="1">
                <a:latin typeface="楷体" panose="02010609060101010101" charset="-122"/>
                <a:ea typeface="楷体" panose="02010609060101010101" charset="-122"/>
              </a:rPr>
              <a:t>。命令模式可以与后面章节介绍的备忘录模式结合，实现命令的撤消与恢复</a:t>
            </a:r>
            <a:r>
              <a:rPr lang="zh-CN" altLang="en-US" sz="2800" b="1">
                <a:solidFill>
                  <a:schemeClr val="tx1"/>
                </a:solidFill>
                <a:latin typeface="楷体" panose="02010609060101010101" charset="-122"/>
                <a:ea typeface="楷体" panose="02010609060101010101" charset="-122"/>
              </a:rPr>
              <a:t>。</a:t>
            </a:r>
          </a:p>
          <a:p>
            <a:pPr marL="0" indent="0">
              <a:lnSpc>
                <a:spcPct val="13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缺点：</a:t>
            </a:r>
            <a:r>
              <a:rPr lang="zh-CN" altLang="en-US" sz="2800" b="1">
                <a:solidFill>
                  <a:srgbClr val="FF0000"/>
                </a:solidFill>
                <a:latin typeface="楷体" panose="02010609060101010101" charset="-122"/>
                <a:ea typeface="楷体" panose="02010609060101010101" charset="-122"/>
                <a:sym typeface="+mn-ea"/>
              </a:rPr>
              <a:t>可能产生大量具体命令类</a:t>
            </a:r>
            <a:r>
              <a:rPr lang="zh-CN" altLang="en-US" sz="2800" b="1">
                <a:latin typeface="楷体" panose="02010609060101010101" charset="-122"/>
                <a:ea typeface="楷体" panose="02010609060101010101" charset="-122"/>
                <a:sym typeface="+mn-ea"/>
              </a:rPr>
              <a:t>。因为针对每一个具体操作都需要设计一个具体命令类，这将</a:t>
            </a:r>
            <a:r>
              <a:rPr lang="zh-CN" altLang="en-US" sz="2800" b="1">
                <a:solidFill>
                  <a:srgbClr val="FF0000"/>
                </a:solidFill>
                <a:latin typeface="楷体" panose="02010609060101010101" charset="-122"/>
                <a:ea typeface="楷体" panose="02010609060101010101" charset="-122"/>
                <a:sym typeface="+mn-ea"/>
              </a:rPr>
              <a:t>增加系统的复杂性</a:t>
            </a:r>
            <a:r>
              <a:rPr lang="zh-CN" altLang="en-US" sz="2800"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6.4  命令（Command）模式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609600" y="1379855"/>
            <a:ext cx="10972800" cy="5118100"/>
          </a:xfrm>
        </p:spPr>
        <p:txBody>
          <a:bodyPr/>
          <a:lstStyle/>
          <a:p>
            <a:pPr>
              <a:lnSpc>
                <a:spcPct val="80000"/>
              </a:lnSpc>
            </a:pPr>
            <a:r>
              <a:rPr sz="2800">
                <a:solidFill>
                  <a:srgbClr val="00B050"/>
                </a:solidFill>
              </a:rPr>
              <a:t>6.4.2 模式的结构与实现</a:t>
            </a:r>
          </a:p>
          <a:p>
            <a:pPr marL="0" indent="0">
              <a:lnSpc>
                <a:spcPct val="8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a:t>
            </a:r>
          </a:p>
          <a:p>
            <a:pPr marL="0" indent="0">
              <a:lnSpc>
                <a:spcPct val="80000"/>
              </a:lnSpc>
              <a:buNone/>
            </a:pPr>
            <a:r>
              <a:rPr lang="zh-CN" altLang="en-US" sz="2800" b="1">
                <a:latin typeface="楷体" panose="02010609060101010101" charset="-122"/>
                <a:ea typeface="楷体" panose="02010609060101010101" charset="-122"/>
                <a:sym typeface="+mn-ea"/>
              </a:rPr>
              <a:t>    命令模式包含以下主要角色：</a:t>
            </a:r>
          </a:p>
          <a:p>
            <a:pPr marL="0" indent="0">
              <a:lnSpc>
                <a:spcPct val="80000"/>
              </a:lnSpc>
              <a:buNone/>
            </a:pPr>
            <a:r>
              <a:rPr lang="zh-CN" altLang="en-US" sz="2800" b="1">
                <a:latin typeface="楷体" panose="02010609060101010101" charset="-122"/>
                <a:ea typeface="楷体" panose="02010609060101010101" charset="-122"/>
                <a:sym typeface="+mn-ea"/>
              </a:rPr>
              <a:t>    ⑴ </a:t>
            </a:r>
            <a:r>
              <a:rPr lang="zh-CN" altLang="en-US" sz="2800" b="1">
                <a:solidFill>
                  <a:srgbClr val="FF0000"/>
                </a:solidFill>
                <a:latin typeface="楷体" panose="02010609060101010101" charset="-122"/>
                <a:ea typeface="楷体" panose="02010609060101010101" charset="-122"/>
                <a:sym typeface="+mn-ea"/>
              </a:rPr>
              <a:t>抽象命令类(Command)角色</a:t>
            </a:r>
            <a:r>
              <a:rPr lang="zh-CN" altLang="en-US" sz="2800" b="1">
                <a:latin typeface="楷体" panose="02010609060101010101" charset="-122"/>
                <a:ea typeface="楷体" panose="02010609060101010101" charset="-122"/>
                <a:sym typeface="+mn-ea"/>
              </a:rPr>
              <a:t>：声明执行命令的接口，拥有执行命令的抽象方法execute()。</a:t>
            </a:r>
          </a:p>
          <a:p>
            <a:pPr marL="0" indent="0">
              <a:lnSpc>
                <a:spcPct val="80000"/>
              </a:lnSpc>
              <a:buNone/>
            </a:pPr>
            <a:r>
              <a:rPr lang="zh-CN" altLang="en-US" sz="2800" b="1">
                <a:latin typeface="楷体" panose="02010609060101010101" charset="-122"/>
                <a:ea typeface="楷体" panose="02010609060101010101" charset="-122"/>
                <a:sym typeface="+mn-ea"/>
              </a:rPr>
              <a:t>    ⑵ </a:t>
            </a:r>
            <a:r>
              <a:rPr lang="zh-CN" altLang="en-US" sz="2800" b="1">
                <a:solidFill>
                  <a:srgbClr val="FF0000"/>
                </a:solidFill>
                <a:latin typeface="楷体" panose="02010609060101010101" charset="-122"/>
                <a:ea typeface="楷体" panose="02010609060101010101" charset="-122"/>
                <a:sym typeface="+mn-ea"/>
              </a:rPr>
              <a:t>具体命令角色(ConcreteCommand)角色</a:t>
            </a:r>
            <a:r>
              <a:rPr lang="zh-CN" altLang="en-US" sz="2800" b="1">
                <a:latin typeface="楷体" panose="02010609060101010101" charset="-122"/>
                <a:ea typeface="楷体" panose="02010609060101010101" charset="-122"/>
                <a:sym typeface="+mn-ea"/>
              </a:rPr>
              <a:t>：是抽象命令类的具体实现类，它拥有接收者对象，并通过调用接收者的功能来完成命令要执行的操作。</a:t>
            </a:r>
          </a:p>
          <a:p>
            <a:pPr marL="0" indent="0">
              <a:lnSpc>
                <a:spcPct val="80000"/>
              </a:lnSpc>
              <a:buNone/>
            </a:pPr>
            <a:r>
              <a:rPr lang="zh-CN" altLang="en-US" sz="2800" b="1">
                <a:latin typeface="楷体" panose="02010609060101010101" charset="-122"/>
                <a:ea typeface="楷体" panose="02010609060101010101" charset="-122"/>
                <a:sym typeface="+mn-ea"/>
              </a:rPr>
              <a:t>    ⑶ </a:t>
            </a:r>
            <a:r>
              <a:rPr lang="zh-CN" altLang="en-US" sz="2800" b="1">
                <a:solidFill>
                  <a:srgbClr val="FF0000"/>
                </a:solidFill>
                <a:latin typeface="楷体" panose="02010609060101010101" charset="-122"/>
                <a:ea typeface="楷体" panose="02010609060101010101" charset="-122"/>
                <a:sym typeface="+mn-ea"/>
              </a:rPr>
              <a:t>实现者/接收者(Receiver)角色</a:t>
            </a:r>
            <a:r>
              <a:rPr lang="zh-CN" altLang="en-US" sz="2800" b="1">
                <a:latin typeface="楷体" panose="02010609060101010101" charset="-122"/>
                <a:ea typeface="楷体" panose="02010609060101010101" charset="-122"/>
                <a:sym typeface="+mn-ea"/>
              </a:rPr>
              <a:t>：执行命令功能的相关操作，是具体命令对象业务的真正实现者。</a:t>
            </a:r>
          </a:p>
          <a:p>
            <a:pPr marL="0" indent="0">
              <a:lnSpc>
                <a:spcPct val="80000"/>
              </a:lnSpc>
              <a:buNone/>
            </a:pPr>
            <a:r>
              <a:rPr lang="zh-CN" altLang="en-US" sz="2800" b="1">
                <a:latin typeface="楷体" panose="02010609060101010101" charset="-122"/>
                <a:ea typeface="楷体" panose="02010609060101010101" charset="-122"/>
                <a:sym typeface="+mn-ea"/>
              </a:rPr>
              <a:t>    ⑷ </a:t>
            </a:r>
            <a:r>
              <a:rPr lang="zh-CN" altLang="en-US" sz="2800" b="1">
                <a:solidFill>
                  <a:srgbClr val="FF0000"/>
                </a:solidFill>
                <a:latin typeface="楷体" panose="02010609060101010101" charset="-122"/>
                <a:ea typeface="楷体" panose="02010609060101010101" charset="-122"/>
                <a:sym typeface="+mn-ea"/>
              </a:rPr>
              <a:t>调用者/请求者(Invoker)角色</a:t>
            </a:r>
            <a:r>
              <a:rPr lang="zh-CN" altLang="en-US" sz="2800" b="1">
                <a:latin typeface="楷体" panose="02010609060101010101" charset="-122"/>
                <a:ea typeface="楷体" panose="02010609060101010101" charset="-122"/>
                <a:sym typeface="+mn-ea"/>
              </a:rPr>
              <a:t>：是请求的发送者，它通常拥有很多的命令对象，并通过访问命令对象来执行相关请求，它不直接访问接收者。</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a:xfrm>
            <a:off x="624417" y="493713"/>
            <a:ext cx="10972800" cy="720725"/>
          </a:xfrm>
        </p:spPr>
        <p:txBody>
          <a:bodyPr/>
          <a:lstStyle/>
          <a:p>
            <a:r>
              <a:rPr>
                <a:solidFill>
                  <a:srgbClr val="C00000"/>
                </a:solidFill>
                <a:sym typeface="+mn-ea"/>
              </a:rPr>
              <a:t>6.4  命令（Command）模式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35125"/>
            <a:ext cx="3457575" cy="4705350"/>
          </a:xfrm>
        </p:spPr>
        <p:txBody>
          <a:bodyPr/>
          <a:lstStyle/>
          <a:p>
            <a:pPr>
              <a:lnSpc>
                <a:spcPct val="90000"/>
              </a:lnSpc>
            </a:pPr>
            <a:r>
              <a:rPr sz="2800">
                <a:solidFill>
                  <a:srgbClr val="00B050"/>
                </a:solidFill>
                <a:sym typeface="+mn-ea"/>
              </a:rPr>
              <a:t>6.4.2 模式的结构与实现</a:t>
            </a:r>
          </a:p>
          <a:p>
            <a:pPr marL="0" indent="0">
              <a:lnSpc>
                <a:spcPct val="90000"/>
              </a:lnSpc>
              <a:buNone/>
            </a:pP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1.模式的结构（续）：</a:t>
            </a:r>
          </a:p>
          <a:p>
            <a:pPr marL="0" indent="0">
              <a:lnSpc>
                <a:spcPct val="90000"/>
              </a:lnSpc>
              <a:buNone/>
            </a:pPr>
            <a:r>
              <a:rPr lang="zh-CN" altLang="en-US" sz="2800" b="1">
                <a:solidFill>
                  <a:srgbClr val="0066FF"/>
                </a:solidFill>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结构图如右：</a:t>
            </a:r>
          </a:p>
          <a:p>
            <a:pPr marL="0" indent="0">
              <a:lnSpc>
                <a:spcPct val="90000"/>
              </a:lnSpc>
              <a:buNone/>
            </a:pPr>
            <a:endParaRPr lang="zh-CN" altLang="en-US" sz="2800" b="1">
              <a:latin typeface="楷体" panose="02010609060101010101" charset="-122"/>
              <a:ea typeface="楷体" panose="02010609060101010101" charset="-122"/>
              <a:sym typeface="+mn-ea"/>
            </a:endParaRPr>
          </a:p>
          <a:p>
            <a:pPr marL="0" indent="0">
              <a:lnSpc>
                <a:spcPct val="9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2.模式的实现</a:t>
            </a:r>
          </a:p>
          <a:p>
            <a:pPr marL="0" indent="0">
              <a:lnSpc>
                <a:spcPct val="9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2147482611" descr="z68_Command"/>
          <p:cNvPicPr>
            <a:picLocks noChangeAspect="1"/>
          </p:cNvPicPr>
          <p:nvPr/>
        </p:nvPicPr>
        <p:blipFill>
          <a:blip r:embed="rId3"/>
          <a:stretch>
            <a:fillRect/>
          </a:stretch>
        </p:blipFill>
        <p:spPr>
          <a:xfrm>
            <a:off x="4377055" y="1135380"/>
            <a:ext cx="7046595" cy="5395595"/>
          </a:xfrm>
          <a:prstGeom prst="rect">
            <a:avLst/>
          </a:prstGeom>
          <a:noFill/>
          <a:ln w="9525">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6.4  命令（Command）模式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234315" y="1534160"/>
            <a:ext cx="5154295" cy="4903470"/>
          </a:xfrm>
        </p:spPr>
        <p:txBody>
          <a:bodyPr/>
          <a:lstStyle/>
          <a:p>
            <a:pPr>
              <a:lnSpc>
                <a:spcPct val="100000"/>
              </a:lnSpc>
            </a:pPr>
            <a:r>
              <a:rPr lang="zh-CN" altLang="en-US" sz="2800">
                <a:solidFill>
                  <a:srgbClr val="00B050"/>
                </a:solidFill>
              </a:rPr>
              <a:t>6.4.3 模式的应用实例</a:t>
            </a:r>
          </a:p>
          <a:p>
            <a:pPr marL="0" indent="0">
              <a:lnSpc>
                <a:spcPct val="10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【例6.4】 用命令模式实现客户去餐馆吃早餐的实例。</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客户去餐馆可选择的早餐有肠粉、河粉和馄饨等，客户可向服务员选择以上早餐中的若干种，服务员将客户的请求交给相关的厨师去做。这里的点</a:t>
            </a:r>
            <a:r>
              <a:rPr lang="zh-CN" altLang="en-US" b="1">
                <a:solidFill>
                  <a:srgbClr val="9900CC"/>
                </a:solidFill>
                <a:latin typeface="楷体" panose="02010609060101010101" charset="-122"/>
                <a:ea typeface="楷体" panose="02010609060101010101" charset="-122"/>
                <a:sym typeface="+mn-ea"/>
              </a:rPr>
              <a:t>早餐相当于“命令”</a:t>
            </a:r>
            <a:r>
              <a:rPr lang="zh-CN" altLang="en-US" b="1">
                <a:latin typeface="楷体" panose="02010609060101010101" charset="-122"/>
                <a:ea typeface="楷体" panose="02010609060101010101" charset="-122"/>
                <a:sym typeface="+mn-ea"/>
              </a:rPr>
              <a:t>，</a:t>
            </a:r>
            <a:r>
              <a:rPr lang="zh-CN" altLang="en-US" b="1">
                <a:solidFill>
                  <a:srgbClr val="9900CC"/>
                </a:solidFill>
                <a:latin typeface="楷体" panose="02010609060101010101" charset="-122"/>
                <a:ea typeface="楷体" panose="02010609060101010101" charset="-122"/>
                <a:sym typeface="+mn-ea"/>
              </a:rPr>
              <a:t>服务员相当于“调用者”</a:t>
            </a:r>
            <a:r>
              <a:rPr lang="zh-CN" altLang="en-US" b="1">
                <a:latin typeface="楷体" panose="02010609060101010101" charset="-122"/>
                <a:ea typeface="楷体" panose="02010609060101010101" charset="-122"/>
                <a:sym typeface="+mn-ea"/>
              </a:rPr>
              <a:t>，</a:t>
            </a:r>
            <a:r>
              <a:rPr lang="zh-CN" altLang="en-US" b="1">
                <a:solidFill>
                  <a:srgbClr val="9900CC"/>
                </a:solidFill>
                <a:latin typeface="楷体" panose="02010609060101010101" charset="-122"/>
                <a:ea typeface="楷体" panose="02010609060101010101" charset="-122"/>
                <a:sym typeface="+mn-ea"/>
              </a:rPr>
              <a:t>厨师相当于“接收者”</a:t>
            </a:r>
            <a:r>
              <a:rPr lang="zh-CN" altLang="en-US" b="1">
                <a:latin typeface="楷体" panose="02010609060101010101" charset="-122"/>
                <a:ea typeface="楷体" panose="02010609060101010101" charset="-122"/>
                <a:sym typeface="+mn-ea"/>
              </a:rPr>
              <a:t>，所以用命令模式实现比较合适，右边是其结构图：</a:t>
            </a:r>
          </a:p>
          <a:p>
            <a:pPr marL="0" indent="0">
              <a:lnSpc>
                <a:spcPct val="10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8" descr="z69_CookingCommand"/>
          <p:cNvPicPr>
            <a:picLocks noChangeAspect="1"/>
          </p:cNvPicPr>
          <p:nvPr/>
        </p:nvPicPr>
        <p:blipFill>
          <a:blip r:embed="rId3"/>
          <a:stretch>
            <a:fillRect/>
          </a:stretch>
        </p:blipFill>
        <p:spPr>
          <a:xfrm>
            <a:off x="5309235" y="1294130"/>
            <a:ext cx="6616065" cy="5096510"/>
          </a:xfrm>
          <a:prstGeom prst="rect">
            <a:avLst/>
          </a:prstGeom>
          <a:noFill/>
          <a:ln w="9525">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6.4  命令（Command）模式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434975" y="1524000"/>
            <a:ext cx="4006215" cy="4641215"/>
          </a:xfrm>
        </p:spPr>
        <p:txBody>
          <a:bodyPr/>
          <a:lstStyle/>
          <a:p>
            <a:pPr>
              <a:lnSpc>
                <a:spcPct val="90000"/>
              </a:lnSpc>
            </a:pPr>
            <a:r>
              <a:rPr lang="zh-CN" altLang="en-US" sz="2800">
                <a:solidFill>
                  <a:srgbClr val="00B050"/>
                </a:solidFill>
                <a:sym typeface="+mn-ea"/>
              </a:rPr>
              <a:t>6.4.3 模式的应用实例</a:t>
            </a:r>
          </a:p>
          <a:p>
            <a:pPr marL="0" indent="0">
              <a:lnSpc>
                <a:spcPct val="90000"/>
              </a:lnSpc>
              <a:buNone/>
            </a:pPr>
            <a:endParaRPr lang="zh-CN" altLang="en-US" sz="2800">
              <a:solidFill>
                <a:srgbClr val="00B050"/>
              </a:solidFill>
            </a:endParaRPr>
          </a:p>
          <a:p>
            <a:pPr marL="0" indent="0">
              <a:lnSpc>
                <a:spcPct val="9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【例6.4】 用命令模式实现客户去餐馆吃早餐的实例。</a:t>
            </a:r>
          </a:p>
          <a:p>
            <a:pPr marL="0" indent="0">
              <a:lnSpc>
                <a:spcPct val="90000"/>
              </a:lnSpc>
              <a:buNone/>
            </a:pPr>
            <a:r>
              <a:rPr lang="zh-CN" altLang="en-US" sz="2800" b="1">
                <a:latin typeface="楷体" panose="02010609060101010101" charset="-122"/>
                <a:ea typeface="楷体" panose="02010609060101010101" charset="-122"/>
                <a:sym typeface="+mn-ea"/>
              </a:rPr>
              <a:t>  </a:t>
            </a:r>
          </a:p>
          <a:p>
            <a:pPr marL="0" indent="0">
              <a:lnSpc>
                <a:spcPct val="90000"/>
              </a:lnSpc>
              <a:buNone/>
            </a:pPr>
            <a:r>
              <a:rPr lang="zh-CN" altLang="en-US" sz="2800" b="1">
                <a:solidFill>
                  <a:srgbClr val="FF0000"/>
                </a:solidFill>
                <a:latin typeface="楷体" panose="02010609060101010101" charset="-122"/>
                <a:ea typeface="楷体" panose="02010609060101010101" charset="-122"/>
                <a:sym typeface="+mn-ea"/>
              </a:rPr>
              <a:t>  右边是程序的运行结果：</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9" descr="22"/>
          <p:cNvPicPr>
            <a:picLocks noChangeAspect="1"/>
          </p:cNvPicPr>
          <p:nvPr/>
        </p:nvPicPr>
        <p:blipFill>
          <a:blip r:embed="rId3"/>
          <a:stretch>
            <a:fillRect/>
          </a:stretch>
        </p:blipFill>
        <p:spPr>
          <a:xfrm>
            <a:off x="4615815" y="1621790"/>
            <a:ext cx="7152640" cy="4465320"/>
          </a:xfrm>
          <a:prstGeom prst="rect">
            <a:avLst/>
          </a:prstGeom>
          <a:noFill/>
          <a:ln w="9525">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6.4  命令（Command）模式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781685" y="1587500"/>
            <a:ext cx="10728960" cy="4697730"/>
          </a:xfrm>
        </p:spPr>
        <p:txBody>
          <a:bodyPr/>
          <a:lstStyle/>
          <a:p>
            <a:pPr>
              <a:lnSpc>
                <a:spcPct val="100000"/>
              </a:lnSpc>
            </a:pPr>
            <a:r>
              <a:rPr lang="zh-CN" altLang="en-US" sz="2800">
                <a:solidFill>
                  <a:srgbClr val="00B050"/>
                </a:solidFill>
              </a:rPr>
              <a:t>6.4.4 模式的应用场景</a:t>
            </a:r>
          </a:p>
          <a:p>
            <a:pPr marL="0" indent="0">
              <a:lnSpc>
                <a:spcPct val="100000"/>
              </a:lnSpc>
              <a:buNone/>
            </a:pPr>
            <a:r>
              <a:rPr lang="zh-CN" altLang="en-US" sz="2800" b="1">
                <a:latin typeface="楷体" panose="02010609060101010101" charset="-122"/>
                <a:ea typeface="楷体" panose="02010609060101010101" charset="-122"/>
                <a:sym typeface="+mn-ea"/>
              </a:rPr>
              <a:t>   命令模式通常适用以下场景：  </a:t>
            </a:r>
          </a:p>
          <a:p>
            <a:pPr marL="0" indent="0">
              <a:lnSpc>
                <a:spcPct val="100000"/>
              </a:lnSpc>
              <a:buNone/>
            </a:pPr>
            <a:r>
              <a:rPr lang="zh-CN" altLang="en-US" sz="2800" b="1">
                <a:latin typeface="楷体" panose="02010609060101010101" charset="-122"/>
                <a:ea typeface="楷体" panose="02010609060101010101" charset="-122"/>
                <a:sym typeface="+mn-ea"/>
              </a:rPr>
              <a:t>   1）当系统需要将</a:t>
            </a:r>
            <a:r>
              <a:rPr lang="zh-CN" altLang="en-US" sz="2800" b="1">
                <a:solidFill>
                  <a:srgbClr val="FF0000"/>
                </a:solidFill>
                <a:latin typeface="楷体" panose="02010609060101010101" charset="-122"/>
                <a:ea typeface="楷体" panose="02010609060101010101" charset="-122"/>
                <a:sym typeface="+mn-ea"/>
              </a:rPr>
              <a:t>请求调用者</a:t>
            </a:r>
            <a:r>
              <a:rPr lang="zh-CN" altLang="en-US" sz="2800" b="1">
                <a:latin typeface="楷体" panose="02010609060101010101" charset="-122"/>
                <a:ea typeface="楷体" panose="02010609060101010101" charset="-122"/>
                <a:sym typeface="+mn-ea"/>
              </a:rPr>
              <a:t>与</a:t>
            </a:r>
            <a:r>
              <a:rPr lang="zh-CN" altLang="en-US" sz="2800" b="1">
                <a:solidFill>
                  <a:srgbClr val="FF0000"/>
                </a:solidFill>
                <a:latin typeface="楷体" panose="02010609060101010101" charset="-122"/>
                <a:ea typeface="楷体" panose="02010609060101010101" charset="-122"/>
                <a:sym typeface="+mn-ea"/>
              </a:rPr>
              <a:t>请求接收者解耦时</a:t>
            </a:r>
            <a:r>
              <a:rPr lang="zh-CN" altLang="en-US" sz="2800" b="1">
                <a:latin typeface="楷体" panose="02010609060101010101" charset="-122"/>
                <a:ea typeface="楷体" panose="02010609060101010101" charset="-122"/>
                <a:sym typeface="+mn-ea"/>
              </a:rPr>
              <a:t>，命令模式使得调用者和接收者不直接交互。</a:t>
            </a:r>
          </a:p>
          <a:p>
            <a:pPr marL="0" indent="0">
              <a:lnSpc>
                <a:spcPct val="100000"/>
              </a:lnSpc>
              <a:buNone/>
            </a:pPr>
            <a:r>
              <a:rPr lang="zh-CN" altLang="en-US" sz="2800" b="1">
                <a:latin typeface="楷体" panose="02010609060101010101" charset="-122"/>
                <a:ea typeface="楷体" panose="02010609060101010101" charset="-122"/>
                <a:sym typeface="+mn-ea"/>
              </a:rPr>
              <a:t>   2）当系统</a:t>
            </a:r>
            <a:r>
              <a:rPr lang="zh-CN" altLang="en-US" sz="2800" b="1">
                <a:solidFill>
                  <a:srgbClr val="FF0000"/>
                </a:solidFill>
                <a:latin typeface="楷体" panose="02010609060101010101" charset="-122"/>
                <a:ea typeface="楷体" panose="02010609060101010101" charset="-122"/>
                <a:sym typeface="+mn-ea"/>
              </a:rPr>
              <a:t>需要随机请求命令</a:t>
            </a:r>
            <a:r>
              <a:rPr lang="zh-CN" altLang="en-US" sz="2800" b="1">
                <a:latin typeface="楷体" panose="02010609060101010101" charset="-122"/>
                <a:ea typeface="楷体" panose="02010609060101010101" charset="-122"/>
                <a:sym typeface="+mn-ea"/>
              </a:rPr>
              <a:t>或</a:t>
            </a:r>
            <a:r>
              <a:rPr lang="zh-CN" altLang="en-US" sz="2800" b="1">
                <a:solidFill>
                  <a:srgbClr val="FF0000"/>
                </a:solidFill>
                <a:latin typeface="楷体" panose="02010609060101010101" charset="-122"/>
                <a:ea typeface="楷体" panose="02010609060101010101" charset="-122"/>
                <a:sym typeface="+mn-ea"/>
              </a:rPr>
              <a:t>经常增加或删除命令时</a:t>
            </a:r>
            <a:r>
              <a:rPr lang="zh-CN" altLang="en-US" sz="2800" b="1">
                <a:latin typeface="楷体" panose="02010609060101010101" charset="-122"/>
                <a:ea typeface="楷体" panose="02010609060101010101" charset="-122"/>
                <a:sym typeface="+mn-ea"/>
              </a:rPr>
              <a:t>，命令模式比较方便实现这些功能。</a:t>
            </a:r>
          </a:p>
          <a:p>
            <a:pPr marL="0" indent="0">
              <a:lnSpc>
                <a:spcPct val="100000"/>
              </a:lnSpc>
              <a:buNone/>
            </a:pPr>
            <a:r>
              <a:rPr lang="zh-CN" altLang="en-US" sz="2800" b="1">
                <a:latin typeface="楷体" panose="02010609060101010101" charset="-122"/>
                <a:ea typeface="楷体" panose="02010609060101010101" charset="-122"/>
                <a:sym typeface="+mn-ea"/>
              </a:rPr>
              <a:t>   3）当系统</a:t>
            </a:r>
            <a:r>
              <a:rPr lang="zh-CN" altLang="en-US" sz="2800" b="1">
                <a:solidFill>
                  <a:srgbClr val="FF0000"/>
                </a:solidFill>
                <a:latin typeface="楷体" panose="02010609060101010101" charset="-122"/>
                <a:ea typeface="楷体" panose="02010609060101010101" charset="-122"/>
                <a:sym typeface="+mn-ea"/>
              </a:rPr>
              <a:t>需要执行一组操作时</a:t>
            </a:r>
            <a:r>
              <a:rPr lang="zh-CN" altLang="en-US" sz="2800" b="1">
                <a:latin typeface="楷体" panose="02010609060101010101" charset="-122"/>
                <a:ea typeface="楷体" panose="02010609060101010101" charset="-122"/>
                <a:sym typeface="+mn-ea"/>
              </a:rPr>
              <a:t>，命令模式可以定义</a:t>
            </a:r>
            <a:r>
              <a:rPr lang="zh-CN" altLang="en-US" sz="2800" b="1">
                <a:solidFill>
                  <a:srgbClr val="FF0000"/>
                </a:solidFill>
                <a:latin typeface="楷体" panose="02010609060101010101" charset="-122"/>
                <a:ea typeface="楷体" panose="02010609060101010101" charset="-122"/>
                <a:sym typeface="+mn-ea"/>
              </a:rPr>
              <a:t>宏命令</a:t>
            </a:r>
            <a:r>
              <a:rPr lang="zh-CN" altLang="en-US" sz="2800" b="1">
                <a:latin typeface="楷体" panose="02010609060101010101" charset="-122"/>
                <a:ea typeface="楷体" panose="02010609060101010101" charset="-122"/>
                <a:sym typeface="+mn-ea"/>
              </a:rPr>
              <a:t>来实现该功能。</a:t>
            </a:r>
          </a:p>
          <a:p>
            <a:pPr marL="0" indent="0">
              <a:lnSpc>
                <a:spcPct val="100000"/>
              </a:lnSpc>
              <a:buNone/>
            </a:pPr>
            <a:r>
              <a:rPr lang="zh-CN" altLang="en-US" sz="2800" b="1">
                <a:latin typeface="楷体" panose="02010609060101010101" charset="-122"/>
                <a:ea typeface="楷体" panose="02010609060101010101" charset="-122"/>
                <a:sym typeface="+mn-ea"/>
              </a:rPr>
              <a:t>   4）当系统需要支持命令的</a:t>
            </a:r>
            <a:r>
              <a:rPr lang="zh-CN" altLang="en-US" sz="2800" b="1">
                <a:solidFill>
                  <a:srgbClr val="FF0000"/>
                </a:solidFill>
                <a:latin typeface="楷体" panose="02010609060101010101" charset="-122"/>
                <a:ea typeface="楷体" panose="02010609060101010101" charset="-122"/>
                <a:sym typeface="+mn-ea"/>
              </a:rPr>
              <a:t>撤销(Undo)操作</a:t>
            </a:r>
            <a:r>
              <a:rPr lang="zh-CN" altLang="en-US" sz="2800" b="1">
                <a:latin typeface="楷体" panose="02010609060101010101" charset="-122"/>
                <a:ea typeface="楷体" panose="02010609060101010101" charset="-122"/>
                <a:sym typeface="+mn-ea"/>
              </a:rPr>
              <a:t>和</a:t>
            </a:r>
            <a:r>
              <a:rPr lang="zh-CN" altLang="en-US" sz="2800" b="1">
                <a:solidFill>
                  <a:srgbClr val="FF0000"/>
                </a:solidFill>
                <a:latin typeface="楷体" panose="02010609060101010101" charset="-122"/>
                <a:ea typeface="楷体" panose="02010609060101010101" charset="-122"/>
                <a:sym typeface="+mn-ea"/>
              </a:rPr>
              <a:t>恢复(Redo)操作</a:t>
            </a:r>
            <a:r>
              <a:rPr lang="zh-CN" altLang="en-US" sz="2800" b="1">
                <a:latin typeface="楷体" panose="02010609060101010101" charset="-122"/>
                <a:ea typeface="楷体" panose="02010609060101010101" charset="-122"/>
                <a:sym typeface="+mn-ea"/>
              </a:rPr>
              <a:t>时，可以将命令对象存储起来，采用备忘录模式来实现。</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6.4  命令（Command）模式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41350" y="1444625"/>
            <a:ext cx="3761105" cy="4983480"/>
          </a:xfrm>
        </p:spPr>
        <p:txBody>
          <a:bodyPr/>
          <a:lstStyle/>
          <a:p>
            <a:pPr>
              <a:lnSpc>
                <a:spcPct val="130000"/>
              </a:lnSpc>
            </a:pPr>
            <a:r>
              <a:rPr lang="zh-CN" altLang="en-US" sz="2800">
                <a:solidFill>
                  <a:srgbClr val="00B050"/>
                </a:solidFill>
              </a:rPr>
              <a:t>6.4.5 模式的扩展</a:t>
            </a:r>
          </a:p>
          <a:p>
            <a:pPr marL="0" indent="0">
              <a:lnSpc>
                <a:spcPct val="130000"/>
              </a:lnSpc>
              <a:buNone/>
            </a:pPr>
            <a:r>
              <a:rPr lang="zh-CN" altLang="en-US" b="1">
                <a:latin typeface="楷体" panose="02010609060101010101" charset="-122"/>
                <a:ea typeface="楷体" panose="02010609060101010101" charset="-122"/>
                <a:sym typeface="+mn-ea"/>
              </a:rPr>
              <a:t>   在软件开发中，有时将</a:t>
            </a:r>
            <a:r>
              <a:rPr lang="zh-CN" altLang="en-US" b="1">
                <a:solidFill>
                  <a:srgbClr val="FF0000"/>
                </a:solidFill>
                <a:latin typeface="楷体" panose="02010609060101010101" charset="-122"/>
                <a:ea typeface="楷体" panose="02010609060101010101" charset="-122"/>
                <a:sym typeface="+mn-ea"/>
              </a:rPr>
              <a:t>命令模式</a:t>
            </a:r>
            <a:r>
              <a:rPr lang="zh-CN" altLang="en-US" b="1">
                <a:latin typeface="楷体" panose="02010609060101010101" charset="-122"/>
                <a:ea typeface="楷体" panose="02010609060101010101" charset="-122"/>
                <a:sym typeface="+mn-ea"/>
              </a:rPr>
              <a:t>与前面学的</a:t>
            </a:r>
            <a:r>
              <a:rPr lang="zh-CN" altLang="en-US" b="1">
                <a:solidFill>
                  <a:srgbClr val="FF0000"/>
                </a:solidFill>
                <a:latin typeface="楷体" panose="02010609060101010101" charset="-122"/>
                <a:ea typeface="楷体" panose="02010609060101010101" charset="-122"/>
                <a:sym typeface="+mn-ea"/>
              </a:rPr>
              <a:t>组合模式联合</a:t>
            </a:r>
            <a:r>
              <a:rPr lang="zh-CN" altLang="en-US" b="1">
                <a:latin typeface="楷体" panose="02010609060101010101" charset="-122"/>
                <a:ea typeface="楷体" panose="02010609060101010101" charset="-122"/>
                <a:sym typeface="+mn-ea"/>
              </a:rPr>
              <a:t>使用，这就构成了</a:t>
            </a:r>
            <a:r>
              <a:rPr lang="zh-CN" altLang="en-US" b="1">
                <a:solidFill>
                  <a:srgbClr val="FF0000"/>
                </a:solidFill>
                <a:latin typeface="楷体" panose="02010609060101010101" charset="-122"/>
                <a:ea typeface="楷体" panose="02010609060101010101" charset="-122"/>
                <a:sym typeface="+mn-ea"/>
              </a:rPr>
              <a:t>宏命令模式</a:t>
            </a:r>
            <a:r>
              <a:rPr lang="zh-CN" altLang="en-US" b="1">
                <a:latin typeface="楷体" panose="02010609060101010101" charset="-122"/>
                <a:ea typeface="楷体" panose="02010609060101010101" charset="-122"/>
                <a:sym typeface="+mn-ea"/>
              </a:rPr>
              <a:t>，也叫</a:t>
            </a:r>
            <a:r>
              <a:rPr lang="zh-CN" altLang="en-US" b="1">
                <a:solidFill>
                  <a:srgbClr val="FF0000"/>
                </a:solidFill>
                <a:latin typeface="楷体" panose="02010609060101010101" charset="-122"/>
                <a:ea typeface="楷体" panose="02010609060101010101" charset="-122"/>
                <a:sym typeface="+mn-ea"/>
              </a:rPr>
              <a:t>组合命令模式</a:t>
            </a:r>
            <a:r>
              <a:rPr lang="zh-CN" altLang="en-US" b="1">
                <a:latin typeface="楷体" panose="02010609060101010101" charset="-122"/>
                <a:ea typeface="楷体" panose="02010609060101010101" charset="-122"/>
                <a:sym typeface="+mn-ea"/>
              </a:rPr>
              <a:t>，其结构图如右：</a:t>
            </a:r>
          </a:p>
          <a:p>
            <a:pPr marL="0" indent="0">
              <a:lnSpc>
                <a:spcPct val="130000"/>
              </a:lnSpc>
              <a:buNone/>
            </a:pPr>
            <a:endParaRPr lang="zh-CN" altLang="en-US" b="1">
              <a:latin typeface="楷体" panose="02010609060101010101" charset="-122"/>
              <a:ea typeface="楷体" panose="02010609060101010101" charset="-122"/>
              <a:sym typeface="+mn-ea"/>
            </a:endParaRPr>
          </a:p>
          <a:p>
            <a:pPr marL="0" indent="0">
              <a:lnSpc>
                <a:spcPct val="130000"/>
              </a:lnSpc>
              <a:buNone/>
            </a:pPr>
            <a:r>
              <a:rPr lang="zh-CN" altLang="en-US" b="1">
                <a:solidFill>
                  <a:srgbClr val="FF0000"/>
                </a:solidFill>
                <a:latin typeface="楷体" panose="02010609060101010101" charset="-122"/>
                <a:ea typeface="楷体" panose="02010609060101010101" charset="-122"/>
                <a:sym typeface="+mn-ea"/>
              </a:rPr>
              <a:t>   注：程序代码见附件。</a:t>
            </a:r>
            <a:endParaRPr lang="zh-CN" altLang="en-US" b="1">
              <a:latin typeface="楷体" panose="02010609060101010101" charset="-122"/>
              <a:ea typeface="楷体" panose="02010609060101010101" charset="-122"/>
              <a:sym typeface="+mn-ea"/>
            </a:endParaRP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6" name="图片 5" descr="z610_CompositeCommand"/>
          <p:cNvPicPr>
            <a:picLocks noChangeAspect="1"/>
          </p:cNvPicPr>
          <p:nvPr/>
        </p:nvPicPr>
        <p:blipFill>
          <a:blip r:embed="rId3"/>
          <a:stretch>
            <a:fillRect/>
          </a:stretch>
        </p:blipFill>
        <p:spPr>
          <a:xfrm>
            <a:off x="4570095" y="1452880"/>
            <a:ext cx="7238365" cy="5047615"/>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17" y="719773"/>
            <a:ext cx="10972800" cy="720725"/>
          </a:xfrm>
        </p:spPr>
        <p:txBody>
          <a:bodyPr/>
          <a:lstStyle/>
          <a:p>
            <a:r>
              <a:rPr lang="en-US">
                <a:solidFill>
                  <a:srgbClr val="C00000"/>
                </a:solidFill>
                <a:sym typeface="+mn-ea"/>
              </a:rPr>
              <a:t>6</a:t>
            </a:r>
            <a:r>
              <a:rPr>
                <a:solidFill>
                  <a:srgbClr val="C00000"/>
                </a:solidFill>
                <a:sym typeface="+mn-ea"/>
              </a:rPr>
              <a:t>.5 本章小结</a:t>
            </a:r>
          </a:p>
        </p:txBody>
      </p:sp>
      <p:sp>
        <p:nvSpPr>
          <p:cNvPr id="3" name="内容占位符 2"/>
          <p:cNvSpPr>
            <a:spLocks noGrp="1"/>
          </p:cNvSpPr>
          <p:nvPr>
            <p:ph idx="1"/>
          </p:nvPr>
        </p:nvSpPr>
        <p:spPr>
          <a:xfrm>
            <a:off x="609600" y="1876425"/>
            <a:ext cx="10972800" cy="4251325"/>
          </a:xfrm>
        </p:spPr>
        <p:txBody>
          <a:bodyPr/>
          <a:lstStyle/>
          <a:p>
            <a:pPr>
              <a:lnSpc>
                <a:spcPct val="140000"/>
              </a:lnSpc>
            </a:pPr>
            <a:r>
              <a:rPr lang="zh-CN" altLang="en-US" sz="2800" b="1">
                <a:latin typeface="楷体" panose="02010609060101010101" charset="-122"/>
                <a:ea typeface="楷体" panose="02010609060101010101" charset="-122"/>
              </a:rPr>
              <a:t>本章主要介绍了</a:t>
            </a:r>
            <a:r>
              <a:rPr lang="zh-CN" altLang="en-US" sz="2800" b="1">
                <a:solidFill>
                  <a:srgbClr val="FF0000"/>
                </a:solidFill>
                <a:latin typeface="楷体" panose="02010609060101010101" charset="-122"/>
                <a:ea typeface="楷体" panose="02010609060101010101" charset="-122"/>
              </a:rPr>
              <a:t>行为型模式</a:t>
            </a:r>
            <a:r>
              <a:rPr lang="zh-CN" altLang="en-US" sz="2800" b="1">
                <a:latin typeface="楷体" panose="02010609060101010101" charset="-122"/>
                <a:ea typeface="楷体" panose="02010609060101010101" charset="-122"/>
              </a:rPr>
              <a:t>的</a:t>
            </a:r>
            <a:r>
              <a:rPr lang="zh-CN" altLang="en-US" sz="2800" b="1">
                <a:solidFill>
                  <a:srgbClr val="0066FF"/>
                </a:solidFill>
                <a:latin typeface="楷体" panose="02010609060101010101" charset="-122"/>
                <a:ea typeface="楷体" panose="02010609060101010101" charset="-122"/>
              </a:rPr>
              <a:t>特点和分类</a:t>
            </a:r>
            <a:r>
              <a:rPr lang="zh-CN" altLang="en-US" sz="2800" b="1">
                <a:latin typeface="楷体" panose="02010609060101010101" charset="-122"/>
                <a:ea typeface="楷体" panose="02010609060101010101" charset="-122"/>
              </a:rPr>
              <a:t>，以及</a:t>
            </a:r>
            <a:r>
              <a:rPr lang="zh-CN" altLang="en-US" sz="2800" b="1">
                <a:solidFill>
                  <a:srgbClr val="FF0000"/>
                </a:solidFill>
                <a:latin typeface="楷体" panose="02010609060101010101" charset="-122"/>
                <a:ea typeface="楷体" panose="02010609060101010101" charset="-122"/>
              </a:rPr>
              <a:t>模板方法模式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策略模式</a:t>
            </a:r>
            <a:r>
              <a:rPr lang="zh-CN" altLang="en-US" sz="2800" b="1">
                <a:latin typeface="楷体" panose="02010609060101010101" charset="-122"/>
                <a:ea typeface="楷体" panose="02010609060101010101" charset="-122"/>
              </a:rPr>
              <a:t>、</a:t>
            </a:r>
            <a:r>
              <a:rPr lang="zh-CN" altLang="en-US" sz="2800" b="1">
                <a:solidFill>
                  <a:srgbClr val="FF0000"/>
                </a:solidFill>
                <a:latin typeface="楷体" panose="02010609060101010101" charset="-122"/>
                <a:ea typeface="楷体" panose="02010609060101010101" charset="-122"/>
              </a:rPr>
              <a:t>命令模式</a:t>
            </a:r>
            <a:r>
              <a:rPr lang="zh-CN" altLang="en-US" sz="2800" b="1">
                <a:latin typeface="楷体" panose="02010609060101010101" charset="-122"/>
                <a:ea typeface="楷体" panose="02010609060101010101" charset="-122"/>
              </a:rPr>
              <a:t>的</a:t>
            </a:r>
            <a:r>
              <a:rPr lang="zh-CN" altLang="en-US" sz="2800" b="1">
                <a:solidFill>
                  <a:srgbClr val="0066FF"/>
                </a:solidFill>
                <a:latin typeface="楷体" panose="02010609060101010101" charset="-122"/>
                <a:ea typeface="楷体" panose="02010609060101010101" charset="-122"/>
              </a:rPr>
              <a:t>定义、特点、结构、实现方法与扩展方向</a:t>
            </a:r>
            <a:r>
              <a:rPr lang="zh-CN" altLang="en-US" sz="2800" b="1">
                <a:latin typeface="楷体" panose="02010609060101010101" charset="-122"/>
                <a:ea typeface="楷体" panose="02010609060101010101" charset="-122"/>
              </a:rPr>
              <a:t>，并通过多个</a:t>
            </a:r>
            <a:r>
              <a:rPr lang="zh-CN" altLang="en-US" sz="2800" b="1">
                <a:solidFill>
                  <a:srgbClr val="0066FF"/>
                </a:solidFill>
                <a:latin typeface="楷体" panose="02010609060101010101" charset="-122"/>
                <a:ea typeface="楷体" panose="02010609060101010101" charset="-122"/>
              </a:rPr>
              <a:t>应用实例</a:t>
            </a:r>
            <a:r>
              <a:rPr lang="zh-CN" altLang="en-US" sz="2800" b="1">
                <a:latin typeface="楷体" panose="02010609060101010101" charset="-122"/>
                <a:ea typeface="楷体" panose="02010609060101010101" charset="-122"/>
              </a:rPr>
              <a:t>来说明这三种设计模式的</a:t>
            </a:r>
            <a:r>
              <a:rPr lang="zh-CN" altLang="en-US" sz="2800" b="1">
                <a:solidFill>
                  <a:srgbClr val="0066FF"/>
                </a:solidFill>
                <a:latin typeface="楷体" panose="02010609060101010101" charset="-122"/>
                <a:ea typeface="楷体" panose="02010609060101010101" charset="-122"/>
              </a:rPr>
              <a:t>应用场景</a:t>
            </a:r>
            <a:r>
              <a:rPr lang="zh-CN" altLang="en-US" sz="2800" b="1">
                <a:latin typeface="楷体" panose="02010609060101010101" charset="-122"/>
                <a:ea typeface="楷体" panose="02010609060101010101" charset="-122"/>
              </a:rPr>
              <a:t>和</a:t>
            </a:r>
            <a:r>
              <a:rPr lang="zh-CN" altLang="en-US" sz="2800" b="1">
                <a:solidFill>
                  <a:srgbClr val="0066FF"/>
                </a:solidFill>
                <a:latin typeface="楷体" panose="02010609060101010101" charset="-122"/>
                <a:ea typeface="楷体" panose="02010609060101010101" charset="-122"/>
              </a:rPr>
              <a:t>使用方法</a:t>
            </a:r>
            <a:r>
              <a:rPr lang="zh-CN" altLang="en-US" sz="2800" b="1">
                <a:latin typeface="楷体" panose="02010609060101010101" charset="-122"/>
                <a:ea typeface="楷体" panose="02010609060101010101" charset="-122"/>
              </a:rPr>
              <a:t>。</a:t>
            </a:r>
          </a:p>
          <a:p>
            <a:pPr marL="0" indent="0">
              <a:lnSpc>
                <a:spcPct val="140000"/>
              </a:lnSpc>
              <a:buNone/>
            </a:pPr>
            <a:endParaRPr lang="zh-CN" altLang="en-US" sz="2800" b="1">
              <a:latin typeface="楷体" panose="02010609060101010101" charset="-122"/>
              <a:ea typeface="楷体" panose="02010609060101010101" charset="-122"/>
            </a:endParaRPr>
          </a:p>
          <a:p>
            <a:pPr>
              <a:lnSpc>
                <a:spcPct val="140000"/>
              </a:lnSpc>
            </a:pPr>
            <a:r>
              <a:rPr lang="zh-CN" altLang="en-US" sz="2800" b="1">
                <a:solidFill>
                  <a:srgbClr val="FF0000"/>
                </a:solidFill>
                <a:latin typeface="楷体" panose="02010609060101010101" charset="-122"/>
                <a:ea typeface="楷体" panose="02010609060101010101" charset="-122"/>
              </a:rPr>
              <a:t>习题：</a:t>
            </a:r>
            <a:r>
              <a:rPr lang="zh-CN" altLang="en-US" sz="2800" b="1">
                <a:latin typeface="楷体" panose="02010609060101010101" charset="-122"/>
                <a:ea typeface="楷体" panose="02010609060101010101" charset="-122"/>
              </a:rPr>
              <a:t>见教材。</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zh-CN" altLang="en-US">
                <a:solidFill>
                  <a:srgbClr val="C00000"/>
                </a:solidFill>
              </a:rPr>
              <a:t>6.1 行为型模式概述</a:t>
            </a:r>
          </a:p>
        </p:txBody>
      </p:sp>
      <p:sp>
        <p:nvSpPr>
          <p:cNvPr id="39" name="内容占位符 38"/>
          <p:cNvSpPr>
            <a:spLocks noGrp="1"/>
          </p:cNvSpPr>
          <p:nvPr>
            <p:ph idx="1"/>
          </p:nvPr>
        </p:nvSpPr>
        <p:spPr>
          <a:xfrm>
            <a:off x="609600" y="1381125"/>
            <a:ext cx="10972800" cy="5118100"/>
          </a:xfrm>
        </p:spPr>
        <p:txBody>
          <a:bodyPr/>
          <a:lstStyle/>
          <a:p>
            <a:pPr>
              <a:lnSpc>
                <a:spcPct val="130000"/>
              </a:lnSpc>
            </a:pPr>
            <a:r>
              <a:rPr lang="zh-CN" altLang="en-US" b="1">
                <a:latin typeface="楷体" panose="02010609060101010101" charset="-122"/>
                <a:ea typeface="楷体" panose="02010609060101010101" charset="-122"/>
              </a:rPr>
              <a:t>行为型模式</a:t>
            </a:r>
            <a:r>
              <a:rPr lang="zh-CN" altLang="en-US" b="1">
                <a:solidFill>
                  <a:srgbClr val="FF0000"/>
                </a:solidFill>
                <a:latin typeface="楷体" panose="02010609060101010101" charset="-122"/>
                <a:ea typeface="楷体" panose="02010609060101010101" charset="-122"/>
              </a:rPr>
              <a:t>用于描述程序在运行时复杂的流程控制</a:t>
            </a:r>
            <a:r>
              <a:rPr lang="zh-CN" altLang="en-US" b="1">
                <a:latin typeface="楷体" panose="02010609060101010101" charset="-122"/>
                <a:ea typeface="楷体" panose="02010609060101010101" charset="-122"/>
              </a:rPr>
              <a:t>，即</a:t>
            </a:r>
            <a:r>
              <a:rPr lang="zh-CN" altLang="en-US" b="1">
                <a:solidFill>
                  <a:srgbClr val="FF0000"/>
                </a:solidFill>
                <a:latin typeface="楷体" panose="02010609060101010101" charset="-122"/>
                <a:ea typeface="楷体" panose="02010609060101010101" charset="-122"/>
              </a:rPr>
              <a:t>描述多个类或对象之间怎样相互协作共同完成单个对象都无法单独完成的任务</a:t>
            </a:r>
            <a:r>
              <a:rPr lang="zh-CN" altLang="en-US" b="1">
                <a:latin typeface="楷体" panose="02010609060101010101" charset="-122"/>
                <a:ea typeface="楷体" panose="02010609060101010101" charset="-122"/>
              </a:rPr>
              <a:t>，它涉及到算法与对象间</a:t>
            </a:r>
            <a:r>
              <a:rPr lang="zh-CN" altLang="en-US" b="1">
                <a:solidFill>
                  <a:srgbClr val="FF0000"/>
                </a:solidFill>
                <a:latin typeface="楷体" panose="02010609060101010101" charset="-122"/>
                <a:ea typeface="楷体" panose="02010609060101010101" charset="-122"/>
              </a:rPr>
              <a:t>职责的分配</a:t>
            </a:r>
            <a:r>
              <a:rPr lang="zh-CN" altLang="en-US" b="1">
                <a:latin typeface="楷体" panose="02010609060101010101" charset="-122"/>
                <a:ea typeface="楷体" panose="02010609060101010101" charset="-122"/>
              </a:rPr>
              <a:t>。行为型模式分为</a:t>
            </a:r>
            <a:r>
              <a:rPr lang="zh-CN" altLang="en-US" b="1">
                <a:solidFill>
                  <a:srgbClr val="0066FF"/>
                </a:solidFill>
                <a:latin typeface="楷体" panose="02010609060101010101" charset="-122"/>
                <a:ea typeface="楷体" panose="02010609060101010101" charset="-122"/>
              </a:rPr>
              <a:t>类行为模式</a:t>
            </a:r>
            <a:r>
              <a:rPr lang="zh-CN" altLang="en-US" b="1">
                <a:latin typeface="楷体" panose="02010609060101010101" charset="-122"/>
                <a:ea typeface="楷体" panose="02010609060101010101" charset="-122"/>
              </a:rPr>
              <a:t>和</a:t>
            </a:r>
            <a:r>
              <a:rPr lang="zh-CN" altLang="en-US" b="1">
                <a:solidFill>
                  <a:srgbClr val="0066FF"/>
                </a:solidFill>
                <a:latin typeface="楷体" panose="02010609060101010101" charset="-122"/>
                <a:ea typeface="楷体" panose="02010609060101010101" charset="-122"/>
              </a:rPr>
              <a:t>对象行为模式</a:t>
            </a:r>
            <a:r>
              <a:rPr lang="zh-CN" altLang="en-US" b="1">
                <a:latin typeface="楷体" panose="02010609060101010101" charset="-122"/>
                <a:ea typeface="楷体" panose="02010609060101010101" charset="-122"/>
              </a:rPr>
              <a:t>，前者采用继承机制来在类间分派行为，后者采用组合或聚合来在对象间分配行为。</a:t>
            </a:r>
          </a:p>
          <a:p>
            <a:pPr>
              <a:lnSpc>
                <a:spcPct val="130000"/>
              </a:lnSpc>
            </a:pPr>
            <a:r>
              <a:rPr lang="zh-CN" altLang="en-US" b="1">
                <a:solidFill>
                  <a:srgbClr val="00B050"/>
                </a:solidFill>
                <a:latin typeface="楷体" panose="02010609060101010101" charset="-122"/>
                <a:ea typeface="楷体" panose="02010609060101010101" charset="-122"/>
              </a:rPr>
              <a:t>行为型模式是GoF设计模式中最为庞大的一类模式，它包含以下11种：</a:t>
            </a:r>
          </a:p>
          <a:p>
            <a:pPr marL="0" indent="0">
              <a:lnSpc>
                <a:spcPct val="130000"/>
              </a:lnSpc>
              <a:buNone/>
            </a:pPr>
            <a:r>
              <a:rPr lang="zh-CN" altLang="en-US" b="1">
                <a:latin typeface="楷体" panose="02010609060101010101" charset="-122"/>
                <a:ea typeface="楷体" panose="02010609060101010101" charset="-122"/>
              </a:rPr>
              <a:t>   ⑴ </a:t>
            </a:r>
            <a:r>
              <a:rPr lang="zh-CN" altLang="en-US" b="1">
                <a:solidFill>
                  <a:srgbClr val="FF0000"/>
                </a:solidFill>
                <a:latin typeface="楷体" panose="02010609060101010101" charset="-122"/>
                <a:ea typeface="楷体" panose="02010609060101010101" charset="-122"/>
              </a:rPr>
              <a:t>模板方法（Template Method）模式</a:t>
            </a:r>
            <a:r>
              <a:rPr lang="zh-CN" altLang="en-US" b="1">
                <a:latin typeface="楷体" panose="02010609060101010101" charset="-122"/>
                <a:ea typeface="楷体" panose="02010609060101010101" charset="-122"/>
              </a:rPr>
              <a:t>：定义一个操作中的</a:t>
            </a:r>
            <a:r>
              <a:rPr lang="zh-CN" altLang="en-US" b="1">
                <a:solidFill>
                  <a:srgbClr val="0066FF"/>
                </a:solidFill>
                <a:latin typeface="楷体" panose="02010609060101010101" charset="-122"/>
                <a:ea typeface="楷体" panose="02010609060101010101" charset="-122"/>
              </a:rPr>
              <a:t>算法骨架</a:t>
            </a:r>
            <a:r>
              <a:rPr lang="zh-CN" altLang="en-US" b="1">
                <a:latin typeface="楷体" panose="02010609060101010101" charset="-122"/>
                <a:ea typeface="楷体" panose="02010609060101010101" charset="-122"/>
              </a:rPr>
              <a:t>，而将</a:t>
            </a:r>
            <a:r>
              <a:rPr lang="zh-CN" altLang="en-US" b="1">
                <a:solidFill>
                  <a:srgbClr val="0066FF"/>
                </a:solidFill>
                <a:latin typeface="楷体" panose="02010609060101010101" charset="-122"/>
                <a:ea typeface="楷体" panose="02010609060101010101" charset="-122"/>
              </a:rPr>
              <a:t>算法的一些步骤延迟到子类中</a:t>
            </a:r>
            <a:r>
              <a:rPr lang="zh-CN" altLang="en-US" b="1">
                <a:latin typeface="楷体" panose="02010609060101010101" charset="-122"/>
                <a:ea typeface="楷体" panose="02010609060101010101" charset="-122"/>
              </a:rPr>
              <a:t>，使得子类可以不改变该算法结构的情况下重定义该算法的某些特定步骤。</a:t>
            </a:r>
          </a:p>
          <a:p>
            <a:pPr marL="0" indent="0">
              <a:lnSpc>
                <a:spcPct val="130000"/>
              </a:lnSpc>
              <a:buNone/>
            </a:pPr>
            <a:r>
              <a:rPr lang="zh-CN" altLang="en-US" b="1">
                <a:latin typeface="楷体" panose="02010609060101010101" charset="-122"/>
                <a:ea typeface="楷体" panose="02010609060101010101" charset="-122"/>
              </a:rPr>
              <a:t>   ⑵ </a:t>
            </a:r>
            <a:r>
              <a:rPr lang="zh-CN" altLang="en-US" b="1">
                <a:solidFill>
                  <a:srgbClr val="FF0000"/>
                </a:solidFill>
                <a:latin typeface="楷体" panose="02010609060101010101" charset="-122"/>
                <a:ea typeface="楷体" panose="02010609060101010101" charset="-122"/>
              </a:rPr>
              <a:t>策略（Strategy）模式</a:t>
            </a:r>
            <a:r>
              <a:rPr lang="zh-CN" altLang="en-US" b="1">
                <a:latin typeface="楷体" panose="02010609060101010101" charset="-122"/>
                <a:ea typeface="楷体" panose="02010609060101010101" charset="-122"/>
              </a:rPr>
              <a:t>：定义了一系列算法，并将每个算法</a:t>
            </a:r>
            <a:r>
              <a:rPr lang="zh-CN" altLang="en-US" b="1">
                <a:solidFill>
                  <a:srgbClr val="0066FF"/>
                </a:solidFill>
                <a:latin typeface="楷体" panose="02010609060101010101" charset="-122"/>
                <a:ea typeface="楷体" panose="02010609060101010101" charset="-122"/>
              </a:rPr>
              <a:t>封装起来</a:t>
            </a:r>
            <a:r>
              <a:rPr lang="zh-CN" altLang="en-US" b="1">
                <a:latin typeface="楷体" panose="02010609060101010101" charset="-122"/>
                <a:ea typeface="楷体" panose="02010609060101010101" charset="-122"/>
              </a:rPr>
              <a:t>，使他们</a:t>
            </a:r>
            <a:r>
              <a:rPr lang="zh-CN" altLang="en-US" b="1">
                <a:solidFill>
                  <a:srgbClr val="0066FF"/>
                </a:solidFill>
                <a:latin typeface="楷体" panose="02010609060101010101" charset="-122"/>
                <a:ea typeface="楷体" panose="02010609060101010101" charset="-122"/>
              </a:rPr>
              <a:t>可以相互替换</a:t>
            </a:r>
            <a:r>
              <a:rPr lang="zh-CN" altLang="en-US" b="1">
                <a:latin typeface="楷体" panose="02010609060101010101" charset="-122"/>
                <a:ea typeface="楷体" panose="02010609060101010101" charset="-122"/>
              </a:rPr>
              <a:t>，且算法的改变不会影响到使用算法的客户。</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872615" y="2834640"/>
            <a:ext cx="8446770" cy="1188720"/>
          </a:xfrm>
          <a:prstGeom prst="rect">
            <a:avLst/>
          </a:prstGeom>
          <a:noFill/>
          <a:ln>
            <a:noFill/>
          </a:ln>
        </p:spPr>
        <p:txBody>
          <a:bodyPr wrap="none" rtlCol="0" anchor="t">
            <a:spAutoFit/>
            <a:scene3d>
              <a:camera prst="perspectiveLeft"/>
              <a:lightRig rig="balanced" dir="t">
                <a:rot lat="0" lon="0" rev="0"/>
              </a:lightRig>
            </a:scene3d>
            <a:sp3d extrusionH="273050" contourW="31750" prstMaterial="plastic">
              <a:extrusionClr>
                <a:srgbClr val="E8BF9A"/>
              </a:extrusionClr>
              <a:contourClr>
                <a:srgbClr val="EFD1B6"/>
              </a:contourClr>
            </a:sp3d>
          </a:bodyPr>
          <a:lstStyle/>
          <a:p>
            <a:pPr algn="ctr"/>
            <a:r>
              <a:rPr lang="zh-CN" altLang="en-US" sz="7200" b="1">
                <a:ln w="25400" cmpd="sng">
                  <a:solidFill>
                    <a:srgbClr val="A38A6E"/>
                  </a:solidFill>
                  <a:prstDash val="solid"/>
                </a:ln>
                <a:blipFill>
                  <a:blip r:embed="rId3">
                    <a:alphaModFix amt="80000"/>
                  </a:blip>
                  <a:tile tx="0" ty="0" sx="47000" sy="49000" flip="none" algn="b"/>
                </a:blipFill>
                <a:effectLst>
                  <a:outerShdw blurRad="60007" dist="200025" dir="15000000" sy="30000" kx="-1800000" algn="bl" rotWithShape="0">
                    <a:prstClr val="black">
                      <a:alpha val="32000"/>
                    </a:prstClr>
                  </a:outerShdw>
                </a:effectLst>
              </a:rPr>
              <a:t>本章节结束，再见！</a:t>
            </a:r>
          </a:p>
        </p:txBody>
      </p:sp>
      <p:sp>
        <p:nvSpPr>
          <p:cNvPr id="3" name="日期占位符 2"/>
          <p:cNvSpPr>
            <a:spLocks noGrp="1"/>
          </p:cNvSpPr>
          <p:nvPr>
            <p:ph type="dt" sz="half" idx="10"/>
          </p:nvPr>
        </p:nvSpPr>
        <p:spPr>
          <a:xfrm>
            <a:off x="53975" y="6546850"/>
            <a:ext cx="5544820" cy="476250"/>
          </a:xfrm>
        </p:spPr>
        <p:txBody>
          <a:bodyPr/>
          <a:lstStyle/>
          <a:p>
            <a:pPr lvl="0"/>
            <a:r>
              <a:rPr lang="zh-CN" altLang="en-US">
                <a:sym typeface="+mn-ea"/>
              </a:rPr>
              <a:t>软件设计模式（Java版）、  作者：程细柱</a:t>
            </a:r>
            <a:endParaRPr lang="zh-CN" altLang="en-US"/>
          </a:p>
          <a:p>
            <a:pPr lvl="0"/>
            <a:endParaRPr lang="zh-CN" altLang="en-US"/>
          </a:p>
        </p:txBody>
      </p:sp>
      <p:sp>
        <p:nvSpPr>
          <p:cNvPr id="5" name="灯片编号占位符 4"/>
          <p:cNvSpPr>
            <a:spLocks noGrp="1"/>
          </p:cNvSpPr>
          <p:nvPr>
            <p:ph type="sldNum" sz="quarter" idx="12"/>
          </p:nvPr>
        </p:nvSpPr>
        <p:spPr/>
        <p:txBody>
          <a:bodyPr/>
          <a:lstStyle/>
          <a:p>
            <a:pPr lvl="0" eaLnBrk="1" hangingPunct="1"/>
            <a:r>
              <a:rPr lang="zh-CN" altLang="en-US" dirty="0"/>
              <a:t>销售电话：010-81055256</a:t>
            </a:r>
          </a:p>
        </p:txBody>
      </p:sp>
      <p:sp>
        <p:nvSpPr>
          <p:cNvPr id="6" name="页脚占位符 5"/>
          <p:cNvSpPr>
            <a:spLocks noGrp="1"/>
          </p:cNvSpPr>
          <p:nvPr>
            <p:ph type="ftr" sz="quarter" idx="11"/>
          </p:nvPr>
        </p:nvSpPr>
        <p:spPr>
          <a:xfrm>
            <a:off x="4072255" y="6530975"/>
            <a:ext cx="5398770" cy="476250"/>
          </a:xfrm>
        </p:spPr>
        <p:txBody>
          <a:bodyPr/>
          <a:lstStyle/>
          <a:p>
            <a:pPr lvl="0"/>
            <a:r>
              <a:rPr lang="zh-CN"/>
              <a:t>人民邮电出版社(www.ptpress.com.cn 和 www.ptpedu.com.cn)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C00000"/>
                </a:solidFill>
                <a:sym typeface="+mn-ea"/>
              </a:rPr>
              <a:t>6.1 行为型模式概述（续）</a:t>
            </a:r>
            <a:endParaRPr lang="zh-CN" altLang="en-US"/>
          </a:p>
        </p:txBody>
      </p:sp>
      <p:sp>
        <p:nvSpPr>
          <p:cNvPr id="3" name="内容占位符 2"/>
          <p:cNvSpPr>
            <a:spLocks noGrp="1"/>
          </p:cNvSpPr>
          <p:nvPr>
            <p:ph idx="1"/>
          </p:nvPr>
        </p:nvSpPr>
        <p:spPr>
          <a:xfrm>
            <a:off x="609600" y="1444625"/>
            <a:ext cx="10972800" cy="4959350"/>
          </a:xfrm>
        </p:spPr>
        <p:txBody>
          <a:bodyPr/>
          <a:lstStyle/>
          <a:p>
            <a:pPr marL="0" indent="0">
              <a:lnSpc>
                <a:spcPct val="120000"/>
              </a:lnSpc>
              <a:buNone/>
            </a:pPr>
            <a:r>
              <a:rPr lang="en-US" altLang="zh-CN" b="1">
                <a:latin typeface="楷体" panose="02010609060101010101" charset="-122"/>
                <a:ea typeface="楷体" panose="02010609060101010101" charset="-122"/>
                <a:sym typeface="+mn-ea"/>
              </a:rPr>
              <a:t>  </a:t>
            </a:r>
            <a:r>
              <a:rPr lang="zh-CN" altLang="en-US" b="1">
                <a:latin typeface="楷体" panose="02010609060101010101" charset="-122"/>
                <a:ea typeface="楷体" panose="02010609060101010101" charset="-122"/>
                <a:sym typeface="+mn-ea"/>
              </a:rPr>
              <a:t>⑶ </a:t>
            </a:r>
            <a:r>
              <a:rPr lang="zh-CN" altLang="en-US" b="1">
                <a:solidFill>
                  <a:srgbClr val="FF0000"/>
                </a:solidFill>
                <a:latin typeface="楷体" panose="02010609060101010101" charset="-122"/>
                <a:ea typeface="楷体" panose="02010609060101010101" charset="-122"/>
                <a:sym typeface="+mn-ea"/>
              </a:rPr>
              <a:t>命令（Command）模式</a:t>
            </a:r>
            <a:r>
              <a:rPr lang="zh-CN" altLang="en-US" b="1">
                <a:latin typeface="楷体" panose="02010609060101010101" charset="-122"/>
                <a:ea typeface="楷体" panose="02010609060101010101" charset="-122"/>
                <a:sym typeface="+mn-ea"/>
              </a:rPr>
              <a:t>：将一个</a:t>
            </a:r>
            <a:r>
              <a:rPr lang="zh-CN" altLang="en-US" b="1">
                <a:solidFill>
                  <a:srgbClr val="0066FF"/>
                </a:solidFill>
                <a:latin typeface="楷体" panose="02010609060101010101" charset="-122"/>
                <a:ea typeface="楷体" panose="02010609060101010101" charset="-122"/>
                <a:sym typeface="+mn-ea"/>
              </a:rPr>
              <a:t>请求封装为一个对象</a:t>
            </a:r>
            <a:r>
              <a:rPr lang="zh-CN" altLang="en-US" b="1">
                <a:latin typeface="楷体" panose="02010609060101010101" charset="-122"/>
                <a:ea typeface="楷体" panose="02010609060101010101" charset="-122"/>
                <a:sym typeface="+mn-ea"/>
              </a:rPr>
              <a:t>，使发出请求的责任和执行请求的责任分割开。</a:t>
            </a:r>
            <a:endParaRPr lang="en-US" altLang="zh-CN" b="1">
              <a:latin typeface="楷体" panose="02010609060101010101" charset="-122"/>
              <a:ea typeface="楷体" panose="02010609060101010101" charset="-122"/>
              <a:sym typeface="+mn-ea"/>
            </a:endParaRPr>
          </a:p>
          <a:p>
            <a:pPr marL="0" indent="0">
              <a:lnSpc>
                <a:spcPct val="120000"/>
              </a:lnSpc>
              <a:buNone/>
            </a:pPr>
            <a:r>
              <a:rPr lang="en-US" altLang="zh-CN" b="1">
                <a:latin typeface="楷体" panose="02010609060101010101" charset="-122"/>
                <a:ea typeface="楷体" panose="02010609060101010101" charset="-122"/>
                <a:sym typeface="+mn-ea"/>
              </a:rPr>
              <a:t>  </a:t>
            </a:r>
            <a:r>
              <a:rPr lang="zh-CN" altLang="en-US" b="1">
                <a:latin typeface="楷体" panose="02010609060101010101" charset="-122"/>
                <a:ea typeface="楷体" panose="02010609060101010101" charset="-122"/>
                <a:sym typeface="+mn-ea"/>
              </a:rPr>
              <a:t>⑷ </a:t>
            </a:r>
            <a:r>
              <a:rPr lang="zh-CN" altLang="en-US" b="1">
                <a:solidFill>
                  <a:srgbClr val="FF0000"/>
                </a:solidFill>
                <a:latin typeface="楷体" panose="02010609060101010101" charset="-122"/>
                <a:ea typeface="楷体" panose="02010609060101010101" charset="-122"/>
                <a:sym typeface="+mn-ea"/>
              </a:rPr>
              <a:t>职责链（Chain of Responsibility）模式</a:t>
            </a:r>
            <a:r>
              <a:rPr lang="zh-CN" altLang="en-US" b="1">
                <a:latin typeface="楷体" panose="02010609060101010101" charset="-122"/>
                <a:ea typeface="楷体" panose="02010609060101010101" charset="-122"/>
                <a:sym typeface="+mn-ea"/>
              </a:rPr>
              <a:t>：</a:t>
            </a:r>
            <a:r>
              <a:rPr lang="zh-CN" altLang="en-US" b="1">
                <a:solidFill>
                  <a:srgbClr val="0066FF"/>
                </a:solidFill>
                <a:latin typeface="楷体" panose="02010609060101010101" charset="-122"/>
                <a:ea typeface="楷体" panose="02010609060101010101" charset="-122"/>
                <a:sym typeface="+mn-ea"/>
              </a:rPr>
              <a:t>把请求从链中的一个对象传到下一个对象</a:t>
            </a:r>
            <a:r>
              <a:rPr lang="zh-CN" altLang="en-US" b="1">
                <a:latin typeface="楷体" panose="02010609060101010101" charset="-122"/>
                <a:ea typeface="楷体" panose="02010609060101010101" charset="-122"/>
                <a:sym typeface="+mn-ea"/>
              </a:rPr>
              <a:t>，直到请求被响应为止。通过这种方式去除对象之间的耦合。</a:t>
            </a:r>
          </a:p>
          <a:p>
            <a:pPr marL="0" indent="0">
              <a:lnSpc>
                <a:spcPct val="120000"/>
              </a:lnSpc>
              <a:buNone/>
            </a:pPr>
            <a:r>
              <a:rPr lang="zh-CN" altLang="en-US" b="1">
                <a:latin typeface="楷体" panose="02010609060101010101" charset="-122"/>
                <a:ea typeface="楷体" panose="02010609060101010101" charset="-122"/>
                <a:sym typeface="+mn-ea"/>
              </a:rPr>
              <a:t>  ⑸ </a:t>
            </a:r>
            <a:r>
              <a:rPr lang="zh-CN" altLang="en-US" b="1">
                <a:solidFill>
                  <a:srgbClr val="FF0000"/>
                </a:solidFill>
                <a:latin typeface="楷体" panose="02010609060101010101" charset="-122"/>
                <a:ea typeface="楷体" panose="02010609060101010101" charset="-122"/>
                <a:sym typeface="+mn-ea"/>
              </a:rPr>
              <a:t>状态（State）模式</a:t>
            </a:r>
            <a:r>
              <a:rPr lang="zh-CN" altLang="en-US" b="1">
                <a:latin typeface="楷体" panose="02010609060101010101" charset="-122"/>
                <a:ea typeface="楷体" panose="02010609060101010101" charset="-122"/>
                <a:sym typeface="+mn-ea"/>
              </a:rPr>
              <a:t>：</a:t>
            </a:r>
            <a:r>
              <a:rPr lang="zh-CN" altLang="en-US" b="1">
                <a:solidFill>
                  <a:srgbClr val="0066FF"/>
                </a:solidFill>
                <a:latin typeface="楷体" panose="02010609060101010101" charset="-122"/>
                <a:ea typeface="楷体" panose="02010609060101010101" charset="-122"/>
                <a:sym typeface="+mn-ea"/>
              </a:rPr>
              <a:t>允许一个对象在其内部状态发生改变时改变其行为能力</a:t>
            </a:r>
            <a:r>
              <a:rPr lang="zh-CN" altLang="en-US" b="1">
                <a:latin typeface="楷体" panose="02010609060101010101" charset="-122"/>
                <a:ea typeface="楷体" panose="02010609060101010101" charset="-122"/>
                <a:sym typeface="+mn-ea"/>
              </a:rPr>
              <a:t>。</a:t>
            </a:r>
          </a:p>
          <a:p>
            <a:pPr marL="0" indent="0">
              <a:lnSpc>
                <a:spcPct val="120000"/>
              </a:lnSpc>
              <a:buNone/>
            </a:pPr>
            <a:r>
              <a:rPr lang="zh-CN" altLang="en-US" b="1">
                <a:latin typeface="楷体" panose="02010609060101010101" charset="-122"/>
                <a:ea typeface="楷体" panose="02010609060101010101" charset="-122"/>
                <a:sym typeface="+mn-ea"/>
              </a:rPr>
              <a:t>  ⑹ </a:t>
            </a:r>
            <a:r>
              <a:rPr lang="zh-CN" altLang="en-US" b="1">
                <a:solidFill>
                  <a:srgbClr val="FF0000"/>
                </a:solidFill>
                <a:latin typeface="楷体" panose="02010609060101010101" charset="-122"/>
                <a:ea typeface="楷体" panose="02010609060101010101" charset="-122"/>
                <a:sym typeface="+mn-ea"/>
              </a:rPr>
              <a:t>观察者（Observer）模式</a:t>
            </a:r>
            <a:r>
              <a:rPr lang="zh-CN" altLang="en-US" b="1">
                <a:latin typeface="楷体" panose="02010609060101010101" charset="-122"/>
                <a:ea typeface="楷体" panose="02010609060101010101" charset="-122"/>
                <a:sym typeface="+mn-ea"/>
              </a:rPr>
              <a:t>：多个对象间存在</a:t>
            </a:r>
            <a:r>
              <a:rPr lang="zh-CN" altLang="en-US" b="1">
                <a:solidFill>
                  <a:srgbClr val="0066FF"/>
                </a:solidFill>
                <a:latin typeface="楷体" panose="02010609060101010101" charset="-122"/>
                <a:ea typeface="楷体" panose="02010609060101010101" charset="-122"/>
                <a:sym typeface="+mn-ea"/>
              </a:rPr>
              <a:t>一对多关系</a:t>
            </a:r>
            <a:r>
              <a:rPr lang="zh-CN" altLang="en-US" b="1">
                <a:latin typeface="楷体" panose="02010609060101010101" charset="-122"/>
                <a:ea typeface="楷体" panose="02010609060101010101" charset="-122"/>
                <a:sym typeface="+mn-ea"/>
              </a:rPr>
              <a:t>，当</a:t>
            </a:r>
            <a:r>
              <a:rPr lang="zh-CN" altLang="en-US" b="1">
                <a:solidFill>
                  <a:srgbClr val="0066FF"/>
                </a:solidFill>
                <a:latin typeface="楷体" panose="02010609060101010101" charset="-122"/>
                <a:ea typeface="楷体" panose="02010609060101010101" charset="-122"/>
                <a:sym typeface="+mn-ea"/>
              </a:rPr>
              <a:t>一个对象发生改变时</a:t>
            </a:r>
            <a:r>
              <a:rPr lang="zh-CN" altLang="en-US" b="1">
                <a:latin typeface="楷体" panose="02010609060101010101" charset="-122"/>
                <a:ea typeface="楷体" panose="02010609060101010101" charset="-122"/>
                <a:sym typeface="+mn-ea"/>
              </a:rPr>
              <a:t>，</a:t>
            </a:r>
            <a:r>
              <a:rPr lang="zh-CN" altLang="en-US" b="1">
                <a:solidFill>
                  <a:srgbClr val="0066FF"/>
                </a:solidFill>
                <a:latin typeface="楷体" panose="02010609060101010101" charset="-122"/>
                <a:ea typeface="楷体" panose="02010609060101010101" charset="-122"/>
                <a:sym typeface="+mn-ea"/>
              </a:rPr>
              <a:t>把这种改变通知给其它多个对象</a:t>
            </a:r>
            <a:r>
              <a:rPr lang="zh-CN" altLang="en-US" b="1">
                <a:latin typeface="楷体" panose="02010609060101010101" charset="-122"/>
                <a:ea typeface="楷体" panose="02010609060101010101" charset="-122"/>
                <a:sym typeface="+mn-ea"/>
              </a:rPr>
              <a:t>，从而影响其它对象的行为。</a:t>
            </a:r>
          </a:p>
          <a:p>
            <a:pPr marL="0" indent="0">
              <a:lnSpc>
                <a:spcPct val="120000"/>
              </a:lnSpc>
              <a:buNone/>
            </a:pPr>
            <a:r>
              <a:rPr lang="zh-CN" altLang="en-US" b="1">
                <a:latin typeface="楷体" panose="02010609060101010101" charset="-122"/>
                <a:ea typeface="楷体" panose="02010609060101010101" charset="-122"/>
                <a:sym typeface="+mn-ea"/>
              </a:rPr>
              <a:t>  ⑺ </a:t>
            </a:r>
            <a:r>
              <a:rPr lang="zh-CN" altLang="en-US" b="1">
                <a:solidFill>
                  <a:srgbClr val="FF0000"/>
                </a:solidFill>
                <a:latin typeface="楷体" panose="02010609060101010101" charset="-122"/>
                <a:ea typeface="楷体" panose="02010609060101010101" charset="-122"/>
                <a:sym typeface="+mn-ea"/>
              </a:rPr>
              <a:t>中介者（Mediator）模式</a:t>
            </a:r>
            <a:r>
              <a:rPr lang="zh-CN" altLang="en-US" b="1">
                <a:latin typeface="楷体" panose="02010609060101010101" charset="-122"/>
                <a:ea typeface="楷体" panose="02010609060101010101" charset="-122"/>
                <a:sym typeface="+mn-ea"/>
              </a:rPr>
              <a:t>：定义一个</a:t>
            </a:r>
            <a:r>
              <a:rPr lang="zh-CN" altLang="en-US" b="1">
                <a:solidFill>
                  <a:srgbClr val="0066FF"/>
                </a:solidFill>
                <a:latin typeface="楷体" panose="02010609060101010101" charset="-122"/>
                <a:ea typeface="楷体" panose="02010609060101010101" charset="-122"/>
                <a:sym typeface="+mn-ea"/>
              </a:rPr>
              <a:t>中介对象</a:t>
            </a:r>
            <a:r>
              <a:rPr lang="zh-CN" altLang="en-US" b="1">
                <a:latin typeface="楷体" panose="02010609060101010101" charset="-122"/>
                <a:ea typeface="楷体" panose="02010609060101010101" charset="-122"/>
                <a:sym typeface="+mn-ea"/>
              </a:rPr>
              <a:t>来简化原有对象之间的交互关系，</a:t>
            </a:r>
            <a:r>
              <a:rPr lang="zh-CN" altLang="en-US" b="1">
                <a:solidFill>
                  <a:srgbClr val="0066FF"/>
                </a:solidFill>
                <a:latin typeface="楷体" panose="02010609060101010101" charset="-122"/>
                <a:ea typeface="楷体" panose="02010609060101010101" charset="-122"/>
                <a:sym typeface="+mn-ea"/>
              </a:rPr>
              <a:t>降低</a:t>
            </a:r>
            <a:r>
              <a:rPr lang="zh-CN" altLang="en-US" b="1">
                <a:latin typeface="楷体" panose="02010609060101010101" charset="-122"/>
                <a:ea typeface="楷体" panose="02010609060101010101" charset="-122"/>
                <a:sym typeface="+mn-ea"/>
              </a:rPr>
              <a:t>系统中对象间的</a:t>
            </a:r>
            <a:r>
              <a:rPr lang="zh-CN" altLang="en-US" b="1">
                <a:solidFill>
                  <a:srgbClr val="0066FF"/>
                </a:solidFill>
                <a:latin typeface="楷体" panose="02010609060101010101" charset="-122"/>
                <a:ea typeface="楷体" panose="02010609060101010101" charset="-122"/>
                <a:sym typeface="+mn-ea"/>
              </a:rPr>
              <a:t>耦合度</a:t>
            </a:r>
            <a:r>
              <a:rPr lang="zh-CN" altLang="en-US" b="1">
                <a:latin typeface="楷体" panose="02010609060101010101" charset="-122"/>
                <a:ea typeface="楷体" panose="02010609060101010101" charset="-122"/>
                <a:sym typeface="+mn-ea"/>
              </a:rPr>
              <a:t>，使原有对象之间不必相互了解。</a:t>
            </a:r>
            <a:endParaRPr lang="zh-CN" altLang="en-US">
              <a:latin typeface="楷体" panose="02010609060101010101" charset="-122"/>
              <a:ea typeface="楷体" panose="02010609060101010101" charset="-122"/>
            </a:endParaRP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C00000"/>
                </a:solidFill>
                <a:sym typeface="+mn-ea"/>
              </a:rPr>
              <a:t>6.1 行为型模式概述（续）</a:t>
            </a:r>
            <a:endParaRPr lang="zh-CN" altLang="en-US"/>
          </a:p>
        </p:txBody>
      </p:sp>
      <p:sp>
        <p:nvSpPr>
          <p:cNvPr id="3" name="内容占位符 2"/>
          <p:cNvSpPr>
            <a:spLocks noGrp="1"/>
          </p:cNvSpPr>
          <p:nvPr>
            <p:ph idx="1"/>
          </p:nvPr>
        </p:nvSpPr>
        <p:spPr>
          <a:xfrm>
            <a:off x="609600" y="1412875"/>
            <a:ext cx="10972800" cy="4921250"/>
          </a:xfrm>
        </p:spPr>
        <p:txBody>
          <a:bodyPr/>
          <a:lstStyle/>
          <a:p>
            <a:pPr marL="0" indent="0">
              <a:buNone/>
            </a:pPr>
            <a:r>
              <a:rPr lang="en-US" altLang="zh-CN" b="1">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⑻ </a:t>
            </a:r>
            <a:r>
              <a:rPr lang="zh-CN" altLang="en-US" b="1">
                <a:solidFill>
                  <a:srgbClr val="FF0000"/>
                </a:solidFill>
                <a:latin typeface="楷体" panose="02010609060101010101" charset="-122"/>
                <a:ea typeface="楷体" panose="02010609060101010101" charset="-122"/>
              </a:rPr>
              <a:t>迭代器（Iterator）模式</a:t>
            </a:r>
            <a:r>
              <a:rPr lang="zh-CN" altLang="en-US" b="1">
                <a:latin typeface="楷体" panose="02010609060101010101" charset="-122"/>
                <a:ea typeface="楷体" panose="02010609060101010101" charset="-122"/>
              </a:rPr>
              <a:t>：</a:t>
            </a:r>
            <a:r>
              <a:rPr lang="zh-CN" altLang="en-US" b="1">
                <a:solidFill>
                  <a:srgbClr val="0066FF"/>
                </a:solidFill>
                <a:latin typeface="楷体" panose="02010609060101010101" charset="-122"/>
                <a:ea typeface="楷体" panose="02010609060101010101" charset="-122"/>
              </a:rPr>
              <a:t>提供一种方法来顺序访问聚合对象中的一系列数据</a:t>
            </a:r>
            <a:r>
              <a:rPr lang="zh-CN" altLang="en-US" b="1">
                <a:latin typeface="楷体" panose="02010609060101010101" charset="-122"/>
                <a:ea typeface="楷体" panose="02010609060101010101" charset="-122"/>
              </a:rPr>
              <a:t>，</a:t>
            </a:r>
            <a:r>
              <a:rPr lang="zh-CN" altLang="en-US" b="1">
                <a:solidFill>
                  <a:srgbClr val="0066FF"/>
                </a:solidFill>
                <a:latin typeface="楷体" panose="02010609060101010101" charset="-122"/>
                <a:ea typeface="楷体" panose="02010609060101010101" charset="-122"/>
              </a:rPr>
              <a:t>而不暴露聚合对象的内部表示</a:t>
            </a:r>
            <a:r>
              <a:rPr lang="zh-CN" altLang="en-US" b="1">
                <a:latin typeface="楷体" panose="02010609060101010101" charset="-122"/>
                <a:ea typeface="楷体" panose="02010609060101010101" charset="-122"/>
              </a:rPr>
              <a:t>。</a:t>
            </a:r>
          </a:p>
          <a:p>
            <a:pPr marL="0" indent="0">
              <a:lnSpc>
                <a:spcPct val="120000"/>
              </a:lnSpc>
              <a:buNone/>
            </a:pPr>
            <a:r>
              <a:rPr lang="zh-CN" altLang="en-US" b="1">
                <a:latin typeface="楷体" panose="02010609060101010101" charset="-122"/>
                <a:ea typeface="楷体" panose="02010609060101010101" charset="-122"/>
              </a:rPr>
              <a:t>   ⑼</a:t>
            </a:r>
            <a:r>
              <a:rPr lang="zh-CN" altLang="en-US" b="1">
                <a:solidFill>
                  <a:srgbClr val="FF0000"/>
                </a:solidFill>
                <a:latin typeface="楷体" panose="02010609060101010101" charset="-122"/>
                <a:ea typeface="楷体" panose="02010609060101010101" charset="-122"/>
              </a:rPr>
              <a:t> 访问者（Visitor）模式</a:t>
            </a:r>
            <a:r>
              <a:rPr lang="zh-CN" altLang="en-US" b="1">
                <a:latin typeface="楷体" panose="02010609060101010101" charset="-122"/>
                <a:ea typeface="楷体" panose="02010609060101010101" charset="-122"/>
              </a:rPr>
              <a:t>：在不改变集合元素的前提下，</a:t>
            </a:r>
            <a:r>
              <a:rPr lang="zh-CN" altLang="en-US" b="1">
                <a:solidFill>
                  <a:srgbClr val="0066FF"/>
                </a:solidFill>
                <a:latin typeface="楷体" panose="02010609060101010101" charset="-122"/>
                <a:ea typeface="楷体" panose="02010609060101010101" charset="-122"/>
              </a:rPr>
              <a:t>为一个集合中的每个元素提供多种访问方式</a:t>
            </a:r>
            <a:r>
              <a:rPr lang="zh-CN" altLang="en-US" b="1">
                <a:latin typeface="楷体" panose="02010609060101010101" charset="-122"/>
                <a:ea typeface="楷体" panose="02010609060101010101" charset="-122"/>
              </a:rPr>
              <a:t>，即每个元素有多个访问者对象访问。</a:t>
            </a:r>
          </a:p>
          <a:p>
            <a:pPr marL="0" indent="0">
              <a:lnSpc>
                <a:spcPct val="120000"/>
              </a:lnSpc>
              <a:buNone/>
            </a:pPr>
            <a:r>
              <a:rPr lang="zh-CN" altLang="en-US" b="1">
                <a:latin typeface="楷体" panose="02010609060101010101" charset="-122"/>
                <a:ea typeface="楷体" panose="02010609060101010101" charset="-122"/>
              </a:rPr>
              <a:t>   ⑽ </a:t>
            </a:r>
            <a:r>
              <a:rPr lang="zh-CN" altLang="en-US" b="1">
                <a:solidFill>
                  <a:srgbClr val="FF0000"/>
                </a:solidFill>
                <a:latin typeface="楷体" panose="02010609060101010101" charset="-122"/>
                <a:ea typeface="楷体" panose="02010609060101010101" charset="-122"/>
              </a:rPr>
              <a:t>备忘录（Memento）模式</a:t>
            </a:r>
            <a:r>
              <a:rPr lang="zh-CN" altLang="en-US" b="1">
                <a:latin typeface="楷体" panose="02010609060101010101" charset="-122"/>
                <a:ea typeface="楷体" panose="02010609060101010101" charset="-122"/>
              </a:rPr>
              <a:t>：在不破坏封装性的前提下，</a:t>
            </a:r>
            <a:r>
              <a:rPr lang="zh-CN" altLang="en-US" b="1">
                <a:solidFill>
                  <a:srgbClr val="0066FF"/>
                </a:solidFill>
                <a:latin typeface="楷体" panose="02010609060101010101" charset="-122"/>
                <a:ea typeface="楷体" panose="02010609060101010101" charset="-122"/>
              </a:rPr>
              <a:t>获取并保存一个对象的内部状态</a:t>
            </a:r>
            <a:r>
              <a:rPr lang="zh-CN" altLang="en-US" b="1">
                <a:latin typeface="楷体" panose="02010609060101010101" charset="-122"/>
                <a:ea typeface="楷体" panose="02010609060101010101" charset="-122"/>
              </a:rPr>
              <a:t>，</a:t>
            </a:r>
            <a:r>
              <a:rPr lang="zh-CN" altLang="en-US" b="1">
                <a:solidFill>
                  <a:srgbClr val="0066FF"/>
                </a:solidFill>
                <a:latin typeface="楷体" panose="02010609060101010101" charset="-122"/>
                <a:ea typeface="楷体" panose="02010609060101010101" charset="-122"/>
              </a:rPr>
              <a:t>以便以后恢复它</a:t>
            </a:r>
            <a:r>
              <a:rPr lang="zh-CN" altLang="en-US" b="1">
                <a:latin typeface="楷体" panose="02010609060101010101" charset="-122"/>
                <a:ea typeface="楷体" panose="02010609060101010101" charset="-122"/>
              </a:rPr>
              <a:t>。</a:t>
            </a:r>
          </a:p>
          <a:p>
            <a:pPr marL="0" indent="0">
              <a:lnSpc>
                <a:spcPct val="120000"/>
              </a:lnSpc>
              <a:buNone/>
            </a:pPr>
            <a:r>
              <a:rPr lang="zh-CN" altLang="en-US" b="1">
                <a:latin typeface="楷体" panose="02010609060101010101" charset="-122"/>
                <a:ea typeface="楷体" panose="02010609060101010101" charset="-122"/>
              </a:rPr>
              <a:t>   ⑾ </a:t>
            </a:r>
            <a:r>
              <a:rPr lang="zh-CN" altLang="en-US" b="1">
                <a:solidFill>
                  <a:srgbClr val="FF0000"/>
                </a:solidFill>
                <a:latin typeface="楷体" panose="02010609060101010101" charset="-122"/>
                <a:ea typeface="楷体" panose="02010609060101010101" charset="-122"/>
              </a:rPr>
              <a:t>解释器（Interpreter）模式</a:t>
            </a:r>
            <a:r>
              <a:rPr lang="zh-CN" altLang="en-US" b="1">
                <a:latin typeface="楷体" panose="02010609060101010101" charset="-122"/>
                <a:ea typeface="楷体" panose="02010609060101010101" charset="-122"/>
              </a:rPr>
              <a:t>：提供如何</a:t>
            </a:r>
            <a:r>
              <a:rPr lang="zh-CN" altLang="en-US" b="1">
                <a:solidFill>
                  <a:srgbClr val="0066FF"/>
                </a:solidFill>
                <a:latin typeface="楷体" panose="02010609060101010101" charset="-122"/>
                <a:ea typeface="楷体" panose="02010609060101010101" charset="-122"/>
              </a:rPr>
              <a:t>定义语言的文法</a:t>
            </a:r>
            <a:r>
              <a:rPr lang="zh-CN" altLang="en-US" b="1">
                <a:latin typeface="楷体" panose="02010609060101010101" charset="-122"/>
                <a:ea typeface="楷体" panose="02010609060101010101" charset="-122"/>
              </a:rPr>
              <a:t>，以及</a:t>
            </a:r>
            <a:r>
              <a:rPr lang="zh-CN" altLang="en-US" b="1">
                <a:solidFill>
                  <a:srgbClr val="0066FF"/>
                </a:solidFill>
                <a:latin typeface="楷体" panose="02010609060101010101" charset="-122"/>
                <a:ea typeface="楷体" panose="02010609060101010101" charset="-122"/>
              </a:rPr>
              <a:t>对语言句子的解释方法</a:t>
            </a:r>
            <a:r>
              <a:rPr lang="zh-CN" altLang="en-US" b="1">
                <a:latin typeface="楷体" panose="02010609060101010101" charset="-122"/>
                <a:ea typeface="楷体" panose="02010609060101010101" charset="-122"/>
              </a:rPr>
              <a:t>，即解释器。</a:t>
            </a:r>
          </a:p>
          <a:p>
            <a:r>
              <a:rPr lang="en-US" altLang="zh-CN" b="1">
                <a:latin typeface="楷体" panose="02010609060101010101" charset="-122"/>
                <a:ea typeface="楷体" panose="02010609060101010101" charset="-122"/>
              </a:rPr>
              <a:t>以上11种行为型模式，除了</a:t>
            </a:r>
            <a:r>
              <a:rPr lang="en-US" altLang="zh-CN" b="1">
                <a:solidFill>
                  <a:srgbClr val="00B050"/>
                </a:solidFill>
                <a:latin typeface="楷体" panose="02010609060101010101" charset="-122"/>
                <a:ea typeface="楷体" panose="02010609060101010101" charset="-122"/>
              </a:rPr>
              <a:t>模板方法模式</a:t>
            </a:r>
            <a:r>
              <a:rPr lang="en-US" altLang="zh-CN" b="1">
                <a:latin typeface="楷体" panose="02010609060101010101" charset="-122"/>
                <a:ea typeface="楷体" panose="02010609060101010101" charset="-122"/>
              </a:rPr>
              <a:t>和</a:t>
            </a:r>
            <a:r>
              <a:rPr lang="en-US" altLang="zh-CN" b="1">
                <a:solidFill>
                  <a:srgbClr val="00B050"/>
                </a:solidFill>
                <a:latin typeface="楷体" panose="02010609060101010101" charset="-122"/>
                <a:ea typeface="楷体" panose="02010609060101010101" charset="-122"/>
              </a:rPr>
              <a:t>解释器模式</a:t>
            </a:r>
            <a:r>
              <a:rPr lang="en-US" altLang="zh-CN" b="1">
                <a:latin typeface="楷体" panose="02010609060101010101" charset="-122"/>
                <a:ea typeface="楷体" panose="02010609060101010101" charset="-122"/>
              </a:rPr>
              <a:t>是</a:t>
            </a:r>
            <a:r>
              <a:rPr lang="en-US" altLang="zh-CN" b="1" i="1">
                <a:solidFill>
                  <a:srgbClr val="C00000"/>
                </a:solidFill>
                <a:latin typeface="楷体" panose="02010609060101010101" charset="-122"/>
                <a:ea typeface="楷体" panose="02010609060101010101" charset="-122"/>
              </a:rPr>
              <a:t>类行为型模式</a:t>
            </a:r>
            <a:r>
              <a:rPr lang="en-US" altLang="zh-CN" b="1">
                <a:latin typeface="楷体" panose="02010609060101010101" charset="-122"/>
                <a:ea typeface="楷体" panose="02010609060101010101" charset="-122"/>
              </a:rPr>
              <a:t>，</a:t>
            </a:r>
            <a:r>
              <a:rPr lang="en-US" altLang="zh-CN" b="1">
                <a:solidFill>
                  <a:srgbClr val="009900"/>
                </a:solidFill>
                <a:latin typeface="楷体" panose="02010609060101010101" charset="-122"/>
                <a:ea typeface="楷体" panose="02010609060101010101" charset="-122"/>
              </a:rPr>
              <a:t>其他</a:t>
            </a:r>
            <a:r>
              <a:rPr lang="en-US" altLang="zh-CN" b="1">
                <a:latin typeface="楷体" panose="02010609060101010101" charset="-122"/>
                <a:ea typeface="楷体" panose="02010609060101010101" charset="-122"/>
              </a:rPr>
              <a:t>的全部属于</a:t>
            </a:r>
            <a:r>
              <a:rPr lang="en-US" altLang="zh-CN" b="1" i="1">
                <a:solidFill>
                  <a:srgbClr val="C00000"/>
                </a:solidFill>
                <a:latin typeface="楷体" panose="02010609060101010101" charset="-122"/>
                <a:ea typeface="楷体" panose="02010609060101010101" charset="-122"/>
              </a:rPr>
              <a:t>对象行为型模式</a:t>
            </a:r>
            <a:r>
              <a:rPr lang="en-US" altLang="zh-CN" b="1">
                <a:latin typeface="楷体" panose="02010609060101010101" charset="-122"/>
                <a:ea typeface="楷体" panose="02010609060101010101" charset="-122"/>
              </a:rPr>
              <a:t>，下面分别用3章来详细介绍它们的特点、结构与应用。</a:t>
            </a:r>
          </a:p>
        </p:txBody>
      </p:sp>
      <p:sp>
        <p:nvSpPr>
          <p:cNvPr id="4" name="日期占位符 3"/>
          <p:cNvSpPr>
            <a:spLocks noGrp="1"/>
          </p:cNvSpPr>
          <p:nvPr>
            <p:ph type="dt" sz="half" idx="10"/>
          </p:nvPr>
        </p:nvSpPr>
        <p:spPr/>
        <p:txBody>
          <a:bodyPr/>
          <a:lstStyle/>
          <a:p>
            <a:pPr lvl="0"/>
            <a:r>
              <a:rPr lang="zh-CN" altLang="en-US"/>
              <a:t>软件设计模式（Java版）(ISDN：9787564740634)、  作者：程细柱</a:t>
            </a:r>
          </a:p>
        </p:txBody>
      </p:sp>
      <p:sp>
        <p:nvSpPr>
          <p:cNvPr id="5" name="页脚占位符 4"/>
          <p:cNvSpPr>
            <a:spLocks noGrp="1"/>
          </p:cNvSpPr>
          <p:nvPr>
            <p:ph type="ftr" sz="quarter" idx="11"/>
          </p:nvPr>
        </p:nvSpPr>
        <p:spPr/>
        <p:txBody>
          <a:bodyPr/>
          <a:lstStyle/>
          <a:p>
            <a:pPr lvl="0"/>
            <a:r>
              <a:rPr lang="zh-CN"/>
              <a:t>人民邮电出版社(www.ptpress.com.cn)</a:t>
            </a:r>
          </a:p>
        </p:txBody>
      </p:sp>
      <p:sp>
        <p:nvSpPr>
          <p:cNvPr id="6" name="灯片编号占位符 5"/>
          <p:cNvSpPr>
            <a:spLocks noGrp="1"/>
          </p:cNvSpPr>
          <p:nvPr>
            <p:ph type="sldNum" sz="quarter" idx="12"/>
          </p:nvPr>
        </p:nvSpPr>
        <p:spPr/>
        <p:txBody>
          <a:bodyPr/>
          <a:lstStyle/>
          <a:p>
            <a:pPr lvl="0" eaLnBrk="1" hangingPunct="1"/>
            <a:r>
              <a:rPr lang="zh-CN" altLang="en-US" dirty="0"/>
              <a:t>销售电话：010-81055256</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rPr>
              <a:t>6.2  模板方法（Template Method）模式</a:t>
            </a:r>
          </a:p>
        </p:txBody>
      </p:sp>
      <p:sp>
        <p:nvSpPr>
          <p:cNvPr id="39" name="内容占位符 38"/>
          <p:cNvSpPr>
            <a:spLocks noGrp="1"/>
          </p:cNvSpPr>
          <p:nvPr>
            <p:ph idx="1"/>
          </p:nvPr>
        </p:nvSpPr>
        <p:spPr>
          <a:xfrm>
            <a:off x="498475" y="1412875"/>
            <a:ext cx="11290935" cy="5118100"/>
          </a:xfrm>
        </p:spPr>
        <p:txBody>
          <a:bodyPr/>
          <a:lstStyle/>
          <a:p>
            <a:pPr>
              <a:lnSpc>
                <a:spcPct val="110000"/>
              </a:lnSpc>
            </a:pPr>
            <a:r>
              <a:rPr lang="zh-CN" altLang="en-US" sz="2800">
                <a:solidFill>
                  <a:srgbClr val="00B050"/>
                </a:solidFill>
              </a:rPr>
              <a:t>6.2.1 模式的定义与特点</a:t>
            </a:r>
          </a:p>
          <a:p>
            <a:pPr marL="0" indent="0">
              <a:lnSpc>
                <a:spcPct val="110000"/>
              </a:lnSpc>
              <a:buNone/>
            </a:pPr>
            <a:r>
              <a:rPr lang="zh-CN" altLang="en-US" b="1">
                <a:solidFill>
                  <a:schemeClr val="tx1"/>
                </a:solidFill>
                <a:latin typeface="楷体" panose="02010609060101010101" charset="-122"/>
                <a:ea typeface="楷体" panose="02010609060101010101" charset="-122"/>
              </a:rPr>
              <a:t>    </a:t>
            </a:r>
            <a:r>
              <a:rPr lang="zh-CN" altLang="en-US" b="1">
                <a:solidFill>
                  <a:srgbClr val="0066FF"/>
                </a:solidFill>
                <a:latin typeface="楷体" panose="02010609060101010101" charset="-122"/>
                <a:ea typeface="楷体" panose="02010609060101010101" charset="-122"/>
              </a:rPr>
              <a:t>定义：</a:t>
            </a:r>
            <a:r>
              <a:rPr lang="zh-CN" altLang="en-US" b="1">
                <a:solidFill>
                  <a:srgbClr val="FF0000"/>
                </a:solidFill>
                <a:latin typeface="楷体" panose="02010609060101010101" charset="-122"/>
                <a:ea typeface="楷体" panose="02010609060101010101" charset="-122"/>
              </a:rPr>
              <a:t>定义</a:t>
            </a:r>
            <a:r>
              <a:rPr lang="zh-CN" altLang="en-US" b="1">
                <a:latin typeface="楷体" panose="02010609060101010101" charset="-122"/>
                <a:ea typeface="楷体" panose="02010609060101010101" charset="-122"/>
              </a:rPr>
              <a:t>一个操作中的</a:t>
            </a:r>
            <a:r>
              <a:rPr lang="zh-CN" altLang="en-US" b="1">
                <a:solidFill>
                  <a:srgbClr val="FF0000"/>
                </a:solidFill>
                <a:latin typeface="楷体" panose="02010609060101010101" charset="-122"/>
                <a:ea typeface="楷体" panose="02010609060101010101" charset="-122"/>
              </a:rPr>
              <a:t>算法骨架</a:t>
            </a:r>
            <a:r>
              <a:rPr lang="zh-CN" altLang="en-US" b="1">
                <a:latin typeface="楷体" panose="02010609060101010101" charset="-122"/>
                <a:ea typeface="楷体" panose="02010609060101010101" charset="-122"/>
              </a:rPr>
              <a:t>，而</a:t>
            </a:r>
            <a:r>
              <a:rPr lang="zh-CN" altLang="en-US" b="1">
                <a:solidFill>
                  <a:srgbClr val="FF0000"/>
                </a:solidFill>
                <a:latin typeface="楷体" panose="02010609060101010101" charset="-122"/>
                <a:ea typeface="楷体" panose="02010609060101010101" charset="-122"/>
              </a:rPr>
              <a:t>将算法的一些步骤延迟到子类中</a:t>
            </a:r>
            <a:r>
              <a:rPr lang="zh-CN" altLang="en-US" b="1">
                <a:latin typeface="楷体" panose="02010609060101010101" charset="-122"/>
                <a:ea typeface="楷体" panose="02010609060101010101" charset="-122"/>
              </a:rPr>
              <a:t>，使得</a:t>
            </a:r>
            <a:r>
              <a:rPr lang="zh-CN" altLang="en-US" b="1">
                <a:solidFill>
                  <a:srgbClr val="FF0000"/>
                </a:solidFill>
                <a:latin typeface="楷体" panose="02010609060101010101" charset="-122"/>
                <a:ea typeface="楷体" panose="02010609060101010101" charset="-122"/>
              </a:rPr>
              <a:t>子类</a:t>
            </a:r>
            <a:r>
              <a:rPr lang="zh-CN" altLang="en-US" b="1">
                <a:latin typeface="楷体" panose="02010609060101010101" charset="-122"/>
                <a:ea typeface="楷体" panose="02010609060101010101" charset="-122"/>
              </a:rPr>
              <a:t>可以不改变该算法结构的情况下</a:t>
            </a:r>
            <a:r>
              <a:rPr lang="zh-CN" altLang="en-US" b="1">
                <a:solidFill>
                  <a:srgbClr val="FF0000"/>
                </a:solidFill>
                <a:latin typeface="楷体" panose="02010609060101010101" charset="-122"/>
                <a:ea typeface="楷体" panose="02010609060101010101" charset="-122"/>
              </a:rPr>
              <a:t>重定义该算法的某些特定步骤</a:t>
            </a:r>
            <a:r>
              <a:rPr lang="zh-CN" altLang="en-US" b="1">
                <a:latin typeface="楷体" panose="02010609060101010101" charset="-122"/>
                <a:ea typeface="楷体" panose="02010609060101010101" charset="-122"/>
              </a:rPr>
              <a:t>。它是一种类行为型模式</a:t>
            </a:r>
            <a:r>
              <a:rPr lang="zh-CN" altLang="en-US" b="1">
                <a:solidFill>
                  <a:schemeClr val="tx1"/>
                </a:solidFill>
                <a:latin typeface="楷体" panose="02010609060101010101" charset="-122"/>
                <a:ea typeface="楷体" panose="02010609060101010101" charset="-122"/>
              </a:rPr>
              <a:t>。</a:t>
            </a:r>
          </a:p>
          <a:p>
            <a:pPr marL="0" indent="0">
              <a:lnSpc>
                <a:spcPct val="110000"/>
              </a:lnSpc>
              <a:buNone/>
            </a:pPr>
            <a:r>
              <a:rPr lang="zh-CN" altLang="en-US" b="1">
                <a:solidFill>
                  <a:schemeClr val="tx1"/>
                </a:solidFill>
                <a:latin typeface="楷体" panose="02010609060101010101" charset="-122"/>
                <a:ea typeface="楷体" panose="02010609060101010101" charset="-122"/>
              </a:rPr>
              <a:t>    </a:t>
            </a:r>
            <a:r>
              <a:rPr lang="zh-CN" altLang="en-US" b="1">
                <a:solidFill>
                  <a:srgbClr val="0066FF"/>
                </a:solidFill>
                <a:latin typeface="楷体" panose="02010609060101010101" charset="-122"/>
                <a:ea typeface="楷体" panose="02010609060101010101" charset="-122"/>
              </a:rPr>
              <a:t>优点：</a:t>
            </a:r>
            <a:r>
              <a:rPr lang="zh-CN" altLang="en-US" b="1">
                <a:solidFill>
                  <a:schemeClr val="tx1"/>
                </a:solidFill>
                <a:latin typeface="楷体" panose="02010609060101010101" charset="-122"/>
                <a:ea typeface="楷体" panose="02010609060101010101" charset="-122"/>
              </a:rPr>
              <a:t>1）</a:t>
            </a:r>
            <a:r>
              <a:rPr lang="zh-CN" altLang="en-US" b="1">
                <a:solidFill>
                  <a:srgbClr val="FF0000"/>
                </a:solidFill>
                <a:latin typeface="楷体" panose="02010609060101010101" charset="-122"/>
                <a:ea typeface="楷体" panose="02010609060101010101" charset="-122"/>
              </a:rPr>
              <a:t>它封装了不变部分</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扩展可变部分</a:t>
            </a:r>
            <a:r>
              <a:rPr lang="zh-CN" altLang="en-US" b="1">
                <a:latin typeface="楷体" panose="02010609060101010101" charset="-122"/>
                <a:ea typeface="楷体" panose="02010609060101010101" charset="-122"/>
              </a:rPr>
              <a:t>。它把认为是不变部分的算法封装到父类中实现，而把可变部分算法由子类继承实现，便于子类继续扩展</a:t>
            </a:r>
            <a:r>
              <a:rPr lang="zh-CN" altLang="en-US" b="1">
                <a:solidFill>
                  <a:schemeClr val="tx1"/>
                </a:solidFill>
                <a:latin typeface="楷体" panose="02010609060101010101" charset="-122"/>
                <a:ea typeface="楷体" panose="02010609060101010101" charset="-122"/>
              </a:rPr>
              <a:t>；2）</a:t>
            </a:r>
            <a:r>
              <a:rPr lang="zh-CN" altLang="en-US" b="1">
                <a:latin typeface="楷体" panose="02010609060101010101" charset="-122"/>
                <a:ea typeface="楷体" panose="02010609060101010101" charset="-122"/>
              </a:rPr>
              <a:t>它</a:t>
            </a:r>
            <a:r>
              <a:rPr lang="zh-CN" altLang="en-US" b="1">
                <a:solidFill>
                  <a:srgbClr val="FF0000"/>
                </a:solidFill>
                <a:latin typeface="楷体" panose="02010609060101010101" charset="-122"/>
                <a:ea typeface="楷体" panose="02010609060101010101" charset="-122"/>
              </a:rPr>
              <a:t>在父类中提取了公共的部分代码</a:t>
            </a:r>
            <a:r>
              <a:rPr lang="zh-CN" altLang="en-US" b="1">
                <a:latin typeface="楷体" panose="02010609060101010101" charset="-122"/>
                <a:ea typeface="楷体" panose="02010609060101010101" charset="-122"/>
              </a:rPr>
              <a:t>，</a:t>
            </a:r>
            <a:r>
              <a:rPr lang="zh-CN" altLang="en-US" b="1">
                <a:solidFill>
                  <a:srgbClr val="FF0000"/>
                </a:solidFill>
                <a:latin typeface="楷体" panose="02010609060101010101" charset="-122"/>
                <a:ea typeface="楷体" panose="02010609060101010101" charset="-122"/>
              </a:rPr>
              <a:t>便于代码复用</a:t>
            </a:r>
            <a:r>
              <a:rPr lang="zh-CN" altLang="en-US" b="1">
                <a:solidFill>
                  <a:schemeClr val="tx1"/>
                </a:solidFill>
                <a:latin typeface="楷体" panose="02010609060101010101" charset="-122"/>
                <a:ea typeface="楷体" panose="02010609060101010101" charset="-122"/>
              </a:rPr>
              <a:t>；3）</a:t>
            </a:r>
            <a:r>
              <a:rPr lang="zh-CN" altLang="en-US" b="1">
                <a:latin typeface="楷体" panose="02010609060101010101" charset="-122"/>
                <a:ea typeface="楷体" panose="02010609060101010101" charset="-122"/>
              </a:rPr>
              <a:t>部分方法是由子类实现的，因此</a:t>
            </a:r>
            <a:r>
              <a:rPr lang="zh-CN" altLang="en-US" b="1">
                <a:solidFill>
                  <a:srgbClr val="FF0000"/>
                </a:solidFill>
                <a:latin typeface="楷体" panose="02010609060101010101" charset="-122"/>
                <a:ea typeface="楷体" panose="02010609060101010101" charset="-122"/>
              </a:rPr>
              <a:t>子类可以通过扩展方式增加相应的功能</a:t>
            </a:r>
            <a:r>
              <a:rPr lang="zh-CN" altLang="en-US" b="1">
                <a:latin typeface="楷体" panose="02010609060101010101" charset="-122"/>
                <a:ea typeface="楷体" panose="02010609060101010101" charset="-122"/>
              </a:rPr>
              <a:t>，符合</a:t>
            </a:r>
            <a:r>
              <a:rPr lang="zh-CN" altLang="en-US" b="1">
                <a:solidFill>
                  <a:srgbClr val="FF0000"/>
                </a:solidFill>
                <a:latin typeface="楷体" panose="02010609060101010101" charset="-122"/>
                <a:ea typeface="楷体" panose="02010609060101010101" charset="-122"/>
              </a:rPr>
              <a:t>开闭原则</a:t>
            </a:r>
            <a:r>
              <a:rPr lang="zh-CN" altLang="en-US" b="1">
                <a:solidFill>
                  <a:schemeClr val="tx1"/>
                </a:solidFill>
                <a:latin typeface="楷体" panose="02010609060101010101" charset="-122"/>
                <a:ea typeface="楷体" panose="02010609060101010101" charset="-122"/>
              </a:rPr>
              <a:t>。</a:t>
            </a:r>
          </a:p>
          <a:p>
            <a:pPr marL="0" indent="0">
              <a:lnSpc>
                <a:spcPct val="110000"/>
              </a:lnSpc>
              <a:buNone/>
            </a:pPr>
            <a:r>
              <a:rPr lang="zh-CN" altLang="en-US" b="1">
                <a:solidFill>
                  <a:srgbClr val="0066FF"/>
                </a:solidFill>
                <a:latin typeface="楷体" panose="02010609060101010101" charset="-122"/>
                <a:ea typeface="楷体" panose="02010609060101010101" charset="-122"/>
                <a:sym typeface="+mn-ea"/>
              </a:rPr>
              <a:t>    缺点：</a:t>
            </a:r>
            <a:r>
              <a:rPr lang="zh-CN" altLang="en-US" b="1">
                <a:latin typeface="楷体" panose="02010609060101010101" charset="-122"/>
                <a:ea typeface="楷体" panose="02010609060101010101" charset="-122"/>
                <a:sym typeface="+mn-ea"/>
              </a:rPr>
              <a:t>1）对每个不同的实现都需要定义一个子类，这会</a:t>
            </a:r>
            <a:r>
              <a:rPr lang="zh-CN" altLang="en-US" b="1">
                <a:solidFill>
                  <a:srgbClr val="FF0000"/>
                </a:solidFill>
                <a:latin typeface="楷体" panose="02010609060101010101" charset="-122"/>
                <a:ea typeface="楷体" panose="02010609060101010101" charset="-122"/>
                <a:sym typeface="+mn-ea"/>
              </a:rPr>
              <a:t>导致类的个数增加</a:t>
            </a:r>
            <a:r>
              <a:rPr lang="zh-CN" altLang="en-US" b="1">
                <a:latin typeface="楷体" panose="02010609060101010101" charset="-122"/>
                <a:ea typeface="楷体" panose="02010609060101010101" charset="-122"/>
                <a:sym typeface="+mn-ea"/>
              </a:rPr>
              <a:t>，系统更加庞大，设计也更加抽象；2）父类中的抽象方法由子类实现，</a:t>
            </a:r>
            <a:r>
              <a:rPr lang="zh-CN" altLang="en-US" b="1">
                <a:solidFill>
                  <a:srgbClr val="FF0000"/>
                </a:solidFill>
                <a:latin typeface="楷体" panose="02010609060101010101" charset="-122"/>
                <a:ea typeface="楷体" panose="02010609060101010101" charset="-122"/>
                <a:sym typeface="+mn-ea"/>
              </a:rPr>
              <a:t>子类执行的结果会影响父类的结果</a:t>
            </a:r>
            <a:r>
              <a:rPr lang="zh-CN" altLang="en-US" b="1">
                <a:latin typeface="楷体" panose="02010609060101010101" charset="-122"/>
                <a:ea typeface="楷体" panose="02010609060101010101" charset="-122"/>
                <a:sym typeface="+mn-ea"/>
              </a:rPr>
              <a:t>，这导致一种反向的控制结构，它</a:t>
            </a:r>
            <a:r>
              <a:rPr lang="zh-CN" altLang="en-US" b="1">
                <a:solidFill>
                  <a:srgbClr val="FF0000"/>
                </a:solidFill>
                <a:latin typeface="楷体" panose="02010609060101010101" charset="-122"/>
                <a:ea typeface="楷体" panose="02010609060101010101" charset="-122"/>
                <a:sym typeface="+mn-ea"/>
              </a:rPr>
              <a:t>提高了代码阅读的难度</a:t>
            </a:r>
            <a:r>
              <a:rPr lang="zh-CN" altLang="en-US" b="1">
                <a:latin typeface="楷体" panose="02010609060101010101" charset="-122"/>
                <a:ea typeface="楷体" panose="02010609060101010101" charset="-122"/>
                <a:sym typeface="+mn-ea"/>
              </a:rPr>
              <a:t>。</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6.2  模板方法（Template Method）模式</a:t>
            </a:r>
            <a:r>
              <a:rPr lang="zh-CN">
                <a:solidFill>
                  <a:srgbClr val="C00000"/>
                </a:solidFill>
                <a:sym typeface="+mn-ea"/>
              </a:rPr>
              <a:t>（续）</a:t>
            </a:r>
            <a:endParaRPr>
              <a:solidFill>
                <a:srgbClr val="C00000"/>
              </a:solidFill>
            </a:endParaRPr>
          </a:p>
        </p:txBody>
      </p:sp>
      <p:sp>
        <p:nvSpPr>
          <p:cNvPr id="39" name="内容占位符 38"/>
          <p:cNvSpPr>
            <a:spLocks noGrp="1"/>
          </p:cNvSpPr>
          <p:nvPr>
            <p:ph idx="1"/>
          </p:nvPr>
        </p:nvSpPr>
        <p:spPr>
          <a:xfrm>
            <a:off x="323850" y="1412875"/>
            <a:ext cx="11640185" cy="5118100"/>
          </a:xfrm>
        </p:spPr>
        <p:txBody>
          <a:bodyPr/>
          <a:lstStyle/>
          <a:p>
            <a:pPr>
              <a:lnSpc>
                <a:spcPct val="90000"/>
              </a:lnSpc>
            </a:pPr>
            <a:r>
              <a:rPr lang="zh-CN" altLang="en-US" sz="2800">
                <a:solidFill>
                  <a:srgbClr val="00B050"/>
                </a:solidFill>
              </a:rPr>
              <a:t>6.2.2 模式的结构与实现</a:t>
            </a:r>
          </a:p>
          <a:p>
            <a:pPr marL="0" indent="0">
              <a:lnSpc>
                <a:spcPct val="9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1.模式的结构</a:t>
            </a:r>
          </a:p>
          <a:p>
            <a:pPr marL="0" indent="0">
              <a:lnSpc>
                <a:spcPct val="90000"/>
              </a:lnSpc>
              <a:buNone/>
            </a:pPr>
            <a:r>
              <a:rPr lang="zh-CN" altLang="en-US" b="1">
                <a:latin typeface="楷体" panose="02010609060101010101" charset="-122"/>
                <a:ea typeface="楷体" panose="02010609060101010101" charset="-122"/>
                <a:sym typeface="+mn-ea"/>
              </a:rPr>
              <a:t>   模板方法模式包含以下主要角色：</a:t>
            </a:r>
          </a:p>
          <a:p>
            <a:pPr marL="0" indent="0">
              <a:lnSpc>
                <a:spcPct val="90000"/>
              </a:lnSpc>
              <a:buNone/>
            </a:pPr>
            <a:r>
              <a:rPr lang="zh-CN" altLang="en-US" b="1">
                <a:latin typeface="楷体" panose="02010609060101010101" charset="-122"/>
                <a:ea typeface="楷体" panose="02010609060101010101" charset="-122"/>
                <a:sym typeface="+mn-ea"/>
              </a:rPr>
              <a:t>   ⑴ </a:t>
            </a:r>
            <a:r>
              <a:rPr lang="zh-CN" altLang="en-US" b="1">
                <a:solidFill>
                  <a:srgbClr val="FF0000"/>
                </a:solidFill>
                <a:latin typeface="楷体" panose="02010609060101010101" charset="-122"/>
                <a:ea typeface="楷体" panose="02010609060101010101" charset="-122"/>
                <a:sym typeface="+mn-ea"/>
              </a:rPr>
              <a:t>抽象类（AbstractClass）</a:t>
            </a:r>
            <a:r>
              <a:rPr lang="zh-CN" altLang="en-US" b="1">
                <a:latin typeface="楷体" panose="02010609060101010101" charset="-122"/>
                <a:ea typeface="楷体" panose="02010609060101010101" charset="-122"/>
                <a:sym typeface="+mn-ea"/>
              </a:rPr>
              <a:t>：负责给出一个</a:t>
            </a:r>
            <a:r>
              <a:rPr lang="zh-CN" altLang="en-US" b="1">
                <a:solidFill>
                  <a:srgbClr val="FF9900"/>
                </a:solidFill>
                <a:latin typeface="楷体" panose="02010609060101010101" charset="-122"/>
                <a:ea typeface="楷体" panose="02010609060101010101" charset="-122"/>
                <a:sym typeface="+mn-ea"/>
              </a:rPr>
              <a:t>算法的轮廓和骨架</a:t>
            </a:r>
            <a:r>
              <a:rPr lang="zh-CN" altLang="en-US" b="1">
                <a:latin typeface="楷体" panose="02010609060101010101" charset="-122"/>
                <a:ea typeface="楷体" panose="02010609060101010101" charset="-122"/>
                <a:sym typeface="+mn-ea"/>
              </a:rPr>
              <a:t>，包含以下方法：</a:t>
            </a:r>
          </a:p>
          <a:p>
            <a:pPr marL="0" indent="0">
              <a:lnSpc>
                <a:spcPct val="90000"/>
              </a:lnSpc>
              <a:buNone/>
            </a:pPr>
            <a:r>
              <a:rPr lang="zh-CN" altLang="en-US" b="1">
                <a:latin typeface="楷体" panose="02010609060101010101" charset="-122"/>
                <a:ea typeface="楷体" panose="02010609060101010101" charset="-122"/>
                <a:sym typeface="+mn-ea"/>
              </a:rPr>
              <a:t>     ① </a:t>
            </a:r>
            <a:r>
              <a:rPr lang="zh-CN" altLang="en-US" b="1">
                <a:solidFill>
                  <a:srgbClr val="C00000"/>
                </a:solidFill>
                <a:latin typeface="楷体" panose="02010609060101010101" charset="-122"/>
                <a:ea typeface="楷体" panose="02010609060101010101" charset="-122"/>
                <a:sym typeface="+mn-ea"/>
              </a:rPr>
              <a:t>模板方法</a:t>
            </a:r>
            <a:r>
              <a:rPr lang="zh-CN" altLang="en-US" b="1">
                <a:latin typeface="楷体" panose="02010609060101010101" charset="-122"/>
                <a:ea typeface="楷体" panose="02010609060101010101" charset="-122"/>
                <a:sym typeface="+mn-ea"/>
              </a:rPr>
              <a:t>：</a:t>
            </a:r>
            <a:r>
              <a:rPr lang="zh-CN" altLang="en-US" b="1">
                <a:solidFill>
                  <a:srgbClr val="FF9900"/>
                </a:solidFill>
                <a:latin typeface="楷体" panose="02010609060101010101" charset="-122"/>
                <a:ea typeface="楷体" panose="02010609060101010101" charset="-122"/>
                <a:sym typeface="+mn-ea"/>
              </a:rPr>
              <a:t>定义了算法的骨架</a:t>
            </a:r>
            <a:r>
              <a:rPr lang="zh-CN" altLang="en-US" b="1">
                <a:latin typeface="楷体" panose="02010609060101010101" charset="-122"/>
                <a:ea typeface="楷体" panose="02010609060101010101" charset="-122"/>
                <a:sym typeface="+mn-ea"/>
              </a:rPr>
              <a:t>，按某种顺序调用其包含的基本方法。</a:t>
            </a:r>
          </a:p>
          <a:p>
            <a:pPr marL="0" indent="0">
              <a:lnSpc>
                <a:spcPct val="90000"/>
              </a:lnSpc>
              <a:buNone/>
            </a:pPr>
            <a:r>
              <a:rPr lang="zh-CN" altLang="en-US" b="1">
                <a:latin typeface="楷体" panose="02010609060101010101" charset="-122"/>
                <a:ea typeface="楷体" panose="02010609060101010101" charset="-122"/>
                <a:sym typeface="+mn-ea"/>
              </a:rPr>
              <a:t>     ② </a:t>
            </a:r>
            <a:r>
              <a:rPr lang="zh-CN" altLang="en-US" b="1">
                <a:solidFill>
                  <a:srgbClr val="C00000"/>
                </a:solidFill>
                <a:latin typeface="楷体" panose="02010609060101010101" charset="-122"/>
                <a:ea typeface="楷体" panose="02010609060101010101" charset="-122"/>
                <a:sym typeface="+mn-ea"/>
              </a:rPr>
              <a:t>基本方法</a:t>
            </a:r>
            <a:r>
              <a:rPr lang="zh-CN" altLang="en-US" b="1">
                <a:latin typeface="楷体" panose="02010609060101010101" charset="-122"/>
                <a:ea typeface="楷体" panose="02010609060101010101" charset="-122"/>
                <a:sym typeface="+mn-ea"/>
              </a:rPr>
              <a:t>：</a:t>
            </a:r>
            <a:r>
              <a:rPr lang="zh-CN" altLang="en-US" b="1">
                <a:solidFill>
                  <a:srgbClr val="FF9900"/>
                </a:solidFill>
                <a:latin typeface="楷体" panose="02010609060101010101" charset="-122"/>
                <a:ea typeface="楷体" panose="02010609060101010101" charset="-122"/>
                <a:sym typeface="+mn-ea"/>
              </a:rPr>
              <a:t>是整个算法中的一个步骤</a:t>
            </a:r>
            <a:r>
              <a:rPr lang="zh-CN" altLang="en-US" b="1">
                <a:latin typeface="楷体" panose="02010609060101010101" charset="-122"/>
                <a:ea typeface="楷体" panose="02010609060101010101" charset="-122"/>
                <a:sym typeface="+mn-ea"/>
              </a:rPr>
              <a:t>，包含以下几种类型：</a:t>
            </a:r>
          </a:p>
          <a:p>
            <a:pPr marL="0" indent="0">
              <a:lnSpc>
                <a:spcPct val="90000"/>
              </a:lnSpc>
              <a:buNone/>
            </a:pPr>
            <a:r>
              <a:rPr lang="zh-CN" altLang="en-US" b="1">
                <a:latin typeface="楷体" panose="02010609060101010101" charset="-122"/>
                <a:ea typeface="楷体" panose="02010609060101010101" charset="-122"/>
                <a:sym typeface="+mn-ea"/>
              </a:rPr>
              <a:t>        • </a:t>
            </a:r>
            <a:r>
              <a:rPr lang="zh-CN" altLang="en-US" b="1">
                <a:solidFill>
                  <a:srgbClr val="7030A0"/>
                </a:solidFill>
                <a:latin typeface="楷体" panose="02010609060101010101" charset="-122"/>
                <a:ea typeface="楷体" panose="02010609060101010101" charset="-122"/>
                <a:sym typeface="+mn-ea"/>
              </a:rPr>
              <a:t>抽象方法</a:t>
            </a:r>
            <a:r>
              <a:rPr lang="zh-CN" altLang="en-US" b="1">
                <a:latin typeface="楷体" panose="02010609060101010101" charset="-122"/>
                <a:ea typeface="楷体" panose="02010609060101010101" charset="-122"/>
                <a:sym typeface="+mn-ea"/>
              </a:rPr>
              <a:t>：在抽象类中申明，由具体子类实现。</a:t>
            </a:r>
          </a:p>
          <a:p>
            <a:pPr marL="0" indent="0">
              <a:lnSpc>
                <a:spcPct val="90000"/>
              </a:lnSpc>
              <a:buNone/>
            </a:pPr>
            <a:r>
              <a:rPr lang="zh-CN" altLang="en-US" b="1">
                <a:latin typeface="楷体" panose="02010609060101010101" charset="-122"/>
                <a:ea typeface="楷体" panose="02010609060101010101" charset="-122"/>
                <a:sym typeface="+mn-ea"/>
              </a:rPr>
              <a:t>        • </a:t>
            </a:r>
            <a:r>
              <a:rPr lang="zh-CN" altLang="en-US" b="1">
                <a:solidFill>
                  <a:srgbClr val="7030A0"/>
                </a:solidFill>
                <a:latin typeface="楷体" panose="02010609060101010101" charset="-122"/>
                <a:ea typeface="楷体" panose="02010609060101010101" charset="-122"/>
                <a:sym typeface="+mn-ea"/>
              </a:rPr>
              <a:t>具体方法</a:t>
            </a:r>
            <a:r>
              <a:rPr lang="zh-CN" altLang="en-US" b="1">
                <a:latin typeface="楷体" panose="02010609060101010101" charset="-122"/>
                <a:ea typeface="楷体" panose="02010609060101010101" charset="-122"/>
                <a:sym typeface="+mn-ea"/>
              </a:rPr>
              <a:t>：在抽象类中已经实现，在具体子类中可以继承或重写它。</a:t>
            </a:r>
          </a:p>
          <a:p>
            <a:pPr marL="0" indent="0">
              <a:lnSpc>
                <a:spcPct val="90000"/>
              </a:lnSpc>
              <a:buNone/>
            </a:pPr>
            <a:r>
              <a:rPr lang="zh-CN" altLang="en-US" b="1">
                <a:latin typeface="楷体" panose="02010609060101010101" charset="-122"/>
                <a:ea typeface="楷体" panose="02010609060101010101" charset="-122"/>
                <a:sym typeface="+mn-ea"/>
              </a:rPr>
              <a:t>        • </a:t>
            </a:r>
            <a:r>
              <a:rPr lang="zh-CN" altLang="en-US" b="1">
                <a:solidFill>
                  <a:srgbClr val="7030A0"/>
                </a:solidFill>
                <a:latin typeface="楷体" panose="02010609060101010101" charset="-122"/>
                <a:ea typeface="楷体" panose="02010609060101010101" charset="-122"/>
                <a:sym typeface="+mn-ea"/>
              </a:rPr>
              <a:t>钩子方法</a:t>
            </a:r>
            <a:r>
              <a:rPr lang="zh-CN" altLang="en-US" b="1">
                <a:latin typeface="楷体" panose="02010609060101010101" charset="-122"/>
                <a:ea typeface="楷体" panose="02010609060101010101" charset="-122"/>
                <a:sym typeface="+mn-ea"/>
              </a:rPr>
              <a:t>：在抽象类中已经实现，</a:t>
            </a:r>
            <a:r>
              <a:rPr lang="zh-CN" altLang="en-US" b="1">
                <a:solidFill>
                  <a:srgbClr val="FF9900"/>
                </a:solidFill>
                <a:latin typeface="楷体" panose="02010609060101010101" charset="-122"/>
                <a:ea typeface="楷体" panose="02010609060101010101" charset="-122"/>
                <a:sym typeface="+mn-ea"/>
              </a:rPr>
              <a:t>包括用于判断的逻辑方法</a:t>
            </a:r>
            <a:r>
              <a:rPr lang="zh-CN" altLang="en-US" b="1">
                <a:latin typeface="楷体" panose="02010609060101010101" charset="-122"/>
                <a:ea typeface="楷体" panose="02010609060101010101" charset="-122"/>
                <a:sym typeface="+mn-ea"/>
              </a:rPr>
              <a:t>和</a:t>
            </a:r>
            <a:r>
              <a:rPr lang="zh-CN" altLang="en-US" b="1">
                <a:solidFill>
                  <a:srgbClr val="FF9900"/>
                </a:solidFill>
                <a:latin typeface="楷体" panose="02010609060101010101" charset="-122"/>
                <a:ea typeface="楷体" panose="02010609060101010101" charset="-122"/>
                <a:sym typeface="+mn-ea"/>
              </a:rPr>
              <a:t>需要子类重写的空方法</a:t>
            </a:r>
            <a:r>
              <a:rPr lang="zh-CN" altLang="en-US" b="1">
                <a:latin typeface="楷体" panose="02010609060101010101" charset="-122"/>
                <a:ea typeface="楷体" panose="02010609060101010101" charset="-122"/>
                <a:sym typeface="+mn-ea"/>
              </a:rPr>
              <a:t>2种。</a:t>
            </a:r>
          </a:p>
          <a:p>
            <a:pPr marL="0" indent="0">
              <a:lnSpc>
                <a:spcPct val="90000"/>
              </a:lnSpc>
              <a:buNone/>
            </a:pPr>
            <a:r>
              <a:rPr lang="zh-CN" altLang="en-US" b="1">
                <a:latin typeface="楷体" panose="02010609060101010101" charset="-122"/>
                <a:ea typeface="楷体" panose="02010609060101010101" charset="-122"/>
                <a:sym typeface="+mn-ea"/>
              </a:rPr>
              <a:t>   ⑵ </a:t>
            </a:r>
            <a:r>
              <a:rPr lang="zh-CN" altLang="en-US" b="1">
                <a:solidFill>
                  <a:srgbClr val="FF0000"/>
                </a:solidFill>
                <a:latin typeface="楷体" panose="02010609060101010101" charset="-122"/>
                <a:ea typeface="楷体" panose="02010609060101010101" charset="-122"/>
                <a:sym typeface="+mn-ea"/>
              </a:rPr>
              <a:t>具体子类（ConcreteClass）</a:t>
            </a:r>
            <a:r>
              <a:rPr lang="zh-CN" altLang="en-US" b="1">
                <a:latin typeface="楷体" panose="02010609060101010101" charset="-122"/>
                <a:ea typeface="楷体" panose="02010609060101010101" charset="-122"/>
                <a:sym typeface="+mn-ea"/>
              </a:rPr>
              <a:t>：</a:t>
            </a:r>
            <a:r>
              <a:rPr lang="zh-CN" altLang="en-US" b="1">
                <a:solidFill>
                  <a:srgbClr val="FF9900"/>
                </a:solidFill>
                <a:latin typeface="楷体" panose="02010609060101010101" charset="-122"/>
                <a:ea typeface="楷体" panose="02010609060101010101" charset="-122"/>
                <a:sym typeface="+mn-ea"/>
              </a:rPr>
              <a:t>实现</a:t>
            </a:r>
            <a:r>
              <a:rPr lang="zh-CN" altLang="en-US" b="1">
                <a:latin typeface="楷体" panose="02010609060101010101" charset="-122"/>
                <a:ea typeface="楷体" panose="02010609060101010101" charset="-122"/>
                <a:sym typeface="+mn-ea"/>
              </a:rPr>
              <a:t>抽象类中所定义的</a:t>
            </a:r>
            <a:r>
              <a:rPr lang="zh-CN" altLang="en-US" b="1">
                <a:solidFill>
                  <a:srgbClr val="FF9900"/>
                </a:solidFill>
                <a:latin typeface="楷体" panose="02010609060101010101" charset="-122"/>
                <a:ea typeface="楷体" panose="02010609060101010101" charset="-122"/>
                <a:sym typeface="+mn-ea"/>
              </a:rPr>
              <a:t>抽象方法</a:t>
            </a:r>
            <a:r>
              <a:rPr lang="zh-CN" altLang="en-US" b="1">
                <a:latin typeface="楷体" panose="02010609060101010101" charset="-122"/>
                <a:ea typeface="楷体" panose="02010609060101010101" charset="-122"/>
                <a:sym typeface="+mn-ea"/>
              </a:rPr>
              <a:t>和</a:t>
            </a:r>
            <a:r>
              <a:rPr lang="zh-CN" altLang="en-US" b="1">
                <a:solidFill>
                  <a:srgbClr val="FF9900"/>
                </a:solidFill>
                <a:latin typeface="楷体" panose="02010609060101010101" charset="-122"/>
                <a:ea typeface="楷体" panose="02010609060101010101" charset="-122"/>
                <a:sym typeface="+mn-ea"/>
              </a:rPr>
              <a:t>钩子方法</a:t>
            </a:r>
            <a:r>
              <a:rPr lang="zh-CN" altLang="en-US" b="1">
                <a:latin typeface="楷体" panose="02010609060101010101" charset="-122"/>
                <a:ea typeface="楷体" panose="02010609060101010101" charset="-122"/>
                <a:sym typeface="+mn-ea"/>
              </a:rPr>
              <a:t>，它们是一个顶级逻辑的一个组成步骤。</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6.2  模板方法（Template Method）模式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609600" y="1635125"/>
            <a:ext cx="3569335" cy="4705350"/>
          </a:xfrm>
        </p:spPr>
        <p:txBody>
          <a:bodyPr/>
          <a:lstStyle/>
          <a:p>
            <a:pPr>
              <a:lnSpc>
                <a:spcPct val="110000"/>
              </a:lnSpc>
            </a:pPr>
            <a:r>
              <a:rPr lang="zh-CN" altLang="en-US" sz="2800">
                <a:solidFill>
                  <a:srgbClr val="00B050"/>
                </a:solidFill>
                <a:sym typeface="+mn-ea"/>
              </a:rPr>
              <a:t>6.2.2 模式的结构与实现</a:t>
            </a:r>
            <a:endParaRPr lang="zh-CN" altLang="en-US" sz="2800">
              <a:solidFill>
                <a:srgbClr val="00B050"/>
              </a:solidFill>
            </a:endParaRPr>
          </a:p>
          <a:p>
            <a:pPr marL="0" indent="0">
              <a:lnSpc>
                <a:spcPct val="110000"/>
              </a:lnSpc>
              <a:buNone/>
            </a:pPr>
            <a:r>
              <a:rPr lang="zh-CN" altLang="en-US" sz="2800">
                <a:solidFill>
                  <a:schemeClr val="tx1"/>
                </a:solidFill>
              </a:rPr>
              <a:t>   </a:t>
            </a:r>
            <a:r>
              <a:rPr lang="zh-CN" altLang="en-US" sz="2800" b="1">
                <a:solidFill>
                  <a:srgbClr val="0066FF"/>
                </a:solidFill>
                <a:latin typeface="楷体" panose="02010609060101010101" charset="-122"/>
                <a:ea typeface="楷体" panose="02010609060101010101" charset="-122"/>
                <a:sym typeface="+mn-ea"/>
              </a:rPr>
              <a:t>1.模式的结构（续）：</a:t>
            </a:r>
          </a:p>
          <a:p>
            <a:pPr marL="0" indent="0">
              <a:lnSpc>
                <a:spcPct val="110000"/>
              </a:lnSpc>
              <a:buNone/>
            </a:pPr>
            <a:r>
              <a:rPr lang="zh-CN" altLang="en-US" sz="2800" b="1">
                <a:solidFill>
                  <a:srgbClr val="0066FF"/>
                </a:solidFill>
                <a:latin typeface="楷体" panose="02010609060101010101" charset="-122"/>
                <a:ea typeface="楷体" panose="02010609060101010101" charset="-122"/>
                <a:sym typeface="+mn-ea"/>
              </a:rPr>
              <a:t> </a:t>
            </a:r>
            <a:r>
              <a:rPr lang="zh-CN" altLang="en-US" sz="2800" b="1">
                <a:latin typeface="楷体" panose="02010609060101010101" charset="-122"/>
                <a:ea typeface="楷体" panose="02010609060101010101" charset="-122"/>
                <a:sym typeface="+mn-ea"/>
              </a:rPr>
              <a:t>结构图如右：</a:t>
            </a:r>
          </a:p>
          <a:p>
            <a:pPr marL="0" indent="0">
              <a:lnSpc>
                <a:spcPct val="110000"/>
              </a:lnSpc>
              <a:buNone/>
            </a:pPr>
            <a:endParaRPr lang="zh-CN" altLang="en-US" sz="2800" b="1">
              <a:latin typeface="楷体" panose="02010609060101010101" charset="-122"/>
              <a:ea typeface="楷体" panose="02010609060101010101" charset="-122"/>
              <a:sym typeface="+mn-ea"/>
            </a:endParaRPr>
          </a:p>
          <a:p>
            <a:pPr marL="0" indent="0">
              <a:lnSpc>
                <a:spcPct val="110000"/>
              </a:lnSpc>
              <a:buNone/>
            </a:pPr>
            <a:r>
              <a:rPr lang="zh-CN" altLang="en-US" sz="2800" b="1">
                <a:latin typeface="楷体" panose="02010609060101010101" charset="-122"/>
                <a:ea typeface="楷体" panose="02010609060101010101" charset="-122"/>
                <a:sym typeface="+mn-ea"/>
              </a:rPr>
              <a:t>  </a:t>
            </a:r>
            <a:r>
              <a:rPr lang="zh-CN" altLang="en-US" sz="2800" b="1">
                <a:solidFill>
                  <a:srgbClr val="0066FF"/>
                </a:solidFill>
                <a:latin typeface="楷体" panose="02010609060101010101" charset="-122"/>
                <a:ea typeface="楷体" panose="02010609060101010101" charset="-122"/>
                <a:sym typeface="+mn-ea"/>
              </a:rPr>
              <a:t>2.模式的实现</a:t>
            </a:r>
          </a:p>
          <a:p>
            <a:pPr marL="0" indent="0">
              <a:lnSpc>
                <a:spcPct val="110000"/>
              </a:lnSpc>
              <a:buNone/>
            </a:pPr>
            <a:r>
              <a:rPr lang="zh-CN" altLang="en-US" sz="2800" b="1">
                <a:latin typeface="楷体" panose="02010609060101010101" charset="-122"/>
                <a:ea typeface="楷体" panose="02010609060101010101" charset="-122"/>
                <a:sym typeface="+mn-ea"/>
              </a:rPr>
              <a:t>  </a:t>
            </a:r>
            <a:r>
              <a:rPr lang="en-US" altLang="zh-CN" sz="2800" b="1">
                <a:latin typeface="楷体" panose="02010609060101010101" charset="-122"/>
                <a:ea typeface="楷体" panose="02010609060101010101" charset="-122"/>
                <a:sym typeface="+mn-ea"/>
              </a:rPr>
              <a:t>//</a:t>
            </a:r>
            <a:r>
              <a:rPr lang="zh-CN" altLang="en-US" sz="2800" b="1">
                <a:latin typeface="楷体" panose="02010609060101010101" charset="-122"/>
                <a:ea typeface="楷体" panose="02010609060101010101" charset="-122"/>
                <a:sym typeface="+mn-ea"/>
              </a:rPr>
              <a:t>实现代码见附件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3" descr="z61_TemplateMethod"/>
          <p:cNvPicPr>
            <a:picLocks noChangeAspect="1"/>
          </p:cNvPicPr>
          <p:nvPr/>
        </p:nvPicPr>
        <p:blipFill>
          <a:blip r:embed="rId3"/>
          <a:stretch>
            <a:fillRect/>
          </a:stretch>
        </p:blipFill>
        <p:spPr>
          <a:xfrm>
            <a:off x="4766310" y="1508760"/>
            <a:ext cx="6654800" cy="5022215"/>
          </a:xfrm>
          <a:prstGeom prst="rect">
            <a:avLst/>
          </a:prstGeom>
          <a:noFill/>
          <a:ln w="9525">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a:solidFill>
                  <a:srgbClr val="C00000"/>
                </a:solidFill>
                <a:sym typeface="+mn-ea"/>
              </a:rPr>
              <a:t>6.2  模板方法（Template Method）模式</a:t>
            </a:r>
            <a:r>
              <a:rPr lang="zh-CN">
                <a:solidFill>
                  <a:srgbClr val="C00000"/>
                </a:solidFill>
                <a:sym typeface="+mn-ea"/>
              </a:rPr>
              <a:t>（续）</a:t>
            </a:r>
            <a:endParaRPr lang="zh-CN">
              <a:solidFill>
                <a:srgbClr val="C00000"/>
              </a:solidFill>
            </a:endParaRPr>
          </a:p>
        </p:txBody>
      </p:sp>
      <p:sp>
        <p:nvSpPr>
          <p:cNvPr id="39" name="内容占位符 38"/>
          <p:cNvSpPr>
            <a:spLocks noGrp="1"/>
          </p:cNvSpPr>
          <p:nvPr>
            <p:ph idx="1"/>
          </p:nvPr>
        </p:nvSpPr>
        <p:spPr>
          <a:xfrm>
            <a:off x="561975" y="1484630"/>
            <a:ext cx="4336415" cy="4903470"/>
          </a:xfrm>
        </p:spPr>
        <p:txBody>
          <a:bodyPr/>
          <a:lstStyle/>
          <a:p>
            <a:pPr>
              <a:lnSpc>
                <a:spcPct val="90000"/>
              </a:lnSpc>
            </a:pPr>
            <a:r>
              <a:rPr lang="zh-CN" altLang="en-US" sz="2800">
                <a:solidFill>
                  <a:srgbClr val="00B050"/>
                </a:solidFill>
              </a:rPr>
              <a:t>6.2.3 模式的应用实例</a:t>
            </a:r>
          </a:p>
          <a:p>
            <a:pPr marL="0" indent="0">
              <a:lnSpc>
                <a:spcPct val="90000"/>
              </a:lnSpc>
              <a:buNone/>
            </a:pPr>
            <a:r>
              <a:rPr lang="zh-CN" altLang="en-US">
                <a:solidFill>
                  <a:schemeClr val="tx1"/>
                </a:solidFill>
              </a:rPr>
              <a:t>   </a:t>
            </a:r>
            <a:r>
              <a:rPr lang="zh-CN" altLang="en-US" b="1">
                <a:solidFill>
                  <a:srgbClr val="0066FF"/>
                </a:solidFill>
                <a:latin typeface="楷体" panose="02010609060101010101" charset="-122"/>
                <a:ea typeface="楷体" panose="02010609060101010101" charset="-122"/>
                <a:sym typeface="+mn-ea"/>
              </a:rPr>
              <a:t>【例6.1】 用模板方法模式实现出国留学手续设计程序。</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分析：</a:t>
            </a:r>
            <a:r>
              <a:rPr lang="zh-CN" altLang="en-US" b="1">
                <a:latin typeface="楷体" panose="02010609060101010101" charset="-122"/>
                <a:ea typeface="楷体" panose="02010609060101010101" charset="-122"/>
                <a:sym typeface="+mn-ea"/>
              </a:rPr>
              <a:t>出国留学手续一般经过以下流程：</a:t>
            </a:r>
            <a:r>
              <a:rPr lang="zh-CN" altLang="en-US" b="1">
                <a:solidFill>
                  <a:schemeClr val="tx1"/>
                </a:solidFill>
                <a:latin typeface="楷体" panose="02010609060101010101" charset="-122"/>
                <a:ea typeface="楷体" panose="02010609060101010101" charset="-122"/>
                <a:sym typeface="+mn-ea"/>
              </a:rPr>
              <a:t>索取学校资料，提出入学申请，办理因私出国护照、出境卡和公证，申请签证，体检、订机票、准备行装，抵达目标学校</a:t>
            </a:r>
            <a:r>
              <a:rPr lang="zh-CN" altLang="en-US" b="1">
                <a:latin typeface="楷体" panose="02010609060101010101" charset="-122"/>
                <a:ea typeface="楷体" panose="02010609060101010101" charset="-122"/>
                <a:sym typeface="+mn-ea"/>
              </a:rPr>
              <a:t>等，其中</a:t>
            </a:r>
            <a:r>
              <a:rPr lang="zh-CN" altLang="en-US" b="1">
                <a:solidFill>
                  <a:srgbClr val="CC9900"/>
                </a:solidFill>
                <a:latin typeface="楷体" panose="02010609060101010101" charset="-122"/>
                <a:ea typeface="楷体" panose="02010609060101010101" charset="-122"/>
                <a:sym typeface="+mn-ea"/>
              </a:rPr>
              <a:t>有些业务对各个学校是一样的</a:t>
            </a:r>
            <a:r>
              <a:rPr lang="zh-CN" altLang="en-US" b="1">
                <a:latin typeface="楷体" panose="02010609060101010101" charset="-122"/>
                <a:ea typeface="楷体" panose="02010609060101010101" charset="-122"/>
                <a:sym typeface="+mn-ea"/>
              </a:rPr>
              <a:t>，</a:t>
            </a:r>
            <a:r>
              <a:rPr lang="zh-CN" altLang="en-US" b="1">
                <a:solidFill>
                  <a:srgbClr val="CC9900"/>
                </a:solidFill>
                <a:latin typeface="楷体" panose="02010609060101010101" charset="-122"/>
                <a:ea typeface="楷体" panose="02010609060101010101" charset="-122"/>
                <a:sym typeface="+mn-ea"/>
              </a:rPr>
              <a:t>但有些业务因学校不同而不同</a:t>
            </a:r>
            <a:r>
              <a:rPr lang="zh-CN" altLang="en-US" b="1">
                <a:latin typeface="楷体" panose="02010609060101010101" charset="-122"/>
                <a:ea typeface="楷体" panose="02010609060101010101" charset="-122"/>
                <a:sym typeface="+mn-ea"/>
              </a:rPr>
              <a:t>，所以比较适合用模板方法模式来实现，右边是其结构图：</a:t>
            </a:r>
          </a:p>
          <a:p>
            <a:pPr marL="0" indent="0">
              <a:lnSpc>
                <a:spcPct val="90000"/>
              </a:lnSpc>
              <a:buNone/>
            </a:pPr>
            <a:r>
              <a:rPr lang="zh-CN" altLang="en-US" b="1">
                <a:latin typeface="楷体" panose="02010609060101010101" charset="-122"/>
                <a:ea typeface="楷体" panose="02010609060101010101" charset="-122"/>
                <a:sym typeface="+mn-ea"/>
              </a:rPr>
              <a:t>   </a:t>
            </a:r>
            <a:r>
              <a:rPr lang="zh-CN" altLang="en-US" b="1">
                <a:solidFill>
                  <a:srgbClr val="FF0000"/>
                </a:solidFill>
                <a:latin typeface="楷体" panose="02010609060101010101" charset="-122"/>
                <a:ea typeface="楷体" panose="02010609060101010101" charset="-122"/>
                <a:sym typeface="+mn-ea"/>
              </a:rPr>
              <a:t>注：程序代码见附件。</a:t>
            </a:r>
          </a:p>
        </p:txBody>
      </p:sp>
      <p:sp>
        <p:nvSpPr>
          <p:cNvPr id="2" name="日期占位符 1"/>
          <p:cNvSpPr>
            <a:spLocks noGrp="1"/>
          </p:cNvSpPr>
          <p:nvPr>
            <p:ph type="dt" sz="half" idx="10"/>
          </p:nvPr>
        </p:nvSpPr>
        <p:spPr>
          <a:xfrm>
            <a:off x="53975" y="6530975"/>
            <a:ext cx="5544820" cy="476250"/>
          </a:xfrm>
        </p:spPr>
        <p:txBody>
          <a:bodyPr/>
          <a:lstStyle/>
          <a:p>
            <a:pPr lvl="0"/>
            <a:r>
              <a:rPr lang="zh-CN" altLang="en-US"/>
              <a:t>软件设计模式（Java版）、  作者：程细柱</a:t>
            </a:r>
          </a:p>
        </p:txBody>
      </p:sp>
      <p:sp>
        <p:nvSpPr>
          <p:cNvPr id="3" name="灯片编号占位符 2"/>
          <p:cNvSpPr>
            <a:spLocks noGrp="1"/>
          </p:cNvSpPr>
          <p:nvPr>
            <p:ph type="sldNum" sz="quarter" idx="12"/>
          </p:nvPr>
        </p:nvSpPr>
        <p:spPr/>
        <p:txBody>
          <a:bodyPr/>
          <a:lstStyle/>
          <a:p>
            <a:pPr lvl="0" eaLnBrk="1" hangingPunct="1"/>
            <a:r>
              <a:rPr lang="zh-CN" altLang="en-US" dirty="0"/>
              <a:t>销售电话：010-81055256</a:t>
            </a:r>
          </a:p>
        </p:txBody>
      </p:sp>
      <p:sp>
        <p:nvSpPr>
          <p:cNvPr id="4" name="页脚占位符 3"/>
          <p:cNvSpPr>
            <a:spLocks noGrp="1"/>
          </p:cNvSpPr>
          <p:nvPr>
            <p:ph type="ftr" sz="quarter" idx="11"/>
          </p:nvPr>
        </p:nvSpPr>
        <p:spPr>
          <a:xfrm>
            <a:off x="3949065" y="6530975"/>
            <a:ext cx="5537200" cy="476250"/>
          </a:xfrm>
        </p:spPr>
        <p:txBody>
          <a:bodyPr/>
          <a:lstStyle/>
          <a:p>
            <a:pPr lvl="0"/>
            <a:r>
              <a:rPr lang="zh-CN"/>
              <a:t>人民邮电出版社(www.ptpress.com.cn 和 www.ptpedu.com.cn)</a:t>
            </a:r>
          </a:p>
        </p:txBody>
      </p:sp>
      <p:pic>
        <p:nvPicPr>
          <p:cNvPr id="5" name="图片 14" descr="z62_StudyAbroadProcess"/>
          <p:cNvPicPr>
            <a:picLocks noChangeAspect="1"/>
          </p:cNvPicPr>
          <p:nvPr/>
        </p:nvPicPr>
        <p:blipFill>
          <a:blip r:embed="rId3"/>
          <a:stretch>
            <a:fillRect/>
          </a:stretch>
        </p:blipFill>
        <p:spPr>
          <a:xfrm>
            <a:off x="5064760" y="1484630"/>
            <a:ext cx="6755130" cy="4902835"/>
          </a:xfrm>
          <a:prstGeom prst="rect">
            <a:avLst/>
          </a:prstGeom>
          <a:noFill/>
          <a:ln w="9525">
            <a:noFill/>
          </a:ln>
        </p:spPr>
      </p:pic>
    </p:spTree>
  </p:cSld>
  <p:clrMapOvr>
    <a:masterClrMapping/>
  </p:clrMapOvr>
  <p:transition>
    <p:fade/>
  </p:transition>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4933</Words>
  <Application>Microsoft Office PowerPoint</Application>
  <PresentationFormat>自定义</PresentationFormat>
  <Paragraphs>296</Paragraphs>
  <Slides>30</Slides>
  <Notes>27</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科技宣讲</vt:lpstr>
      <vt:lpstr>第6章 行为型模式（上）</vt:lpstr>
      <vt:lpstr>内容简介</vt:lpstr>
      <vt:lpstr>6.1 行为型模式概述</vt:lpstr>
      <vt:lpstr>6.1 行为型模式概述（续）</vt:lpstr>
      <vt:lpstr>6.1 行为型模式概述（续）</vt:lpstr>
      <vt:lpstr>6.2  模板方法（Template Method）模式</vt:lpstr>
      <vt:lpstr>6.2  模板方法（Template Method）模式（续）</vt:lpstr>
      <vt:lpstr>6.2  模板方法（Template Method）模式（续）</vt:lpstr>
      <vt:lpstr>6.2  模板方法（Template Method）模式（续）</vt:lpstr>
      <vt:lpstr>6.2  模板方法（Template Method）模式（续）</vt:lpstr>
      <vt:lpstr>6.2  模板方法（Template Method）模式（续）</vt:lpstr>
      <vt:lpstr>6.3 策略（Strategy）模式</vt:lpstr>
      <vt:lpstr>6.3 策略（Strategy）模式（续）</vt:lpstr>
      <vt:lpstr>6.3 策略（Strategy）模式（续）</vt:lpstr>
      <vt:lpstr>6.3 策略（Strategy）模式（续）</vt:lpstr>
      <vt:lpstr>6.3 策略（Strategy）模式（续）</vt:lpstr>
      <vt:lpstr>6.3 策略（Strategy）模式（续）</vt:lpstr>
      <vt:lpstr>6.3 策略（Strategy）模式（续）</vt:lpstr>
      <vt:lpstr>6.3 策略（Strategy）模式（续）</vt:lpstr>
      <vt:lpstr>6.3 策略（Strategy）模式（续）</vt:lpstr>
      <vt:lpstr>6.4  命令（Command）模式</vt:lpstr>
      <vt:lpstr>6.4  命令（Command）模式（续）</vt:lpstr>
      <vt:lpstr>6.4  命令（Command）模式（续）</vt:lpstr>
      <vt:lpstr>6.4  命令（Command）模式（续）</vt:lpstr>
      <vt:lpstr>6.4  命令（Command）模式（续）</vt:lpstr>
      <vt:lpstr>6.4  命令（Command）模式（续）</vt:lpstr>
      <vt:lpstr>6.4  命令（Command）模式（续）</vt:lpstr>
      <vt:lpstr>6.4  命令（Command）模式（续）</vt:lpstr>
      <vt:lpstr>6.5 本章小结</vt:lpstr>
      <vt:lpstr>PowerPoint 演示文稿</vt:lpstr>
    </vt:vector>
  </TitlesOfParts>
  <Company>韶关学院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软件设计模式（Java版）</dc:title>
  <dc:creator>程细柱</dc:creator>
  <cp:lastModifiedBy>admin</cp:lastModifiedBy>
  <cp:revision>583</cp:revision>
  <dcterms:created xsi:type="dcterms:W3CDTF">2016-11-09T11:52:00Z</dcterms:created>
  <dcterms:modified xsi:type="dcterms:W3CDTF">2020-09-14T02:19:49Z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