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66" r:id="rId4"/>
    <p:sldId id="278" r:id="rId5"/>
    <p:sldId id="268" r:id="rId6"/>
    <p:sldId id="272" r:id="rId7"/>
    <p:sldId id="426" r:id="rId8"/>
    <p:sldId id="275" r:id="rId9"/>
    <p:sldId id="276" r:id="rId10"/>
    <p:sldId id="291" r:id="rId11"/>
    <p:sldId id="299" r:id="rId12"/>
    <p:sldId id="428" r:id="rId13"/>
    <p:sldId id="427" r:id="rId14"/>
    <p:sldId id="280" r:id="rId15"/>
    <p:sldId id="429" r:id="rId16"/>
    <p:sldId id="281" r:id="rId17"/>
    <p:sldId id="282" r:id="rId18"/>
    <p:sldId id="283" r:id="rId19"/>
    <p:sldId id="430" r:id="rId20"/>
    <p:sldId id="284" r:id="rId21"/>
    <p:sldId id="285" r:id="rId22"/>
    <p:sldId id="431" r:id="rId23"/>
    <p:sldId id="308" r:id="rId24"/>
    <p:sldId id="309" r:id="rId25"/>
    <p:sldId id="310" r:id="rId26"/>
    <p:sldId id="311" r:id="rId27"/>
    <p:sldId id="413" r:id="rId28"/>
    <p:sldId id="318" r:id="rId29"/>
    <p:sldId id="319" r:id="rId30"/>
    <p:sldId id="360" r:id="rId31"/>
    <p:sldId id="460" r:id="rId32"/>
    <p:sldId id="469" r:id="rId33"/>
    <p:sldId id="470" r:id="rId34"/>
    <p:sldId id="361" r:id="rId35"/>
    <p:sldId id="471" r:id="rId36"/>
    <p:sldId id="362" r:id="rId37"/>
    <p:sldId id="472" r:id="rId38"/>
    <p:sldId id="473" r:id="rId39"/>
    <p:sldId id="474" r:id="rId40"/>
    <p:sldId id="363" r:id="rId41"/>
    <p:sldId id="475" r:id="rId42"/>
    <p:sldId id="365" r:id="rId43"/>
    <p:sldId id="366" r:id="rId44"/>
    <p:sldId id="320" r:id="rId45"/>
    <p:sldId id="265" r:id="rId4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9900CC"/>
    <a:srgbClr val="CE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02"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53101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b="-69"/>
          </a:stretch>
        </a:blipFill>
        <a:effectLst/>
      </p:bgPr>
    </p:bg>
    <p:spTree>
      <p:nvGrpSpPr>
        <p:cNvPr id="1" name=""/>
        <p:cNvGrpSpPr/>
        <p:nvPr/>
      </p:nvGrpSpPr>
      <p:grpSpPr>
        <a:xfrm>
          <a:off x="0" y="0"/>
          <a:ext cx="0" cy="0"/>
          <a:chOff x="0" y="0"/>
          <a:chExt cx="0" cy="0"/>
        </a:xfrm>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lstStyle/>
          <a:p>
            <a:pPr eaLnBrk="1" latinLnBrk="0" hangingPunct="1"/>
            <a:r>
              <a:rPr lang="zh-CN" altLang="en-US" dirty="0"/>
              <a:t>Java面向对象程序设计(ISDN：9787564740634)、  作者：程细柱</a:t>
            </a:r>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lstStyle/>
          <a:p>
            <a:pPr eaLnBrk="1" latinLnBrk="0" hangingPunct="1"/>
            <a:r>
              <a:rPr lang="zh-CN" altLang="en-US" dirty="0"/>
              <a:t>电子科技大学出版社(www.uestcp.com.cn)</a:t>
            </a:r>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lstStyle/>
          <a:p>
            <a:pPr eaLnBrk="1" latinLnBrk="0" hangingPunct="1"/>
            <a:fld id="{9A0DB2DC-4C9A-4742-B13C-FB6460FD3503}" type="slidenum">
              <a:rPr lang="en-US" altLang="zh-CN"/>
              <a:t>‹#›</a:t>
            </a:fld>
            <a:endParaRPr lang="zh-CN"/>
          </a:p>
        </p:txBody>
      </p:sp>
    </p:spTree>
  </p:cSld>
  <p:clrMapOvr>
    <a:masterClrMapping/>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3975" y="6546850"/>
            <a:ext cx="5544820" cy="476250"/>
          </a:xfrm>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a:xfrm>
            <a:off x="5808345" y="6530975"/>
            <a:ext cx="3860800" cy="476250"/>
          </a:xfrm>
        </p:spPr>
        <p:txBody>
          <a:bodyPr/>
          <a:lstStyle/>
          <a:p>
            <a:pPr lvl="0"/>
            <a:r>
              <a:rPr lang="zh-CN"/>
              <a:t>人民邮电出版社(www.ptpress.com.cn)</a:t>
            </a:r>
          </a:p>
        </p:txBody>
      </p:sp>
      <p:sp>
        <p:nvSpPr>
          <p:cNvPr id="6" name="灯片编号占位符 5"/>
          <p:cNvSpPr>
            <a:spLocks noGrp="1"/>
          </p:cNvSpPr>
          <p:nvPr>
            <p:ph type="sldNum" sz="quarter" idx="12"/>
          </p:nvPr>
        </p:nvSpPr>
        <p:spPr>
          <a:xfrm>
            <a:off x="9248140" y="6530975"/>
            <a:ext cx="2844800" cy="476250"/>
          </a:xfrm>
        </p:spPr>
        <p:txBody>
          <a:bodyPr/>
          <a:lstStyle/>
          <a:p>
            <a:pPr lvl="0" eaLnBrk="1" hangingPunct="1"/>
            <a:r>
              <a:rPr lang="zh-CN" altLang="en-US" dirty="0"/>
              <a:t>销售电话：010-81055256</a:t>
            </a:r>
          </a:p>
        </p:txBody>
      </p:sp>
    </p:spTree>
  </p:cSld>
  <p:clrMapOvr>
    <a:masterClrMapping/>
  </p:clrMapOvr>
  <p:transition>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r>
              <a:rPr lang="zh-CN" altLang="en-US"/>
              <a:t>Java面向对象程序设计(ISDN：9787564740634)、  作者：程细柱</a:t>
            </a:r>
          </a:p>
        </p:txBody>
      </p:sp>
      <p:sp>
        <p:nvSpPr>
          <p:cNvPr id="8" name="页脚占位符 7"/>
          <p:cNvSpPr>
            <a:spLocks noGrp="1"/>
          </p:cNvSpPr>
          <p:nvPr>
            <p:ph type="ftr" sz="quarter" idx="11"/>
          </p:nvPr>
        </p:nvSpPr>
        <p:spPr/>
        <p:txBody>
          <a:bodyPr/>
          <a:lstStyle/>
          <a:p>
            <a:pPr lvl="0"/>
            <a:r>
              <a:rPr lang="zh-CN"/>
              <a:t>电子科技大学出版社(www.uestcp.com.cn)</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r>
              <a:rPr lang="zh-CN" altLang="en-US"/>
              <a:t>Java面向对象程序设计(ISDN：9787564740634)、  作者：程细柱</a:t>
            </a:r>
          </a:p>
        </p:txBody>
      </p:sp>
      <p:sp>
        <p:nvSpPr>
          <p:cNvPr id="4" name="页脚占位符 3"/>
          <p:cNvSpPr>
            <a:spLocks noGrp="1"/>
          </p:cNvSpPr>
          <p:nvPr>
            <p:ph type="ftr" sz="quarter" idx="11"/>
          </p:nvPr>
        </p:nvSpPr>
        <p:spPr/>
        <p:txBody>
          <a:bodyPr/>
          <a:lstStyle/>
          <a:p>
            <a:pPr lvl="0"/>
            <a:r>
              <a:rPr lang="zh-CN"/>
              <a:t>电子科技大学出版社(www.uestcp.com.cn)</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r>
              <a:rPr lang="zh-CN" altLang="en-US"/>
              <a:t>Java面向对象程序设计(ISDN：9787564740634)、  作者：程细柱</a:t>
            </a:r>
          </a:p>
        </p:txBody>
      </p:sp>
      <p:sp>
        <p:nvSpPr>
          <p:cNvPr id="3" name="页脚占位符 2"/>
          <p:cNvSpPr>
            <a:spLocks noGrp="1"/>
          </p:cNvSpPr>
          <p:nvPr>
            <p:ph type="ftr" sz="quarter" idx="11"/>
          </p:nvPr>
        </p:nvSpPr>
        <p:spPr/>
        <p:txBody>
          <a:bodyPr/>
          <a:lstStyle/>
          <a:p>
            <a:pPr lvl="0"/>
            <a:r>
              <a:rPr lang="zh-CN"/>
              <a:t>电子科技大学出版社(www.uestcp.com.cn)</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r="-33201"/>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r>
              <a:rPr lang="zh-CN" altLang="en-US"/>
              <a:t>Java面向对象程序设计(ISDN：9787564740634)、  作者：程细柱</a:t>
            </a: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r>
              <a:rPr lang="zh-CN"/>
              <a:t>电子科技大学出版社(www.uestcp.com.cn)</a:t>
            </a: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a:spLocks noGrp="1"/>
          </p:cNvSpPr>
          <p:nvPr>
            <p:ph type="ctrTitle"/>
          </p:nvPr>
        </p:nvSpPr>
        <p:spPr>
          <a:xfrm>
            <a:off x="912284" y="2260283"/>
            <a:ext cx="10363200" cy="1254125"/>
          </a:xfrm>
        </p:spPr>
        <p:txBody>
          <a:bodyPr/>
          <a:lstStyle/>
          <a:p>
            <a:r>
              <a:t>第8章 行为型模式（下）</a:t>
            </a:r>
          </a:p>
        </p:txBody>
      </p:sp>
      <p:sp>
        <p:nvSpPr>
          <p:cNvPr id="45" name="副标题 44"/>
          <p:cNvSpPr>
            <a:spLocks noGrp="1"/>
          </p:cNvSpPr>
          <p:nvPr>
            <p:ph type="subTitle" idx="1"/>
          </p:nvPr>
        </p:nvSpPr>
        <p:spPr>
          <a:xfrm>
            <a:off x="1828800" y="4654550"/>
            <a:ext cx="8534400" cy="1404620"/>
          </a:xfrm>
        </p:spPr>
        <p:txBody>
          <a:bodyPr/>
          <a:lstStyle/>
          <a:p>
            <a:r>
              <a:rPr lang="zh-CN" altLang="en-US">
                <a:latin typeface="幼圆" panose="02010509060101010101" charset="-122"/>
                <a:ea typeface="幼圆" panose="02010509060101010101" charset="-122"/>
              </a:rPr>
              <a:t>授课人：周雪云</a:t>
            </a:r>
          </a:p>
          <a:p>
            <a:endParaRPr lang="zh-CN" altLang="en-US" dirty="0">
              <a:latin typeface="华文行楷" panose="02010800040101010101" charset="-122"/>
              <a:ea typeface="华文行楷" panose="02010800040101010101"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8.2 访问者（Visitor）模式</a:t>
            </a:r>
          </a:p>
        </p:txBody>
      </p:sp>
      <p:sp>
        <p:nvSpPr>
          <p:cNvPr id="39" name="内容占位符 38"/>
          <p:cNvSpPr>
            <a:spLocks noGrp="1"/>
          </p:cNvSpPr>
          <p:nvPr>
            <p:ph idx="1"/>
          </p:nvPr>
        </p:nvSpPr>
        <p:spPr>
          <a:xfrm>
            <a:off x="609600" y="1476375"/>
            <a:ext cx="10840720" cy="4624070"/>
          </a:xfrm>
        </p:spPr>
        <p:txBody>
          <a:bodyPr/>
          <a:lstStyle/>
          <a:p>
            <a:pPr marL="0" indent="0">
              <a:lnSpc>
                <a:spcPct val="120000"/>
              </a:lnSpc>
              <a:buNone/>
            </a:pPr>
            <a:r>
              <a:rPr lang="zh-CN" altLang="en-US" sz="2800" b="1">
                <a:solidFill>
                  <a:schemeClr val="tx1"/>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在现实生活中，有些</a:t>
            </a:r>
            <a:r>
              <a:rPr lang="zh-CN" altLang="en-US" sz="2800" b="1">
                <a:solidFill>
                  <a:srgbClr val="FF0000"/>
                </a:solidFill>
                <a:latin typeface="楷体" panose="02010609060101010101" charset="-122"/>
                <a:ea typeface="楷体" panose="02010609060101010101" charset="-122"/>
              </a:rPr>
              <a:t>集合对象</a:t>
            </a:r>
            <a:r>
              <a:rPr lang="zh-CN" altLang="en-US" sz="2800" b="1">
                <a:latin typeface="楷体" panose="02010609060101010101" charset="-122"/>
                <a:ea typeface="楷体" panose="02010609060101010101" charset="-122"/>
              </a:rPr>
              <a:t>中</a:t>
            </a:r>
            <a:r>
              <a:rPr lang="zh-CN" altLang="en-US" sz="2800" b="1">
                <a:solidFill>
                  <a:srgbClr val="FF0000"/>
                </a:solidFill>
                <a:latin typeface="楷体" panose="02010609060101010101" charset="-122"/>
                <a:ea typeface="楷体" panose="02010609060101010101" charset="-122"/>
              </a:rPr>
              <a:t>存在多种不同的元素</a:t>
            </a:r>
            <a:r>
              <a:rPr lang="zh-CN" altLang="en-US" sz="2800" b="1">
                <a:latin typeface="楷体" panose="02010609060101010101" charset="-122"/>
                <a:ea typeface="楷体" panose="02010609060101010101" charset="-122"/>
              </a:rPr>
              <a:t>，且每种元素</a:t>
            </a:r>
            <a:r>
              <a:rPr lang="zh-CN" altLang="en-US" sz="2800" b="1">
                <a:solidFill>
                  <a:srgbClr val="FF0000"/>
                </a:solidFill>
                <a:latin typeface="楷体" panose="02010609060101010101" charset="-122"/>
                <a:ea typeface="楷体" panose="02010609060101010101" charset="-122"/>
              </a:rPr>
              <a:t>也存在多种不同</a:t>
            </a:r>
            <a:r>
              <a:rPr lang="zh-CN" altLang="en-US" sz="2800" b="1">
                <a:latin typeface="楷体" panose="02010609060101010101" charset="-122"/>
                <a:ea typeface="楷体" panose="02010609060101010101" charset="-122"/>
              </a:rPr>
              <a:t>的</a:t>
            </a:r>
            <a:r>
              <a:rPr lang="zh-CN" altLang="en-US" sz="2800" b="1">
                <a:solidFill>
                  <a:srgbClr val="FF0000"/>
                </a:solidFill>
                <a:latin typeface="楷体" panose="02010609060101010101" charset="-122"/>
                <a:ea typeface="楷体" panose="02010609060101010101" charset="-122"/>
              </a:rPr>
              <a:t>访问者</a:t>
            </a:r>
            <a:r>
              <a:rPr lang="zh-CN" altLang="en-US" sz="2800" b="1">
                <a:latin typeface="楷体" panose="02010609060101010101" charset="-122"/>
                <a:ea typeface="楷体" panose="02010609060101010101" charset="-122"/>
              </a:rPr>
              <a:t>和</a:t>
            </a:r>
            <a:r>
              <a:rPr lang="zh-CN" altLang="en-US" sz="2800" b="1">
                <a:solidFill>
                  <a:srgbClr val="FF0000"/>
                </a:solidFill>
                <a:latin typeface="楷体" panose="02010609060101010101" charset="-122"/>
                <a:ea typeface="楷体" panose="02010609060101010101" charset="-122"/>
              </a:rPr>
              <a:t>处理方式</a:t>
            </a:r>
            <a:r>
              <a:rPr lang="zh-CN" altLang="en-US" sz="2800" b="1">
                <a:latin typeface="楷体" panose="02010609060101010101" charset="-122"/>
                <a:ea typeface="楷体" panose="02010609060101010101" charset="-122"/>
              </a:rPr>
              <a:t>。如：公园中存在多个</a:t>
            </a:r>
            <a:r>
              <a:rPr lang="zh-CN" altLang="en-US" sz="2800" b="1">
                <a:solidFill>
                  <a:srgbClr val="0066FF"/>
                </a:solidFill>
                <a:latin typeface="楷体" panose="02010609060101010101" charset="-122"/>
                <a:ea typeface="楷体" panose="02010609060101010101" charset="-122"/>
              </a:rPr>
              <a:t>景点</a:t>
            </a:r>
            <a:r>
              <a:rPr lang="zh-CN" altLang="en-US" sz="2800" b="1">
                <a:latin typeface="楷体" panose="02010609060101010101" charset="-122"/>
                <a:ea typeface="楷体" panose="02010609060101010101" charset="-122"/>
              </a:rPr>
              <a:t>，也存在多个</a:t>
            </a:r>
            <a:r>
              <a:rPr lang="zh-CN" altLang="en-US" sz="2800" b="1">
                <a:solidFill>
                  <a:srgbClr val="0066FF"/>
                </a:solidFill>
                <a:latin typeface="楷体" panose="02010609060101010101" charset="-122"/>
                <a:ea typeface="楷体" panose="02010609060101010101" charset="-122"/>
              </a:rPr>
              <a:t>游客</a:t>
            </a:r>
            <a:r>
              <a:rPr lang="zh-CN" altLang="en-US" sz="2800" b="1">
                <a:latin typeface="楷体" panose="02010609060101010101" charset="-122"/>
                <a:ea typeface="楷体" panose="02010609060101010101" charset="-122"/>
              </a:rPr>
              <a:t>，不同的游客对同一个景点的评价可能不同；还有，医院医生开的</a:t>
            </a:r>
            <a:r>
              <a:rPr lang="zh-CN" altLang="en-US" sz="2800" b="1">
                <a:solidFill>
                  <a:srgbClr val="0066FF"/>
                </a:solidFill>
                <a:latin typeface="楷体" panose="02010609060101010101" charset="-122"/>
                <a:ea typeface="楷体" panose="02010609060101010101" charset="-122"/>
              </a:rPr>
              <a:t>处方单</a:t>
            </a:r>
            <a:r>
              <a:rPr lang="zh-CN" altLang="en-US" sz="2800" b="1">
                <a:latin typeface="楷体" panose="02010609060101010101" charset="-122"/>
                <a:ea typeface="楷体" panose="02010609060101010101" charset="-122"/>
              </a:rPr>
              <a:t>中包含多种药元素，查看它的</a:t>
            </a:r>
            <a:r>
              <a:rPr lang="zh-CN" altLang="en-US" sz="2800" b="1">
                <a:solidFill>
                  <a:srgbClr val="0066FF"/>
                </a:solidFill>
                <a:latin typeface="楷体" panose="02010609060101010101" charset="-122"/>
                <a:ea typeface="楷体" panose="02010609060101010101" charset="-122"/>
              </a:rPr>
              <a:t>划价员</a:t>
            </a:r>
            <a:r>
              <a:rPr lang="zh-CN" altLang="en-US" sz="2800" b="1">
                <a:latin typeface="楷体" panose="02010609060101010101" charset="-122"/>
                <a:ea typeface="楷体" panose="02010609060101010101" charset="-122"/>
              </a:rPr>
              <a:t>和</a:t>
            </a:r>
            <a:r>
              <a:rPr lang="zh-CN" altLang="en-US" sz="2800" b="1">
                <a:solidFill>
                  <a:srgbClr val="0066FF"/>
                </a:solidFill>
                <a:latin typeface="楷体" panose="02010609060101010101" charset="-122"/>
                <a:ea typeface="楷体" panose="02010609060101010101" charset="-122"/>
              </a:rPr>
              <a:t>药房工作人员</a:t>
            </a:r>
            <a:r>
              <a:rPr lang="zh-CN" altLang="en-US" sz="2800" b="1">
                <a:latin typeface="楷体" panose="02010609060101010101" charset="-122"/>
                <a:ea typeface="楷体" panose="02010609060101010101" charset="-122"/>
              </a:rPr>
              <a:t>对它的处理方式也不同，划价员根据处方单上面的药品名和数量进行划价，药房工作人员根据处方单的内容进行抓药，这样的例子还有很多。对于这些</a:t>
            </a:r>
            <a:r>
              <a:rPr lang="zh-CN" altLang="en-US" sz="2800" b="1">
                <a:solidFill>
                  <a:srgbClr val="FF0000"/>
                </a:solidFill>
                <a:latin typeface="楷体" panose="02010609060101010101" charset="-122"/>
                <a:ea typeface="楷体" panose="02010609060101010101" charset="-122"/>
              </a:rPr>
              <a:t>被处理的数据元素相对稳定</a:t>
            </a:r>
            <a:r>
              <a:rPr lang="zh-CN" altLang="en-US" sz="2800" b="1">
                <a:latin typeface="楷体" panose="02010609060101010101" charset="-122"/>
                <a:ea typeface="楷体" panose="02010609060101010101" charset="-122"/>
              </a:rPr>
              <a:t>，而</a:t>
            </a:r>
            <a:r>
              <a:rPr lang="zh-CN" altLang="en-US" sz="2800" b="1">
                <a:solidFill>
                  <a:srgbClr val="FF0000"/>
                </a:solidFill>
                <a:latin typeface="楷体" panose="02010609060101010101" charset="-122"/>
                <a:ea typeface="楷体" panose="02010609060101010101" charset="-122"/>
              </a:rPr>
              <a:t>访问方式多种多样</a:t>
            </a:r>
            <a:r>
              <a:rPr lang="zh-CN" altLang="en-US" sz="2800" b="1">
                <a:latin typeface="楷体" panose="02010609060101010101" charset="-122"/>
                <a:ea typeface="楷体" panose="02010609060101010101" charset="-122"/>
              </a:rPr>
              <a:t>的数据结构，如果用“</a:t>
            </a:r>
            <a:r>
              <a:rPr lang="zh-CN" altLang="en-US" sz="2800" b="1">
                <a:solidFill>
                  <a:srgbClr val="FF0000"/>
                </a:solidFill>
                <a:latin typeface="楷体" panose="02010609060101010101" charset="-122"/>
                <a:ea typeface="楷体" panose="02010609060101010101" charset="-122"/>
              </a:rPr>
              <a:t>访问者模式</a:t>
            </a:r>
            <a:r>
              <a:rPr lang="zh-CN" altLang="en-US" sz="2800" b="1">
                <a:latin typeface="楷体" panose="02010609060101010101" charset="-122"/>
                <a:ea typeface="楷体" panose="02010609060101010101" charset="-122"/>
              </a:rPr>
              <a:t>”来处理比较方便。</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666875"/>
            <a:ext cx="10972800" cy="4386580"/>
          </a:xfrm>
        </p:spPr>
        <p:txBody>
          <a:bodyPr/>
          <a:lstStyle/>
          <a:p>
            <a:pPr>
              <a:lnSpc>
                <a:spcPct val="150000"/>
              </a:lnSpc>
            </a:pPr>
            <a:r>
              <a:rPr lang="zh-CN" altLang="en-US" sz="2800">
                <a:solidFill>
                  <a:srgbClr val="00B050"/>
                </a:solidFill>
              </a:rPr>
              <a:t>8.2.1 模式的定义与特点</a:t>
            </a:r>
          </a:p>
          <a:p>
            <a:pPr marL="0" indent="0">
              <a:lnSpc>
                <a:spcPct val="15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solidFill>
                  <a:schemeClr val="tx1"/>
                </a:solidFill>
                <a:latin typeface="楷体" panose="02010609060101010101" charset="-122"/>
                <a:ea typeface="楷体" panose="02010609060101010101" charset="-122"/>
              </a:rPr>
              <a:t>将作用于某种数据结构中的</a:t>
            </a:r>
            <a:r>
              <a:rPr lang="zh-CN" altLang="en-US" sz="2800" b="1">
                <a:solidFill>
                  <a:srgbClr val="FF0000"/>
                </a:solidFill>
                <a:latin typeface="楷体" panose="02010609060101010101" charset="-122"/>
                <a:ea typeface="楷体" panose="02010609060101010101" charset="-122"/>
              </a:rPr>
              <a:t>各元素的操作分离出来封装成独立的类</a:t>
            </a:r>
            <a:r>
              <a:rPr lang="zh-CN" altLang="en-US" sz="2800" b="1">
                <a:solidFill>
                  <a:schemeClr val="tx1"/>
                </a:solidFill>
                <a:latin typeface="楷体" panose="02010609060101010101" charset="-122"/>
                <a:ea typeface="楷体" panose="02010609060101010101" charset="-122"/>
              </a:rPr>
              <a:t>，使其在不改变数据结构的前提下</a:t>
            </a:r>
            <a:r>
              <a:rPr lang="zh-CN" altLang="en-US" sz="2800" b="1">
                <a:solidFill>
                  <a:srgbClr val="FF0000"/>
                </a:solidFill>
                <a:latin typeface="楷体" panose="02010609060101010101" charset="-122"/>
                <a:ea typeface="楷体" panose="02010609060101010101" charset="-122"/>
              </a:rPr>
              <a:t>可以添加</a:t>
            </a:r>
            <a:r>
              <a:rPr lang="zh-CN" altLang="en-US" sz="2800" b="1">
                <a:solidFill>
                  <a:schemeClr val="tx1"/>
                </a:solidFill>
                <a:latin typeface="楷体" panose="02010609060101010101" charset="-122"/>
                <a:ea typeface="楷体" panose="02010609060101010101" charset="-122"/>
              </a:rPr>
              <a:t>作用于这些元素的</a:t>
            </a:r>
            <a:r>
              <a:rPr lang="zh-CN" altLang="en-US" sz="2800" b="1">
                <a:solidFill>
                  <a:srgbClr val="FF0000"/>
                </a:solidFill>
                <a:latin typeface="楷体" panose="02010609060101010101" charset="-122"/>
                <a:ea typeface="楷体" panose="02010609060101010101" charset="-122"/>
              </a:rPr>
              <a:t>新的操作</a:t>
            </a:r>
            <a:r>
              <a:rPr lang="zh-CN" altLang="en-US" sz="2800" b="1">
                <a:solidFill>
                  <a:schemeClr val="tx1"/>
                </a:solidFill>
                <a:latin typeface="楷体" panose="02010609060101010101" charset="-122"/>
                <a:ea typeface="楷体" panose="02010609060101010101" charset="-122"/>
              </a:rPr>
              <a:t>，为数据结构中的每个元素</a:t>
            </a:r>
            <a:r>
              <a:rPr lang="zh-CN" altLang="en-US" sz="2800" b="1">
                <a:solidFill>
                  <a:srgbClr val="FF0000"/>
                </a:solidFill>
                <a:latin typeface="楷体" panose="02010609060101010101" charset="-122"/>
                <a:ea typeface="楷体" panose="02010609060101010101" charset="-122"/>
              </a:rPr>
              <a:t>提供多种访问方式</a:t>
            </a:r>
            <a:r>
              <a:rPr lang="zh-CN" altLang="en-US" sz="2800" b="1">
                <a:solidFill>
                  <a:schemeClr val="tx1"/>
                </a:solidFill>
                <a:latin typeface="楷体" panose="02010609060101010101" charset="-122"/>
                <a:ea typeface="楷体" panose="02010609060101010101" charset="-122"/>
              </a:rPr>
              <a:t>。</a:t>
            </a:r>
          </a:p>
          <a:p>
            <a:pPr marL="0" indent="0">
              <a:lnSpc>
                <a:spcPct val="150000"/>
              </a:lnSpc>
              <a:buNone/>
            </a:pPr>
            <a:r>
              <a:rPr lang="zh-CN" altLang="en-US" sz="2800" b="1">
                <a:solidFill>
                  <a:schemeClr val="tx1"/>
                </a:solidFill>
                <a:latin typeface="楷体" panose="02010609060101010101" charset="-122"/>
                <a:ea typeface="楷体" panose="02010609060101010101" charset="-122"/>
              </a:rPr>
              <a:t>    它</a:t>
            </a:r>
            <a:r>
              <a:rPr lang="zh-CN" altLang="en-US" sz="2800" b="1">
                <a:solidFill>
                  <a:srgbClr val="FF0000"/>
                </a:solidFill>
                <a:latin typeface="楷体" panose="02010609060101010101" charset="-122"/>
                <a:ea typeface="楷体" panose="02010609060101010101" charset="-122"/>
              </a:rPr>
              <a:t>将对数据的操作与数据结构进行分离</a:t>
            </a:r>
            <a:r>
              <a:rPr lang="zh-CN" altLang="en-US" sz="2800" b="1">
                <a:solidFill>
                  <a:schemeClr val="tx1"/>
                </a:solidFill>
                <a:latin typeface="楷体" panose="02010609060101010101" charset="-122"/>
                <a:ea typeface="楷体" panose="02010609060101010101" charset="-122"/>
              </a:rPr>
              <a:t>，它是行为类模式中最复杂的一种模式</a:t>
            </a: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120000"/>
              </a:lnSpc>
            </a:pPr>
            <a:r>
              <a:rPr lang="zh-CN" altLang="en-US" sz="2800">
                <a:solidFill>
                  <a:srgbClr val="00B050"/>
                </a:solidFill>
              </a:rPr>
              <a:t>8.2.1 模式的定义与特点</a:t>
            </a:r>
            <a:r>
              <a:rPr lang="zh-CN" altLang="en-US" sz="2800">
                <a:solidFill>
                  <a:srgbClr val="00B050"/>
                </a:solidFill>
                <a:sym typeface="+mn-ea"/>
              </a:rPr>
              <a:t>（续）</a:t>
            </a:r>
            <a:endParaRPr lang="zh-CN" altLang="en-US" sz="2800" b="1">
              <a:solidFill>
                <a:schemeClr val="tx1"/>
              </a:solidFill>
              <a:latin typeface="楷体" panose="02010609060101010101" charset="-122"/>
              <a:ea typeface="楷体" panose="02010609060101010101" charset="-122"/>
            </a:endParaRPr>
          </a:p>
          <a:p>
            <a:pPr marL="0" indent="0">
              <a:lnSpc>
                <a:spcPct val="12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r>
              <a:rPr lang="zh-CN" altLang="en-US" sz="2800" b="1">
                <a:solidFill>
                  <a:schemeClr val="tx1"/>
                </a:solidFill>
                <a:latin typeface="楷体" panose="02010609060101010101" charset="-122"/>
                <a:ea typeface="楷体" panose="02010609060101010101" charset="-122"/>
              </a:rPr>
              <a:t>1）</a:t>
            </a:r>
            <a:r>
              <a:rPr lang="zh-CN" altLang="en-US" sz="2800" b="1">
                <a:solidFill>
                  <a:srgbClr val="FF0000"/>
                </a:solidFill>
                <a:latin typeface="楷体" panose="02010609060101010101" charset="-122"/>
                <a:ea typeface="楷体" panose="02010609060101010101" charset="-122"/>
              </a:rPr>
              <a:t>扩展性好</a:t>
            </a:r>
            <a:r>
              <a:rPr lang="zh-CN" altLang="en-US" sz="2800" b="1">
                <a:latin typeface="楷体" panose="02010609060101010101" charset="-122"/>
                <a:ea typeface="楷体" panose="02010609060101010101" charset="-122"/>
              </a:rPr>
              <a:t>。能够在不修改对象结构中的元素的情况下，</a:t>
            </a:r>
            <a:r>
              <a:rPr lang="zh-CN" altLang="en-US" sz="2800" b="1">
                <a:solidFill>
                  <a:srgbClr val="9900CC"/>
                </a:solidFill>
                <a:latin typeface="楷体" panose="02010609060101010101" charset="-122"/>
                <a:ea typeface="楷体" panose="02010609060101010101" charset="-122"/>
              </a:rPr>
              <a:t>为对象结构中的元素添加新的功能</a:t>
            </a:r>
            <a:r>
              <a:rPr lang="zh-CN" altLang="en-US" sz="2800" b="1">
                <a:solidFill>
                  <a:schemeClr val="tx1"/>
                </a:solidFill>
                <a:latin typeface="楷体" panose="02010609060101010101" charset="-122"/>
                <a:ea typeface="楷体" panose="02010609060101010101" charset="-122"/>
              </a:rPr>
              <a:t>；</a:t>
            </a:r>
          </a:p>
          <a:p>
            <a:pPr marL="0" indent="0">
              <a:lnSpc>
                <a:spcPct val="120000"/>
              </a:lnSpc>
              <a:buNone/>
            </a:pPr>
            <a:r>
              <a:rPr lang="zh-CN" altLang="en-US" sz="2800" b="1">
                <a:solidFill>
                  <a:schemeClr val="tx1"/>
                </a:solidFill>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复用性好</a:t>
            </a:r>
            <a:r>
              <a:rPr lang="zh-CN" altLang="en-US" sz="2800" b="1">
                <a:latin typeface="楷体" panose="02010609060101010101" charset="-122"/>
                <a:ea typeface="楷体" panose="02010609060101010101" charset="-122"/>
              </a:rPr>
              <a:t>。可以通过访问者来定义整个对象结构通用的功能，从而提高系统的复用程度；</a:t>
            </a:r>
          </a:p>
          <a:p>
            <a:pPr marL="0" indent="0">
              <a:lnSpc>
                <a:spcPct val="120000"/>
              </a:lnSpc>
              <a:buNone/>
            </a:pPr>
            <a:r>
              <a:rPr lang="zh-CN" altLang="en-US" sz="2800" b="1">
                <a:latin typeface="楷体" panose="02010609060101010101" charset="-122"/>
                <a:ea typeface="楷体" panose="02010609060101010101" charset="-122"/>
              </a:rPr>
              <a:t>    3）</a:t>
            </a:r>
            <a:r>
              <a:rPr lang="zh-CN" altLang="en-US" sz="2800" b="1">
                <a:solidFill>
                  <a:srgbClr val="FF0000"/>
                </a:solidFill>
                <a:latin typeface="楷体" panose="02010609060101010101" charset="-122"/>
                <a:ea typeface="楷体" panose="02010609060101010101" charset="-122"/>
              </a:rPr>
              <a:t>灵活性好</a:t>
            </a:r>
            <a:r>
              <a:rPr lang="zh-CN" altLang="en-US" sz="2800" b="1">
                <a:latin typeface="楷体" panose="02010609060101010101" charset="-122"/>
                <a:ea typeface="楷体" panose="02010609060101010101" charset="-122"/>
              </a:rPr>
              <a:t>。访问者模式将数据结构与作用于结构上的操作</a:t>
            </a:r>
            <a:r>
              <a:rPr lang="zh-CN" altLang="en-US" sz="2800" b="1">
                <a:solidFill>
                  <a:srgbClr val="9900CC"/>
                </a:solidFill>
                <a:latin typeface="楷体" panose="02010609060101010101" charset="-122"/>
                <a:ea typeface="楷体" panose="02010609060101010101" charset="-122"/>
              </a:rPr>
              <a:t>解耦</a:t>
            </a:r>
            <a:r>
              <a:rPr lang="zh-CN" altLang="en-US" sz="2800" b="1">
                <a:latin typeface="楷体" panose="02010609060101010101" charset="-122"/>
                <a:ea typeface="楷体" panose="02010609060101010101" charset="-122"/>
              </a:rPr>
              <a:t>，使得</a:t>
            </a:r>
            <a:r>
              <a:rPr lang="zh-CN" altLang="en-US" sz="2800" b="1">
                <a:solidFill>
                  <a:srgbClr val="9900CC"/>
                </a:solidFill>
                <a:latin typeface="楷体" panose="02010609060101010101" charset="-122"/>
                <a:ea typeface="楷体" panose="02010609060101010101" charset="-122"/>
              </a:rPr>
              <a:t>操作集合可相对自由地演化</a:t>
            </a:r>
            <a:r>
              <a:rPr lang="zh-CN" altLang="en-US" sz="2800" b="1">
                <a:latin typeface="楷体" panose="02010609060101010101" charset="-122"/>
                <a:ea typeface="楷体" panose="02010609060101010101" charset="-122"/>
              </a:rPr>
              <a:t>而不影响系统的数据结构；</a:t>
            </a:r>
          </a:p>
          <a:p>
            <a:pPr marL="0" indent="0">
              <a:lnSpc>
                <a:spcPct val="120000"/>
              </a:lnSpc>
              <a:buNone/>
            </a:pPr>
            <a:r>
              <a:rPr lang="zh-CN" altLang="en-US" sz="2800" b="1">
                <a:latin typeface="楷体" panose="02010609060101010101" charset="-122"/>
                <a:ea typeface="楷体" panose="02010609060101010101" charset="-122"/>
              </a:rPr>
              <a:t>    </a:t>
            </a:r>
            <a:r>
              <a:rPr lang="en-US" altLang="zh-CN" sz="2800" b="1">
                <a:latin typeface="楷体" panose="02010609060101010101" charset="-122"/>
                <a:ea typeface="楷体" panose="02010609060101010101" charset="-122"/>
              </a:rPr>
              <a:t>4</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符合单一职责原则</a:t>
            </a:r>
            <a:r>
              <a:rPr lang="zh-CN" altLang="en-US" sz="2800" b="1">
                <a:solidFill>
                  <a:schemeClr val="tx1"/>
                </a:solidFill>
                <a:latin typeface="楷体" panose="02010609060101010101" charset="-122"/>
                <a:ea typeface="楷体" panose="02010609060101010101" charset="-122"/>
              </a:rPr>
              <a:t>。访问者模式把相关的行为封装在一起，构成一个访问者，使每一个访问者的功能都比较单一。</a:t>
            </a:r>
            <a:endParaRPr lang="zh-CN" altLang="en-US" sz="2800"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831080"/>
          </a:xfrm>
        </p:spPr>
        <p:txBody>
          <a:bodyPr/>
          <a:lstStyle/>
          <a:p>
            <a:pPr>
              <a:lnSpc>
                <a:spcPct val="110000"/>
              </a:lnSpc>
            </a:pPr>
            <a:r>
              <a:rPr lang="zh-CN" altLang="en-US" sz="2800">
                <a:solidFill>
                  <a:srgbClr val="00B050"/>
                </a:solidFill>
              </a:rPr>
              <a:t>8.2.1 模式的定义与特点（续）</a:t>
            </a:r>
            <a:endParaRPr lang="zh-CN" altLang="en-US" sz="2800" b="1">
              <a:solidFill>
                <a:schemeClr val="tx1"/>
              </a:solidFill>
              <a:latin typeface="楷体" panose="02010609060101010101" charset="-122"/>
              <a:ea typeface="楷体" panose="02010609060101010101" charset="-122"/>
            </a:endParaRP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缺点：</a:t>
            </a: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1）</a:t>
            </a:r>
            <a:r>
              <a:rPr lang="zh-CN" altLang="en-US" sz="2800" b="1">
                <a:solidFill>
                  <a:srgbClr val="FF0000"/>
                </a:solidFill>
                <a:latin typeface="楷体" panose="02010609060101010101" charset="-122"/>
                <a:ea typeface="楷体" panose="02010609060101010101" charset="-122"/>
                <a:sym typeface="+mn-ea"/>
              </a:rPr>
              <a:t>增加新的元素类很困难</a:t>
            </a:r>
            <a:r>
              <a:rPr lang="zh-CN" altLang="en-US" sz="2800" b="1">
                <a:latin typeface="楷体" panose="02010609060101010101" charset="-122"/>
                <a:ea typeface="楷体" panose="02010609060101010101" charset="-122"/>
                <a:sym typeface="+mn-ea"/>
              </a:rPr>
              <a:t>。在访问者模式中，</a:t>
            </a:r>
            <a:r>
              <a:rPr lang="zh-CN" altLang="en-US" sz="2800" b="1">
                <a:solidFill>
                  <a:srgbClr val="9900CC"/>
                </a:solidFill>
                <a:latin typeface="楷体" panose="02010609060101010101" charset="-122"/>
                <a:ea typeface="楷体" panose="02010609060101010101" charset="-122"/>
                <a:sym typeface="+mn-ea"/>
              </a:rPr>
              <a:t>每增加一个新的元素类</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都要</a:t>
            </a:r>
            <a:r>
              <a:rPr lang="zh-CN" altLang="en-US" sz="2800" b="1">
                <a:latin typeface="楷体" panose="02010609060101010101" charset="-122"/>
                <a:ea typeface="楷体" panose="02010609060101010101" charset="-122"/>
                <a:sym typeface="+mn-ea"/>
              </a:rPr>
              <a:t>在每一个具体访问者类中</a:t>
            </a:r>
            <a:r>
              <a:rPr lang="zh-CN" altLang="en-US" sz="2800" b="1">
                <a:solidFill>
                  <a:srgbClr val="9900CC"/>
                </a:solidFill>
                <a:latin typeface="楷体" panose="02010609060101010101" charset="-122"/>
                <a:ea typeface="楷体" panose="02010609060101010101" charset="-122"/>
                <a:sym typeface="+mn-ea"/>
              </a:rPr>
              <a:t>增加相应的具体操作</a:t>
            </a:r>
            <a:r>
              <a:rPr lang="zh-CN" altLang="en-US" sz="2800" b="1">
                <a:latin typeface="楷体" panose="02010609060101010101" charset="-122"/>
                <a:ea typeface="楷体" panose="02010609060101010101" charset="-122"/>
                <a:sym typeface="+mn-ea"/>
              </a:rPr>
              <a:t>，这违背了“开闭原则”；</a:t>
            </a:r>
          </a:p>
          <a:p>
            <a:pPr marL="0" indent="0">
              <a:lnSpc>
                <a:spcPct val="11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破坏封装</a:t>
            </a:r>
            <a:r>
              <a:rPr lang="zh-CN" altLang="en-US" sz="2800" b="1">
                <a:latin typeface="楷体" panose="02010609060101010101" charset="-122"/>
                <a:ea typeface="楷体" panose="02010609060101010101" charset="-122"/>
                <a:sym typeface="+mn-ea"/>
              </a:rPr>
              <a:t>。访问者模式中</a:t>
            </a:r>
            <a:r>
              <a:rPr lang="zh-CN" altLang="en-US" sz="2800" b="1">
                <a:solidFill>
                  <a:srgbClr val="9900CC"/>
                </a:solidFill>
                <a:latin typeface="楷体" panose="02010609060101010101" charset="-122"/>
                <a:ea typeface="楷体" panose="02010609060101010101" charset="-122"/>
                <a:sym typeface="+mn-ea"/>
              </a:rPr>
              <a:t>具体元素对访问者公布细节</a:t>
            </a:r>
            <a:r>
              <a:rPr lang="zh-CN" altLang="en-US" sz="2800" b="1">
                <a:latin typeface="楷体" panose="02010609060101010101" charset="-122"/>
                <a:ea typeface="楷体" panose="02010609060101010101" charset="-122"/>
                <a:sym typeface="+mn-ea"/>
              </a:rPr>
              <a:t>，这破坏了对象的封装性；</a:t>
            </a:r>
          </a:p>
          <a:p>
            <a:pPr marL="0" indent="0">
              <a:lnSpc>
                <a:spcPct val="110000"/>
              </a:lnSpc>
              <a:buNone/>
            </a:pPr>
            <a:r>
              <a:rPr lang="zh-CN" altLang="en-US" sz="2800" b="1">
                <a:latin typeface="楷体" panose="02010609060101010101" charset="-122"/>
                <a:ea typeface="楷体" panose="02010609060101010101" charset="-122"/>
                <a:sym typeface="+mn-ea"/>
              </a:rPr>
              <a:t>    3）</a:t>
            </a:r>
            <a:r>
              <a:rPr lang="zh-CN" altLang="en-US" sz="2800" b="1">
                <a:solidFill>
                  <a:srgbClr val="FF0000"/>
                </a:solidFill>
                <a:latin typeface="楷体" panose="02010609060101010101" charset="-122"/>
                <a:ea typeface="楷体" panose="02010609060101010101" charset="-122"/>
                <a:sym typeface="+mn-ea"/>
              </a:rPr>
              <a:t>违反了依赖倒置原则</a:t>
            </a:r>
            <a:r>
              <a:rPr lang="zh-CN" altLang="en-US" sz="2800" b="1">
                <a:latin typeface="楷体" panose="02010609060101010101" charset="-122"/>
                <a:ea typeface="楷体" panose="02010609060101010101" charset="-122"/>
                <a:sym typeface="+mn-ea"/>
              </a:rPr>
              <a:t>。访问者模式</a:t>
            </a:r>
            <a:r>
              <a:rPr lang="zh-CN" altLang="en-US" sz="2800" b="1">
                <a:solidFill>
                  <a:srgbClr val="9900CC"/>
                </a:solidFill>
                <a:latin typeface="楷体" panose="02010609060101010101" charset="-122"/>
                <a:ea typeface="楷体" panose="02010609060101010101" charset="-122"/>
                <a:sym typeface="+mn-ea"/>
              </a:rPr>
              <a:t>依赖了具体类</a:t>
            </a:r>
            <a:r>
              <a:rPr lang="zh-CN" altLang="en-US" sz="2800" b="1">
                <a:latin typeface="楷体" panose="02010609060101010101" charset="-122"/>
                <a:ea typeface="楷体" panose="02010609060101010101" charset="-122"/>
                <a:sym typeface="+mn-ea"/>
              </a:rPr>
              <a:t>，而没有依赖抽象类。</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935220"/>
          </a:xfrm>
        </p:spPr>
        <p:txBody>
          <a:bodyPr/>
          <a:lstStyle/>
          <a:p>
            <a:pPr>
              <a:lnSpc>
                <a:spcPct val="100000"/>
              </a:lnSpc>
            </a:pPr>
            <a:r>
              <a:rPr sz="2800">
                <a:solidFill>
                  <a:srgbClr val="00B050"/>
                </a:solidFill>
              </a:rPr>
              <a:t>8.2.2 模式的结构与实现</a:t>
            </a: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sz="2800" b="1">
                <a:latin typeface="楷体" panose="02010609060101010101" charset="-122"/>
                <a:ea typeface="楷体" panose="02010609060101010101" charset="-122"/>
                <a:sym typeface="+mn-ea"/>
              </a:rPr>
              <a:t>   访问者模式包含以下主要角色：</a:t>
            </a:r>
          </a:p>
          <a:p>
            <a:pPr marL="0" indent="0">
              <a:lnSpc>
                <a:spcPct val="10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抽象访问者（Visitor）角色</a:t>
            </a:r>
            <a:r>
              <a:rPr lang="zh-CN" altLang="en-US" sz="2800" b="1">
                <a:latin typeface="楷体" panose="02010609060101010101" charset="-122"/>
                <a:ea typeface="楷体" panose="02010609060101010101" charset="-122"/>
                <a:sym typeface="+mn-ea"/>
              </a:rPr>
              <a:t>：定义一个访问具体元素的</a:t>
            </a:r>
            <a:r>
              <a:rPr lang="zh-CN" altLang="en-US" sz="2800" b="1">
                <a:solidFill>
                  <a:srgbClr val="9900CC"/>
                </a:solidFill>
                <a:latin typeface="楷体" panose="02010609060101010101" charset="-122"/>
                <a:ea typeface="楷体" panose="02010609060101010101" charset="-122"/>
                <a:sym typeface="+mn-ea"/>
              </a:rPr>
              <a:t>接口</a:t>
            </a:r>
            <a:r>
              <a:rPr lang="zh-CN" altLang="en-US" sz="2800" b="1">
                <a:latin typeface="楷体" panose="02010609060101010101" charset="-122"/>
                <a:ea typeface="楷体" panose="02010609060101010101" charset="-122"/>
                <a:sym typeface="+mn-ea"/>
              </a:rPr>
              <a:t>，为每个具体元素类对应一个</a:t>
            </a:r>
            <a:r>
              <a:rPr lang="zh-CN" altLang="en-US" sz="2800" b="1">
                <a:solidFill>
                  <a:srgbClr val="9900CC"/>
                </a:solidFill>
                <a:latin typeface="楷体" panose="02010609060101010101" charset="-122"/>
                <a:ea typeface="楷体" panose="02010609060101010101" charset="-122"/>
                <a:sym typeface="+mn-ea"/>
              </a:rPr>
              <a:t>访问操作visit()</a:t>
            </a:r>
            <a:r>
              <a:rPr lang="zh-CN" altLang="en-US" sz="2800" b="1">
                <a:latin typeface="楷体" panose="02010609060101010101" charset="-122"/>
                <a:ea typeface="楷体" panose="02010609060101010101" charset="-122"/>
                <a:sym typeface="+mn-ea"/>
              </a:rPr>
              <a:t>，该操作中的参数类型标识了被访问的具体元素。</a:t>
            </a:r>
          </a:p>
          <a:p>
            <a:pPr marL="0" indent="0">
              <a:lnSpc>
                <a:spcPct val="10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具体访问者（ConcreteVisitor）角色</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实现</a:t>
            </a:r>
            <a:r>
              <a:rPr lang="zh-CN" altLang="en-US" sz="2800" b="1">
                <a:latin typeface="楷体" panose="02010609060101010101" charset="-122"/>
                <a:ea typeface="楷体" panose="02010609060101010101" charset="-122"/>
                <a:sym typeface="+mn-ea"/>
              </a:rPr>
              <a:t>抽象访问者角色中声明的各个访问操作，</a:t>
            </a:r>
            <a:r>
              <a:rPr lang="zh-CN" altLang="en-US" sz="2800" b="1">
                <a:solidFill>
                  <a:srgbClr val="9900CC"/>
                </a:solidFill>
                <a:latin typeface="楷体" panose="02010609060101010101" charset="-122"/>
                <a:ea typeface="楷体" panose="02010609060101010101" charset="-122"/>
                <a:sym typeface="+mn-ea"/>
              </a:rPr>
              <a:t>确定访问者访问一个元素时该做什么</a:t>
            </a:r>
            <a:r>
              <a:rPr lang="zh-CN" altLang="en-US" sz="2800" b="1">
                <a:latin typeface="楷体" panose="02010609060101010101" charset="-122"/>
                <a:ea typeface="楷体" panose="02010609060101010101" charset="-122"/>
                <a:sym typeface="+mn-ea"/>
              </a:rPr>
              <a:t>。</a:t>
            </a:r>
          </a:p>
          <a:p>
            <a:pPr marL="0" indent="0">
              <a:lnSpc>
                <a:spcPct val="10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抽象元素（Element）角色</a:t>
            </a:r>
            <a:r>
              <a:rPr lang="zh-CN" altLang="en-US" sz="2800" b="1">
                <a:latin typeface="楷体" panose="02010609060101010101" charset="-122"/>
                <a:ea typeface="楷体" panose="02010609060101010101" charset="-122"/>
                <a:sym typeface="+mn-ea"/>
              </a:rPr>
              <a:t>：声明一个</a:t>
            </a:r>
            <a:r>
              <a:rPr lang="zh-CN" altLang="en-US" sz="2800" b="1">
                <a:solidFill>
                  <a:srgbClr val="9900CC"/>
                </a:solidFill>
                <a:latin typeface="楷体" panose="02010609060101010101" charset="-122"/>
                <a:ea typeface="楷体" panose="02010609060101010101" charset="-122"/>
                <a:sym typeface="+mn-ea"/>
              </a:rPr>
              <a:t>包含接受操作accept()的接口</a:t>
            </a:r>
            <a:r>
              <a:rPr lang="zh-CN" altLang="en-US" sz="2800" b="1">
                <a:latin typeface="楷体" panose="02010609060101010101" charset="-122"/>
                <a:ea typeface="楷体" panose="02010609060101010101" charset="-122"/>
                <a:sym typeface="+mn-ea"/>
              </a:rPr>
              <a:t>，被接受的访问者对象作为accept()方法的参数。</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935220"/>
          </a:xfrm>
        </p:spPr>
        <p:txBody>
          <a:bodyPr/>
          <a:lstStyle/>
          <a:p>
            <a:pPr>
              <a:lnSpc>
                <a:spcPct val="110000"/>
              </a:lnSpc>
            </a:pPr>
            <a:r>
              <a:rPr sz="2800">
                <a:solidFill>
                  <a:srgbClr val="00B050"/>
                </a:solidFill>
              </a:rPr>
              <a:t>8.2.2 模式的结构与实现</a:t>
            </a:r>
            <a:r>
              <a:rPr lang="zh-CN" altLang="en-US" sz="2800">
                <a:solidFill>
                  <a:srgbClr val="00B050"/>
                </a:solidFill>
                <a:sym typeface="+mn-ea"/>
              </a:rPr>
              <a:t>（续）</a:t>
            </a:r>
            <a:endParaRPr sz="2800">
              <a:solidFill>
                <a:srgbClr val="00B050"/>
              </a:solidFill>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1.模式的结构（续）</a:t>
            </a:r>
          </a:p>
          <a:p>
            <a:pPr marL="0" indent="0">
              <a:lnSpc>
                <a:spcPct val="110000"/>
              </a:lnSpc>
              <a:buNone/>
            </a:pPr>
            <a:r>
              <a:rPr lang="zh-CN" altLang="en-US" sz="2800" b="1">
                <a:latin typeface="楷体" panose="02010609060101010101" charset="-122"/>
                <a:ea typeface="楷体" panose="02010609060101010101" charset="-122"/>
                <a:sym typeface="+mn-ea"/>
              </a:rPr>
              <a:t>   访问者模式包含以下主要角色：</a:t>
            </a:r>
          </a:p>
          <a:p>
            <a:pPr marL="0" indent="0">
              <a:lnSpc>
                <a:spcPct val="110000"/>
              </a:lnSpc>
              <a:buNone/>
            </a:pPr>
            <a:r>
              <a:rPr lang="zh-CN" altLang="en-US" sz="2800" b="1">
                <a:latin typeface="楷体" panose="02010609060101010101" charset="-122"/>
                <a:ea typeface="楷体" panose="02010609060101010101" charset="-122"/>
                <a:sym typeface="+mn-ea"/>
              </a:rPr>
              <a:t>   ⑷ </a:t>
            </a:r>
            <a:r>
              <a:rPr lang="zh-CN" altLang="en-US" sz="2800" b="1">
                <a:solidFill>
                  <a:srgbClr val="FF0000"/>
                </a:solidFill>
                <a:latin typeface="楷体" panose="02010609060101010101" charset="-122"/>
                <a:ea typeface="楷体" panose="02010609060101010101" charset="-122"/>
                <a:sym typeface="+mn-ea"/>
              </a:rPr>
              <a:t>具体元素（ConcreteElement）角色</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实现</a:t>
            </a:r>
            <a:r>
              <a:rPr lang="zh-CN" altLang="en-US" sz="2800" b="1">
                <a:latin typeface="楷体" panose="02010609060101010101" charset="-122"/>
                <a:ea typeface="楷体" panose="02010609060101010101" charset="-122"/>
                <a:sym typeface="+mn-ea"/>
              </a:rPr>
              <a:t>抽象元素角色提供的</a:t>
            </a:r>
            <a:r>
              <a:rPr lang="zh-CN" altLang="en-US" sz="2800" b="1">
                <a:solidFill>
                  <a:srgbClr val="9900CC"/>
                </a:solidFill>
                <a:latin typeface="楷体" panose="02010609060101010101" charset="-122"/>
                <a:ea typeface="楷体" panose="02010609060101010101" charset="-122"/>
                <a:sym typeface="+mn-ea"/>
              </a:rPr>
              <a:t>accept()操作</a:t>
            </a:r>
            <a:r>
              <a:rPr lang="zh-CN" altLang="en-US" sz="2800" b="1">
                <a:latin typeface="楷体" panose="02010609060101010101" charset="-122"/>
                <a:ea typeface="楷体" panose="02010609060101010101" charset="-122"/>
                <a:sym typeface="+mn-ea"/>
              </a:rPr>
              <a:t>，其方法体通常都是visitor.visit(this)，另外具体元素中可能还包含本身业务逻辑的相关操作。</a:t>
            </a:r>
          </a:p>
          <a:p>
            <a:pPr marL="0" indent="0">
              <a:lnSpc>
                <a:spcPct val="110000"/>
              </a:lnSpc>
              <a:buNone/>
            </a:pPr>
            <a:r>
              <a:rPr lang="zh-CN" altLang="en-US" sz="2800" b="1">
                <a:latin typeface="楷体" panose="02010609060101010101" charset="-122"/>
                <a:ea typeface="楷体" panose="02010609060101010101" charset="-122"/>
                <a:sym typeface="+mn-ea"/>
              </a:rPr>
              <a:t>   ⑸ </a:t>
            </a:r>
            <a:r>
              <a:rPr lang="zh-CN" altLang="en-US" sz="2800" b="1">
                <a:solidFill>
                  <a:srgbClr val="FF0000"/>
                </a:solidFill>
                <a:latin typeface="楷体" panose="02010609060101010101" charset="-122"/>
                <a:ea typeface="楷体" panose="02010609060101010101" charset="-122"/>
                <a:sym typeface="+mn-ea"/>
              </a:rPr>
              <a:t>对象结构（ObjectStructure）角色</a:t>
            </a:r>
            <a:r>
              <a:rPr lang="zh-CN" altLang="en-US" sz="2800" b="1">
                <a:latin typeface="楷体" panose="02010609060101010101" charset="-122"/>
                <a:ea typeface="楷体" panose="02010609060101010101" charset="-122"/>
                <a:sym typeface="+mn-ea"/>
              </a:rPr>
              <a:t>：是一个</a:t>
            </a:r>
            <a:r>
              <a:rPr lang="zh-CN" altLang="en-US" sz="2800" b="1">
                <a:solidFill>
                  <a:srgbClr val="9900CC"/>
                </a:solidFill>
                <a:latin typeface="楷体" panose="02010609060101010101" charset="-122"/>
                <a:ea typeface="楷体" panose="02010609060101010101" charset="-122"/>
                <a:sym typeface="+mn-ea"/>
              </a:rPr>
              <a:t>包含元素角色的容器</a:t>
            </a:r>
            <a:r>
              <a:rPr lang="zh-CN" altLang="en-US" sz="2800" b="1">
                <a:latin typeface="楷体" panose="02010609060101010101" charset="-122"/>
                <a:ea typeface="楷体" panose="02010609060101010101" charset="-122"/>
                <a:sym typeface="+mn-ea"/>
              </a:rPr>
              <a:t>，提供让访问者对象</a:t>
            </a:r>
            <a:r>
              <a:rPr lang="zh-CN" altLang="en-US" sz="2800" b="1">
                <a:solidFill>
                  <a:srgbClr val="9900CC"/>
                </a:solidFill>
                <a:latin typeface="楷体" panose="02010609060101010101" charset="-122"/>
                <a:ea typeface="楷体" panose="02010609060101010101" charset="-122"/>
                <a:sym typeface="+mn-ea"/>
              </a:rPr>
              <a:t>遍历</a:t>
            </a:r>
            <a:r>
              <a:rPr lang="zh-CN" altLang="en-US" sz="2800" b="1">
                <a:latin typeface="楷体" panose="02010609060101010101" charset="-122"/>
                <a:ea typeface="楷体" panose="02010609060101010101" charset="-122"/>
                <a:sym typeface="+mn-ea"/>
              </a:rPr>
              <a:t>容器中的</a:t>
            </a:r>
            <a:r>
              <a:rPr lang="zh-CN" altLang="en-US" sz="2800" b="1">
                <a:solidFill>
                  <a:srgbClr val="9900CC"/>
                </a:solidFill>
                <a:latin typeface="楷体" panose="02010609060101010101" charset="-122"/>
                <a:ea typeface="楷体" panose="02010609060101010101" charset="-122"/>
                <a:sym typeface="+mn-ea"/>
              </a:rPr>
              <a:t>所有元素的方法</a:t>
            </a:r>
            <a:r>
              <a:rPr lang="zh-CN" altLang="en-US" sz="2800" b="1">
                <a:latin typeface="楷体" panose="02010609060101010101" charset="-122"/>
                <a:ea typeface="楷体" panose="02010609060101010101" charset="-122"/>
                <a:sym typeface="+mn-ea"/>
              </a:rPr>
              <a:t>，通常由List、Set、Map等聚合类实现。</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a:xfrm>
            <a:off x="624417" y="620713"/>
            <a:ext cx="10972800" cy="720725"/>
          </a:xfrm>
        </p:spPr>
        <p:txBody>
          <a:bodyPr/>
          <a:lstStyle/>
          <a:p>
            <a:r>
              <a:rPr>
                <a:solidFill>
                  <a:srgbClr val="C00000"/>
                </a:solidFill>
                <a:sym typeface="+mn-ea"/>
              </a:rPr>
              <a:t>8.2 访问者（Visitor）模式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3523615" cy="4641215"/>
          </a:xfrm>
        </p:spPr>
        <p:txBody>
          <a:bodyPr/>
          <a:lstStyle/>
          <a:p>
            <a:pPr>
              <a:lnSpc>
                <a:spcPct val="120000"/>
              </a:lnSpc>
            </a:pPr>
            <a:r>
              <a:rPr sz="2800">
                <a:solidFill>
                  <a:srgbClr val="00B050"/>
                </a:solidFill>
                <a:sym typeface="+mn-ea"/>
              </a:rPr>
              <a:t>8.2.2 模式的结构与实现</a:t>
            </a:r>
            <a:r>
              <a:rPr lang="zh-CN" altLang="en-US" sz="2800">
                <a:solidFill>
                  <a:srgbClr val="00B050"/>
                </a:solidFill>
                <a:sym typeface="+mn-ea"/>
              </a:rPr>
              <a:t>（续）</a:t>
            </a:r>
            <a:endParaRPr sz="2800">
              <a:solidFill>
                <a:srgbClr val="00B050"/>
              </a:solidFill>
              <a:sym typeface="+mn-ea"/>
            </a:endParaRPr>
          </a:p>
          <a:p>
            <a:pPr marL="0" indent="0">
              <a:lnSpc>
                <a:spcPct val="12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20000"/>
              </a:lnSpc>
              <a:buNone/>
            </a:pPr>
            <a:r>
              <a:rPr lang="zh-CN" altLang="en-US" sz="2800" b="1">
                <a:latin typeface="楷体" panose="02010609060101010101" charset="-122"/>
                <a:ea typeface="楷体" panose="02010609060101010101" charset="-122"/>
                <a:sym typeface="+mn-ea"/>
              </a:rPr>
              <a:t>    右边是其结构图：</a:t>
            </a:r>
          </a:p>
          <a:p>
            <a:pPr marL="0" indent="0">
              <a:lnSpc>
                <a:spcPct val="120000"/>
              </a:lnSpc>
              <a:buNone/>
            </a:pPr>
            <a:endParaRPr lang="zh-CN" altLang="en-US" sz="2800" b="1">
              <a:latin typeface="楷体" panose="02010609060101010101" charset="-122"/>
              <a:ea typeface="楷体" panose="02010609060101010101" charset="-122"/>
              <a:sym typeface="+mn-ea"/>
            </a:endParaRPr>
          </a:p>
          <a:p>
            <a:pPr marL="0" indent="0">
              <a:lnSpc>
                <a:spcPct val="120000"/>
              </a:lnSpc>
              <a:buNone/>
            </a:pPr>
            <a:r>
              <a:rPr lang="zh-CN" altLang="en-US" sz="2800" b="1">
                <a:solidFill>
                  <a:srgbClr val="0066FF"/>
                </a:solidFill>
                <a:latin typeface="楷体" panose="02010609060101010101" charset="-122"/>
                <a:ea typeface="楷体" panose="02010609060101010101" charset="-122"/>
                <a:sym typeface="+mn-ea"/>
              </a:rPr>
              <a:t>  </a:t>
            </a:r>
            <a:r>
              <a:rPr lang="en-US" altLang="zh-CN" sz="2800" b="1">
                <a:solidFill>
                  <a:srgbClr val="0066FF"/>
                </a:solidFill>
                <a:latin typeface="楷体" panose="02010609060101010101" charset="-122"/>
                <a:ea typeface="楷体" panose="02010609060101010101" charset="-122"/>
                <a:sym typeface="+mn-ea"/>
              </a:rPr>
              <a:t>2</a:t>
            </a:r>
            <a:r>
              <a:rPr lang="zh-CN" altLang="en-US" sz="2800" b="1">
                <a:solidFill>
                  <a:srgbClr val="0066FF"/>
                </a:solidFill>
                <a:latin typeface="楷体" panose="02010609060101010101" charset="-122"/>
                <a:ea typeface="楷体" panose="02010609060101010101" charset="-122"/>
                <a:sym typeface="+mn-ea"/>
              </a:rPr>
              <a:t>.模式的实现</a:t>
            </a:r>
          </a:p>
          <a:p>
            <a:pPr marL="0" indent="0">
              <a:lnSpc>
                <a:spcPct val="12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7" descr="z84_VisitorPattern"/>
          <p:cNvPicPr>
            <a:picLocks noChangeAspect="1"/>
          </p:cNvPicPr>
          <p:nvPr/>
        </p:nvPicPr>
        <p:blipFill>
          <a:blip r:embed="rId3"/>
          <a:stretch>
            <a:fillRect/>
          </a:stretch>
        </p:blipFill>
        <p:spPr>
          <a:xfrm>
            <a:off x="4401820" y="1523365"/>
            <a:ext cx="6994525" cy="4824095"/>
          </a:xfrm>
          <a:prstGeom prst="rect">
            <a:avLst/>
          </a:prstGeom>
          <a:noFill/>
          <a:ln w="9525">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577850" y="1587500"/>
            <a:ext cx="4925060" cy="4697095"/>
          </a:xfrm>
        </p:spPr>
        <p:txBody>
          <a:bodyPr/>
          <a:lstStyle/>
          <a:p>
            <a:pPr>
              <a:lnSpc>
                <a:spcPct val="100000"/>
              </a:lnSpc>
            </a:pPr>
            <a:r>
              <a:rPr lang="zh-CN" altLang="en-US" sz="2800">
                <a:solidFill>
                  <a:srgbClr val="00B050"/>
                </a:solidFill>
              </a:rPr>
              <a:t>8.2.3 模式的应用实例</a:t>
            </a:r>
          </a:p>
          <a:p>
            <a:pPr marL="0" indent="0">
              <a:lnSpc>
                <a:spcPct val="10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【例8.2】 利用“访问者模式”模拟艺术公司与造币公司的功能。</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艺术公司利用“铜”可以设计出铜像，利用“纸”可以画出图画；造币公司利用“铜”可以印出铜币，利用“纸”可以印出纸币，对于“铜”和“纸”这两种元素，两个公司的处理方法不同，所以该实例用访问者模式来实现比较适合，右边是其结构图：</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8" descr="z85_VisitorProducer"/>
          <p:cNvPicPr>
            <a:picLocks noChangeAspect="1"/>
          </p:cNvPicPr>
          <p:nvPr/>
        </p:nvPicPr>
        <p:blipFill>
          <a:blip r:embed="rId3"/>
          <a:stretch>
            <a:fillRect/>
          </a:stretch>
        </p:blipFill>
        <p:spPr>
          <a:xfrm>
            <a:off x="5479415" y="1524000"/>
            <a:ext cx="6200140" cy="4943475"/>
          </a:xfrm>
          <a:prstGeom prst="rect">
            <a:avLst/>
          </a:prstGeom>
          <a:noFill/>
          <a:ln w="9525">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86080" y="1587500"/>
            <a:ext cx="2776855" cy="4641215"/>
          </a:xfrm>
        </p:spPr>
        <p:txBody>
          <a:bodyPr/>
          <a:lstStyle/>
          <a:p>
            <a:pPr>
              <a:lnSpc>
                <a:spcPct val="110000"/>
              </a:lnSpc>
            </a:pPr>
            <a:r>
              <a:rPr lang="en-US" altLang="zh-CN" sz="2800">
                <a:solidFill>
                  <a:srgbClr val="00B050"/>
                </a:solidFill>
                <a:sym typeface="+mn-ea"/>
              </a:rPr>
              <a:t>8</a:t>
            </a:r>
            <a:r>
              <a:rPr lang="zh-CN" altLang="en-US" sz="2800">
                <a:solidFill>
                  <a:srgbClr val="00B050"/>
                </a:solidFill>
                <a:sym typeface="+mn-ea"/>
              </a:rPr>
              <a:t>.2.3 模式的应用实例（续）</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b="1">
                <a:solidFill>
                  <a:srgbClr val="0066FF"/>
                </a:solidFill>
                <a:latin typeface="楷体" panose="02010609060101010101" charset="-122"/>
                <a:ea typeface="楷体" panose="02010609060101010101" charset="-122"/>
                <a:sym typeface="+mn-ea"/>
              </a:rPr>
              <a:t>【例8.2】 利用“访问者模式”模拟艺术公司与造币公司的功能。</a:t>
            </a:r>
            <a:endParaRPr lang="zh-CN" altLang="en-US" b="1">
              <a:solidFill>
                <a:srgbClr val="9900CC"/>
              </a:solidFill>
              <a:latin typeface="楷体" panose="02010609060101010101" charset="-122"/>
              <a:ea typeface="楷体" panose="02010609060101010101" charset="-122"/>
              <a:sym typeface="+mn-ea"/>
            </a:endParaRPr>
          </a:p>
          <a:p>
            <a:pPr marL="0" indent="0">
              <a:lnSpc>
                <a:spcPct val="110000"/>
              </a:lnSpc>
              <a:buNone/>
            </a:pPr>
            <a:r>
              <a:rPr lang="zh-CN" altLang="en-US" b="1">
                <a:latin typeface="楷体" panose="02010609060101010101" charset="-122"/>
                <a:ea typeface="楷体" panose="02010609060101010101" charset="-122"/>
                <a:sym typeface="+mn-ea"/>
              </a:rPr>
              <a:t> </a:t>
            </a:r>
            <a:endParaRPr lang="zh-CN" altLang="en-US" b="1">
              <a:solidFill>
                <a:srgbClr val="0066FF"/>
              </a:solidFill>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a:t>
            </a:r>
            <a:r>
              <a:rPr lang="en-US" altLang="zh-CN" b="1">
                <a:latin typeface="楷体" panose="02010609060101010101" charset="-122"/>
                <a:ea typeface="楷体" panose="02010609060101010101" charset="-122"/>
                <a:sym typeface="+mn-ea"/>
              </a:rPr>
              <a:t>//</a:t>
            </a:r>
            <a:r>
              <a:rPr lang="zh-CN" altLang="en-US" b="1">
                <a:latin typeface="楷体" panose="02010609060101010101" charset="-122"/>
                <a:ea typeface="楷体" panose="02010609060101010101" charset="-122"/>
                <a:sym typeface="+mn-ea"/>
              </a:rPr>
              <a:t>右边是</a:t>
            </a:r>
            <a:r>
              <a:rPr lang="zh-CN" altLang="en-US" b="1">
                <a:solidFill>
                  <a:srgbClr val="FF0000"/>
                </a:solidFill>
                <a:latin typeface="楷体" panose="02010609060101010101" charset="-122"/>
                <a:ea typeface="楷体" panose="02010609060101010101" charset="-122"/>
                <a:sym typeface="+mn-ea"/>
              </a:rPr>
              <a:t>程序运行结果</a:t>
            </a:r>
            <a:r>
              <a:rPr lang="en-US" altLang="zh-CN" b="1">
                <a:solidFill>
                  <a:srgbClr val="FF0000"/>
                </a:solidFill>
                <a:latin typeface="楷体" panose="02010609060101010101" charset="-122"/>
                <a:ea typeface="楷体" panose="02010609060101010101" charset="-122"/>
                <a:sym typeface="+mn-ea"/>
              </a:rPr>
              <a:t>1</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5" descr="21"/>
          <p:cNvPicPr>
            <a:picLocks noChangeAspect="1"/>
          </p:cNvPicPr>
          <p:nvPr/>
        </p:nvPicPr>
        <p:blipFill>
          <a:blip r:embed="rId3"/>
          <a:stretch>
            <a:fillRect/>
          </a:stretch>
        </p:blipFill>
        <p:spPr>
          <a:xfrm>
            <a:off x="3305810" y="1719580"/>
            <a:ext cx="8403590" cy="4115435"/>
          </a:xfrm>
          <a:prstGeom prst="rect">
            <a:avLst/>
          </a:prstGeom>
          <a:noFill/>
          <a:ln w="9525">
            <a:noFill/>
          </a:ln>
        </p:spPr>
      </p:pic>
      <p:sp>
        <p:nvSpPr>
          <p:cNvPr id="6" name="文本框 5"/>
          <p:cNvSpPr txBox="1"/>
          <p:nvPr/>
        </p:nvSpPr>
        <p:spPr>
          <a:xfrm>
            <a:off x="6191885" y="5875020"/>
            <a:ext cx="2595880" cy="368300"/>
          </a:xfrm>
          <a:prstGeom prst="rect">
            <a:avLst/>
          </a:prstGeom>
          <a:noFill/>
        </p:spPr>
        <p:txBody>
          <a:bodyPr wrap="none" rtlCol="0">
            <a:spAutoFit/>
          </a:bodyPr>
          <a:lstStyle/>
          <a:p>
            <a:pPr algn="l"/>
            <a:r>
              <a:rPr lang="en-US" altLang="zh-CN"/>
              <a:t>a</a:t>
            </a:r>
            <a:r>
              <a:rPr lang="zh-CN" altLang="zh-CN"/>
              <a:t>）</a:t>
            </a:r>
            <a:r>
              <a:rPr lang="en-US" altLang="zh-CN"/>
              <a:t>艺术公司设计的产品</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86080" y="1587500"/>
            <a:ext cx="2776855" cy="4641215"/>
          </a:xfrm>
        </p:spPr>
        <p:txBody>
          <a:bodyPr/>
          <a:lstStyle/>
          <a:p>
            <a:pPr>
              <a:lnSpc>
                <a:spcPct val="110000"/>
              </a:lnSpc>
            </a:pPr>
            <a:r>
              <a:rPr lang="en-US" altLang="zh-CN" sz="2800">
                <a:solidFill>
                  <a:srgbClr val="00B050"/>
                </a:solidFill>
                <a:sym typeface="+mn-ea"/>
              </a:rPr>
              <a:t>8</a:t>
            </a:r>
            <a:r>
              <a:rPr lang="zh-CN" altLang="en-US" sz="2800">
                <a:solidFill>
                  <a:srgbClr val="00B050"/>
                </a:solidFill>
                <a:sym typeface="+mn-ea"/>
              </a:rPr>
              <a:t>.2.3 模式的应用实例（续）</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b="1">
                <a:solidFill>
                  <a:srgbClr val="0066FF"/>
                </a:solidFill>
                <a:latin typeface="楷体" panose="02010609060101010101" charset="-122"/>
                <a:ea typeface="楷体" panose="02010609060101010101" charset="-122"/>
                <a:sym typeface="+mn-ea"/>
              </a:rPr>
              <a:t>【例8.2】 利用“访问者模式”模拟艺术公司与造币公司的功能。</a:t>
            </a:r>
            <a:endParaRPr lang="zh-CN" altLang="en-US" b="1">
              <a:solidFill>
                <a:srgbClr val="9900CC"/>
              </a:solidFill>
              <a:latin typeface="楷体" panose="02010609060101010101" charset="-122"/>
              <a:ea typeface="楷体" panose="02010609060101010101" charset="-122"/>
              <a:sym typeface="+mn-ea"/>
            </a:endParaRPr>
          </a:p>
          <a:p>
            <a:pPr marL="0" indent="0">
              <a:lnSpc>
                <a:spcPct val="110000"/>
              </a:lnSpc>
              <a:buNone/>
            </a:pPr>
            <a:r>
              <a:rPr lang="zh-CN" altLang="en-US" b="1">
                <a:latin typeface="楷体" panose="02010609060101010101" charset="-122"/>
                <a:ea typeface="楷体" panose="02010609060101010101" charset="-122"/>
                <a:sym typeface="+mn-ea"/>
              </a:rPr>
              <a:t> </a:t>
            </a:r>
            <a:endParaRPr lang="zh-CN" altLang="en-US" b="1">
              <a:solidFill>
                <a:srgbClr val="0066FF"/>
              </a:solidFill>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a:t>
            </a:r>
            <a:r>
              <a:rPr lang="en-US" altLang="zh-CN" b="1">
                <a:latin typeface="楷体" panose="02010609060101010101" charset="-122"/>
                <a:ea typeface="楷体" panose="02010609060101010101" charset="-122"/>
                <a:sym typeface="+mn-ea"/>
              </a:rPr>
              <a:t>//</a:t>
            </a:r>
            <a:r>
              <a:rPr lang="zh-CN" altLang="en-US" b="1">
                <a:latin typeface="楷体" panose="02010609060101010101" charset="-122"/>
                <a:ea typeface="楷体" panose="02010609060101010101" charset="-122"/>
                <a:sym typeface="+mn-ea"/>
              </a:rPr>
              <a:t>右边是</a:t>
            </a:r>
            <a:r>
              <a:rPr lang="zh-CN" altLang="en-US" b="1">
                <a:solidFill>
                  <a:srgbClr val="FF0000"/>
                </a:solidFill>
                <a:latin typeface="楷体" panose="02010609060101010101" charset="-122"/>
                <a:ea typeface="楷体" panose="02010609060101010101" charset="-122"/>
                <a:sym typeface="+mn-ea"/>
              </a:rPr>
              <a:t>程序运行结果</a:t>
            </a:r>
            <a:r>
              <a:rPr lang="en-US" altLang="zh-CN" b="1">
                <a:solidFill>
                  <a:srgbClr val="FF0000"/>
                </a:solidFill>
                <a:latin typeface="楷体" panose="02010609060101010101" charset="-122"/>
                <a:ea typeface="楷体" panose="02010609060101010101" charset="-122"/>
                <a:sym typeface="+mn-ea"/>
              </a:rPr>
              <a:t>2</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
        <p:nvSpPr>
          <p:cNvPr id="6" name="文本框 5"/>
          <p:cNvSpPr txBox="1"/>
          <p:nvPr/>
        </p:nvSpPr>
        <p:spPr>
          <a:xfrm>
            <a:off x="6191885" y="5875020"/>
            <a:ext cx="2595880" cy="368300"/>
          </a:xfrm>
          <a:prstGeom prst="rect">
            <a:avLst/>
          </a:prstGeom>
          <a:noFill/>
        </p:spPr>
        <p:txBody>
          <a:bodyPr wrap="none" rtlCol="0">
            <a:spAutoFit/>
          </a:bodyPr>
          <a:lstStyle/>
          <a:p>
            <a:pPr algn="l"/>
            <a:r>
              <a:rPr altLang="zh-CN"/>
              <a:t>b）造币公司生产的货币</a:t>
            </a:r>
          </a:p>
        </p:txBody>
      </p:sp>
      <p:pic>
        <p:nvPicPr>
          <p:cNvPr id="7" name="图片 6" descr="设计模式(p210图8.7b)"/>
          <p:cNvPicPr>
            <a:picLocks noChangeAspect="1"/>
          </p:cNvPicPr>
          <p:nvPr/>
        </p:nvPicPr>
        <p:blipFill>
          <a:blip r:embed="rId3"/>
          <a:stretch>
            <a:fillRect/>
          </a:stretch>
        </p:blipFill>
        <p:spPr>
          <a:xfrm>
            <a:off x="3430905" y="1587500"/>
            <a:ext cx="8166100" cy="419481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内容简介</a:t>
            </a:r>
          </a:p>
        </p:txBody>
      </p:sp>
      <p:sp>
        <p:nvSpPr>
          <p:cNvPr id="39" name="内容占位符 38"/>
          <p:cNvSpPr>
            <a:spLocks noGrp="1"/>
          </p:cNvSpPr>
          <p:nvPr>
            <p:ph idx="1"/>
          </p:nvPr>
        </p:nvSpPr>
        <p:spPr>
          <a:xfrm>
            <a:off x="609600" y="1341755"/>
            <a:ext cx="10972800" cy="5047615"/>
          </a:xfrm>
        </p:spPr>
        <p:txBody>
          <a:bodyPr/>
          <a:lstStyle/>
          <a:p>
            <a:pPr marL="0" indent="0">
              <a:lnSpc>
                <a:spcPct val="100000"/>
              </a:lnSpc>
              <a:buNone/>
            </a:pPr>
            <a:r>
              <a:rPr lang="en-US" altLang="zh-CN">
                <a:latin typeface="Arial" panose="020B0604020202020204" pitchFamily="34" charset="0"/>
              </a:rPr>
              <a:t>• </a:t>
            </a:r>
            <a:r>
              <a:rPr lang="en-US" altLang="zh-CN">
                <a:solidFill>
                  <a:srgbClr val="00B050"/>
                </a:solidFill>
              </a:rPr>
              <a:t>本章教学目标：</a:t>
            </a:r>
          </a:p>
          <a:p>
            <a:pPr marL="0" indent="0">
              <a:lnSpc>
                <a:spcPct val="100000"/>
              </a:lnSpc>
              <a:buNone/>
            </a:pPr>
            <a:r>
              <a:rPr lang="zh-CN" altLang="en-US">
                <a:sym typeface="+mn-ea"/>
              </a:rPr>
              <a:t></a:t>
            </a:r>
            <a:r>
              <a:rPr lang="zh-CN" altLang="en-US"/>
              <a:t>进一步掌握</a:t>
            </a:r>
            <a:r>
              <a:rPr lang="zh-CN" altLang="en-US">
                <a:solidFill>
                  <a:srgbClr val="FF0000"/>
                </a:solidFill>
              </a:rPr>
              <a:t>行为型模式</a:t>
            </a:r>
            <a:r>
              <a:rPr lang="zh-CN" altLang="en-US"/>
              <a:t>的</a:t>
            </a:r>
            <a:r>
              <a:rPr lang="zh-CN" altLang="en-US">
                <a:solidFill>
                  <a:srgbClr val="0066FF"/>
                </a:solidFill>
              </a:rPr>
              <a:t>优缺点</a:t>
            </a:r>
            <a:r>
              <a:rPr lang="zh-CN" altLang="en-US"/>
              <a:t>；</a:t>
            </a:r>
          </a:p>
          <a:p>
            <a:pPr marL="0" indent="0">
              <a:lnSpc>
                <a:spcPct val="100000"/>
              </a:lnSpc>
              <a:buNone/>
            </a:pPr>
            <a:r>
              <a:rPr lang="zh-CN" altLang="en-US">
                <a:sym typeface="+mn-ea"/>
              </a:rPr>
              <a:t></a:t>
            </a:r>
            <a:r>
              <a:rPr lang="zh-CN" altLang="en-US"/>
              <a:t>明白</a:t>
            </a:r>
            <a:r>
              <a:rPr lang="zh-CN" altLang="en-US">
                <a:solidFill>
                  <a:srgbClr val="FF0000"/>
                </a:solidFill>
              </a:rPr>
              <a:t>迭代器模式</a:t>
            </a:r>
            <a:r>
              <a:rPr lang="zh-CN" altLang="en-US"/>
              <a:t>、</a:t>
            </a:r>
            <a:r>
              <a:rPr lang="zh-CN" altLang="en-US">
                <a:solidFill>
                  <a:srgbClr val="FF0000"/>
                </a:solidFill>
              </a:rPr>
              <a:t>访问者模式</a:t>
            </a:r>
            <a:r>
              <a:rPr lang="zh-CN" altLang="en-US"/>
              <a:t>、</a:t>
            </a:r>
            <a:r>
              <a:rPr lang="zh-CN" altLang="en-US">
                <a:solidFill>
                  <a:srgbClr val="FF0000"/>
                </a:solidFill>
              </a:rPr>
              <a:t>备忘录模式</a:t>
            </a:r>
            <a:r>
              <a:rPr lang="zh-CN" altLang="en-US"/>
              <a:t>、</a:t>
            </a:r>
            <a:r>
              <a:rPr lang="zh-CN" altLang="en-US">
                <a:solidFill>
                  <a:srgbClr val="FF0000"/>
                </a:solidFill>
              </a:rPr>
              <a:t>解释器模式</a:t>
            </a:r>
            <a:r>
              <a:rPr lang="zh-CN" altLang="en-US"/>
              <a:t>的</a:t>
            </a:r>
            <a:r>
              <a:rPr lang="zh-CN" altLang="en-US">
                <a:solidFill>
                  <a:srgbClr val="0066FF"/>
                </a:solidFill>
              </a:rPr>
              <a:t>定义与特点</a:t>
            </a:r>
            <a:r>
              <a:rPr lang="zh-CN" altLang="en-US"/>
              <a:t>；</a:t>
            </a:r>
          </a:p>
          <a:p>
            <a:pPr marL="0" indent="0">
              <a:lnSpc>
                <a:spcPct val="100000"/>
              </a:lnSpc>
              <a:buNone/>
            </a:pPr>
            <a:r>
              <a:rPr lang="zh-CN" altLang="en-US">
                <a:sym typeface="+mn-ea"/>
              </a:rPr>
              <a:t></a:t>
            </a:r>
            <a:r>
              <a:rPr lang="zh-CN" altLang="en-US"/>
              <a:t>掌握迭代器模式、访问者模式、备忘录模式、解释器模式的</a:t>
            </a:r>
            <a:r>
              <a:rPr lang="zh-CN" altLang="en-US">
                <a:solidFill>
                  <a:srgbClr val="0066FF"/>
                </a:solidFill>
              </a:rPr>
              <a:t>结构与实现</a:t>
            </a:r>
            <a:r>
              <a:rPr lang="zh-CN" altLang="en-US"/>
              <a:t>；</a:t>
            </a:r>
          </a:p>
          <a:p>
            <a:pPr marL="0" indent="0">
              <a:lnSpc>
                <a:spcPct val="100000"/>
              </a:lnSpc>
              <a:buNone/>
            </a:pPr>
            <a:r>
              <a:rPr lang="zh-CN" altLang="en-US">
                <a:sym typeface="+mn-ea"/>
              </a:rPr>
              <a:t>学会使用这四种设计模式</a:t>
            </a:r>
            <a:r>
              <a:rPr lang="zh-CN" altLang="en-US">
                <a:solidFill>
                  <a:srgbClr val="0066FF"/>
                </a:solidFill>
                <a:sym typeface="+mn-ea"/>
              </a:rPr>
              <a:t>开发应用</a:t>
            </a:r>
            <a:r>
              <a:rPr lang="zh-CN" altLang="en-US">
                <a:sym typeface="+mn-ea"/>
              </a:rPr>
              <a:t>程序；</a:t>
            </a:r>
          </a:p>
          <a:p>
            <a:pPr marL="0" indent="0">
              <a:lnSpc>
                <a:spcPct val="100000"/>
              </a:lnSpc>
              <a:buNone/>
            </a:pPr>
            <a:r>
              <a:rPr lang="zh-CN" altLang="en-US">
                <a:sym typeface="+mn-ea"/>
              </a:rPr>
              <a:t>明白这四种设计模式的</a:t>
            </a:r>
            <a:r>
              <a:rPr lang="zh-CN" altLang="en-US">
                <a:solidFill>
                  <a:srgbClr val="0066FF"/>
                </a:solidFill>
                <a:sym typeface="+mn-ea"/>
              </a:rPr>
              <a:t>扩展应用</a:t>
            </a:r>
            <a:r>
              <a:rPr lang="zh-CN" altLang="en-US">
                <a:sym typeface="+mn-ea"/>
              </a:rPr>
              <a:t>。</a:t>
            </a:r>
          </a:p>
          <a:p>
            <a:pPr marL="0" indent="0">
              <a:lnSpc>
                <a:spcPct val="100000"/>
              </a:lnSpc>
              <a:buNone/>
            </a:pPr>
            <a:r>
              <a:rPr lang="zh-CN" altLang="en-US">
                <a:latin typeface="Arial" panose="020B0604020202020204" pitchFamily="34" charset="0"/>
              </a:rPr>
              <a:t>• </a:t>
            </a:r>
            <a:r>
              <a:rPr lang="zh-CN" altLang="en-US">
                <a:solidFill>
                  <a:srgbClr val="00B050"/>
                </a:solidFill>
              </a:rPr>
              <a:t>本章重点内容：</a:t>
            </a:r>
          </a:p>
          <a:p>
            <a:pPr marL="0" indent="0">
              <a:lnSpc>
                <a:spcPct val="100000"/>
              </a:lnSpc>
              <a:buNone/>
            </a:pPr>
            <a:r>
              <a:rPr lang="zh-CN" altLang="en-US">
                <a:sym typeface="+mn-ea"/>
              </a:rPr>
              <a:t></a:t>
            </a:r>
            <a:r>
              <a:rPr lang="zh-CN" altLang="en-US">
                <a:solidFill>
                  <a:srgbClr val="FF0000"/>
                </a:solidFill>
              </a:rPr>
              <a:t>迭代器模式</a:t>
            </a:r>
            <a:r>
              <a:rPr lang="zh-CN" altLang="en-US"/>
              <a:t>的</a:t>
            </a:r>
            <a:r>
              <a:rPr lang="zh-CN" altLang="en-US">
                <a:solidFill>
                  <a:srgbClr val="0066FF"/>
                </a:solidFill>
              </a:rPr>
              <a:t>定义</a:t>
            </a:r>
            <a:r>
              <a:rPr lang="zh-CN" altLang="en-US"/>
              <a:t>、</a:t>
            </a:r>
            <a:r>
              <a:rPr lang="zh-CN" altLang="en-US">
                <a:solidFill>
                  <a:srgbClr val="0066FF"/>
                </a:solidFill>
              </a:rPr>
              <a:t>特点</a:t>
            </a:r>
            <a:r>
              <a:rPr lang="zh-CN" altLang="en-US"/>
              <a:t>、</a:t>
            </a:r>
            <a:r>
              <a:rPr lang="zh-CN" altLang="en-US">
                <a:solidFill>
                  <a:srgbClr val="0066FF"/>
                </a:solidFill>
              </a:rPr>
              <a:t>结构</a:t>
            </a:r>
            <a:r>
              <a:rPr lang="zh-CN" altLang="en-US"/>
              <a:t>、</a:t>
            </a:r>
            <a:r>
              <a:rPr lang="zh-CN" altLang="en-US">
                <a:solidFill>
                  <a:srgbClr val="0066FF"/>
                </a:solidFill>
              </a:rPr>
              <a:t>应用场景</a:t>
            </a:r>
            <a:r>
              <a:rPr lang="zh-CN" altLang="en-US"/>
              <a:t>与</a:t>
            </a:r>
            <a:r>
              <a:rPr lang="zh-CN" altLang="en-US">
                <a:solidFill>
                  <a:srgbClr val="0066FF"/>
                </a:solidFill>
              </a:rPr>
              <a:t>应用方法</a:t>
            </a:r>
            <a:r>
              <a:rPr lang="zh-CN" altLang="en-US"/>
              <a:t>；</a:t>
            </a:r>
          </a:p>
          <a:p>
            <a:pPr marL="0" indent="0">
              <a:lnSpc>
                <a:spcPct val="100000"/>
              </a:lnSpc>
              <a:buNone/>
            </a:pPr>
            <a:r>
              <a:rPr lang="zh-CN" altLang="en-US">
                <a:sym typeface="+mn-ea"/>
              </a:rPr>
              <a:t></a:t>
            </a:r>
            <a:r>
              <a:rPr lang="zh-CN" altLang="en-US">
                <a:solidFill>
                  <a:srgbClr val="FF0000"/>
                </a:solidFill>
              </a:rPr>
              <a:t>访问者模式</a:t>
            </a:r>
            <a:r>
              <a:rPr lang="zh-CN" altLang="en-US"/>
              <a:t>的定义、特点、结构、应用场景与应用方法；</a:t>
            </a:r>
          </a:p>
          <a:p>
            <a:pPr marL="0" indent="0">
              <a:lnSpc>
                <a:spcPct val="100000"/>
              </a:lnSpc>
              <a:buNone/>
            </a:pPr>
            <a:r>
              <a:rPr lang="zh-CN" altLang="en-US">
                <a:sym typeface="+mn-ea"/>
              </a:rPr>
              <a:t></a:t>
            </a:r>
            <a:r>
              <a:rPr lang="zh-CN" altLang="en-US">
                <a:solidFill>
                  <a:srgbClr val="FF0000"/>
                </a:solidFill>
              </a:rPr>
              <a:t>备忘录模式</a:t>
            </a:r>
            <a:r>
              <a:rPr lang="zh-CN" altLang="en-US"/>
              <a:t>的定义、特点、结构、应用场景与应用方法；</a:t>
            </a:r>
          </a:p>
          <a:p>
            <a:pPr marL="0" indent="0">
              <a:lnSpc>
                <a:spcPct val="100000"/>
              </a:lnSpc>
              <a:buNone/>
            </a:pPr>
            <a:r>
              <a:rPr lang="zh-CN" altLang="en-US">
                <a:sym typeface="+mn-ea"/>
              </a:rPr>
              <a:t></a:t>
            </a:r>
            <a:r>
              <a:rPr lang="zh-CN" altLang="en-US">
                <a:solidFill>
                  <a:srgbClr val="FF0000"/>
                </a:solidFill>
                <a:sym typeface="+mn-ea"/>
              </a:rPr>
              <a:t>解释器模式</a:t>
            </a:r>
            <a:r>
              <a:rPr lang="zh-CN" altLang="en-US">
                <a:sym typeface="+mn-ea"/>
              </a:rPr>
              <a:t>的定义、特点、结构、应用场景与应用方法。</a:t>
            </a:r>
          </a:p>
        </p:txBody>
      </p:sp>
      <p:sp>
        <p:nvSpPr>
          <p:cNvPr id="2" name="日期占位符 1"/>
          <p:cNvSpPr>
            <a:spLocks noGrp="1"/>
          </p:cNvSpPr>
          <p:nvPr>
            <p:ph type="dt" sz="half" idx="10"/>
          </p:nvPr>
        </p:nvSpPr>
        <p:spPr/>
        <p:txBody>
          <a:bodyPr/>
          <a:lstStyle/>
          <a:p>
            <a:pPr lvl="0"/>
            <a:r>
              <a:rPr lang="zh-CN" altLang="en-US">
                <a:sym typeface="+mn-ea"/>
              </a:rPr>
              <a:t>软件设计模式（Java版）、  作者：程细柱</a:t>
            </a:r>
            <a:endParaRPr lang="zh-CN" altLang="en-US"/>
          </a:p>
          <a:p>
            <a:pPr lvl="0"/>
            <a:endParaRPr lang="zh-CN" altLang="en-US"/>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823335" y="6530975"/>
            <a:ext cx="5678170" cy="476250"/>
          </a:xfrm>
        </p:spPr>
        <p:txBody>
          <a:bodyPr/>
          <a:lstStyle/>
          <a:p>
            <a:pPr lvl="0"/>
            <a:r>
              <a:rPr lang="zh-CN"/>
              <a:t>人民邮电出版社(www.ptpress.com.cn 和 www.ptpedu.com.cn)</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40000"/>
              </a:lnSpc>
            </a:pPr>
            <a:r>
              <a:rPr lang="zh-CN" altLang="en-US" sz="2800">
                <a:solidFill>
                  <a:srgbClr val="00B050"/>
                </a:solidFill>
              </a:rPr>
              <a:t>8.2.4 模式的应用场景</a:t>
            </a:r>
          </a:p>
          <a:p>
            <a:pPr marL="0" indent="0">
              <a:lnSpc>
                <a:spcPct val="140000"/>
              </a:lnSpc>
              <a:buNone/>
            </a:pPr>
            <a:r>
              <a:rPr lang="zh-CN" altLang="en-US" sz="2800" b="1">
                <a:latin typeface="楷体" panose="02010609060101010101" charset="-122"/>
                <a:ea typeface="楷体" panose="02010609060101010101" charset="-122"/>
                <a:sym typeface="+mn-ea"/>
              </a:rPr>
              <a:t>  通常在以下情况下可以考虑使用访问者模式：</a:t>
            </a:r>
          </a:p>
          <a:p>
            <a:pPr marL="0" indent="0">
              <a:lnSpc>
                <a:spcPct val="140000"/>
              </a:lnSpc>
              <a:buNone/>
            </a:pPr>
            <a:r>
              <a:rPr lang="zh-CN" altLang="en-US" sz="2800" b="1">
                <a:latin typeface="楷体" panose="02010609060101010101" charset="-122"/>
                <a:ea typeface="楷体" panose="02010609060101010101" charset="-122"/>
                <a:sym typeface="+mn-ea"/>
              </a:rPr>
              <a:t>  1）</a:t>
            </a:r>
            <a:r>
              <a:rPr lang="zh-CN" altLang="en-US" sz="2800" b="1">
                <a:solidFill>
                  <a:srgbClr val="FF0000"/>
                </a:solidFill>
                <a:latin typeface="楷体" panose="02010609060101010101" charset="-122"/>
                <a:ea typeface="楷体" panose="02010609060101010101" charset="-122"/>
                <a:sym typeface="+mn-ea"/>
              </a:rPr>
              <a:t>对象结构相对稳定</a:t>
            </a:r>
            <a:r>
              <a:rPr lang="zh-CN" altLang="en-US" sz="2800" b="1">
                <a:latin typeface="楷体" panose="02010609060101010101" charset="-122"/>
                <a:ea typeface="楷体" panose="02010609060101010101" charset="-122"/>
                <a:sym typeface="+mn-ea"/>
              </a:rPr>
              <a:t>，但其</a:t>
            </a:r>
            <a:r>
              <a:rPr lang="zh-CN" altLang="en-US" sz="2800" b="1">
                <a:solidFill>
                  <a:srgbClr val="FF0000"/>
                </a:solidFill>
                <a:latin typeface="楷体" panose="02010609060101010101" charset="-122"/>
                <a:ea typeface="楷体" panose="02010609060101010101" charset="-122"/>
                <a:sym typeface="+mn-ea"/>
              </a:rPr>
              <a:t>操作算法经常变化</a:t>
            </a:r>
            <a:r>
              <a:rPr lang="zh-CN" altLang="en-US" sz="2800" b="1">
                <a:latin typeface="楷体" panose="02010609060101010101" charset="-122"/>
                <a:ea typeface="楷体" panose="02010609060101010101" charset="-122"/>
                <a:sym typeface="+mn-ea"/>
              </a:rPr>
              <a:t>的程序。</a:t>
            </a:r>
          </a:p>
          <a:p>
            <a:pPr marL="0" indent="0">
              <a:lnSpc>
                <a:spcPct val="140000"/>
              </a:lnSpc>
              <a:buNone/>
            </a:pPr>
            <a:r>
              <a:rPr lang="zh-CN" altLang="en-US" sz="2800" b="1">
                <a:latin typeface="楷体" panose="02010609060101010101" charset="-122"/>
                <a:ea typeface="楷体" panose="02010609060101010101" charset="-122"/>
                <a:sym typeface="+mn-ea"/>
              </a:rPr>
              <a:t>  2）对象结构中的对象</a:t>
            </a:r>
            <a:r>
              <a:rPr lang="zh-CN" altLang="en-US" sz="2800" b="1">
                <a:solidFill>
                  <a:srgbClr val="FF0000"/>
                </a:solidFill>
                <a:latin typeface="楷体" panose="02010609060101010101" charset="-122"/>
                <a:ea typeface="楷体" panose="02010609060101010101" charset="-122"/>
                <a:sym typeface="+mn-ea"/>
              </a:rPr>
              <a:t>需要提供多种不同且不相关的操作</a:t>
            </a:r>
            <a:r>
              <a:rPr lang="zh-CN" altLang="en-US" sz="2800" b="1">
                <a:latin typeface="楷体" panose="02010609060101010101" charset="-122"/>
                <a:ea typeface="楷体" panose="02010609060101010101" charset="-122"/>
                <a:sym typeface="+mn-ea"/>
              </a:rPr>
              <a:t>，而且要避免让这些操作的变化影响对象的结构。</a:t>
            </a:r>
          </a:p>
          <a:p>
            <a:pPr marL="0" indent="0">
              <a:lnSpc>
                <a:spcPct val="140000"/>
              </a:lnSpc>
              <a:buNone/>
            </a:pPr>
            <a:r>
              <a:rPr lang="zh-CN" altLang="en-US" sz="2800" b="1">
                <a:latin typeface="楷体" panose="02010609060101010101" charset="-122"/>
                <a:ea typeface="楷体" panose="02010609060101010101" charset="-122"/>
                <a:sym typeface="+mn-ea"/>
              </a:rPr>
              <a:t>  3）</a:t>
            </a:r>
            <a:r>
              <a:rPr lang="zh-CN" altLang="en-US" sz="2800" b="1">
                <a:solidFill>
                  <a:srgbClr val="FF0000"/>
                </a:solidFill>
                <a:latin typeface="楷体" panose="02010609060101010101" charset="-122"/>
                <a:ea typeface="楷体" panose="02010609060101010101" charset="-122"/>
                <a:sym typeface="+mn-ea"/>
              </a:rPr>
              <a:t>对象结构包含很多类型的对象</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希望</a:t>
            </a:r>
            <a:r>
              <a:rPr lang="zh-CN" altLang="en-US" sz="2800" b="1">
                <a:latin typeface="楷体" panose="02010609060101010101" charset="-122"/>
                <a:ea typeface="楷体" panose="02010609060101010101" charset="-122"/>
                <a:sym typeface="+mn-ea"/>
              </a:rPr>
              <a:t>对这些对象实施一些</a:t>
            </a:r>
            <a:r>
              <a:rPr lang="zh-CN" altLang="en-US" sz="2800" b="1">
                <a:solidFill>
                  <a:srgbClr val="FF0000"/>
                </a:solidFill>
                <a:latin typeface="楷体" panose="02010609060101010101" charset="-122"/>
                <a:ea typeface="楷体" panose="02010609060101010101" charset="-122"/>
                <a:sym typeface="+mn-ea"/>
              </a:rPr>
              <a:t>依赖于其具体类型的操作</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511810" y="1587500"/>
            <a:ext cx="11080115" cy="4713605"/>
          </a:xfrm>
        </p:spPr>
        <p:txBody>
          <a:bodyPr/>
          <a:lstStyle/>
          <a:p>
            <a:pPr>
              <a:lnSpc>
                <a:spcPct val="120000"/>
              </a:lnSpc>
            </a:pPr>
            <a:r>
              <a:rPr lang="zh-CN" altLang="en-US" sz="2800">
                <a:solidFill>
                  <a:srgbClr val="00B050"/>
                </a:solidFill>
              </a:rPr>
              <a:t>8.2.5 模式的扩展</a:t>
            </a:r>
          </a:p>
          <a:p>
            <a:pPr marL="0" indent="0">
              <a:lnSpc>
                <a:spcPct val="120000"/>
              </a:lnSpc>
              <a:buNone/>
            </a:pPr>
            <a:r>
              <a:rPr lang="zh-CN" altLang="en-US" b="1">
                <a:latin typeface="楷体" panose="02010609060101010101" charset="-122"/>
                <a:ea typeface="楷体" panose="02010609060101010101" charset="-122"/>
                <a:sym typeface="+mn-ea"/>
              </a:rPr>
              <a:t>   访问者模式是使用频率较高的一种设计模式，它常常同以下两种设计模式联用：</a:t>
            </a:r>
          </a:p>
          <a:p>
            <a:pPr marL="0" indent="0">
              <a:lnSpc>
                <a:spcPct val="120000"/>
              </a:lnSpc>
              <a:buNone/>
            </a:pPr>
            <a:r>
              <a:rPr lang="zh-CN" altLang="en-US" b="1">
                <a:latin typeface="楷体" panose="02010609060101010101" charset="-122"/>
                <a:ea typeface="楷体" panose="02010609060101010101" charset="-122"/>
                <a:sym typeface="+mn-ea"/>
              </a:rPr>
              <a:t>    1）</a:t>
            </a:r>
            <a:r>
              <a:rPr lang="zh-CN" altLang="en-US" b="1">
                <a:solidFill>
                  <a:srgbClr val="FF0000"/>
                </a:solidFill>
                <a:latin typeface="楷体" panose="02010609060101010101" charset="-122"/>
                <a:ea typeface="楷体" panose="02010609060101010101" charset="-122"/>
                <a:sym typeface="+mn-ea"/>
              </a:rPr>
              <a:t>与上一章所学的“迭代器模式”联用</a:t>
            </a:r>
            <a:r>
              <a:rPr lang="zh-CN" altLang="en-US" b="1">
                <a:latin typeface="楷体" panose="02010609060101010101" charset="-122"/>
                <a:ea typeface="楷体" panose="02010609060101010101" charset="-122"/>
                <a:sym typeface="+mn-ea"/>
              </a:rPr>
              <a:t>。因为访问者模式中的</a:t>
            </a:r>
            <a:r>
              <a:rPr lang="zh-CN" altLang="en-US" b="1">
                <a:solidFill>
                  <a:srgbClr val="0066FF"/>
                </a:solidFill>
                <a:latin typeface="楷体" panose="02010609060101010101" charset="-122"/>
                <a:ea typeface="楷体" panose="02010609060101010101" charset="-122"/>
                <a:sym typeface="+mn-ea"/>
              </a:rPr>
              <a:t>“对象结构”是一个包含元素角色的容器</a:t>
            </a:r>
            <a:r>
              <a:rPr lang="zh-CN" altLang="en-US" b="1">
                <a:latin typeface="楷体" panose="02010609060101010101" charset="-122"/>
                <a:ea typeface="楷体" panose="02010609060101010101" charset="-122"/>
                <a:sym typeface="+mn-ea"/>
              </a:rPr>
              <a:t>，当访问者遍历容器中的所有元素时，常常要用迭代器。如【例8.2】中的对象结构是用List实现的，它通过List对象的iterator()方法获取迭代器。</a:t>
            </a:r>
          </a:p>
          <a:p>
            <a:pPr marL="0" indent="0">
              <a:lnSpc>
                <a:spcPct val="120000"/>
              </a:lnSpc>
              <a:buNone/>
            </a:pPr>
            <a:r>
              <a:rPr lang="zh-CN" altLang="en-US" b="1">
                <a:latin typeface="楷体" panose="02010609060101010101" charset="-122"/>
                <a:ea typeface="楷体" panose="02010609060101010101" charset="-122"/>
                <a:sym typeface="+mn-ea"/>
              </a:rPr>
              <a:t>    </a:t>
            </a:r>
            <a:r>
              <a:rPr lang="en-US" altLang="zh-CN" b="1">
                <a:latin typeface="楷体" panose="02010609060101010101" charset="-122"/>
                <a:ea typeface="楷体" panose="02010609060101010101" charset="-122"/>
                <a:sym typeface="+mn-ea"/>
              </a:rPr>
              <a:t>2</a:t>
            </a:r>
            <a:r>
              <a:rPr lang="zh-CN" altLang="en-US" b="1">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访问者模式同“组合模式”联用</a:t>
            </a:r>
            <a:r>
              <a:rPr lang="zh-CN" altLang="en-US" b="1">
                <a:latin typeface="楷体" panose="02010609060101010101" charset="-122"/>
                <a:ea typeface="楷体" panose="02010609060101010101" charset="-122"/>
                <a:sym typeface="+mn-ea"/>
              </a:rPr>
              <a:t>。因为访问者模式中的</a:t>
            </a:r>
            <a:r>
              <a:rPr lang="zh-CN" altLang="en-US" b="1">
                <a:solidFill>
                  <a:srgbClr val="0066FF"/>
                </a:solidFill>
                <a:latin typeface="楷体" panose="02010609060101010101" charset="-122"/>
                <a:ea typeface="楷体" panose="02010609060101010101" charset="-122"/>
                <a:sym typeface="+mn-ea"/>
              </a:rPr>
              <a:t>“元素对象”可能是叶子对象</a:t>
            </a:r>
            <a:r>
              <a:rPr lang="zh-CN" altLang="en-US" b="1">
                <a:solidFill>
                  <a:schemeClr val="tx1"/>
                </a:solidFill>
                <a:latin typeface="楷体" panose="02010609060101010101" charset="-122"/>
                <a:ea typeface="楷体" panose="02010609060101010101" charset="-122"/>
                <a:sym typeface="+mn-ea"/>
              </a:rPr>
              <a:t>或者</a:t>
            </a:r>
            <a:r>
              <a:rPr lang="zh-CN" altLang="en-US" b="1">
                <a:solidFill>
                  <a:srgbClr val="0066FF"/>
                </a:solidFill>
                <a:latin typeface="楷体" panose="02010609060101010101" charset="-122"/>
                <a:ea typeface="楷体" panose="02010609060101010101" charset="-122"/>
                <a:sym typeface="+mn-ea"/>
              </a:rPr>
              <a:t>是容器对象</a:t>
            </a:r>
            <a:r>
              <a:rPr lang="zh-CN" altLang="en-US" b="1">
                <a:latin typeface="楷体" panose="02010609060101010101" charset="-122"/>
                <a:ea typeface="楷体" panose="02010609060101010101" charset="-122"/>
                <a:sym typeface="+mn-ea"/>
              </a:rPr>
              <a:t>，如果元素对象包含容器对象，就必须用到组合模式，</a:t>
            </a:r>
            <a:r>
              <a:rPr lang="zh-CN" altLang="en-US" b="1">
                <a:solidFill>
                  <a:srgbClr val="9900CC"/>
                </a:solidFill>
                <a:latin typeface="楷体" panose="02010609060101010101" charset="-122"/>
                <a:ea typeface="楷体" panose="02010609060101010101" charset="-122"/>
                <a:sym typeface="+mn-ea"/>
              </a:rPr>
              <a:t>其结构图如下页：</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8.2 访问者（Visitor）模式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511810" y="1587500"/>
            <a:ext cx="2533650" cy="4538345"/>
          </a:xfrm>
        </p:spPr>
        <p:txBody>
          <a:bodyPr/>
          <a:lstStyle/>
          <a:p>
            <a:pPr>
              <a:lnSpc>
                <a:spcPct val="120000"/>
              </a:lnSpc>
            </a:pPr>
            <a:r>
              <a:rPr lang="zh-CN" altLang="en-US" sz="2800">
                <a:solidFill>
                  <a:srgbClr val="00B050"/>
                </a:solidFill>
              </a:rPr>
              <a:t>8.2.5 模式的扩展（续）</a:t>
            </a:r>
          </a:p>
          <a:p>
            <a:pPr marL="0" indent="0">
              <a:lnSpc>
                <a:spcPct val="120000"/>
              </a:lnSpc>
              <a:buNone/>
            </a:pPr>
            <a:endParaRPr lang="zh-CN" altLang="en-US" sz="2800">
              <a:solidFill>
                <a:srgbClr val="00B050"/>
              </a:solidFill>
            </a:endParaRPr>
          </a:p>
          <a:p>
            <a:pPr marL="0" indent="0">
              <a:lnSpc>
                <a:spcPct val="120000"/>
              </a:lnSpc>
              <a:buNone/>
            </a:pPr>
            <a:r>
              <a:rPr lang="zh-CN" altLang="en-US" sz="2800" b="1">
                <a:latin typeface="楷体" panose="02010609060101010101" charset="-122"/>
                <a:ea typeface="楷体" panose="02010609060101010101" charset="-122"/>
                <a:sym typeface="+mn-ea"/>
              </a:rPr>
              <a:t>    右过是</a:t>
            </a:r>
            <a:r>
              <a:rPr lang="zh-CN" altLang="en-US" sz="2800" b="1">
                <a:solidFill>
                  <a:srgbClr val="0066FF"/>
                </a:solidFill>
                <a:latin typeface="楷体" panose="02010609060101010101" charset="-122"/>
                <a:ea typeface="楷体" panose="02010609060101010101" charset="-122"/>
                <a:sym typeface="+mn-ea"/>
              </a:rPr>
              <a:t>包含组合模式的访问者模式</a:t>
            </a:r>
            <a:r>
              <a:rPr lang="zh-CN" altLang="en-US" sz="2800" b="1">
                <a:latin typeface="楷体" panose="02010609060101010101" charset="-122"/>
                <a:ea typeface="楷体" panose="02010609060101010101" charset="-122"/>
                <a:sym typeface="+mn-ea"/>
              </a:rPr>
              <a:t>的结构图</a:t>
            </a:r>
            <a:r>
              <a:rPr lang="zh-CN" altLang="en-US" sz="2800" b="1">
                <a:solidFill>
                  <a:schemeClr val="tx1"/>
                </a:solidFill>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9" descr="z86_CompositeVisitor"/>
          <p:cNvPicPr>
            <a:picLocks noChangeAspect="1"/>
          </p:cNvPicPr>
          <p:nvPr/>
        </p:nvPicPr>
        <p:blipFill>
          <a:blip r:embed="rId3"/>
          <a:stretch>
            <a:fillRect/>
          </a:stretch>
        </p:blipFill>
        <p:spPr>
          <a:xfrm>
            <a:off x="3362325" y="1505585"/>
            <a:ext cx="7870190" cy="4861560"/>
          </a:xfrm>
          <a:prstGeom prst="rect">
            <a:avLst/>
          </a:prstGeom>
          <a:noFill/>
          <a:ln w="9525">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8.3 备忘录（Memento）模式</a:t>
            </a:r>
          </a:p>
        </p:txBody>
      </p:sp>
      <p:sp>
        <p:nvSpPr>
          <p:cNvPr id="39" name="内容占位符 38"/>
          <p:cNvSpPr>
            <a:spLocks noGrp="1"/>
          </p:cNvSpPr>
          <p:nvPr>
            <p:ph idx="1"/>
          </p:nvPr>
        </p:nvSpPr>
        <p:spPr>
          <a:xfrm>
            <a:off x="609600" y="1412875"/>
            <a:ext cx="10972800" cy="5118100"/>
          </a:xfrm>
        </p:spPr>
        <p:txBody>
          <a:bodyPr/>
          <a:lstStyle/>
          <a:p>
            <a:pPr>
              <a:lnSpc>
                <a:spcPct val="80000"/>
              </a:lnSpc>
            </a:pPr>
            <a:r>
              <a:rPr lang="zh-CN" altLang="en-US" sz="2800">
                <a:solidFill>
                  <a:srgbClr val="00B050"/>
                </a:solidFill>
              </a:rPr>
              <a:t>8.3.1 模式的定义与特点</a:t>
            </a:r>
          </a:p>
          <a:p>
            <a:pPr marL="0" indent="0">
              <a:lnSpc>
                <a:spcPct val="8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在</a:t>
            </a:r>
            <a:r>
              <a:rPr lang="zh-CN" altLang="en-US" sz="2800" b="1">
                <a:solidFill>
                  <a:srgbClr val="FF0000"/>
                </a:solidFill>
                <a:latin typeface="楷体" panose="02010609060101010101" charset="-122"/>
                <a:ea typeface="楷体" panose="02010609060101010101" charset="-122"/>
              </a:rPr>
              <a:t>不破坏封装性</a:t>
            </a:r>
            <a:r>
              <a:rPr lang="zh-CN" altLang="en-US" sz="2800" b="1">
                <a:latin typeface="楷体" panose="02010609060101010101" charset="-122"/>
                <a:ea typeface="楷体" panose="02010609060101010101" charset="-122"/>
              </a:rPr>
              <a:t>的前提下，</a:t>
            </a:r>
            <a:r>
              <a:rPr lang="zh-CN" altLang="en-US" sz="2800" b="1">
                <a:solidFill>
                  <a:srgbClr val="FF0000"/>
                </a:solidFill>
                <a:latin typeface="楷体" panose="02010609060101010101" charset="-122"/>
                <a:ea typeface="楷体" panose="02010609060101010101" charset="-122"/>
              </a:rPr>
              <a:t>捕获一个对象的内部状态</a:t>
            </a:r>
            <a:r>
              <a:rPr lang="zh-CN" altLang="en-US" sz="2800" b="1">
                <a:latin typeface="楷体" panose="02010609060101010101" charset="-122"/>
                <a:ea typeface="楷体" panose="02010609060101010101" charset="-122"/>
              </a:rPr>
              <a:t>，并在该</a:t>
            </a:r>
            <a:r>
              <a:rPr lang="zh-CN" altLang="en-US" sz="2800" b="1">
                <a:solidFill>
                  <a:srgbClr val="FF0000"/>
                </a:solidFill>
                <a:latin typeface="楷体" panose="02010609060101010101" charset="-122"/>
                <a:ea typeface="楷体" panose="02010609060101010101" charset="-122"/>
              </a:rPr>
              <a:t>对象之外保存</a:t>
            </a:r>
            <a:r>
              <a:rPr lang="zh-CN" altLang="en-US" sz="2800" b="1">
                <a:latin typeface="楷体" panose="02010609060101010101" charset="-122"/>
                <a:ea typeface="楷体" panose="02010609060101010101" charset="-122"/>
              </a:rPr>
              <a:t>这个状态，以便以后当需要时能将该对象</a:t>
            </a:r>
            <a:r>
              <a:rPr lang="zh-CN" altLang="en-US" sz="2800" b="1">
                <a:solidFill>
                  <a:srgbClr val="FF0000"/>
                </a:solidFill>
                <a:latin typeface="楷体" panose="02010609060101010101" charset="-122"/>
                <a:ea typeface="楷体" panose="02010609060101010101" charset="-122"/>
              </a:rPr>
              <a:t>恢复</a:t>
            </a:r>
            <a:r>
              <a:rPr lang="zh-CN" altLang="en-US" sz="2800" b="1">
                <a:latin typeface="楷体" panose="02010609060101010101" charset="-122"/>
                <a:ea typeface="楷体" panose="02010609060101010101" charset="-122"/>
              </a:rPr>
              <a:t>到原先保存的状态。该模式又叫</a:t>
            </a:r>
            <a:r>
              <a:rPr lang="zh-CN" altLang="en-US" sz="2800" b="1">
                <a:solidFill>
                  <a:srgbClr val="FF0000"/>
                </a:solidFill>
                <a:latin typeface="楷体" panose="02010609060101010101" charset="-122"/>
                <a:ea typeface="楷体" panose="02010609060101010101" charset="-122"/>
              </a:rPr>
              <a:t>快照模式</a:t>
            </a:r>
            <a:r>
              <a:rPr lang="zh-CN" altLang="en-US" sz="2800" b="1">
                <a:latin typeface="楷体" panose="02010609060101010101" charset="-122"/>
                <a:ea typeface="楷体" panose="02010609060101010101" charset="-122"/>
              </a:rPr>
              <a:t>。</a:t>
            </a:r>
            <a:endParaRPr lang="zh-CN" altLang="en-US" sz="2800" b="1">
              <a:solidFill>
                <a:schemeClr val="tx1"/>
              </a:solidFill>
              <a:latin typeface="楷体" panose="02010609060101010101" charset="-122"/>
              <a:ea typeface="楷体" panose="02010609060101010101" charset="-122"/>
            </a:endParaRPr>
          </a:p>
          <a:p>
            <a:pPr marL="0" indent="0">
              <a:lnSpc>
                <a:spcPct val="8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r>
              <a:rPr lang="zh-CN" altLang="en-US" sz="2800" b="1">
                <a:latin typeface="楷体" panose="02010609060101010101" charset="-122"/>
                <a:ea typeface="楷体" panose="02010609060101010101" charset="-122"/>
              </a:rPr>
              <a:t>1）</a:t>
            </a:r>
            <a:r>
              <a:rPr lang="zh-CN" altLang="en-US" sz="2800" b="1">
                <a:solidFill>
                  <a:srgbClr val="FF0000"/>
                </a:solidFill>
                <a:latin typeface="楷体" panose="02010609060101010101" charset="-122"/>
                <a:ea typeface="楷体" panose="02010609060101010101" charset="-122"/>
              </a:rPr>
              <a:t>提供了一种可以恢复状态的机制</a:t>
            </a:r>
            <a:r>
              <a:rPr lang="zh-CN" altLang="en-US" sz="2800" b="1">
                <a:latin typeface="楷体" panose="02010609060101010101" charset="-122"/>
                <a:ea typeface="楷体" panose="02010609060101010101" charset="-122"/>
              </a:rPr>
              <a:t>。用户当需要时能够比较方便地将数据恢复到某个历史的状态；</a:t>
            </a:r>
          </a:p>
          <a:p>
            <a:pPr marL="0" indent="0">
              <a:lnSpc>
                <a:spcPct val="8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实现了内部状态的封装</a:t>
            </a:r>
            <a:r>
              <a:rPr lang="zh-CN" altLang="en-US" sz="2800" b="1">
                <a:latin typeface="楷体" panose="02010609060101010101" charset="-122"/>
                <a:ea typeface="楷体" panose="02010609060101010101" charset="-122"/>
              </a:rPr>
              <a:t>。除了创建它的发起人之外其他对象都不能够访问这些状态信息；</a:t>
            </a:r>
          </a:p>
          <a:p>
            <a:pPr marL="0" indent="0">
              <a:lnSpc>
                <a:spcPct val="80000"/>
              </a:lnSpc>
              <a:buNone/>
            </a:pPr>
            <a:r>
              <a:rPr lang="zh-CN" altLang="en-US" sz="2800" b="1">
                <a:solidFill>
                  <a:schemeClr val="tx1"/>
                </a:solidFill>
                <a:latin typeface="楷体" panose="02010609060101010101" charset="-122"/>
                <a:ea typeface="楷体" panose="02010609060101010101" charset="-122"/>
              </a:rPr>
              <a:t>    3）</a:t>
            </a:r>
            <a:r>
              <a:rPr lang="zh-CN" altLang="en-US" sz="2800" b="1">
                <a:solidFill>
                  <a:srgbClr val="FF0000"/>
                </a:solidFill>
                <a:latin typeface="楷体" panose="02010609060101010101" charset="-122"/>
                <a:ea typeface="楷体" panose="02010609060101010101" charset="-122"/>
              </a:rPr>
              <a:t>简化了发起人类</a:t>
            </a:r>
            <a:r>
              <a:rPr lang="zh-CN" altLang="en-US" sz="2800" b="1">
                <a:solidFill>
                  <a:schemeClr val="tx1"/>
                </a:solidFill>
                <a:latin typeface="楷体" panose="02010609060101010101" charset="-122"/>
                <a:ea typeface="楷体" panose="02010609060101010101" charset="-122"/>
              </a:rPr>
              <a:t>。发起人不需要管理和保存其内部状态的各个备份，</a:t>
            </a:r>
            <a:r>
              <a:rPr lang="zh-CN" altLang="en-US" sz="2800" b="1">
                <a:solidFill>
                  <a:srgbClr val="FF0000"/>
                </a:solidFill>
                <a:latin typeface="楷体" panose="02010609060101010101" charset="-122"/>
                <a:ea typeface="楷体" panose="02010609060101010101" charset="-122"/>
              </a:rPr>
              <a:t>所有状态信息都保存在备忘录中</a:t>
            </a:r>
            <a:r>
              <a:rPr lang="zh-CN" altLang="en-US" sz="2800" b="1">
                <a:solidFill>
                  <a:schemeClr val="tx1"/>
                </a:solidFill>
                <a:latin typeface="楷体" panose="02010609060101010101" charset="-122"/>
                <a:ea typeface="楷体" panose="02010609060101010101" charset="-122"/>
              </a:rPr>
              <a:t>，并</a:t>
            </a:r>
            <a:r>
              <a:rPr lang="zh-CN" altLang="en-US" sz="2800" b="1">
                <a:solidFill>
                  <a:srgbClr val="FF0000"/>
                </a:solidFill>
                <a:latin typeface="楷体" panose="02010609060101010101" charset="-122"/>
                <a:ea typeface="楷体" panose="02010609060101010101" charset="-122"/>
              </a:rPr>
              <a:t>由管理者进行管理</a:t>
            </a:r>
            <a:r>
              <a:rPr lang="zh-CN" altLang="en-US" sz="2800" b="1">
                <a:solidFill>
                  <a:schemeClr val="tx1"/>
                </a:solidFill>
                <a:latin typeface="楷体" panose="02010609060101010101" charset="-122"/>
                <a:ea typeface="楷体" panose="02010609060101010101" charset="-122"/>
              </a:rPr>
              <a:t>，这符合</a:t>
            </a:r>
            <a:r>
              <a:rPr lang="zh-CN" altLang="en-US" sz="2800" b="1">
                <a:solidFill>
                  <a:srgbClr val="FF0000"/>
                </a:solidFill>
                <a:latin typeface="楷体" panose="02010609060101010101" charset="-122"/>
                <a:ea typeface="楷体" panose="02010609060101010101" charset="-122"/>
              </a:rPr>
              <a:t>单一职责</a:t>
            </a:r>
            <a:r>
              <a:rPr lang="zh-CN" altLang="en-US" sz="2800" b="1">
                <a:solidFill>
                  <a:schemeClr val="tx1"/>
                </a:solidFill>
                <a:latin typeface="楷体" panose="02010609060101010101" charset="-122"/>
                <a:ea typeface="楷体" panose="02010609060101010101" charset="-122"/>
              </a:rPr>
              <a:t>原则。</a:t>
            </a:r>
          </a:p>
          <a:p>
            <a:pPr marL="0" indent="0">
              <a:lnSpc>
                <a:spcPct val="80000"/>
              </a:lnSpc>
              <a:buNone/>
            </a:pPr>
            <a:r>
              <a:rPr lang="zh-CN" altLang="en-US" sz="2800" b="1">
                <a:solidFill>
                  <a:srgbClr val="0066FF"/>
                </a:solidFill>
                <a:latin typeface="楷体" panose="02010609060101010101" charset="-122"/>
                <a:ea typeface="楷体" panose="02010609060101010101" charset="-122"/>
                <a:sym typeface="+mn-ea"/>
              </a:rPr>
              <a:t>    缺点：</a:t>
            </a:r>
            <a:r>
              <a:rPr lang="zh-CN" altLang="en-US" sz="2800" b="1">
                <a:solidFill>
                  <a:srgbClr val="FF0000"/>
                </a:solidFill>
                <a:latin typeface="楷体" panose="02010609060101010101" charset="-122"/>
                <a:ea typeface="楷体" panose="02010609060101010101" charset="-122"/>
                <a:sym typeface="+mn-ea"/>
              </a:rPr>
              <a:t>资源消耗大</a:t>
            </a:r>
            <a:r>
              <a:rPr lang="zh-CN" altLang="en-US" sz="2800" b="1">
                <a:latin typeface="楷体" panose="02010609060101010101" charset="-122"/>
                <a:ea typeface="楷体" panose="02010609060101010101" charset="-122"/>
                <a:sym typeface="+mn-ea"/>
              </a:rPr>
              <a:t>。如果要保存的内部状态信息过多或者特别频繁，将会占用比较大的内存资源。</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8.3 备忘录（Memento）模式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851400"/>
          </a:xfrm>
        </p:spPr>
        <p:txBody>
          <a:bodyPr/>
          <a:lstStyle/>
          <a:p>
            <a:pPr>
              <a:lnSpc>
                <a:spcPct val="100000"/>
              </a:lnSpc>
            </a:pPr>
            <a:r>
              <a:rPr sz="2800">
                <a:solidFill>
                  <a:srgbClr val="00B050"/>
                </a:solidFill>
              </a:rPr>
              <a:t>8.3.2 模式的结构与实现</a:t>
            </a: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sz="2800" b="1">
                <a:latin typeface="楷体" panose="02010609060101010101" charset="-122"/>
                <a:ea typeface="楷体" panose="02010609060101010101" charset="-122"/>
                <a:sym typeface="+mn-ea"/>
              </a:rPr>
              <a:t>    备忘录模式的主要角色有：</a:t>
            </a:r>
          </a:p>
          <a:p>
            <a:pPr marL="0" indent="0">
              <a:lnSpc>
                <a:spcPct val="10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发起人（Originator）角色</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记录当前时刻的内部状态信息</a:t>
            </a:r>
            <a:r>
              <a:rPr lang="zh-CN" altLang="en-US" sz="2800" b="1">
                <a:latin typeface="楷体" panose="02010609060101010101" charset="-122"/>
                <a:ea typeface="楷体" panose="02010609060101010101" charset="-122"/>
                <a:sym typeface="+mn-ea"/>
              </a:rPr>
              <a:t>，提供</a:t>
            </a:r>
            <a:r>
              <a:rPr lang="zh-CN" altLang="en-US" sz="2800" b="1">
                <a:solidFill>
                  <a:srgbClr val="9900CC"/>
                </a:solidFill>
                <a:latin typeface="楷体" panose="02010609060101010101" charset="-122"/>
                <a:ea typeface="楷体" panose="02010609060101010101" charset="-122"/>
                <a:sym typeface="+mn-ea"/>
              </a:rPr>
              <a:t>创建备忘录</a:t>
            </a:r>
            <a:r>
              <a:rPr lang="zh-CN" altLang="en-US" sz="2800" b="1">
                <a:latin typeface="楷体" panose="02010609060101010101" charset="-122"/>
                <a:ea typeface="楷体" panose="02010609060101010101" charset="-122"/>
                <a:sym typeface="+mn-ea"/>
              </a:rPr>
              <a:t>和</a:t>
            </a:r>
            <a:r>
              <a:rPr lang="zh-CN" altLang="en-US" sz="2800" b="1">
                <a:solidFill>
                  <a:srgbClr val="9900CC"/>
                </a:solidFill>
                <a:latin typeface="楷体" panose="02010609060101010101" charset="-122"/>
                <a:ea typeface="楷体" panose="02010609060101010101" charset="-122"/>
                <a:sym typeface="+mn-ea"/>
              </a:rPr>
              <a:t>恢复备忘录</a:t>
            </a:r>
            <a:r>
              <a:rPr lang="zh-CN" altLang="en-US" sz="2800" b="1">
                <a:latin typeface="楷体" panose="02010609060101010101" charset="-122"/>
                <a:ea typeface="楷体" panose="02010609060101010101" charset="-122"/>
                <a:sym typeface="+mn-ea"/>
              </a:rPr>
              <a:t>数据的功能，实现其它业务功能，它可以访问备忘录里的所有信息。</a:t>
            </a:r>
          </a:p>
          <a:p>
            <a:pPr marL="0" indent="0">
              <a:lnSpc>
                <a:spcPct val="10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备忘录(Memento)角色</a:t>
            </a:r>
            <a:r>
              <a:rPr lang="zh-CN" altLang="en-US" sz="2800" b="1">
                <a:latin typeface="楷体" panose="02010609060101010101" charset="-122"/>
                <a:ea typeface="楷体" panose="02010609060101010101" charset="-122"/>
                <a:sym typeface="+mn-ea"/>
              </a:rPr>
              <a:t>：负责</a:t>
            </a:r>
            <a:r>
              <a:rPr lang="zh-CN" altLang="en-US" sz="2800" b="1">
                <a:solidFill>
                  <a:srgbClr val="9900CC"/>
                </a:solidFill>
                <a:latin typeface="楷体" panose="02010609060101010101" charset="-122"/>
                <a:ea typeface="楷体" panose="02010609060101010101" charset="-122"/>
                <a:sym typeface="+mn-ea"/>
              </a:rPr>
              <a:t>存储发起人的内部状态</a:t>
            </a:r>
            <a:r>
              <a:rPr lang="zh-CN" altLang="en-US" sz="2800" b="1">
                <a:latin typeface="楷体" panose="02010609060101010101" charset="-122"/>
                <a:ea typeface="楷体" panose="02010609060101010101" charset="-122"/>
                <a:sym typeface="+mn-ea"/>
              </a:rPr>
              <a:t>，在需要的时候提供这些内部状态给发起人。</a:t>
            </a:r>
          </a:p>
          <a:p>
            <a:pPr marL="0" indent="0">
              <a:lnSpc>
                <a:spcPct val="10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管理者(Caretaker)角色</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对备忘录进行管理</a:t>
            </a:r>
            <a:r>
              <a:rPr lang="zh-CN" altLang="en-US" sz="2800" b="1">
                <a:latin typeface="楷体" panose="02010609060101010101" charset="-122"/>
                <a:ea typeface="楷体" panose="02010609060101010101" charset="-122"/>
                <a:sym typeface="+mn-ea"/>
              </a:rPr>
              <a:t>，提供</a:t>
            </a:r>
            <a:r>
              <a:rPr lang="zh-CN" altLang="en-US" sz="2800" b="1">
                <a:solidFill>
                  <a:srgbClr val="9900CC"/>
                </a:solidFill>
                <a:latin typeface="楷体" panose="02010609060101010101" charset="-122"/>
                <a:ea typeface="楷体" panose="02010609060101010101" charset="-122"/>
                <a:sym typeface="+mn-ea"/>
              </a:rPr>
              <a:t>保存</a:t>
            </a:r>
            <a:r>
              <a:rPr lang="zh-CN" altLang="en-US" sz="2800" b="1">
                <a:latin typeface="楷体" panose="02010609060101010101" charset="-122"/>
                <a:ea typeface="楷体" panose="02010609060101010101" charset="-122"/>
                <a:sym typeface="+mn-ea"/>
              </a:rPr>
              <a:t>与</a:t>
            </a:r>
            <a:r>
              <a:rPr lang="zh-CN" altLang="en-US" sz="2800" b="1">
                <a:solidFill>
                  <a:srgbClr val="9900CC"/>
                </a:solidFill>
                <a:latin typeface="楷体" panose="02010609060101010101" charset="-122"/>
                <a:ea typeface="楷体" panose="02010609060101010101" charset="-122"/>
                <a:sym typeface="+mn-ea"/>
              </a:rPr>
              <a:t>获取备忘录</a:t>
            </a:r>
            <a:r>
              <a:rPr lang="zh-CN" altLang="en-US" sz="2800" b="1">
                <a:latin typeface="楷体" panose="02010609060101010101" charset="-122"/>
                <a:ea typeface="楷体" panose="02010609060101010101" charset="-122"/>
                <a:sym typeface="+mn-ea"/>
              </a:rPr>
              <a:t>的功能，但其不能对备忘录的内容进行访问与修改。</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8.3 备忘录（Memento）模式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450850" y="1651000"/>
            <a:ext cx="4098290" cy="4641215"/>
          </a:xfrm>
        </p:spPr>
        <p:txBody>
          <a:bodyPr/>
          <a:lstStyle/>
          <a:p>
            <a:pPr>
              <a:lnSpc>
                <a:spcPct val="100000"/>
              </a:lnSpc>
            </a:pPr>
            <a:r>
              <a:rPr sz="2800">
                <a:solidFill>
                  <a:srgbClr val="00B050"/>
                </a:solidFill>
                <a:sym typeface="+mn-ea"/>
              </a:rPr>
              <a:t>8.3.2 模式的结构与实现</a:t>
            </a:r>
            <a:r>
              <a:rPr lang="zh-CN" sz="2800">
                <a:solidFill>
                  <a:srgbClr val="00B050"/>
                </a:solidFill>
                <a:sym typeface="+mn-ea"/>
              </a:rPr>
              <a:t>（续）</a:t>
            </a:r>
            <a:endParaRPr sz="2800">
              <a:solidFill>
                <a:srgbClr val="00B050"/>
              </a:solidFill>
              <a:sym typeface="+mn-ea"/>
            </a:endParaRPr>
          </a:p>
          <a:p>
            <a:pPr marL="0" indent="0">
              <a:lnSpc>
                <a:spcPct val="100000"/>
              </a:lnSpc>
              <a:buNone/>
            </a:pPr>
            <a:endParaRPr sz="2800">
              <a:solidFill>
                <a:srgbClr val="00B050"/>
              </a:solidFill>
              <a:sym typeface="+mn-ea"/>
            </a:endParaRP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sz="2800" b="1">
                <a:latin typeface="楷体" panose="02010609060101010101" charset="-122"/>
                <a:ea typeface="楷体" panose="02010609060101010101" charset="-122"/>
                <a:sym typeface="+mn-ea"/>
              </a:rPr>
              <a:t>    右边是其结构图：</a:t>
            </a:r>
          </a:p>
          <a:p>
            <a:pPr marL="0" indent="0">
              <a:lnSpc>
                <a:spcPct val="100000"/>
              </a:lnSpc>
              <a:buNone/>
            </a:pPr>
            <a:endParaRPr lang="zh-CN" altLang="en-US" sz="2800" b="1">
              <a:latin typeface="楷体" panose="02010609060101010101" charset="-122"/>
              <a:ea typeface="楷体" panose="02010609060101010101" charset="-122"/>
              <a:sym typeface="+mn-ea"/>
            </a:endParaRPr>
          </a:p>
          <a:p>
            <a:pPr marL="0" indent="0">
              <a:lnSpc>
                <a:spcPct val="100000"/>
              </a:lnSpc>
              <a:buNone/>
            </a:pPr>
            <a:r>
              <a:rPr lang="zh-CN" altLang="en-US" sz="2800" b="1">
                <a:solidFill>
                  <a:srgbClr val="0066FF"/>
                </a:solidFill>
                <a:latin typeface="楷体" panose="02010609060101010101" charset="-122"/>
                <a:ea typeface="楷体" panose="02010609060101010101" charset="-122"/>
                <a:sym typeface="+mn-ea"/>
              </a:rPr>
              <a:t>  </a:t>
            </a:r>
            <a:r>
              <a:rPr lang="en-US" altLang="zh-CN" sz="2800" b="1">
                <a:solidFill>
                  <a:srgbClr val="0066FF"/>
                </a:solidFill>
                <a:latin typeface="楷体" panose="02010609060101010101" charset="-122"/>
                <a:ea typeface="楷体" panose="02010609060101010101" charset="-122"/>
                <a:sym typeface="+mn-ea"/>
              </a:rPr>
              <a:t>2</a:t>
            </a:r>
            <a:r>
              <a:rPr lang="zh-CN" altLang="en-US" sz="2800" b="1">
                <a:solidFill>
                  <a:srgbClr val="0066FF"/>
                </a:solidFill>
                <a:latin typeface="楷体" panose="02010609060101010101" charset="-122"/>
                <a:ea typeface="楷体" panose="02010609060101010101" charset="-122"/>
                <a:sym typeface="+mn-ea"/>
              </a:rPr>
              <a:t>.模式的实现</a:t>
            </a:r>
          </a:p>
          <a:p>
            <a:pPr marL="0" indent="0">
              <a:lnSpc>
                <a:spcPct val="10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1" descr="z87_MementoPattern"/>
          <p:cNvPicPr>
            <a:picLocks noChangeAspect="1"/>
          </p:cNvPicPr>
          <p:nvPr/>
        </p:nvPicPr>
        <p:blipFill>
          <a:blip r:embed="rId3"/>
          <a:stretch>
            <a:fillRect/>
          </a:stretch>
        </p:blipFill>
        <p:spPr>
          <a:xfrm>
            <a:off x="4438015" y="1428750"/>
            <a:ext cx="7370445" cy="4784090"/>
          </a:xfrm>
          <a:prstGeom prst="rect">
            <a:avLst/>
          </a:prstGeom>
          <a:noFill/>
          <a:ln w="9525">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8.3 备忘录（Memento）模式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593725" y="1599565"/>
            <a:ext cx="4210685" cy="4641215"/>
          </a:xfrm>
        </p:spPr>
        <p:txBody>
          <a:bodyPr/>
          <a:lstStyle/>
          <a:p>
            <a:pPr>
              <a:lnSpc>
                <a:spcPct val="90000"/>
              </a:lnSpc>
            </a:pPr>
            <a:r>
              <a:rPr lang="zh-CN" altLang="en-US" sz="2800">
                <a:solidFill>
                  <a:srgbClr val="00B050"/>
                </a:solidFill>
              </a:rPr>
              <a:t>8.3.3 模式的应用实例</a:t>
            </a:r>
          </a:p>
          <a:p>
            <a:pPr marL="0" indent="0">
              <a:lnSpc>
                <a:spcPct val="9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【例8.3】 利用备忘录模式设计相亲游戏。</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 分析：</a:t>
            </a:r>
            <a:r>
              <a:rPr lang="zh-CN" altLang="en-US" b="1">
                <a:latin typeface="楷体" panose="02010609060101010101" charset="-122"/>
                <a:ea typeface="楷体" panose="02010609060101010101" charset="-122"/>
                <a:sym typeface="+mn-ea"/>
              </a:rPr>
              <a:t>假如有西施、王昭君、貂蝉、杨玉环等四大美女同您相亲，您可以选择其中一位作为你的爱人；当然，如果您对前面的选择不满意，还可以重新选择，但希望您不要太花心；这个游戏提供后悔功能，用“备忘录模式”设计比较合适，右边是其结构图：</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2" descr="z88_DatingGame"/>
          <p:cNvPicPr>
            <a:picLocks noChangeAspect="1"/>
          </p:cNvPicPr>
          <p:nvPr/>
        </p:nvPicPr>
        <p:blipFill>
          <a:blip r:embed="rId3"/>
          <a:stretch>
            <a:fillRect/>
          </a:stretch>
        </p:blipFill>
        <p:spPr>
          <a:xfrm>
            <a:off x="5159375" y="1411605"/>
            <a:ext cx="6536690" cy="5017135"/>
          </a:xfrm>
          <a:prstGeom prst="rect">
            <a:avLst/>
          </a:prstGeom>
          <a:noFill/>
          <a:ln w="9525">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8.3 备忘录（Memento）模式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99565"/>
            <a:ext cx="3400425" cy="4641215"/>
          </a:xfrm>
        </p:spPr>
        <p:txBody>
          <a:bodyPr/>
          <a:lstStyle/>
          <a:p>
            <a:pPr>
              <a:lnSpc>
                <a:spcPct val="100000"/>
              </a:lnSpc>
            </a:pPr>
            <a:r>
              <a:rPr lang="zh-CN" altLang="en-US" sz="2800">
                <a:solidFill>
                  <a:srgbClr val="00B050"/>
                </a:solidFill>
                <a:sym typeface="+mn-ea"/>
              </a:rPr>
              <a:t>8.3.3 模式的应用实例</a:t>
            </a:r>
            <a:r>
              <a:rPr lang="zh-CN" sz="2800">
                <a:solidFill>
                  <a:srgbClr val="00B050"/>
                </a:solidFill>
                <a:sym typeface="+mn-ea"/>
              </a:rPr>
              <a:t>（续）</a:t>
            </a:r>
            <a:endParaRPr lang="zh-CN" altLang="en-US" sz="2800">
              <a:solidFill>
                <a:srgbClr val="00B050"/>
              </a:solidFill>
            </a:endParaRP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【例8.3】 利用备忘录模式设计相亲游戏。</a:t>
            </a:r>
          </a:p>
          <a:p>
            <a:pPr marL="0" indent="0">
              <a:lnSpc>
                <a:spcPct val="10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 </a:t>
            </a:r>
          </a:p>
          <a:p>
            <a:pPr marL="0" indent="0">
              <a:lnSpc>
                <a:spcPct val="100000"/>
              </a:lnSpc>
              <a:buNone/>
            </a:pPr>
            <a:r>
              <a:rPr lang="zh-CN" altLang="en-US" sz="2800" b="1">
                <a:solidFill>
                  <a:srgbClr val="FF0000"/>
                </a:solidFill>
                <a:latin typeface="楷体" panose="02010609060101010101" charset="-122"/>
                <a:ea typeface="楷体" panose="02010609060101010101" charset="-122"/>
                <a:sym typeface="+mn-ea"/>
              </a:rPr>
              <a:t>   注：右边是程序的运行结果：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1" descr="11"/>
          <p:cNvPicPr>
            <a:picLocks noChangeAspect="1"/>
          </p:cNvPicPr>
          <p:nvPr/>
        </p:nvPicPr>
        <p:blipFill>
          <a:blip r:embed="rId3"/>
          <a:stretch>
            <a:fillRect/>
          </a:stretch>
        </p:blipFill>
        <p:spPr>
          <a:xfrm>
            <a:off x="4105910" y="1774190"/>
            <a:ext cx="7343775" cy="4467225"/>
          </a:xfrm>
          <a:prstGeom prst="rect">
            <a:avLst/>
          </a:prstGeom>
          <a:noFill/>
          <a:ln w="9525">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8.3 备忘录（Memento）模式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40000"/>
              </a:lnSpc>
            </a:pPr>
            <a:r>
              <a:rPr lang="zh-CN" altLang="en-US" sz="2800">
                <a:solidFill>
                  <a:srgbClr val="00B050"/>
                </a:solidFill>
              </a:rPr>
              <a:t>8.3.4 模式的应用场景</a:t>
            </a:r>
          </a:p>
          <a:p>
            <a:pPr marL="0" indent="0">
              <a:lnSpc>
                <a:spcPct val="140000"/>
              </a:lnSpc>
              <a:buNone/>
            </a:pPr>
            <a:r>
              <a:rPr lang="zh-CN" altLang="en-US" sz="2800" b="1">
                <a:latin typeface="楷体" panose="02010609060101010101" charset="-122"/>
                <a:ea typeface="楷体" panose="02010609060101010101" charset="-122"/>
                <a:sym typeface="+mn-ea"/>
              </a:rPr>
              <a:t>  该模式的应用场景如下：  </a:t>
            </a:r>
          </a:p>
          <a:p>
            <a:pPr marL="0" indent="0">
              <a:lnSpc>
                <a:spcPct val="140000"/>
              </a:lnSpc>
              <a:buNone/>
            </a:pPr>
            <a:r>
              <a:rPr lang="zh-CN" altLang="en-US" sz="2800" b="1">
                <a:latin typeface="楷体" panose="02010609060101010101" charset="-122"/>
                <a:ea typeface="楷体" panose="02010609060101010101" charset="-122"/>
                <a:sym typeface="+mn-ea"/>
              </a:rPr>
              <a:t>  1）</a:t>
            </a:r>
            <a:r>
              <a:rPr lang="zh-CN" altLang="en-US" sz="2800" b="1">
                <a:solidFill>
                  <a:srgbClr val="FF0000"/>
                </a:solidFill>
                <a:latin typeface="楷体" panose="02010609060101010101" charset="-122"/>
                <a:ea typeface="楷体" panose="02010609060101010101" charset="-122"/>
                <a:sym typeface="+mn-ea"/>
              </a:rPr>
              <a:t>需要保存与恢复数据的场景</a:t>
            </a:r>
            <a:r>
              <a:rPr lang="zh-CN" altLang="en-US" sz="2800" b="1">
                <a:latin typeface="楷体" panose="02010609060101010101" charset="-122"/>
                <a:ea typeface="楷体" panose="02010609060101010101" charset="-122"/>
                <a:sym typeface="+mn-ea"/>
              </a:rPr>
              <a:t>，如：玩游戏时的中间结果的存档功能。</a:t>
            </a:r>
          </a:p>
          <a:p>
            <a:pPr marL="0" indent="0">
              <a:lnSpc>
                <a:spcPct val="14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需要提供一个可回滚操作的场景</a:t>
            </a:r>
            <a:r>
              <a:rPr lang="zh-CN" altLang="en-US" sz="2800" b="1">
                <a:latin typeface="楷体" panose="02010609060101010101" charset="-122"/>
                <a:ea typeface="楷体" panose="02010609060101010101" charset="-122"/>
                <a:sym typeface="+mn-ea"/>
              </a:rPr>
              <a:t>,如：Word、记事本、Photoshop、Eclipse等软件在编辑时按“Ctrl+Z”键，还有数据库中事务操作。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8.3 备忘录（Memento）模式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271780" y="1341755"/>
            <a:ext cx="3676650" cy="5085715"/>
          </a:xfrm>
        </p:spPr>
        <p:txBody>
          <a:bodyPr/>
          <a:lstStyle/>
          <a:p>
            <a:pPr>
              <a:lnSpc>
                <a:spcPct val="130000"/>
              </a:lnSpc>
            </a:pPr>
            <a:r>
              <a:rPr lang="zh-CN" altLang="en-US" sz="2800">
                <a:solidFill>
                  <a:srgbClr val="00B050"/>
                </a:solidFill>
              </a:rPr>
              <a:t>8.3.5 模式的扩展</a:t>
            </a:r>
          </a:p>
          <a:p>
            <a:pPr marL="0" indent="0">
              <a:lnSpc>
                <a:spcPct val="130000"/>
              </a:lnSpc>
              <a:buNone/>
            </a:pPr>
            <a:r>
              <a:rPr lang="zh-CN" altLang="en-US" b="1">
                <a:latin typeface="楷体" panose="02010609060101010101" charset="-122"/>
                <a:ea typeface="楷体" panose="02010609060101010101" charset="-122"/>
                <a:sym typeface="+mn-ea"/>
              </a:rPr>
              <a:t>   备忘录模式可以</a:t>
            </a:r>
            <a:r>
              <a:rPr lang="zh-CN" altLang="en-US" b="1">
                <a:solidFill>
                  <a:srgbClr val="FF0000"/>
                </a:solidFill>
                <a:latin typeface="楷体" panose="02010609060101010101" charset="-122"/>
                <a:ea typeface="楷体" panose="02010609060101010101" charset="-122"/>
                <a:sym typeface="+mn-ea"/>
              </a:rPr>
              <a:t>同原型模式混合使用</a:t>
            </a:r>
            <a:r>
              <a:rPr lang="zh-CN" altLang="en-US" b="1">
                <a:latin typeface="楷体" panose="02010609060101010101" charset="-122"/>
                <a:ea typeface="楷体" panose="02010609060101010101" charset="-122"/>
                <a:sym typeface="+mn-ea"/>
              </a:rPr>
              <a:t>。原型模式的clone()方法具有自备份功能，所以，如果让发起人实现Cloneable接口就有备份自己的功能，这时可以删除备忘录类，右过是其结构图：</a:t>
            </a:r>
          </a:p>
          <a:p>
            <a:pPr marL="0" indent="0">
              <a:lnSpc>
                <a:spcPct val="13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endParaRPr lang="zh-CN" altLang="en-US" b="1">
              <a:latin typeface="楷体" panose="02010609060101010101" charset="-122"/>
              <a:ea typeface="楷体" panose="02010609060101010101" charset="-122"/>
              <a:sym typeface="+mn-ea"/>
            </a:endParaRPr>
          </a:p>
          <a:p>
            <a:pPr marL="0" indent="0">
              <a:lnSpc>
                <a:spcPct val="100000"/>
              </a:lnSpc>
              <a:buNone/>
            </a:pPr>
            <a:endParaRPr lang="zh-CN" altLang="en-US"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12" descr="z89_PrototypeMemento"/>
          <p:cNvPicPr>
            <a:picLocks noChangeAspect="1"/>
          </p:cNvPicPr>
          <p:nvPr/>
        </p:nvPicPr>
        <p:blipFill>
          <a:blip r:embed="rId3"/>
          <a:stretch>
            <a:fillRect/>
          </a:stretch>
        </p:blipFill>
        <p:spPr>
          <a:xfrm>
            <a:off x="3776980" y="1341755"/>
            <a:ext cx="8206105" cy="5085080"/>
          </a:xfrm>
          <a:prstGeom prst="rect">
            <a:avLst/>
          </a:prstGeom>
          <a:noFill/>
          <a:ln w="9525">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8.1 迭代器（Iterator）模式</a:t>
            </a:r>
          </a:p>
        </p:txBody>
      </p:sp>
      <p:sp>
        <p:nvSpPr>
          <p:cNvPr id="39" name="内容占位符 38"/>
          <p:cNvSpPr>
            <a:spLocks noGrp="1"/>
          </p:cNvSpPr>
          <p:nvPr>
            <p:ph idx="1"/>
          </p:nvPr>
        </p:nvSpPr>
        <p:spPr>
          <a:xfrm>
            <a:off x="609600" y="1412875"/>
            <a:ext cx="10972800" cy="5118100"/>
          </a:xfrm>
        </p:spPr>
        <p:txBody>
          <a:bodyPr/>
          <a:lstStyle/>
          <a:p>
            <a:pPr>
              <a:lnSpc>
                <a:spcPct val="110000"/>
              </a:lnSpc>
            </a:pPr>
            <a:r>
              <a:rPr lang="zh-CN" altLang="en-US">
                <a:solidFill>
                  <a:srgbClr val="00B050"/>
                </a:solidFill>
              </a:rPr>
              <a:t>8.1.1 模式的定义与特点</a:t>
            </a:r>
          </a:p>
          <a:p>
            <a:pPr marL="0" indent="0">
              <a:lnSpc>
                <a:spcPct val="110000"/>
              </a:lnSpc>
              <a:buNone/>
            </a:pPr>
            <a:r>
              <a:rPr lang="zh-CN" altLang="en-US" b="1">
                <a:solidFill>
                  <a:schemeClr val="tx1"/>
                </a:solidFill>
                <a:latin typeface="楷体" panose="02010609060101010101" charset="-122"/>
                <a:ea typeface="楷体" panose="02010609060101010101" charset="-122"/>
              </a:rPr>
              <a:t>    </a:t>
            </a:r>
            <a:r>
              <a:rPr lang="zh-CN" altLang="en-US" b="1">
                <a:solidFill>
                  <a:srgbClr val="0066FF"/>
                </a:solidFill>
                <a:latin typeface="楷体" panose="02010609060101010101" charset="-122"/>
                <a:ea typeface="楷体" panose="02010609060101010101" charset="-122"/>
              </a:rPr>
              <a:t>定义：</a:t>
            </a:r>
            <a:r>
              <a:rPr lang="zh-CN" altLang="en-US" b="1">
                <a:latin typeface="楷体" panose="02010609060101010101" charset="-122"/>
                <a:ea typeface="楷体" panose="02010609060101010101" charset="-122"/>
              </a:rPr>
              <a:t>提供一个对象来</a:t>
            </a:r>
            <a:r>
              <a:rPr lang="zh-CN" altLang="en-US" b="1">
                <a:solidFill>
                  <a:srgbClr val="FF0000"/>
                </a:solidFill>
                <a:latin typeface="楷体" panose="02010609060101010101" charset="-122"/>
                <a:ea typeface="楷体" panose="02010609060101010101" charset="-122"/>
              </a:rPr>
              <a:t>顺序访问聚合对象中的一系列数据</a:t>
            </a:r>
            <a:r>
              <a:rPr lang="zh-CN" altLang="en-US" b="1">
                <a:latin typeface="楷体" panose="02010609060101010101" charset="-122"/>
                <a:ea typeface="楷体" panose="02010609060101010101" charset="-122"/>
              </a:rPr>
              <a:t>，而</a:t>
            </a:r>
            <a:r>
              <a:rPr lang="zh-CN" altLang="en-US" b="1">
                <a:solidFill>
                  <a:srgbClr val="FF0000"/>
                </a:solidFill>
                <a:latin typeface="楷体" panose="02010609060101010101" charset="-122"/>
                <a:ea typeface="楷体" panose="02010609060101010101" charset="-122"/>
              </a:rPr>
              <a:t>不暴露</a:t>
            </a:r>
            <a:r>
              <a:rPr lang="zh-CN" altLang="en-US" b="1">
                <a:latin typeface="楷体" panose="02010609060101010101" charset="-122"/>
                <a:ea typeface="楷体" panose="02010609060101010101" charset="-122"/>
              </a:rPr>
              <a:t>聚合对象的内部表示</a:t>
            </a:r>
            <a:r>
              <a:rPr lang="zh-CN" altLang="en-US" b="1">
                <a:solidFill>
                  <a:schemeClr val="tx1"/>
                </a:solidFill>
                <a:latin typeface="楷体" panose="02010609060101010101" charset="-122"/>
                <a:ea typeface="楷体" panose="02010609060101010101" charset="-122"/>
              </a:rPr>
              <a:t>。</a:t>
            </a:r>
          </a:p>
          <a:p>
            <a:pPr marL="0" indent="0">
              <a:lnSpc>
                <a:spcPct val="110000"/>
              </a:lnSpc>
              <a:buNone/>
            </a:pPr>
            <a:r>
              <a:rPr lang="zh-CN" altLang="en-US" b="1">
                <a:solidFill>
                  <a:schemeClr val="tx1"/>
                </a:solidFill>
                <a:latin typeface="楷体" panose="02010609060101010101" charset="-122"/>
                <a:ea typeface="楷体" panose="02010609060101010101" charset="-122"/>
              </a:rPr>
              <a:t>    </a:t>
            </a:r>
            <a:r>
              <a:rPr lang="zh-CN" altLang="en-US" b="1">
                <a:solidFill>
                  <a:srgbClr val="0066FF"/>
                </a:solidFill>
                <a:latin typeface="楷体" panose="02010609060101010101" charset="-122"/>
                <a:ea typeface="楷体" panose="02010609060101010101" charset="-122"/>
              </a:rPr>
              <a:t>优点：</a:t>
            </a:r>
          </a:p>
          <a:p>
            <a:pPr marL="0" indent="0">
              <a:lnSpc>
                <a:spcPct val="110000"/>
              </a:lnSpc>
              <a:buNone/>
            </a:pPr>
            <a:r>
              <a:rPr lang="zh-CN" altLang="en-US" b="1">
                <a:solidFill>
                  <a:srgbClr val="0066FF"/>
                </a:solidFill>
                <a:latin typeface="楷体" panose="02010609060101010101" charset="-122"/>
                <a:ea typeface="楷体" panose="02010609060101010101" charset="-122"/>
              </a:rPr>
              <a:t>    </a:t>
            </a:r>
            <a:r>
              <a:rPr lang="zh-CN" altLang="en-US" b="1">
                <a:solidFill>
                  <a:schemeClr val="tx1"/>
                </a:solidFill>
                <a:latin typeface="楷体" panose="02010609060101010101" charset="-122"/>
                <a:ea typeface="楷体" panose="02010609060101010101" charset="-122"/>
              </a:rPr>
              <a:t>1）</a:t>
            </a:r>
            <a:r>
              <a:rPr lang="zh-CN" altLang="en-US" b="1">
                <a:solidFill>
                  <a:srgbClr val="FF0000"/>
                </a:solidFill>
                <a:latin typeface="楷体" panose="02010609060101010101" charset="-122"/>
                <a:ea typeface="楷体" panose="02010609060101010101" charset="-122"/>
              </a:rPr>
              <a:t>访问一个聚合对象的内容</a:t>
            </a:r>
            <a:r>
              <a:rPr lang="zh-CN" altLang="en-US" b="1">
                <a:latin typeface="楷体" panose="02010609060101010101" charset="-122"/>
                <a:ea typeface="楷体" panose="02010609060101010101" charset="-122"/>
              </a:rPr>
              <a:t>而</a:t>
            </a:r>
            <a:r>
              <a:rPr lang="zh-CN" altLang="en-US" b="1">
                <a:solidFill>
                  <a:srgbClr val="FF0000"/>
                </a:solidFill>
                <a:latin typeface="楷体" panose="02010609060101010101" charset="-122"/>
                <a:ea typeface="楷体" panose="02010609060101010101" charset="-122"/>
              </a:rPr>
              <a:t>无需暴露</a:t>
            </a:r>
            <a:r>
              <a:rPr lang="zh-CN" altLang="en-US" b="1">
                <a:latin typeface="楷体" panose="02010609060101010101" charset="-122"/>
                <a:ea typeface="楷体" panose="02010609060101010101" charset="-122"/>
              </a:rPr>
              <a:t>它的内部表示；</a:t>
            </a:r>
          </a:p>
          <a:p>
            <a:pPr marL="0" indent="0">
              <a:lnSpc>
                <a:spcPct val="110000"/>
              </a:lnSpc>
              <a:buNone/>
            </a:pPr>
            <a:r>
              <a:rPr lang="zh-CN" altLang="en-US" b="1">
                <a:latin typeface="楷体" panose="02010609060101010101" charset="-122"/>
                <a:ea typeface="楷体" panose="02010609060101010101" charset="-122"/>
              </a:rPr>
              <a:t>    2）遍历任务交由迭代器完成，这</a:t>
            </a:r>
            <a:r>
              <a:rPr lang="zh-CN" altLang="en-US" b="1">
                <a:solidFill>
                  <a:srgbClr val="FF0000"/>
                </a:solidFill>
                <a:latin typeface="楷体" panose="02010609060101010101" charset="-122"/>
                <a:ea typeface="楷体" panose="02010609060101010101" charset="-122"/>
              </a:rPr>
              <a:t>简化了聚合类</a:t>
            </a:r>
            <a:r>
              <a:rPr lang="zh-CN" altLang="en-US" b="1">
                <a:latin typeface="楷体" panose="02010609060101010101" charset="-122"/>
                <a:ea typeface="楷体" panose="02010609060101010101" charset="-122"/>
              </a:rPr>
              <a:t>；</a:t>
            </a:r>
          </a:p>
          <a:p>
            <a:pPr marL="0" indent="0">
              <a:lnSpc>
                <a:spcPct val="110000"/>
              </a:lnSpc>
              <a:buNone/>
            </a:pPr>
            <a:r>
              <a:rPr lang="zh-CN" altLang="en-US" b="1">
                <a:latin typeface="楷体" panose="02010609060101010101" charset="-122"/>
                <a:ea typeface="楷体" panose="02010609060101010101" charset="-122"/>
              </a:rPr>
              <a:t>    3）它</a:t>
            </a:r>
            <a:r>
              <a:rPr lang="zh-CN" altLang="en-US" b="1">
                <a:solidFill>
                  <a:srgbClr val="FF0000"/>
                </a:solidFill>
                <a:latin typeface="楷体" panose="02010609060101010101" charset="-122"/>
                <a:ea typeface="楷体" panose="02010609060101010101" charset="-122"/>
              </a:rPr>
              <a:t>支持以不同方式遍历</a:t>
            </a:r>
            <a:r>
              <a:rPr lang="zh-CN" altLang="en-US" b="1">
                <a:latin typeface="楷体" panose="02010609060101010101" charset="-122"/>
                <a:ea typeface="楷体" panose="02010609060101010101" charset="-122"/>
              </a:rPr>
              <a:t>一个聚合，甚至可以自定义迭代器的子类以支持新的遍历；</a:t>
            </a:r>
          </a:p>
          <a:p>
            <a:pPr marL="0" indent="0">
              <a:lnSpc>
                <a:spcPct val="110000"/>
              </a:lnSpc>
              <a:buNone/>
            </a:pPr>
            <a:r>
              <a:rPr lang="zh-CN" altLang="en-US" b="1">
                <a:latin typeface="楷体" panose="02010609060101010101" charset="-122"/>
                <a:ea typeface="楷体" panose="02010609060101010101" charset="-122"/>
              </a:rPr>
              <a:t>    4）</a:t>
            </a:r>
            <a:r>
              <a:rPr lang="zh-CN" altLang="en-US" b="1">
                <a:solidFill>
                  <a:srgbClr val="FF0000"/>
                </a:solidFill>
                <a:latin typeface="楷体" panose="02010609060101010101" charset="-122"/>
                <a:ea typeface="楷体" panose="02010609060101010101" charset="-122"/>
              </a:rPr>
              <a:t>增加新的聚合类和迭代器类都很方便</a:t>
            </a:r>
            <a:r>
              <a:rPr lang="zh-CN" altLang="en-US" b="1">
                <a:latin typeface="楷体" panose="02010609060101010101" charset="-122"/>
                <a:ea typeface="楷体" panose="02010609060101010101" charset="-122"/>
              </a:rPr>
              <a:t>，无须修改原有代码；</a:t>
            </a:r>
          </a:p>
          <a:p>
            <a:pPr marL="0" indent="0">
              <a:lnSpc>
                <a:spcPct val="110000"/>
              </a:lnSpc>
              <a:buNone/>
            </a:pPr>
            <a:r>
              <a:rPr lang="zh-CN" altLang="en-US" b="1">
                <a:latin typeface="楷体" panose="02010609060101010101" charset="-122"/>
                <a:ea typeface="楷体" panose="02010609060101010101" charset="-122"/>
              </a:rPr>
              <a:t>    5）</a:t>
            </a:r>
            <a:r>
              <a:rPr lang="zh-CN" altLang="en-US" b="1">
                <a:solidFill>
                  <a:srgbClr val="FF0000"/>
                </a:solidFill>
                <a:latin typeface="楷体" panose="02010609060101010101" charset="-122"/>
                <a:ea typeface="楷体" panose="02010609060101010101" charset="-122"/>
              </a:rPr>
              <a:t>封装性良好</a:t>
            </a:r>
            <a:r>
              <a:rPr lang="zh-CN" altLang="en-US" b="1">
                <a:latin typeface="楷体" panose="02010609060101010101" charset="-122"/>
                <a:ea typeface="楷体" panose="02010609060101010101" charset="-122"/>
              </a:rPr>
              <a:t>，为遍历不同的聚合结构提供一个统一的接口。</a:t>
            </a:r>
          </a:p>
          <a:p>
            <a:pPr marL="0" indent="0">
              <a:lnSpc>
                <a:spcPct val="110000"/>
              </a:lnSpc>
              <a:buNone/>
            </a:pPr>
            <a:r>
              <a:rPr lang="zh-CN" altLang="en-US" b="1">
                <a:latin typeface="楷体" panose="02010609060101010101" charset="-122"/>
                <a:ea typeface="楷体" panose="02010609060101010101" charset="-122"/>
              </a:rPr>
              <a:t>    </a:t>
            </a:r>
            <a:r>
              <a:rPr lang="zh-CN" altLang="en-US" b="1">
                <a:solidFill>
                  <a:srgbClr val="0066FF"/>
                </a:solidFill>
                <a:latin typeface="楷体" panose="02010609060101010101" charset="-122"/>
                <a:ea typeface="楷体" panose="02010609060101010101" charset="-122"/>
                <a:sym typeface="+mn-ea"/>
              </a:rPr>
              <a:t>缺点：</a:t>
            </a:r>
            <a:r>
              <a:rPr lang="zh-CN" altLang="en-US" b="1">
                <a:latin typeface="楷体" panose="02010609060101010101" charset="-122"/>
                <a:ea typeface="楷体" panose="02010609060101010101" charset="-122"/>
                <a:sym typeface="+mn-ea"/>
              </a:rPr>
              <a:t>增加了类的个数，这在一定程度上</a:t>
            </a:r>
            <a:r>
              <a:rPr lang="zh-CN" altLang="en-US" b="1">
                <a:solidFill>
                  <a:srgbClr val="FF0000"/>
                </a:solidFill>
                <a:latin typeface="楷体" panose="02010609060101010101" charset="-122"/>
                <a:ea typeface="楷体" panose="02010609060101010101" charset="-122"/>
                <a:sym typeface="+mn-ea"/>
              </a:rPr>
              <a:t>增加了系统的复杂性</a:t>
            </a:r>
            <a:r>
              <a:rPr lang="zh-CN" altLang="en-US"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8.4 解释器（Interpreter）模式</a:t>
            </a:r>
          </a:p>
        </p:txBody>
      </p:sp>
      <p:sp>
        <p:nvSpPr>
          <p:cNvPr id="39" name="内容占位符 38"/>
          <p:cNvSpPr>
            <a:spLocks noGrp="1"/>
          </p:cNvSpPr>
          <p:nvPr>
            <p:ph idx="1"/>
          </p:nvPr>
        </p:nvSpPr>
        <p:spPr>
          <a:xfrm>
            <a:off x="609600" y="1412875"/>
            <a:ext cx="10972800" cy="5118100"/>
          </a:xfrm>
        </p:spPr>
        <p:txBody>
          <a:bodyPr/>
          <a:lstStyle/>
          <a:p>
            <a:pPr>
              <a:lnSpc>
                <a:spcPct val="120000"/>
              </a:lnSpc>
            </a:pPr>
            <a:r>
              <a:rPr lang="zh-CN" altLang="en-US" sz="2800">
                <a:solidFill>
                  <a:srgbClr val="00B050"/>
                </a:solidFill>
              </a:rPr>
              <a:t>8.4.1 模式的定义与特点</a:t>
            </a:r>
          </a:p>
          <a:p>
            <a:pPr marL="0" indent="0">
              <a:lnSpc>
                <a:spcPct val="12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给分析对象定义一个语言，并</a:t>
            </a:r>
            <a:r>
              <a:rPr lang="zh-CN" altLang="en-US" sz="2800" b="1">
                <a:solidFill>
                  <a:srgbClr val="FF0000"/>
                </a:solidFill>
                <a:latin typeface="楷体" panose="02010609060101010101" charset="-122"/>
                <a:ea typeface="楷体" panose="02010609060101010101" charset="-122"/>
              </a:rPr>
              <a:t>定义该语言的文法表示</a:t>
            </a:r>
            <a:r>
              <a:rPr lang="zh-CN" altLang="en-US" sz="2800" b="1">
                <a:latin typeface="楷体" panose="02010609060101010101" charset="-122"/>
                <a:ea typeface="楷体" panose="02010609060101010101" charset="-122"/>
              </a:rPr>
              <a:t>，再设计一个解析器来</a:t>
            </a:r>
            <a:r>
              <a:rPr lang="zh-CN" altLang="en-US" sz="2800" b="1">
                <a:solidFill>
                  <a:srgbClr val="FF0000"/>
                </a:solidFill>
                <a:latin typeface="楷体" panose="02010609060101010101" charset="-122"/>
                <a:ea typeface="楷体" panose="02010609060101010101" charset="-122"/>
              </a:rPr>
              <a:t>解释语言中的句子</a:t>
            </a:r>
            <a:r>
              <a:rPr lang="zh-CN" altLang="en-US" sz="2800" b="1">
                <a:latin typeface="楷体" panose="02010609060101010101" charset="-122"/>
                <a:ea typeface="楷体" panose="02010609060101010101" charset="-122"/>
              </a:rPr>
              <a:t>。也就说，用</a:t>
            </a:r>
            <a:r>
              <a:rPr lang="zh-CN" altLang="en-US" sz="2800" b="1">
                <a:solidFill>
                  <a:srgbClr val="FF0000"/>
                </a:solidFill>
                <a:latin typeface="楷体" panose="02010609060101010101" charset="-122"/>
                <a:ea typeface="楷体" panose="02010609060101010101" charset="-122"/>
              </a:rPr>
              <a:t>编译语言的方式来分析</a:t>
            </a:r>
            <a:r>
              <a:rPr lang="zh-CN" altLang="en-US" sz="2800" b="1">
                <a:latin typeface="楷体" panose="02010609060101010101" charset="-122"/>
                <a:ea typeface="楷体" panose="02010609060101010101" charset="-122"/>
              </a:rPr>
              <a:t>应用中的实例。</a:t>
            </a:r>
          </a:p>
          <a:p>
            <a:pPr marL="0" indent="0">
              <a:lnSpc>
                <a:spcPct val="12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120000"/>
              </a:lnSpc>
              <a:buNone/>
            </a:pPr>
            <a:r>
              <a:rPr lang="zh-CN" altLang="en-US" sz="2800" b="1">
                <a:solidFill>
                  <a:srgbClr val="0066FF"/>
                </a:solidFill>
                <a:latin typeface="楷体" panose="02010609060101010101" charset="-122"/>
                <a:ea typeface="楷体" panose="02010609060101010101" charset="-122"/>
              </a:rPr>
              <a:t>    </a:t>
            </a:r>
            <a:r>
              <a:rPr lang="zh-CN" altLang="en-US" sz="2800" b="1">
                <a:solidFill>
                  <a:schemeClr val="tx1"/>
                </a:solidFill>
                <a:latin typeface="楷体" panose="02010609060101010101" charset="-122"/>
                <a:ea typeface="楷体" panose="02010609060101010101" charset="-122"/>
              </a:rPr>
              <a:t>1）</a:t>
            </a:r>
            <a:r>
              <a:rPr lang="zh-CN" altLang="en-US" sz="2800" b="1">
                <a:solidFill>
                  <a:srgbClr val="FF0000"/>
                </a:solidFill>
                <a:latin typeface="楷体" panose="02010609060101010101" charset="-122"/>
                <a:ea typeface="楷体" panose="02010609060101010101" charset="-122"/>
              </a:rPr>
              <a:t>扩展性好</a:t>
            </a:r>
            <a:r>
              <a:rPr lang="zh-CN" altLang="en-US" sz="2800" b="1">
                <a:latin typeface="楷体" panose="02010609060101010101" charset="-122"/>
                <a:ea typeface="楷体" panose="02010609060101010101" charset="-122"/>
              </a:rPr>
              <a:t>。由于在解释器模式中使用类来表示语言的文法规则，因此</a:t>
            </a:r>
            <a:r>
              <a:rPr lang="zh-CN" altLang="en-US" sz="2800" b="1">
                <a:solidFill>
                  <a:srgbClr val="9900CC"/>
                </a:solidFill>
                <a:latin typeface="楷体" panose="02010609060101010101" charset="-122"/>
                <a:ea typeface="楷体" panose="02010609060101010101" charset="-122"/>
              </a:rPr>
              <a:t>可以通过继承等机制来改变或扩展文法</a:t>
            </a:r>
            <a:r>
              <a:rPr lang="zh-CN" altLang="en-US" sz="2800" b="1">
                <a:latin typeface="楷体" panose="02010609060101010101" charset="-122"/>
                <a:ea typeface="楷体" panose="02010609060101010101" charset="-122"/>
              </a:rPr>
              <a:t>；</a:t>
            </a:r>
          </a:p>
          <a:p>
            <a:pPr marL="0" indent="0">
              <a:lnSpc>
                <a:spcPct val="12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容易实现</a:t>
            </a:r>
            <a:r>
              <a:rPr lang="zh-CN" altLang="en-US" sz="2800" b="1">
                <a:latin typeface="楷体" panose="02010609060101010101" charset="-122"/>
                <a:ea typeface="楷体" panose="02010609060101010101" charset="-122"/>
              </a:rPr>
              <a:t>。在</a:t>
            </a:r>
            <a:r>
              <a:rPr lang="zh-CN" altLang="en-US" sz="2800" b="1">
                <a:solidFill>
                  <a:srgbClr val="9900CC"/>
                </a:solidFill>
                <a:latin typeface="楷体" panose="02010609060101010101" charset="-122"/>
                <a:ea typeface="楷体" panose="02010609060101010101" charset="-122"/>
              </a:rPr>
              <a:t>语法树中的每个表达式节点类都是相似的</a:t>
            </a:r>
            <a:r>
              <a:rPr lang="zh-CN" altLang="en-US" sz="2800" b="1">
                <a:latin typeface="楷体" panose="02010609060101010101" charset="-122"/>
                <a:ea typeface="楷体" panose="02010609060101010101" charset="-122"/>
              </a:rPr>
              <a:t>，所以实现其文法较为容易</a:t>
            </a:r>
            <a:r>
              <a:rPr lang="zh-CN" altLang="en-US" sz="2800" b="1">
                <a:solidFill>
                  <a:schemeClr val="tx1"/>
                </a:solidFill>
                <a:latin typeface="楷体" panose="02010609060101010101" charset="-122"/>
                <a:ea typeface="楷体" panose="02010609060101010101" charset="-122"/>
              </a:rPr>
              <a:t>。</a:t>
            </a:r>
            <a:endParaRPr lang="zh-CN" altLang="en-US" sz="2800"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8.4 解释器（Interpreter）模式</a:t>
            </a:r>
          </a:p>
        </p:txBody>
      </p:sp>
      <p:sp>
        <p:nvSpPr>
          <p:cNvPr id="39" name="内容占位符 38"/>
          <p:cNvSpPr>
            <a:spLocks noGrp="1"/>
          </p:cNvSpPr>
          <p:nvPr>
            <p:ph idx="1"/>
          </p:nvPr>
        </p:nvSpPr>
        <p:spPr>
          <a:xfrm>
            <a:off x="609600" y="1412875"/>
            <a:ext cx="10972800" cy="5118100"/>
          </a:xfrm>
        </p:spPr>
        <p:txBody>
          <a:bodyPr/>
          <a:lstStyle/>
          <a:p>
            <a:pPr>
              <a:lnSpc>
                <a:spcPct val="100000"/>
              </a:lnSpc>
            </a:pPr>
            <a:r>
              <a:rPr lang="zh-CN" altLang="en-US" sz="2800">
                <a:solidFill>
                  <a:srgbClr val="00B050"/>
                </a:solidFill>
              </a:rPr>
              <a:t>8.4.1 模式的定义与特点（续）</a:t>
            </a:r>
          </a:p>
          <a:p>
            <a:pPr marL="0" indent="0">
              <a:lnSpc>
                <a:spcPct val="10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sym typeface="+mn-ea"/>
              </a:rPr>
              <a:t>缺点：</a:t>
            </a:r>
          </a:p>
          <a:p>
            <a:pPr marL="0" indent="0">
              <a:lnSpc>
                <a:spcPct val="100000"/>
              </a:lnSpc>
              <a:buNone/>
            </a:pPr>
            <a:r>
              <a:rPr lang="zh-CN" altLang="en-US" sz="2800" b="1">
                <a:solidFill>
                  <a:srgbClr val="0066FF"/>
                </a:solidFill>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1）</a:t>
            </a:r>
            <a:r>
              <a:rPr lang="zh-CN" altLang="en-US" sz="2800" b="1">
                <a:solidFill>
                  <a:srgbClr val="FF0000"/>
                </a:solidFill>
                <a:latin typeface="楷体" panose="02010609060101010101" charset="-122"/>
                <a:ea typeface="楷体" panose="02010609060101010101" charset="-122"/>
                <a:sym typeface="+mn-ea"/>
              </a:rPr>
              <a:t>执行效率较低</a:t>
            </a:r>
            <a:r>
              <a:rPr lang="zh-CN" altLang="en-US" sz="2800" b="1">
                <a:latin typeface="楷体" panose="02010609060101010101" charset="-122"/>
                <a:ea typeface="楷体" panose="02010609060101010101" charset="-122"/>
                <a:sym typeface="+mn-ea"/>
              </a:rPr>
              <a:t>。解释器模式中通常</a:t>
            </a:r>
            <a:r>
              <a:rPr lang="zh-CN" altLang="en-US" sz="2800" b="1">
                <a:solidFill>
                  <a:srgbClr val="9900CC"/>
                </a:solidFill>
                <a:latin typeface="楷体" panose="02010609060101010101" charset="-122"/>
                <a:ea typeface="楷体" panose="02010609060101010101" charset="-122"/>
                <a:sym typeface="+mn-ea"/>
              </a:rPr>
              <a:t>使用大量的循环</a:t>
            </a:r>
            <a:r>
              <a:rPr lang="zh-CN" altLang="en-US" sz="2800" b="1">
                <a:solidFill>
                  <a:schemeClr val="tx1"/>
                </a:solidFill>
                <a:latin typeface="楷体" panose="02010609060101010101" charset="-122"/>
                <a:ea typeface="楷体" panose="02010609060101010101" charset="-122"/>
                <a:sym typeface="+mn-ea"/>
              </a:rPr>
              <a:t>和</a:t>
            </a:r>
            <a:r>
              <a:rPr lang="zh-CN" altLang="en-US" sz="2800" b="1">
                <a:solidFill>
                  <a:srgbClr val="9900CC"/>
                </a:solidFill>
                <a:latin typeface="楷体" panose="02010609060101010101" charset="-122"/>
                <a:ea typeface="楷体" panose="02010609060101010101" charset="-122"/>
                <a:sym typeface="+mn-ea"/>
              </a:rPr>
              <a:t>递归调用</a:t>
            </a:r>
            <a:r>
              <a:rPr lang="zh-CN" altLang="en-US" sz="2800" b="1">
                <a:latin typeface="楷体" panose="02010609060101010101" charset="-122"/>
                <a:ea typeface="楷体" panose="02010609060101010101" charset="-122"/>
                <a:sym typeface="+mn-ea"/>
              </a:rPr>
              <a:t>，当要解释的句子较复杂时，其运行速度很慢，且代码的调试过程也比较麻烦；</a:t>
            </a:r>
          </a:p>
          <a:p>
            <a:pPr marL="0" indent="0">
              <a:lnSpc>
                <a:spcPct val="10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会引起类膨胀</a:t>
            </a:r>
            <a:r>
              <a:rPr lang="zh-CN" altLang="en-US" sz="2800" b="1">
                <a:latin typeface="楷体" panose="02010609060101010101" charset="-122"/>
                <a:ea typeface="楷体" panose="02010609060101010101" charset="-122"/>
                <a:sym typeface="+mn-ea"/>
              </a:rPr>
              <a:t>。解释器模式中的</a:t>
            </a:r>
            <a:r>
              <a:rPr lang="zh-CN" altLang="en-US" sz="2800" b="1">
                <a:solidFill>
                  <a:srgbClr val="9900CC"/>
                </a:solidFill>
                <a:latin typeface="楷体" panose="02010609060101010101" charset="-122"/>
                <a:ea typeface="楷体" panose="02010609060101010101" charset="-122"/>
                <a:sym typeface="+mn-ea"/>
              </a:rPr>
              <a:t>每条规则</a:t>
            </a:r>
            <a:r>
              <a:rPr lang="zh-CN" altLang="en-US" sz="2800" b="1">
                <a:latin typeface="楷体" panose="02010609060101010101" charset="-122"/>
                <a:ea typeface="楷体" panose="02010609060101010101" charset="-122"/>
                <a:sym typeface="+mn-ea"/>
              </a:rPr>
              <a:t>至少需要</a:t>
            </a:r>
            <a:r>
              <a:rPr lang="zh-CN" altLang="en-US" sz="2800" b="1">
                <a:solidFill>
                  <a:srgbClr val="9900CC"/>
                </a:solidFill>
                <a:latin typeface="楷体" panose="02010609060101010101" charset="-122"/>
                <a:ea typeface="楷体" panose="02010609060101010101" charset="-122"/>
                <a:sym typeface="+mn-ea"/>
              </a:rPr>
              <a:t>定义一个类</a:t>
            </a:r>
            <a:r>
              <a:rPr lang="zh-CN" altLang="en-US" sz="2800" b="1">
                <a:latin typeface="楷体" panose="02010609060101010101" charset="-122"/>
                <a:ea typeface="楷体" panose="02010609060101010101" charset="-122"/>
                <a:sym typeface="+mn-ea"/>
              </a:rPr>
              <a:t>，当包含的文法规则很多时，类的个数将急剧增加，导致系统难以管理与维护；</a:t>
            </a:r>
          </a:p>
          <a:p>
            <a:pPr marL="0" indent="0">
              <a:lnSpc>
                <a:spcPct val="10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3</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可应用的场景比较少</a:t>
            </a:r>
            <a:r>
              <a:rPr lang="zh-CN" altLang="en-US" sz="2800" b="1">
                <a:latin typeface="楷体" panose="02010609060101010101" charset="-122"/>
                <a:ea typeface="楷体" panose="02010609060101010101" charset="-122"/>
                <a:sym typeface="+mn-ea"/>
              </a:rPr>
              <a:t>。在软件开发中，</a:t>
            </a:r>
            <a:r>
              <a:rPr lang="zh-CN" altLang="en-US" sz="2800" b="1">
                <a:solidFill>
                  <a:srgbClr val="9900CC"/>
                </a:solidFill>
                <a:latin typeface="楷体" panose="02010609060101010101" charset="-122"/>
                <a:ea typeface="楷体" panose="02010609060101010101" charset="-122"/>
                <a:sym typeface="+mn-ea"/>
              </a:rPr>
              <a:t>需要定义语言文法的应用实例非常少</a:t>
            </a:r>
            <a:r>
              <a:rPr lang="zh-CN" altLang="en-US" sz="2800" b="1">
                <a:latin typeface="楷体" panose="02010609060101010101" charset="-122"/>
                <a:ea typeface="楷体" panose="02010609060101010101" charset="-122"/>
                <a:sym typeface="+mn-ea"/>
              </a:rPr>
              <a:t>，所以这种模式很少被使用到。</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412875"/>
            <a:ext cx="10972800" cy="5118735"/>
          </a:xfrm>
        </p:spPr>
        <p:txBody>
          <a:bodyPr/>
          <a:lstStyle/>
          <a:p>
            <a:pPr>
              <a:lnSpc>
                <a:spcPct val="90000"/>
              </a:lnSpc>
            </a:pPr>
            <a:r>
              <a:rPr sz="2800">
                <a:solidFill>
                  <a:srgbClr val="00B050"/>
                </a:solidFill>
                <a:sym typeface="+mn-ea"/>
              </a:rPr>
              <a:t>8.4.2 模式的结构与实现</a:t>
            </a:r>
            <a:endParaRPr sz="2800">
              <a:solidFill>
                <a:srgbClr val="00B050"/>
              </a:solidFill>
            </a:endParaRPr>
          </a:p>
          <a:p>
            <a:pPr marL="0" indent="0">
              <a:lnSpc>
                <a:spcPct val="90000"/>
              </a:lnSpc>
              <a:buNone/>
            </a:pPr>
            <a:r>
              <a:rPr lang="zh-CN" altLang="en-US">
                <a:sym typeface="+mn-ea"/>
              </a:rPr>
              <a:t>   </a:t>
            </a:r>
            <a:r>
              <a:rPr lang="zh-CN" altLang="en-US" b="1">
                <a:latin typeface="楷体" panose="02010609060101010101" charset="-122"/>
                <a:ea typeface="楷体" panose="02010609060101010101" charset="-122"/>
                <a:sym typeface="+mn-ea"/>
              </a:rPr>
              <a:t>本模式要用到</a:t>
            </a:r>
            <a:r>
              <a:rPr lang="zh-CN" altLang="en-US" b="1">
                <a:solidFill>
                  <a:schemeClr val="tx1"/>
                </a:solidFill>
                <a:latin typeface="楷体" panose="02010609060101010101" charset="-122"/>
                <a:ea typeface="楷体" panose="02010609060101010101" charset="-122"/>
                <a:sym typeface="+mn-ea"/>
              </a:rPr>
              <a:t>《编译原理》中以下概念：</a:t>
            </a:r>
          </a:p>
          <a:p>
            <a:pPr marL="0" indent="0">
              <a:lnSpc>
                <a:spcPct val="90000"/>
              </a:lnSpc>
              <a:buNone/>
            </a:pPr>
            <a:r>
              <a:rPr lang="zh-CN" altLang="en-US" b="1">
                <a:solidFill>
                  <a:schemeClr val="tx1"/>
                </a:solidFill>
                <a:latin typeface="楷体" panose="02010609060101010101" charset="-122"/>
                <a:ea typeface="楷体" panose="02010609060101010101" charset="-122"/>
                <a:sym typeface="+mn-ea"/>
              </a:rPr>
              <a:t>  ⑴ </a:t>
            </a:r>
            <a:r>
              <a:rPr lang="zh-CN" altLang="en-US" b="1">
                <a:solidFill>
                  <a:srgbClr val="FF0000"/>
                </a:solidFill>
                <a:latin typeface="楷体" panose="02010609060101010101" charset="-122"/>
                <a:ea typeface="楷体" panose="02010609060101010101" charset="-122"/>
                <a:sym typeface="+mn-ea"/>
              </a:rPr>
              <a:t>文法</a:t>
            </a:r>
            <a:r>
              <a:rPr lang="zh-CN" altLang="en-US" b="1">
                <a:solidFill>
                  <a:schemeClr val="tx1"/>
                </a:solidFill>
                <a:latin typeface="楷体" panose="02010609060101010101" charset="-122"/>
                <a:ea typeface="楷体" panose="02010609060101010101" charset="-122"/>
                <a:sym typeface="+mn-ea"/>
              </a:rPr>
              <a:t>：</a:t>
            </a:r>
            <a:r>
              <a:rPr lang="zh-CN" altLang="en-US" b="1">
                <a:solidFill>
                  <a:srgbClr val="9900CC"/>
                </a:solidFill>
                <a:latin typeface="楷体" panose="02010609060101010101" charset="-122"/>
                <a:ea typeface="楷体" panose="02010609060101010101" charset="-122"/>
                <a:sym typeface="+mn-ea"/>
              </a:rPr>
              <a:t>是用于描述语言的语法结构的形式规则</a:t>
            </a:r>
            <a:r>
              <a:rPr lang="zh-CN" altLang="en-US" b="1">
                <a:solidFill>
                  <a:schemeClr val="tx1"/>
                </a:solidFill>
                <a:latin typeface="楷体" panose="02010609060101010101" charset="-122"/>
                <a:ea typeface="楷体" panose="02010609060101010101" charset="-122"/>
                <a:sym typeface="+mn-ea"/>
              </a:rPr>
              <a:t>。例如，中文中的“句子”的文法：</a:t>
            </a:r>
          </a:p>
          <a:p>
            <a:pPr marL="0" indent="0">
              <a:lnSpc>
                <a:spcPct val="90000"/>
              </a:lnSpc>
              <a:buNone/>
            </a:pPr>
            <a:r>
              <a:rPr lang="zh-CN" altLang="en-US" b="1">
                <a:solidFill>
                  <a:schemeClr val="tx1"/>
                </a:solidFill>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〈句子〉::= 〈主语〉〈谓语〉〈宾语〉</a:t>
            </a:r>
          </a:p>
          <a:p>
            <a:pPr marL="0" indent="0">
              <a:lnSpc>
                <a:spcPct val="90000"/>
              </a:lnSpc>
              <a:buNone/>
            </a:pPr>
            <a:r>
              <a:rPr lang="zh-CN" altLang="en-US" b="1">
                <a:solidFill>
                  <a:srgbClr val="0066FF"/>
                </a:solidFill>
                <a:latin typeface="楷体" panose="02010609060101010101" charset="-122"/>
                <a:ea typeface="楷体" panose="02010609060101010101" charset="-122"/>
                <a:sym typeface="+mn-ea"/>
              </a:rPr>
              <a:t>  〈主语〉::= 〈代词〉|〈名词〉</a:t>
            </a:r>
          </a:p>
          <a:p>
            <a:pPr marL="0" indent="0">
              <a:lnSpc>
                <a:spcPct val="90000"/>
              </a:lnSpc>
              <a:buNone/>
            </a:pPr>
            <a:r>
              <a:rPr lang="zh-CN" altLang="en-US" b="1">
                <a:solidFill>
                  <a:srgbClr val="0066FF"/>
                </a:solidFill>
                <a:latin typeface="楷体" panose="02010609060101010101" charset="-122"/>
                <a:ea typeface="楷体" panose="02010609060101010101" charset="-122"/>
                <a:sym typeface="+mn-ea"/>
              </a:rPr>
              <a:t>  〈谓语〉::= 〈动词〉</a:t>
            </a:r>
          </a:p>
          <a:p>
            <a:pPr marL="0" indent="0">
              <a:lnSpc>
                <a:spcPct val="90000"/>
              </a:lnSpc>
              <a:buNone/>
            </a:pPr>
            <a:r>
              <a:rPr lang="zh-CN" altLang="en-US" b="1">
                <a:solidFill>
                  <a:srgbClr val="0066FF"/>
                </a:solidFill>
                <a:latin typeface="楷体" panose="02010609060101010101" charset="-122"/>
                <a:ea typeface="楷体" panose="02010609060101010101" charset="-122"/>
                <a:sym typeface="+mn-ea"/>
              </a:rPr>
              <a:t>  〈宾语〉::= 〈代词〉|〈名词〉</a:t>
            </a:r>
          </a:p>
          <a:p>
            <a:pPr marL="0" indent="0">
              <a:lnSpc>
                <a:spcPct val="90000"/>
              </a:lnSpc>
              <a:buNone/>
            </a:pPr>
            <a:r>
              <a:rPr lang="zh-CN" altLang="en-US" b="1">
                <a:solidFill>
                  <a:srgbClr val="0066FF"/>
                </a:solidFill>
                <a:latin typeface="楷体" panose="02010609060101010101" charset="-122"/>
                <a:ea typeface="楷体" panose="02010609060101010101" charset="-122"/>
                <a:sym typeface="+mn-ea"/>
              </a:rPr>
              <a:t>  〈代词〉::=  你 | 我 | 他</a:t>
            </a:r>
          </a:p>
          <a:p>
            <a:pPr marL="0" indent="0">
              <a:lnSpc>
                <a:spcPct val="90000"/>
              </a:lnSpc>
              <a:buNone/>
            </a:pPr>
            <a:r>
              <a:rPr lang="zh-CN" altLang="en-US" b="1">
                <a:solidFill>
                  <a:srgbClr val="0066FF"/>
                </a:solidFill>
                <a:latin typeface="楷体" panose="02010609060101010101" charset="-122"/>
                <a:ea typeface="楷体" panose="02010609060101010101" charset="-122"/>
                <a:sym typeface="+mn-ea"/>
              </a:rPr>
              <a:t>  〈名词〉::=  大学生 | 筱霞 | 英语</a:t>
            </a:r>
          </a:p>
          <a:p>
            <a:pPr marL="0" indent="0">
              <a:lnSpc>
                <a:spcPct val="90000"/>
              </a:lnSpc>
              <a:buNone/>
            </a:pPr>
            <a:r>
              <a:rPr lang="zh-CN" altLang="en-US" b="1">
                <a:solidFill>
                  <a:srgbClr val="0066FF"/>
                </a:solidFill>
                <a:latin typeface="楷体" panose="02010609060101010101" charset="-122"/>
                <a:ea typeface="楷体" panose="02010609060101010101" charset="-122"/>
                <a:sym typeface="+mn-ea"/>
              </a:rPr>
              <a:t>  〈动词〉::=  是 | 学习</a:t>
            </a:r>
          </a:p>
          <a:p>
            <a:pPr marL="0" indent="0">
              <a:lnSpc>
                <a:spcPct val="90000"/>
              </a:lnSpc>
              <a:buNone/>
            </a:pPr>
            <a:r>
              <a:rPr lang="zh-CN" altLang="en-US" b="1">
                <a:solidFill>
                  <a:schemeClr val="tx1"/>
                </a:solidFill>
                <a:latin typeface="楷体" panose="02010609060101010101" charset="-122"/>
                <a:ea typeface="楷体" panose="02010609060101010101" charset="-122"/>
                <a:sym typeface="+mn-ea"/>
              </a:rPr>
              <a:t>   注：这里的符号“::=”表示“定义为”的意思，用“〈”和“〉”挂住的是非终结符，没有挂住的是终结符。</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412875"/>
            <a:ext cx="5199380" cy="4912360"/>
          </a:xfrm>
        </p:spPr>
        <p:txBody>
          <a:bodyPr/>
          <a:lstStyle/>
          <a:p>
            <a:pPr>
              <a:lnSpc>
                <a:spcPct val="120000"/>
              </a:lnSpc>
            </a:pPr>
            <a:r>
              <a:rPr sz="2800">
                <a:solidFill>
                  <a:srgbClr val="00B050"/>
                </a:solidFill>
                <a:sym typeface="+mn-ea"/>
              </a:rPr>
              <a:t>8.4.2 模式的结构与实现</a:t>
            </a:r>
            <a:r>
              <a:rPr lang="zh-CN" sz="2800">
                <a:solidFill>
                  <a:srgbClr val="00B050"/>
                </a:solidFill>
                <a:sym typeface="+mn-ea"/>
              </a:rPr>
              <a:t>（续）</a:t>
            </a:r>
            <a:endParaRPr lang="zh-CN" sz="2800" b="1">
              <a:solidFill>
                <a:srgbClr val="00B050"/>
              </a:solidFill>
              <a:latin typeface="楷体" panose="02010609060101010101" charset="-122"/>
              <a:ea typeface="楷体" panose="02010609060101010101" charset="-122"/>
              <a:sym typeface="+mn-ea"/>
            </a:endParaRPr>
          </a:p>
          <a:p>
            <a:pPr marL="0" indent="0">
              <a:lnSpc>
                <a:spcPct val="120000"/>
              </a:lnSpc>
              <a:buNone/>
            </a:pPr>
            <a:r>
              <a:rPr lang="zh-CN" altLang="en-US" b="1">
                <a:solidFill>
                  <a:schemeClr val="tx1"/>
                </a:solidFill>
                <a:latin typeface="楷体" panose="02010609060101010101" charset="-122"/>
                <a:ea typeface="楷体" panose="02010609060101010101" charset="-122"/>
                <a:sym typeface="+mn-ea"/>
              </a:rPr>
              <a:t>  </a:t>
            </a:r>
            <a:r>
              <a:rPr lang="zh-CN" altLang="en-US" b="1">
                <a:latin typeface="楷体" panose="02010609060101010101" charset="-122"/>
                <a:ea typeface="楷体" panose="02010609060101010101" charset="-122"/>
                <a:sym typeface="+mn-ea"/>
              </a:rPr>
              <a:t>⑵ </a:t>
            </a:r>
            <a:r>
              <a:rPr lang="zh-CN" altLang="en-US" b="1">
                <a:solidFill>
                  <a:srgbClr val="FF0000"/>
                </a:solidFill>
                <a:latin typeface="楷体" panose="02010609060101010101" charset="-122"/>
                <a:ea typeface="楷体" panose="02010609060101010101" charset="-122"/>
                <a:sym typeface="+mn-ea"/>
              </a:rPr>
              <a:t>句子</a:t>
            </a:r>
            <a:r>
              <a:rPr lang="zh-CN" altLang="en-US" b="1">
                <a:latin typeface="楷体" panose="02010609060101010101" charset="-122"/>
                <a:ea typeface="楷体" panose="02010609060101010101" charset="-122"/>
                <a:sym typeface="+mn-ea"/>
              </a:rPr>
              <a:t>：是</a:t>
            </a:r>
            <a:r>
              <a:rPr lang="zh-CN" altLang="en-US" b="1">
                <a:solidFill>
                  <a:srgbClr val="9900CC"/>
                </a:solidFill>
                <a:latin typeface="楷体" panose="02010609060101010101" charset="-122"/>
                <a:ea typeface="楷体" panose="02010609060101010101" charset="-122"/>
                <a:sym typeface="+mn-ea"/>
              </a:rPr>
              <a:t>语言的基本单位</a:t>
            </a:r>
            <a:r>
              <a:rPr lang="zh-CN" altLang="en-US" b="1">
                <a:latin typeface="楷体" panose="02010609060101010101" charset="-122"/>
                <a:ea typeface="楷体" panose="02010609060101010101" charset="-122"/>
                <a:sym typeface="+mn-ea"/>
              </a:rPr>
              <a:t>，是</a:t>
            </a:r>
            <a:r>
              <a:rPr lang="zh-CN" altLang="en-US" b="1">
                <a:solidFill>
                  <a:srgbClr val="9900CC"/>
                </a:solidFill>
                <a:latin typeface="楷体" panose="02010609060101010101" charset="-122"/>
                <a:ea typeface="楷体" panose="02010609060101010101" charset="-122"/>
                <a:sym typeface="+mn-ea"/>
              </a:rPr>
              <a:t>语言集中的一个元素</a:t>
            </a:r>
            <a:r>
              <a:rPr lang="zh-CN" altLang="en-US" b="1">
                <a:latin typeface="楷体" panose="02010609060101010101" charset="-122"/>
                <a:ea typeface="楷体" panose="02010609060101010101" charset="-122"/>
                <a:sym typeface="+mn-ea"/>
              </a:rPr>
              <a:t>，它</a:t>
            </a:r>
            <a:r>
              <a:rPr lang="zh-CN" altLang="en-US" b="1">
                <a:solidFill>
                  <a:srgbClr val="9900CC"/>
                </a:solidFill>
                <a:latin typeface="楷体" panose="02010609060101010101" charset="-122"/>
                <a:ea typeface="楷体" panose="02010609060101010101" charset="-122"/>
                <a:sym typeface="+mn-ea"/>
              </a:rPr>
              <a:t>由终结符构成</a:t>
            </a:r>
            <a:r>
              <a:rPr lang="zh-CN" altLang="en-US" b="1">
                <a:latin typeface="楷体" panose="02010609060101010101" charset="-122"/>
                <a:ea typeface="楷体" panose="02010609060101010101" charset="-122"/>
                <a:sym typeface="+mn-ea"/>
              </a:rPr>
              <a:t>，能</a:t>
            </a:r>
            <a:r>
              <a:rPr lang="zh-CN" altLang="en-US" b="1">
                <a:solidFill>
                  <a:srgbClr val="9900CC"/>
                </a:solidFill>
                <a:latin typeface="楷体" panose="02010609060101010101" charset="-122"/>
                <a:ea typeface="楷体" panose="02010609060101010101" charset="-122"/>
                <a:sym typeface="+mn-ea"/>
              </a:rPr>
              <a:t>由“文法”推导出</a:t>
            </a:r>
            <a:r>
              <a:rPr lang="zh-CN" altLang="en-US" b="1">
                <a:latin typeface="楷体" panose="02010609060101010101" charset="-122"/>
                <a:ea typeface="楷体" panose="02010609060101010101" charset="-122"/>
                <a:sym typeface="+mn-ea"/>
              </a:rPr>
              <a:t>。如，上述文法可以推出“</a:t>
            </a:r>
            <a:r>
              <a:rPr lang="zh-CN" altLang="en-US" b="1">
                <a:solidFill>
                  <a:srgbClr val="0066FF"/>
                </a:solidFill>
                <a:latin typeface="楷体" panose="02010609060101010101" charset="-122"/>
                <a:ea typeface="楷体" panose="02010609060101010101" charset="-122"/>
                <a:sym typeface="+mn-ea"/>
              </a:rPr>
              <a:t>我是大学生</a:t>
            </a:r>
            <a:r>
              <a:rPr lang="zh-CN" altLang="en-US" b="1">
                <a:latin typeface="楷体" panose="02010609060101010101" charset="-122"/>
                <a:ea typeface="楷体" panose="02010609060101010101" charset="-122"/>
                <a:sym typeface="+mn-ea"/>
              </a:rPr>
              <a:t>”，所以它是句子。</a:t>
            </a:r>
          </a:p>
          <a:p>
            <a:pPr marL="0" indent="0">
              <a:lnSpc>
                <a:spcPct val="120000"/>
              </a:lnSpc>
              <a:buNone/>
            </a:pPr>
            <a:r>
              <a:rPr lang="zh-CN" altLang="en-US" b="1">
                <a:latin typeface="楷体" panose="02010609060101010101" charset="-122"/>
                <a:ea typeface="楷体" panose="02010609060101010101" charset="-122"/>
                <a:sym typeface="+mn-ea"/>
              </a:rPr>
              <a:t>  ⑶ </a:t>
            </a:r>
            <a:r>
              <a:rPr lang="zh-CN" altLang="en-US" b="1">
                <a:solidFill>
                  <a:srgbClr val="FF0000"/>
                </a:solidFill>
                <a:latin typeface="楷体" panose="02010609060101010101" charset="-122"/>
                <a:ea typeface="楷体" panose="02010609060101010101" charset="-122"/>
                <a:sym typeface="+mn-ea"/>
              </a:rPr>
              <a:t>语法树</a:t>
            </a:r>
            <a:r>
              <a:rPr lang="zh-CN" altLang="en-US" b="1">
                <a:latin typeface="楷体" panose="02010609060101010101" charset="-122"/>
                <a:ea typeface="楷体" panose="02010609060101010101" charset="-122"/>
                <a:sym typeface="+mn-ea"/>
              </a:rPr>
              <a:t>：</a:t>
            </a:r>
            <a:r>
              <a:rPr lang="zh-CN" altLang="en-US" b="1">
                <a:solidFill>
                  <a:srgbClr val="9900CC"/>
                </a:solidFill>
                <a:latin typeface="楷体" panose="02010609060101010101" charset="-122"/>
                <a:ea typeface="楷体" panose="02010609060101010101" charset="-122"/>
                <a:sym typeface="+mn-ea"/>
              </a:rPr>
              <a:t>是句子结构的一种树型表示</a:t>
            </a:r>
            <a:r>
              <a:rPr lang="zh-CN" altLang="en-US" b="1">
                <a:latin typeface="楷体" panose="02010609060101010101" charset="-122"/>
                <a:ea typeface="楷体" panose="02010609060101010101" charset="-122"/>
                <a:sym typeface="+mn-ea"/>
              </a:rPr>
              <a:t>，它</a:t>
            </a:r>
            <a:r>
              <a:rPr lang="zh-CN" altLang="en-US" b="1">
                <a:solidFill>
                  <a:srgbClr val="9900CC"/>
                </a:solidFill>
                <a:latin typeface="楷体" panose="02010609060101010101" charset="-122"/>
                <a:ea typeface="楷体" panose="02010609060101010101" charset="-122"/>
                <a:sym typeface="+mn-ea"/>
              </a:rPr>
              <a:t>代表了句子的推导结果</a:t>
            </a:r>
            <a:r>
              <a:rPr lang="zh-CN" altLang="en-US" b="1">
                <a:latin typeface="楷体" panose="02010609060101010101" charset="-122"/>
                <a:ea typeface="楷体" panose="02010609060101010101" charset="-122"/>
                <a:sym typeface="+mn-ea"/>
              </a:rPr>
              <a:t>，它有利于理解句子语法结构的层次。右图是“</a:t>
            </a:r>
            <a:r>
              <a:rPr lang="zh-CN" altLang="en-US" b="1">
                <a:solidFill>
                  <a:srgbClr val="0066FF"/>
                </a:solidFill>
                <a:latin typeface="楷体" panose="02010609060101010101" charset="-122"/>
                <a:ea typeface="楷体" panose="02010609060101010101" charset="-122"/>
                <a:sym typeface="+mn-ea"/>
              </a:rPr>
              <a:t>我是大学生</a:t>
            </a:r>
            <a:r>
              <a:rPr lang="zh-CN" altLang="en-US" b="1">
                <a:latin typeface="楷体" panose="02010609060101010101" charset="-122"/>
                <a:ea typeface="楷体" panose="02010609060101010101" charset="-122"/>
                <a:sym typeface="+mn-ea"/>
              </a:rPr>
              <a:t>”</a:t>
            </a:r>
            <a:r>
              <a:rPr lang="zh-CN" altLang="en-US" b="1">
                <a:solidFill>
                  <a:srgbClr val="0066FF"/>
                </a:solidFill>
                <a:latin typeface="楷体" panose="02010609060101010101" charset="-122"/>
                <a:ea typeface="楷体" panose="02010609060101010101" charset="-122"/>
                <a:sym typeface="+mn-ea"/>
              </a:rPr>
              <a:t>的语法树：</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pic>
        <p:nvPicPr>
          <p:cNvPr id="7" name="图片 16" descr="21"/>
          <p:cNvPicPr>
            <a:picLocks noChangeAspect="1"/>
          </p:cNvPicPr>
          <p:nvPr/>
        </p:nvPicPr>
        <p:blipFill>
          <a:blip r:embed="rId2"/>
          <a:stretch>
            <a:fillRect/>
          </a:stretch>
        </p:blipFill>
        <p:spPr>
          <a:xfrm>
            <a:off x="5885815" y="1412875"/>
            <a:ext cx="5910580" cy="4912360"/>
          </a:xfrm>
          <a:prstGeom prst="rect">
            <a:avLst/>
          </a:prstGeom>
          <a:noFill/>
          <a:ln w="9525">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349375"/>
            <a:ext cx="10972800" cy="5076825"/>
          </a:xfrm>
        </p:spPr>
        <p:txBody>
          <a:bodyPr/>
          <a:lstStyle/>
          <a:p>
            <a:pPr>
              <a:lnSpc>
                <a:spcPct val="130000"/>
              </a:lnSpc>
            </a:pPr>
            <a:r>
              <a:rPr sz="2800">
                <a:solidFill>
                  <a:srgbClr val="00B050"/>
                </a:solidFill>
              </a:rPr>
              <a:t>8.4.2 模式的结构与实现</a:t>
            </a:r>
            <a:r>
              <a:rPr lang="zh-CN" sz="2800">
                <a:solidFill>
                  <a:srgbClr val="00B050"/>
                </a:solidFill>
                <a:sym typeface="+mn-ea"/>
              </a:rPr>
              <a:t>（续）</a:t>
            </a:r>
            <a:endParaRPr sz="2800">
              <a:solidFill>
                <a:srgbClr val="00B050"/>
              </a:solidFill>
            </a:endParaRPr>
          </a:p>
          <a:p>
            <a:pPr marL="0" indent="0">
              <a:lnSpc>
                <a:spcPct val="13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30000"/>
              </a:lnSpc>
              <a:buNone/>
            </a:pPr>
            <a:r>
              <a:rPr lang="zh-CN" altLang="en-US" sz="2800" b="1">
                <a:latin typeface="楷体" panose="02010609060101010101" charset="-122"/>
                <a:ea typeface="楷体" panose="02010609060101010101" charset="-122"/>
                <a:sym typeface="+mn-ea"/>
              </a:rPr>
              <a:t>   解释器模式包含以下主要角色：</a:t>
            </a:r>
          </a:p>
          <a:p>
            <a:pPr marL="0" indent="0">
              <a:lnSpc>
                <a:spcPct val="13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抽象表达式（AbstractExpression）角色</a:t>
            </a:r>
            <a:r>
              <a:rPr lang="zh-CN" altLang="en-US" sz="2800" b="1">
                <a:latin typeface="楷体" panose="02010609060101010101" charset="-122"/>
                <a:ea typeface="楷体" panose="02010609060101010101" charset="-122"/>
                <a:sym typeface="+mn-ea"/>
              </a:rPr>
              <a:t>：定义解释器的</a:t>
            </a:r>
            <a:r>
              <a:rPr lang="zh-CN" altLang="en-US" sz="2800" b="1">
                <a:solidFill>
                  <a:srgbClr val="9900CC"/>
                </a:solidFill>
                <a:latin typeface="楷体" panose="02010609060101010101" charset="-122"/>
                <a:ea typeface="楷体" panose="02010609060101010101" charset="-122"/>
                <a:sym typeface="+mn-ea"/>
              </a:rPr>
              <a:t>接口</a:t>
            </a:r>
            <a:r>
              <a:rPr lang="zh-CN" altLang="en-US" sz="2800" b="1">
                <a:latin typeface="楷体" panose="02010609060101010101" charset="-122"/>
                <a:ea typeface="楷体" panose="02010609060101010101" charset="-122"/>
                <a:sym typeface="+mn-ea"/>
              </a:rPr>
              <a:t>，约定解释器的解释操作，主要</a:t>
            </a:r>
            <a:r>
              <a:rPr lang="zh-CN" altLang="en-US" sz="2800" b="1">
                <a:solidFill>
                  <a:srgbClr val="9900CC"/>
                </a:solidFill>
                <a:latin typeface="楷体" panose="02010609060101010101" charset="-122"/>
                <a:ea typeface="楷体" panose="02010609060101010101" charset="-122"/>
                <a:sym typeface="+mn-ea"/>
              </a:rPr>
              <a:t>包含解释方法interpret()</a:t>
            </a:r>
            <a:r>
              <a:rPr lang="zh-CN" altLang="en-US" sz="2800" b="1">
                <a:latin typeface="楷体" panose="02010609060101010101" charset="-122"/>
                <a:ea typeface="楷体" panose="02010609060101010101" charset="-122"/>
                <a:sym typeface="+mn-ea"/>
              </a:rPr>
              <a:t>。</a:t>
            </a:r>
          </a:p>
          <a:p>
            <a:pPr marL="0" indent="0">
              <a:lnSpc>
                <a:spcPct val="13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终结符表达式（TerminalExpression）角色</a:t>
            </a:r>
            <a:r>
              <a:rPr lang="zh-CN" altLang="en-US" sz="2800" b="1">
                <a:latin typeface="楷体" panose="02010609060101010101" charset="-122"/>
                <a:ea typeface="楷体" panose="02010609060101010101" charset="-122"/>
                <a:sym typeface="+mn-ea"/>
              </a:rPr>
              <a:t>：是抽象表达式的子类，</a:t>
            </a:r>
            <a:r>
              <a:rPr lang="zh-CN" altLang="en-US" sz="2800" b="1">
                <a:solidFill>
                  <a:srgbClr val="9900CC"/>
                </a:solidFill>
                <a:latin typeface="楷体" panose="02010609060101010101" charset="-122"/>
                <a:ea typeface="楷体" panose="02010609060101010101" charset="-122"/>
                <a:sym typeface="+mn-ea"/>
              </a:rPr>
              <a:t>用来实现文法中与终结符相关的操作</a:t>
            </a:r>
            <a:r>
              <a:rPr lang="zh-CN" altLang="en-US" sz="2800" b="1">
                <a:latin typeface="楷体" panose="02010609060101010101" charset="-122"/>
                <a:ea typeface="楷体" panose="02010609060101010101" charset="-122"/>
                <a:sym typeface="+mn-ea"/>
              </a:rPr>
              <a:t>，文法中的每一个终结符都有一个具体终结表达式与之相对应。</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349375"/>
            <a:ext cx="10972800" cy="5076825"/>
          </a:xfrm>
        </p:spPr>
        <p:txBody>
          <a:bodyPr/>
          <a:lstStyle/>
          <a:p>
            <a:pPr>
              <a:lnSpc>
                <a:spcPct val="110000"/>
              </a:lnSpc>
            </a:pPr>
            <a:r>
              <a:rPr sz="2800">
                <a:solidFill>
                  <a:srgbClr val="00B050"/>
                </a:solidFill>
              </a:rPr>
              <a:t>8.4.2 模式的结构与实现</a:t>
            </a:r>
            <a:r>
              <a:rPr lang="zh-CN" sz="2800">
                <a:solidFill>
                  <a:srgbClr val="00B050"/>
                </a:solidFill>
                <a:sym typeface="+mn-ea"/>
              </a:rPr>
              <a:t>（续）</a:t>
            </a:r>
            <a:endParaRPr sz="2800">
              <a:solidFill>
                <a:srgbClr val="00B050"/>
              </a:solidFill>
            </a:endParaRPr>
          </a:p>
          <a:p>
            <a:pPr marL="0" indent="0">
              <a:lnSpc>
                <a:spcPct val="11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非终结符表达式（NonterminalExpression）角色</a:t>
            </a:r>
            <a:r>
              <a:rPr lang="zh-CN" altLang="en-US" sz="2800" b="1">
                <a:latin typeface="楷体" panose="02010609060101010101" charset="-122"/>
                <a:ea typeface="楷体" panose="02010609060101010101" charset="-122"/>
                <a:sym typeface="+mn-ea"/>
              </a:rPr>
              <a:t>：也是抽象表达式的子类，</a:t>
            </a:r>
            <a:r>
              <a:rPr lang="zh-CN" altLang="en-US" sz="2800" b="1">
                <a:solidFill>
                  <a:srgbClr val="9900CC"/>
                </a:solidFill>
                <a:latin typeface="楷体" panose="02010609060101010101" charset="-122"/>
                <a:ea typeface="楷体" panose="02010609060101010101" charset="-122"/>
                <a:sym typeface="+mn-ea"/>
              </a:rPr>
              <a:t>用来实现文法中与非终结符相关的操作</a:t>
            </a:r>
            <a:r>
              <a:rPr lang="zh-CN" altLang="en-US" sz="2800" b="1">
                <a:latin typeface="楷体" panose="02010609060101010101" charset="-122"/>
                <a:ea typeface="楷体" panose="02010609060101010101" charset="-122"/>
                <a:sym typeface="+mn-ea"/>
              </a:rPr>
              <a:t>，文法中的每条规则都对应于一个非终结符表达式。</a:t>
            </a:r>
          </a:p>
          <a:p>
            <a:pPr marL="0" indent="0">
              <a:lnSpc>
                <a:spcPct val="110000"/>
              </a:lnSpc>
              <a:buNone/>
            </a:pPr>
            <a:r>
              <a:rPr lang="zh-CN" altLang="en-US" sz="2800" b="1">
                <a:latin typeface="楷体" panose="02010609060101010101" charset="-122"/>
                <a:ea typeface="楷体" panose="02010609060101010101" charset="-122"/>
                <a:sym typeface="+mn-ea"/>
              </a:rPr>
              <a:t>   ⑷</a:t>
            </a:r>
            <a:r>
              <a:rPr lang="zh-CN" altLang="en-US" sz="2800" b="1">
                <a:solidFill>
                  <a:srgbClr val="FF0000"/>
                </a:solidFill>
                <a:latin typeface="楷体" panose="02010609060101010101" charset="-122"/>
                <a:ea typeface="楷体" panose="02010609060101010101" charset="-122"/>
                <a:sym typeface="+mn-ea"/>
              </a:rPr>
              <a:t> 环境（Context）角色</a:t>
            </a:r>
            <a:r>
              <a:rPr lang="zh-CN" altLang="en-US" sz="2800" b="1">
                <a:latin typeface="楷体" panose="02010609060101010101" charset="-122"/>
                <a:ea typeface="楷体" panose="02010609060101010101" charset="-122"/>
                <a:sym typeface="+mn-ea"/>
              </a:rPr>
              <a:t>：通常</a:t>
            </a:r>
            <a:r>
              <a:rPr lang="zh-CN" altLang="en-US" sz="2800" b="1">
                <a:solidFill>
                  <a:srgbClr val="9900CC"/>
                </a:solidFill>
                <a:latin typeface="楷体" panose="02010609060101010101" charset="-122"/>
                <a:ea typeface="楷体" panose="02010609060101010101" charset="-122"/>
                <a:sym typeface="+mn-ea"/>
              </a:rPr>
              <a:t>包含各个解释器需要的数据或是公共的功能</a:t>
            </a:r>
            <a:r>
              <a:rPr lang="zh-CN" altLang="en-US" sz="2800" b="1">
                <a:latin typeface="楷体" panose="02010609060101010101" charset="-122"/>
                <a:ea typeface="楷体" panose="02010609060101010101" charset="-122"/>
                <a:sym typeface="+mn-ea"/>
              </a:rPr>
              <a:t>，一般用来传递被所有解释器共享的数据，后面的解释器可以从这里获取这些值。</a:t>
            </a:r>
          </a:p>
          <a:p>
            <a:pPr marL="0" indent="0">
              <a:lnSpc>
                <a:spcPct val="110000"/>
              </a:lnSpc>
              <a:buNone/>
            </a:pPr>
            <a:r>
              <a:rPr lang="zh-CN" altLang="en-US" sz="2800" b="1">
                <a:latin typeface="楷体" panose="02010609060101010101" charset="-122"/>
                <a:ea typeface="楷体" panose="02010609060101010101" charset="-122"/>
                <a:sym typeface="+mn-ea"/>
              </a:rPr>
              <a:t>   ⑸ </a:t>
            </a:r>
            <a:r>
              <a:rPr lang="zh-CN" altLang="en-US" sz="2800" b="1">
                <a:solidFill>
                  <a:srgbClr val="FF0000"/>
                </a:solidFill>
                <a:latin typeface="楷体" panose="02010609060101010101" charset="-122"/>
                <a:ea typeface="楷体" panose="02010609060101010101" charset="-122"/>
                <a:sym typeface="+mn-ea"/>
              </a:rPr>
              <a:t>客户端（Client）</a:t>
            </a:r>
            <a:r>
              <a:rPr lang="zh-CN" altLang="en-US" sz="2800" b="1">
                <a:latin typeface="楷体" panose="02010609060101010101" charset="-122"/>
                <a:ea typeface="楷体" panose="02010609060101010101" charset="-122"/>
                <a:sym typeface="+mn-ea"/>
              </a:rPr>
              <a:t>：主要任务是</a:t>
            </a:r>
            <a:r>
              <a:rPr lang="zh-CN" altLang="en-US" sz="2800" b="1">
                <a:solidFill>
                  <a:srgbClr val="9900CC"/>
                </a:solidFill>
                <a:latin typeface="楷体" panose="02010609060101010101" charset="-122"/>
                <a:ea typeface="楷体" panose="02010609060101010101" charset="-122"/>
                <a:sym typeface="+mn-ea"/>
              </a:rPr>
              <a:t>将需要分析的句子或表达式转换成使用解释器对象描述的抽象语法树</a:t>
            </a:r>
            <a:r>
              <a:rPr lang="zh-CN" altLang="en-US" sz="2800" b="1">
                <a:latin typeface="楷体" panose="02010609060101010101" charset="-122"/>
                <a:ea typeface="楷体" panose="02010609060101010101" charset="-122"/>
                <a:sym typeface="+mn-ea"/>
              </a:rPr>
              <a:t>，然后</a:t>
            </a:r>
            <a:r>
              <a:rPr lang="zh-CN" altLang="en-US" sz="2800" b="1">
                <a:solidFill>
                  <a:srgbClr val="9900CC"/>
                </a:solidFill>
                <a:latin typeface="楷体" panose="02010609060101010101" charset="-122"/>
                <a:ea typeface="楷体" panose="02010609060101010101" charset="-122"/>
                <a:sym typeface="+mn-ea"/>
              </a:rPr>
              <a:t>调用解释器的解释方法</a:t>
            </a:r>
            <a:r>
              <a:rPr lang="zh-CN" altLang="en-US" sz="2800" b="1">
                <a:latin typeface="楷体" panose="02010609060101010101" charset="-122"/>
                <a:ea typeface="楷体" panose="02010609060101010101" charset="-122"/>
                <a:sym typeface="+mn-ea"/>
              </a:rPr>
              <a:t>，当然也可以通过环境角色间接访问解释器的解释方法。</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23850" y="1651000"/>
            <a:ext cx="4106545" cy="4641215"/>
          </a:xfrm>
        </p:spPr>
        <p:txBody>
          <a:bodyPr/>
          <a:lstStyle/>
          <a:p>
            <a:pPr>
              <a:lnSpc>
                <a:spcPct val="110000"/>
              </a:lnSpc>
            </a:pPr>
            <a:r>
              <a:rPr sz="2800">
                <a:solidFill>
                  <a:srgbClr val="00B050"/>
                </a:solidFill>
                <a:sym typeface="+mn-ea"/>
              </a:rPr>
              <a:t>8.4.2 模式的结构与实现</a:t>
            </a:r>
            <a:r>
              <a:rPr lang="zh-CN" sz="2800">
                <a:solidFill>
                  <a:srgbClr val="00B050"/>
                </a:solidFill>
                <a:sym typeface="+mn-ea"/>
              </a:rPr>
              <a:t>（续）</a:t>
            </a:r>
            <a:endParaRPr lang="zh-CN" altLang="en-US" sz="2800" b="1">
              <a:solidFill>
                <a:schemeClr val="tx1"/>
              </a:solidFill>
              <a:latin typeface="楷体" panose="02010609060101010101" charset="-122"/>
              <a:ea typeface="楷体" panose="02010609060101010101" charset="-122"/>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1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右边是其结构图：</a:t>
            </a:r>
          </a:p>
          <a:p>
            <a:pPr marL="0" indent="0">
              <a:lnSpc>
                <a:spcPct val="110000"/>
              </a:lnSpc>
              <a:buNone/>
            </a:pP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2.模式的实现</a:t>
            </a:r>
          </a:p>
          <a:p>
            <a:pPr marL="0" indent="0">
              <a:lnSpc>
                <a:spcPct val="11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实现代码见下页：</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0" descr="z810_InterpreterPattern"/>
          <p:cNvPicPr>
            <a:picLocks noChangeAspect="1"/>
          </p:cNvPicPr>
          <p:nvPr/>
        </p:nvPicPr>
        <p:blipFill>
          <a:blip r:embed="rId3"/>
          <a:stretch>
            <a:fillRect/>
          </a:stretch>
        </p:blipFill>
        <p:spPr>
          <a:xfrm>
            <a:off x="4313555" y="1556385"/>
            <a:ext cx="7779385" cy="4640580"/>
          </a:xfrm>
          <a:prstGeom prst="rect">
            <a:avLst/>
          </a:prstGeom>
          <a:noFill/>
          <a:ln w="9525">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ltLang="en-US"/>
          </a:p>
        </p:txBody>
      </p:sp>
      <p:sp>
        <p:nvSpPr>
          <p:cNvPr id="3" name="内容占位符 2"/>
          <p:cNvSpPr>
            <a:spLocks noGrp="1"/>
          </p:cNvSpPr>
          <p:nvPr>
            <p:ph idx="1"/>
          </p:nvPr>
        </p:nvSpPr>
        <p:spPr/>
        <p:txBody>
          <a:bodyPr/>
          <a:lstStyle/>
          <a:p>
            <a:pPr marL="0" indent="0">
              <a:lnSpc>
                <a:spcPct val="110000"/>
              </a:lnSpc>
              <a:buNone/>
            </a:pPr>
            <a:r>
              <a:rPr lang="zh-CN" altLang="en-US"/>
              <a:t>//抽象表达式类</a:t>
            </a:r>
          </a:p>
          <a:p>
            <a:pPr marL="0" indent="0">
              <a:lnSpc>
                <a:spcPct val="110000"/>
              </a:lnSpc>
              <a:buNone/>
            </a:pPr>
            <a:r>
              <a:rPr lang="zh-CN" altLang="en-US">
                <a:solidFill>
                  <a:srgbClr val="0066FF"/>
                </a:solidFill>
              </a:rPr>
              <a:t>interface AbstractExpression{</a:t>
            </a:r>
          </a:p>
          <a:p>
            <a:pPr marL="0" indent="0">
              <a:lnSpc>
                <a:spcPct val="110000"/>
              </a:lnSpc>
              <a:buNone/>
            </a:pPr>
            <a:r>
              <a:rPr lang="zh-CN" altLang="en-US">
                <a:solidFill>
                  <a:srgbClr val="0066FF"/>
                </a:solidFill>
              </a:rPr>
              <a:t>	public Object interpret(String info);  </a:t>
            </a:r>
            <a:r>
              <a:rPr lang="zh-CN" altLang="en-US">
                <a:solidFill>
                  <a:srgbClr val="9900CC"/>
                </a:solidFill>
              </a:rPr>
              <a:t>//解释方法</a:t>
            </a:r>
          </a:p>
          <a:p>
            <a:pPr marL="0" indent="0">
              <a:lnSpc>
                <a:spcPct val="110000"/>
              </a:lnSpc>
              <a:buNone/>
            </a:pPr>
            <a:r>
              <a:rPr lang="zh-CN" altLang="en-US">
                <a:solidFill>
                  <a:srgbClr val="0066FF"/>
                </a:solidFill>
              </a:rPr>
              <a:t>}</a:t>
            </a:r>
          </a:p>
          <a:p>
            <a:pPr marL="0" indent="0">
              <a:lnSpc>
                <a:spcPct val="110000"/>
              </a:lnSpc>
              <a:buNone/>
            </a:pPr>
            <a:r>
              <a:rPr lang="zh-CN" altLang="en-US"/>
              <a:t>//终结符表达式类</a:t>
            </a:r>
          </a:p>
          <a:p>
            <a:pPr marL="0" indent="0">
              <a:lnSpc>
                <a:spcPct val="110000"/>
              </a:lnSpc>
              <a:buNone/>
            </a:pPr>
            <a:r>
              <a:rPr lang="zh-CN" altLang="en-US">
                <a:solidFill>
                  <a:srgbClr val="0066FF"/>
                </a:solidFill>
              </a:rPr>
              <a:t>class TerminalExpression implements AbstractExpression{	</a:t>
            </a:r>
          </a:p>
          <a:p>
            <a:pPr marL="0" indent="0">
              <a:lnSpc>
                <a:spcPct val="110000"/>
              </a:lnSpc>
              <a:buNone/>
            </a:pPr>
            <a:r>
              <a:rPr lang="zh-CN" altLang="en-US">
                <a:solidFill>
                  <a:srgbClr val="0066FF"/>
                </a:solidFill>
              </a:rPr>
              <a:t>    public Object interpret(String info) {</a:t>
            </a:r>
          </a:p>
          <a:p>
            <a:pPr marL="0" indent="0">
              <a:lnSpc>
                <a:spcPct val="110000"/>
              </a:lnSpc>
              <a:buNone/>
            </a:pPr>
            <a:r>
              <a:rPr lang="zh-CN" altLang="en-US">
                <a:solidFill>
                  <a:srgbClr val="0066FF"/>
                </a:solidFill>
              </a:rPr>
              <a:t>    	    </a:t>
            </a:r>
            <a:r>
              <a:rPr lang="zh-CN" altLang="en-US">
                <a:solidFill>
                  <a:srgbClr val="9900CC"/>
                </a:solidFill>
              </a:rPr>
              <a:t>//对终结符表达式的处理</a:t>
            </a:r>
          </a:p>
          <a:p>
            <a:pPr marL="0" indent="0">
              <a:lnSpc>
                <a:spcPct val="110000"/>
              </a:lnSpc>
              <a:buNone/>
            </a:pPr>
            <a:r>
              <a:rPr lang="zh-CN" altLang="en-US">
                <a:solidFill>
                  <a:srgbClr val="0066FF"/>
                </a:solidFill>
              </a:rPr>
              <a:t>    }</a:t>
            </a:r>
          </a:p>
          <a:p>
            <a:pPr marL="0" indent="0">
              <a:lnSpc>
                <a:spcPct val="110000"/>
              </a:lnSpc>
              <a:buNone/>
            </a:pPr>
            <a:r>
              <a:rPr lang="zh-CN" altLang="en-US">
                <a:solidFill>
                  <a:srgbClr val="0066FF"/>
                </a:solidFill>
              </a:rPr>
              <a:t>}</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745615"/>
            <a:ext cx="10972800" cy="4604385"/>
          </a:xfrm>
        </p:spPr>
        <p:txBody>
          <a:bodyPr/>
          <a:lstStyle/>
          <a:p>
            <a:pPr marL="0" indent="0">
              <a:lnSpc>
                <a:spcPct val="130000"/>
              </a:lnSpc>
              <a:buNone/>
            </a:pPr>
            <a:r>
              <a:rPr lang="zh-CN" altLang="en-US"/>
              <a:t>//非终结符表达式类</a:t>
            </a:r>
          </a:p>
          <a:p>
            <a:pPr marL="0" indent="0">
              <a:lnSpc>
                <a:spcPct val="130000"/>
              </a:lnSpc>
              <a:buNone/>
            </a:pPr>
            <a:r>
              <a:rPr lang="zh-CN" altLang="en-US">
                <a:solidFill>
                  <a:srgbClr val="0066FF"/>
                </a:solidFill>
              </a:rPr>
              <a:t>class NonterminalExpression implements AbstractExpression{</a:t>
            </a:r>
          </a:p>
          <a:p>
            <a:pPr marL="0" indent="0">
              <a:lnSpc>
                <a:spcPct val="130000"/>
              </a:lnSpc>
              <a:buNone/>
            </a:pPr>
            <a:r>
              <a:rPr lang="zh-CN" altLang="en-US">
                <a:solidFill>
                  <a:srgbClr val="0066FF"/>
                </a:solidFill>
              </a:rPr>
              <a:t>    private AbstractExpression exp1;	 </a:t>
            </a:r>
          </a:p>
          <a:p>
            <a:pPr marL="0" indent="0">
              <a:lnSpc>
                <a:spcPct val="130000"/>
              </a:lnSpc>
              <a:buNone/>
            </a:pPr>
            <a:r>
              <a:rPr lang="zh-CN" altLang="en-US">
                <a:solidFill>
                  <a:srgbClr val="0066FF"/>
                </a:solidFill>
              </a:rPr>
              <a:t>    private AbstractExpression exp2;</a:t>
            </a:r>
          </a:p>
          <a:p>
            <a:pPr marL="0" indent="0">
              <a:lnSpc>
                <a:spcPct val="130000"/>
              </a:lnSpc>
              <a:buNone/>
            </a:pPr>
            <a:r>
              <a:rPr lang="zh-CN" altLang="en-US">
                <a:solidFill>
                  <a:srgbClr val="0066FF"/>
                </a:solidFill>
              </a:rPr>
              <a:t>    public Object interpret(String info) {</a:t>
            </a:r>
          </a:p>
          <a:p>
            <a:pPr marL="0" indent="0">
              <a:lnSpc>
                <a:spcPct val="130000"/>
              </a:lnSpc>
              <a:buNone/>
            </a:pPr>
            <a:r>
              <a:rPr lang="zh-CN" altLang="en-US">
                <a:solidFill>
                  <a:srgbClr val="0066FF"/>
                </a:solidFill>
              </a:rPr>
              <a:t>    	    </a:t>
            </a:r>
            <a:r>
              <a:rPr lang="zh-CN" altLang="en-US">
                <a:solidFill>
                  <a:srgbClr val="9900CC"/>
                </a:solidFill>
              </a:rPr>
              <a:t> //非对终结符表达式的处理</a:t>
            </a:r>
          </a:p>
          <a:p>
            <a:pPr marL="0" indent="0">
              <a:lnSpc>
                <a:spcPct val="130000"/>
              </a:lnSpc>
              <a:buNone/>
            </a:pPr>
            <a:r>
              <a:rPr lang="zh-CN" altLang="en-US">
                <a:solidFill>
                  <a:srgbClr val="0066FF"/>
                </a:solidFill>
              </a:rPr>
              <a:t>    }</a:t>
            </a:r>
          </a:p>
          <a:p>
            <a:pPr marL="0" indent="0">
              <a:lnSpc>
                <a:spcPct val="130000"/>
              </a:lnSpc>
              <a:buNone/>
            </a:pPr>
            <a:r>
              <a:rPr lang="zh-CN" altLang="en-US">
                <a:solidFill>
                  <a:srgbClr val="0066FF"/>
                </a:solidFill>
              </a:rPr>
              <a:t>}</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412875"/>
            <a:ext cx="10972800" cy="4825365"/>
          </a:xfrm>
        </p:spPr>
        <p:txBody>
          <a:bodyPr/>
          <a:lstStyle/>
          <a:p>
            <a:pPr marL="0" indent="0">
              <a:lnSpc>
                <a:spcPct val="110000"/>
              </a:lnSpc>
              <a:buNone/>
            </a:pPr>
            <a:r>
              <a:rPr lang="zh-CN" altLang="en-US"/>
              <a:t>//环境类</a:t>
            </a:r>
          </a:p>
          <a:p>
            <a:pPr marL="0" indent="0">
              <a:lnSpc>
                <a:spcPct val="110000"/>
              </a:lnSpc>
              <a:buNone/>
            </a:pPr>
            <a:r>
              <a:rPr lang="zh-CN" altLang="en-US">
                <a:solidFill>
                  <a:srgbClr val="0066FF"/>
                </a:solidFill>
              </a:rPr>
              <a:t>class Context{</a:t>
            </a:r>
          </a:p>
          <a:p>
            <a:pPr marL="0" indent="0">
              <a:lnSpc>
                <a:spcPct val="110000"/>
              </a:lnSpc>
              <a:buNone/>
            </a:pPr>
            <a:r>
              <a:rPr lang="zh-CN" altLang="en-US">
                <a:solidFill>
                  <a:srgbClr val="0066FF"/>
                </a:solidFill>
              </a:rPr>
              <a:t>     private AbstractExpression exp;</a:t>
            </a:r>
          </a:p>
          <a:p>
            <a:pPr marL="0" indent="0">
              <a:lnSpc>
                <a:spcPct val="110000"/>
              </a:lnSpc>
              <a:buNone/>
            </a:pPr>
            <a:r>
              <a:rPr lang="zh-CN" altLang="en-US">
                <a:solidFill>
                  <a:srgbClr val="0066FF"/>
                </a:solidFill>
              </a:rPr>
              <a:t>     public Context(){</a:t>
            </a:r>
          </a:p>
          <a:p>
            <a:pPr marL="0" indent="0">
              <a:lnSpc>
                <a:spcPct val="110000"/>
              </a:lnSpc>
              <a:buNone/>
            </a:pPr>
            <a:r>
              <a:rPr lang="zh-CN" altLang="en-US">
                <a:solidFill>
                  <a:srgbClr val="0066FF"/>
                </a:solidFill>
              </a:rPr>
              <a:t>    	   </a:t>
            </a:r>
            <a:r>
              <a:rPr lang="zh-CN" altLang="en-US">
                <a:solidFill>
                  <a:srgbClr val="9900CC"/>
                </a:solidFill>
              </a:rPr>
              <a:t> //数据初始化</a:t>
            </a:r>
          </a:p>
          <a:p>
            <a:pPr marL="0" indent="0">
              <a:lnSpc>
                <a:spcPct val="110000"/>
              </a:lnSpc>
              <a:buNone/>
            </a:pPr>
            <a:r>
              <a:rPr lang="zh-CN" altLang="en-US">
                <a:solidFill>
                  <a:srgbClr val="0066FF"/>
                </a:solidFill>
              </a:rPr>
              <a:t>     }</a:t>
            </a:r>
          </a:p>
          <a:p>
            <a:pPr marL="0" indent="0">
              <a:lnSpc>
                <a:spcPct val="110000"/>
              </a:lnSpc>
              <a:buNone/>
            </a:pPr>
            <a:r>
              <a:rPr lang="zh-CN" altLang="en-US">
                <a:solidFill>
                  <a:srgbClr val="0066FF"/>
                </a:solidFill>
              </a:rPr>
              <a:t>     public void operation(String info) {</a:t>
            </a:r>
          </a:p>
          <a:p>
            <a:pPr marL="0" indent="0">
              <a:lnSpc>
                <a:spcPct val="110000"/>
              </a:lnSpc>
              <a:buNone/>
            </a:pPr>
            <a:r>
              <a:rPr lang="zh-CN" altLang="en-US">
                <a:solidFill>
                  <a:srgbClr val="0066FF"/>
                </a:solidFill>
              </a:rPr>
              <a:t>    	  </a:t>
            </a:r>
            <a:r>
              <a:rPr lang="zh-CN" altLang="en-US">
                <a:solidFill>
                  <a:srgbClr val="9900CC"/>
                </a:solidFill>
              </a:rPr>
              <a:t>  //调用相关表达式类的解释方法</a:t>
            </a:r>
          </a:p>
          <a:p>
            <a:pPr marL="0" indent="0">
              <a:lnSpc>
                <a:spcPct val="110000"/>
              </a:lnSpc>
              <a:buNone/>
            </a:pPr>
            <a:r>
              <a:rPr lang="zh-CN" altLang="en-US">
                <a:solidFill>
                  <a:srgbClr val="0066FF"/>
                </a:solidFill>
              </a:rPr>
              <a:t>     }</a:t>
            </a:r>
          </a:p>
          <a:p>
            <a:pPr marL="0" indent="0">
              <a:lnSpc>
                <a:spcPct val="110000"/>
              </a:lnSpc>
              <a:buNone/>
            </a:pPr>
            <a:r>
              <a:rPr lang="zh-CN" altLang="en-US">
                <a:solidFill>
                  <a:srgbClr val="0066FF"/>
                </a:solidFill>
              </a:rPr>
              <a:t>}</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8.1 迭代器（Iterator）模式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901565"/>
          </a:xfrm>
        </p:spPr>
        <p:txBody>
          <a:bodyPr/>
          <a:lstStyle/>
          <a:p>
            <a:pPr>
              <a:lnSpc>
                <a:spcPct val="90000"/>
              </a:lnSpc>
            </a:pPr>
            <a:r>
              <a:rPr sz="2800">
                <a:solidFill>
                  <a:srgbClr val="00B050"/>
                </a:solidFill>
              </a:rPr>
              <a:t>8.1.2 模式的结构与实现</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90000"/>
              </a:lnSpc>
              <a:buNone/>
            </a:pPr>
            <a:r>
              <a:rPr lang="zh-CN" altLang="en-US" sz="2800" b="1">
                <a:latin typeface="楷体" panose="02010609060101010101" charset="-122"/>
                <a:ea typeface="楷体" panose="02010609060101010101" charset="-122"/>
                <a:sym typeface="+mn-ea"/>
              </a:rPr>
              <a:t>   迭代器模式主要包含以下角色：</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抽象聚合（Aggregate）角色</a:t>
            </a:r>
            <a:r>
              <a:rPr lang="zh-CN" altLang="en-US" sz="2800" b="1">
                <a:latin typeface="楷体" panose="02010609060101010101" charset="-122"/>
                <a:ea typeface="楷体" panose="02010609060101010101" charset="-122"/>
                <a:sym typeface="+mn-ea"/>
              </a:rPr>
              <a:t>：定义</a:t>
            </a:r>
            <a:r>
              <a:rPr lang="zh-CN" altLang="en-US" sz="2800" b="1">
                <a:solidFill>
                  <a:srgbClr val="9900CC"/>
                </a:solidFill>
                <a:latin typeface="楷体" panose="02010609060101010101" charset="-122"/>
                <a:ea typeface="楷体" panose="02010609060101010101" charset="-122"/>
                <a:sym typeface="+mn-ea"/>
              </a:rPr>
              <a:t>存储</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添加</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删除</a:t>
            </a:r>
            <a:r>
              <a:rPr lang="zh-CN" altLang="en-US" sz="2800" b="1">
                <a:latin typeface="楷体" panose="02010609060101010101" charset="-122"/>
                <a:ea typeface="楷体" panose="02010609060101010101" charset="-122"/>
                <a:sym typeface="+mn-ea"/>
              </a:rPr>
              <a:t>聚合对象以及</a:t>
            </a:r>
            <a:r>
              <a:rPr lang="zh-CN" altLang="en-US" sz="2800" b="1">
                <a:solidFill>
                  <a:srgbClr val="9900CC"/>
                </a:solidFill>
                <a:latin typeface="楷体" panose="02010609060101010101" charset="-122"/>
                <a:ea typeface="楷体" panose="02010609060101010101" charset="-122"/>
                <a:sym typeface="+mn-ea"/>
              </a:rPr>
              <a:t>创建迭代器</a:t>
            </a:r>
            <a:r>
              <a:rPr lang="zh-CN" altLang="en-US" sz="2800" b="1">
                <a:latin typeface="楷体" panose="02010609060101010101" charset="-122"/>
                <a:ea typeface="楷体" panose="02010609060101010101" charset="-122"/>
                <a:sym typeface="+mn-ea"/>
              </a:rPr>
              <a:t>对象的接口。</a:t>
            </a:r>
          </a:p>
          <a:p>
            <a:pPr marL="0" indent="0">
              <a:lnSpc>
                <a:spcPct val="9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具体聚合（ConcreteAggregate）角色</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实现</a:t>
            </a:r>
            <a:r>
              <a:rPr lang="zh-CN" altLang="en-US" sz="2800" b="1">
                <a:latin typeface="楷体" panose="02010609060101010101" charset="-122"/>
                <a:ea typeface="楷体" panose="02010609060101010101" charset="-122"/>
                <a:sym typeface="+mn-ea"/>
              </a:rPr>
              <a:t>抽象聚合类，返回一个具体迭代器的实例。</a:t>
            </a:r>
          </a:p>
          <a:p>
            <a:pPr marL="0" indent="0">
              <a:lnSpc>
                <a:spcPct val="9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抽象迭代器（Iterator）角色</a:t>
            </a:r>
            <a:r>
              <a:rPr lang="zh-CN" altLang="en-US" sz="2800" b="1">
                <a:latin typeface="楷体" panose="02010609060101010101" charset="-122"/>
                <a:ea typeface="楷体" panose="02010609060101010101" charset="-122"/>
                <a:sym typeface="+mn-ea"/>
              </a:rPr>
              <a:t>：定义访问和遍历聚合元素的</a:t>
            </a:r>
            <a:r>
              <a:rPr lang="zh-CN" altLang="en-US" sz="2800" b="1">
                <a:solidFill>
                  <a:srgbClr val="9900CC"/>
                </a:solidFill>
                <a:latin typeface="楷体" panose="02010609060101010101" charset="-122"/>
                <a:ea typeface="楷体" panose="02010609060101010101" charset="-122"/>
                <a:sym typeface="+mn-ea"/>
              </a:rPr>
              <a:t>接口</a:t>
            </a:r>
            <a:r>
              <a:rPr lang="zh-CN" altLang="en-US" sz="2800" b="1">
                <a:latin typeface="楷体" panose="02010609060101010101" charset="-122"/>
                <a:ea typeface="楷体" panose="02010609060101010101" charset="-122"/>
                <a:sym typeface="+mn-ea"/>
              </a:rPr>
              <a:t>，通常包含以下方法：</a:t>
            </a:r>
            <a:r>
              <a:rPr lang="zh-CN" altLang="en-US" sz="2800" b="1">
                <a:solidFill>
                  <a:srgbClr val="9900CC"/>
                </a:solidFill>
                <a:latin typeface="楷体" panose="02010609060101010101" charset="-122"/>
                <a:ea typeface="楷体" panose="02010609060101010101" charset="-122"/>
                <a:sym typeface="+mn-ea"/>
              </a:rPr>
              <a:t>hasNext()、first()、next()</a:t>
            </a:r>
            <a:r>
              <a:rPr lang="zh-CN" altLang="en-US" sz="2800" b="1">
                <a:latin typeface="楷体" panose="02010609060101010101" charset="-122"/>
                <a:ea typeface="楷体" panose="02010609060101010101" charset="-122"/>
                <a:sym typeface="+mn-ea"/>
              </a:rPr>
              <a:t>等。</a:t>
            </a:r>
          </a:p>
          <a:p>
            <a:pPr marL="0" indent="0">
              <a:lnSpc>
                <a:spcPct val="90000"/>
              </a:lnSpc>
              <a:buNone/>
            </a:pPr>
            <a:r>
              <a:rPr lang="zh-CN" altLang="en-US" sz="2800" b="1">
                <a:latin typeface="楷体" panose="02010609060101010101" charset="-122"/>
                <a:ea typeface="楷体" panose="02010609060101010101" charset="-122"/>
                <a:sym typeface="+mn-ea"/>
              </a:rPr>
              <a:t>   ⑷ </a:t>
            </a:r>
            <a:r>
              <a:rPr lang="zh-CN" altLang="en-US" sz="2800" b="1">
                <a:solidFill>
                  <a:srgbClr val="FF0000"/>
                </a:solidFill>
                <a:latin typeface="楷体" panose="02010609060101010101" charset="-122"/>
                <a:ea typeface="楷体" panose="02010609060101010101" charset="-122"/>
                <a:sym typeface="+mn-ea"/>
              </a:rPr>
              <a:t>具体迭代器（ConcreteIterator）角色</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实现</a:t>
            </a:r>
            <a:r>
              <a:rPr lang="zh-CN" altLang="en-US" sz="2800" b="1">
                <a:latin typeface="楷体" panose="02010609060101010101" charset="-122"/>
                <a:ea typeface="楷体" panose="02010609060101010101" charset="-122"/>
                <a:sym typeface="+mn-ea"/>
              </a:rPr>
              <a:t>抽象迭代器接口中所定义的方法，完成对聚合对象的遍历，记录遍历的当前位置。</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459105" y="1466850"/>
            <a:ext cx="11356975" cy="4817110"/>
          </a:xfrm>
        </p:spPr>
        <p:txBody>
          <a:bodyPr/>
          <a:lstStyle/>
          <a:p>
            <a:pPr>
              <a:lnSpc>
                <a:spcPct val="120000"/>
              </a:lnSpc>
            </a:pPr>
            <a:r>
              <a:rPr lang="zh-CN" altLang="en-US" sz="2800">
                <a:solidFill>
                  <a:srgbClr val="00B050"/>
                </a:solidFill>
              </a:rPr>
              <a:t>8.4.3 模式的应用实例</a:t>
            </a:r>
          </a:p>
          <a:p>
            <a:pPr marL="0" indent="0">
              <a:lnSpc>
                <a:spcPct val="12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【例8.4】用解释器模式设计一个 “韶粤通”公交车卡的读卡器程序。</a:t>
            </a:r>
          </a:p>
          <a:p>
            <a:pPr marL="0" indent="0">
              <a:lnSpc>
                <a:spcPct val="12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说明：</a:t>
            </a:r>
            <a:r>
              <a:rPr lang="zh-CN" altLang="en-US" b="1">
                <a:latin typeface="楷体" panose="02010609060101010101" charset="-122"/>
                <a:ea typeface="楷体" panose="02010609060101010101" charset="-122"/>
                <a:sym typeface="+mn-ea"/>
              </a:rPr>
              <a:t>假如“韶粤通”公交车读卡器可以判断乘客的身份，如果是“韶关”或者“广州”的“老人”或“妇女”或“儿童”就可以免费乘车，其他人员乘车一次扣2元。</a:t>
            </a:r>
          </a:p>
          <a:p>
            <a:pPr marL="0" indent="0">
              <a:lnSpc>
                <a:spcPct val="120000"/>
              </a:lnSpc>
              <a:buNone/>
            </a:pPr>
            <a:r>
              <a:rPr lang="zh-CN" altLang="en-US" b="1">
                <a:solidFill>
                  <a:srgbClr val="FF0000"/>
                </a:solidFill>
                <a:latin typeface="楷体" panose="02010609060101010101" charset="-122"/>
                <a:ea typeface="楷体" panose="02010609060101010101" charset="-122"/>
                <a:sym typeface="+mn-ea"/>
              </a:rPr>
              <a:t>    分析：</a:t>
            </a:r>
            <a:r>
              <a:rPr lang="zh-CN" altLang="en-US" b="1">
                <a:solidFill>
                  <a:schemeClr val="tx1"/>
                </a:solidFill>
                <a:latin typeface="楷体" panose="02010609060101010101" charset="-122"/>
                <a:ea typeface="楷体" panose="02010609060101010101" charset="-122"/>
                <a:sym typeface="+mn-ea"/>
              </a:rPr>
              <a:t>本实例用“解释器模式”设计比较适合，首先设计其文法规则如下：</a:t>
            </a:r>
          </a:p>
          <a:p>
            <a:pPr marL="0" indent="0">
              <a:lnSpc>
                <a:spcPct val="120000"/>
              </a:lnSpc>
              <a:buNone/>
            </a:pPr>
            <a:r>
              <a:rPr lang="zh-CN" altLang="en-US" b="1">
                <a:solidFill>
                  <a:schemeClr val="tx1"/>
                </a:solidFill>
                <a:latin typeface="楷体" panose="02010609060101010101" charset="-122"/>
                <a:ea typeface="楷体" panose="02010609060101010101" charset="-122"/>
                <a:sym typeface="+mn-ea"/>
              </a:rPr>
              <a:t>    </a:t>
            </a:r>
            <a:r>
              <a:rPr lang="zh-CN" altLang="en-US" b="1">
                <a:solidFill>
                  <a:srgbClr val="9900CC"/>
                </a:solidFill>
                <a:latin typeface="楷体" panose="02010609060101010101" charset="-122"/>
                <a:ea typeface="楷体" panose="02010609060101010101" charset="-122"/>
                <a:sym typeface="+mn-ea"/>
              </a:rPr>
              <a:t>&lt;expression&gt; ::= &lt;city&gt;的&lt;person&gt;</a:t>
            </a:r>
          </a:p>
          <a:p>
            <a:pPr marL="0" indent="0">
              <a:lnSpc>
                <a:spcPct val="120000"/>
              </a:lnSpc>
              <a:buNone/>
            </a:pPr>
            <a:r>
              <a:rPr lang="zh-CN" altLang="en-US" b="1">
                <a:solidFill>
                  <a:srgbClr val="9900CC"/>
                </a:solidFill>
                <a:latin typeface="楷体" panose="02010609060101010101" charset="-122"/>
                <a:ea typeface="楷体" panose="02010609060101010101" charset="-122"/>
                <a:sym typeface="+mn-ea"/>
              </a:rPr>
              <a:t>    &lt;city&gt; ::= 韶关 | 广州</a:t>
            </a:r>
          </a:p>
          <a:p>
            <a:pPr marL="0" indent="0">
              <a:lnSpc>
                <a:spcPct val="120000"/>
              </a:lnSpc>
              <a:buNone/>
            </a:pPr>
            <a:r>
              <a:rPr lang="zh-CN" altLang="en-US" b="1">
                <a:solidFill>
                  <a:srgbClr val="9900CC"/>
                </a:solidFill>
                <a:latin typeface="楷体" panose="02010609060101010101" charset="-122"/>
                <a:ea typeface="楷体" panose="02010609060101010101" charset="-122"/>
                <a:sym typeface="+mn-ea"/>
              </a:rPr>
              <a:t>    &lt;person&gt; ::= 老人 | 妇女 | 儿童</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459105" y="1466850"/>
            <a:ext cx="3490595" cy="4817110"/>
          </a:xfrm>
        </p:spPr>
        <p:txBody>
          <a:bodyPr/>
          <a:lstStyle/>
          <a:p>
            <a:pPr>
              <a:lnSpc>
                <a:spcPct val="120000"/>
              </a:lnSpc>
            </a:pPr>
            <a:r>
              <a:rPr lang="zh-CN" altLang="en-US" sz="2800">
                <a:solidFill>
                  <a:srgbClr val="00B050"/>
                </a:solidFill>
              </a:rPr>
              <a:t>8.4.3 模式的应用实例（续）</a:t>
            </a:r>
          </a:p>
          <a:p>
            <a:pPr marL="0" indent="0">
              <a:lnSpc>
                <a:spcPct val="12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【例8.4】用解释器模式设计一个 “韶粤通”公交车卡的读卡器程序。</a:t>
            </a:r>
          </a:p>
          <a:p>
            <a:pPr marL="0" indent="0">
              <a:lnSpc>
                <a:spcPct val="12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solidFill>
                  <a:schemeClr val="tx1"/>
                </a:solidFill>
                <a:latin typeface="楷体" panose="02010609060101010101" charset="-122"/>
                <a:ea typeface="楷体" panose="02010609060101010101" charset="-122"/>
                <a:sym typeface="+mn-ea"/>
              </a:rPr>
              <a:t>右边是其结构图：</a:t>
            </a:r>
          </a:p>
          <a:p>
            <a:pPr marL="0" indent="0">
              <a:lnSpc>
                <a:spcPct val="120000"/>
              </a:lnSpc>
              <a:buNone/>
            </a:pPr>
            <a:endParaRPr lang="zh-CN" altLang="en-US" b="1">
              <a:solidFill>
                <a:schemeClr val="tx1"/>
              </a:solidFill>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a:t>
            </a:r>
            <a:r>
              <a:rPr lang="en-US" altLang="zh-CN" b="1">
                <a:solidFill>
                  <a:srgbClr val="FF0000"/>
                </a:solidFill>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2" descr="z811_InterpreterPatternDemo"/>
          <p:cNvPicPr>
            <a:picLocks noChangeAspect="1"/>
          </p:cNvPicPr>
          <p:nvPr/>
        </p:nvPicPr>
        <p:blipFill>
          <a:blip r:embed="rId3"/>
          <a:stretch>
            <a:fillRect/>
          </a:stretch>
        </p:blipFill>
        <p:spPr>
          <a:xfrm>
            <a:off x="3949065" y="1466850"/>
            <a:ext cx="7950200" cy="4816475"/>
          </a:xfrm>
          <a:prstGeom prst="rect">
            <a:avLst/>
          </a:prstGeom>
          <a:noFill/>
          <a:ln w="9525">
            <a:no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40000"/>
              </a:lnSpc>
            </a:pPr>
            <a:r>
              <a:rPr lang="zh-CN" altLang="en-US" sz="2800">
                <a:solidFill>
                  <a:srgbClr val="00B050"/>
                </a:solidFill>
              </a:rPr>
              <a:t>8.4.4 模式的应用场景</a:t>
            </a:r>
          </a:p>
          <a:p>
            <a:pPr marL="0" indent="0">
              <a:lnSpc>
                <a:spcPct val="140000"/>
              </a:lnSpc>
              <a:buNone/>
            </a:pPr>
            <a:r>
              <a:rPr lang="zh-CN" altLang="en-US" sz="2800" b="1">
                <a:latin typeface="楷体" panose="02010609060101010101" charset="-122"/>
                <a:ea typeface="楷体" panose="02010609060101010101" charset="-122"/>
                <a:sym typeface="+mn-ea"/>
              </a:rPr>
              <a:t>   前面我们分析了解释器模式的结构与特点，现在来分析它的以下应用场景：  </a:t>
            </a:r>
          </a:p>
          <a:p>
            <a:pPr marL="0" indent="0">
              <a:lnSpc>
                <a:spcPct val="140000"/>
              </a:lnSpc>
              <a:buNone/>
            </a:pPr>
            <a:r>
              <a:rPr lang="zh-CN" altLang="en-US" sz="2800" b="1">
                <a:latin typeface="楷体" panose="02010609060101010101" charset="-122"/>
                <a:ea typeface="楷体" panose="02010609060101010101" charset="-122"/>
                <a:sym typeface="+mn-ea"/>
              </a:rPr>
              <a:t>   1）当</a:t>
            </a:r>
            <a:r>
              <a:rPr lang="zh-CN" altLang="en-US" sz="2800" b="1">
                <a:solidFill>
                  <a:srgbClr val="FF0000"/>
                </a:solidFill>
                <a:latin typeface="楷体" panose="02010609060101010101" charset="-122"/>
                <a:ea typeface="楷体" panose="02010609060101010101" charset="-122"/>
                <a:sym typeface="+mn-ea"/>
              </a:rPr>
              <a:t>语言的文法较为简单</a:t>
            </a:r>
            <a:r>
              <a:rPr lang="zh-CN" altLang="en-US" sz="2800" b="1">
                <a:latin typeface="楷体" panose="02010609060101010101" charset="-122"/>
                <a:ea typeface="楷体" panose="02010609060101010101" charset="-122"/>
                <a:sym typeface="+mn-ea"/>
              </a:rPr>
              <a:t>，且</a:t>
            </a:r>
            <a:r>
              <a:rPr lang="zh-CN" altLang="en-US" sz="2800" b="1">
                <a:solidFill>
                  <a:srgbClr val="FF0000"/>
                </a:solidFill>
                <a:latin typeface="楷体" panose="02010609060101010101" charset="-122"/>
                <a:ea typeface="楷体" panose="02010609060101010101" charset="-122"/>
                <a:sym typeface="+mn-ea"/>
              </a:rPr>
              <a:t>执行效率不是关键问题</a:t>
            </a:r>
            <a:r>
              <a:rPr lang="zh-CN" altLang="en-US" sz="2800" b="1">
                <a:latin typeface="楷体" panose="02010609060101010101" charset="-122"/>
                <a:ea typeface="楷体" panose="02010609060101010101" charset="-122"/>
                <a:sym typeface="+mn-ea"/>
              </a:rPr>
              <a:t>时。</a:t>
            </a:r>
          </a:p>
          <a:p>
            <a:pPr marL="0" indent="0">
              <a:lnSpc>
                <a:spcPct val="140000"/>
              </a:lnSpc>
              <a:buNone/>
            </a:pPr>
            <a:r>
              <a:rPr lang="zh-CN" altLang="en-US" sz="2800" b="1">
                <a:latin typeface="楷体" panose="02010609060101010101" charset="-122"/>
                <a:ea typeface="楷体" panose="02010609060101010101" charset="-122"/>
                <a:sym typeface="+mn-ea"/>
              </a:rPr>
              <a:t>   2）当</a:t>
            </a:r>
            <a:r>
              <a:rPr lang="zh-CN" altLang="en-US" sz="2800" b="1">
                <a:solidFill>
                  <a:srgbClr val="FF0000"/>
                </a:solidFill>
                <a:latin typeface="楷体" panose="02010609060101010101" charset="-122"/>
                <a:ea typeface="楷体" panose="02010609060101010101" charset="-122"/>
                <a:sym typeface="+mn-ea"/>
              </a:rPr>
              <a:t>问题重复出现</a:t>
            </a:r>
            <a:r>
              <a:rPr lang="zh-CN" altLang="en-US" sz="2800" b="1">
                <a:latin typeface="楷体" panose="02010609060101010101" charset="-122"/>
                <a:ea typeface="楷体" panose="02010609060101010101" charset="-122"/>
                <a:sym typeface="+mn-ea"/>
              </a:rPr>
              <a:t>，且</a:t>
            </a:r>
            <a:r>
              <a:rPr lang="zh-CN" altLang="en-US" sz="2800" b="1">
                <a:solidFill>
                  <a:srgbClr val="FF0000"/>
                </a:solidFill>
                <a:latin typeface="楷体" panose="02010609060101010101" charset="-122"/>
                <a:ea typeface="楷体" panose="02010609060101010101" charset="-122"/>
                <a:sym typeface="+mn-ea"/>
              </a:rPr>
              <a:t>可以用一种简单的语言来进行表达</a:t>
            </a:r>
            <a:r>
              <a:rPr lang="zh-CN" altLang="en-US" sz="2800" b="1">
                <a:latin typeface="楷体" panose="02010609060101010101" charset="-122"/>
                <a:ea typeface="楷体" panose="02010609060101010101" charset="-122"/>
                <a:sym typeface="+mn-ea"/>
              </a:rPr>
              <a:t>时。</a:t>
            </a:r>
          </a:p>
          <a:p>
            <a:pPr marL="0" indent="0">
              <a:lnSpc>
                <a:spcPct val="140000"/>
              </a:lnSpc>
              <a:buNone/>
            </a:pPr>
            <a:r>
              <a:rPr lang="zh-CN" altLang="en-US" sz="2800" b="1">
                <a:latin typeface="楷体" panose="02010609060101010101" charset="-122"/>
                <a:ea typeface="楷体" panose="02010609060101010101" charset="-122"/>
                <a:sym typeface="+mn-ea"/>
              </a:rPr>
              <a:t>   3）当</a:t>
            </a:r>
            <a:r>
              <a:rPr lang="zh-CN" altLang="en-US" sz="2800" b="1">
                <a:solidFill>
                  <a:srgbClr val="FF0000"/>
                </a:solidFill>
                <a:latin typeface="楷体" panose="02010609060101010101" charset="-122"/>
                <a:ea typeface="楷体" panose="02010609060101010101" charset="-122"/>
                <a:sym typeface="+mn-ea"/>
              </a:rPr>
              <a:t>一个语言需要解释执行</a:t>
            </a:r>
            <a:r>
              <a:rPr lang="zh-CN" altLang="en-US" sz="2800" b="1">
                <a:latin typeface="楷体" panose="02010609060101010101" charset="-122"/>
                <a:ea typeface="楷体" panose="02010609060101010101" charset="-122"/>
                <a:sym typeface="+mn-ea"/>
              </a:rPr>
              <a:t>，并且语言中的句子可以表示为一个抽象语法树的时候，如：XML文档解释。</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8.4 解释器（Interpreter）模式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83360"/>
            <a:ext cx="10986770" cy="4906645"/>
          </a:xfrm>
        </p:spPr>
        <p:txBody>
          <a:bodyPr/>
          <a:lstStyle/>
          <a:p>
            <a:pPr>
              <a:lnSpc>
                <a:spcPct val="140000"/>
              </a:lnSpc>
            </a:pPr>
            <a:r>
              <a:rPr lang="zh-CN" altLang="en-US" sz="2800">
                <a:solidFill>
                  <a:srgbClr val="00B050"/>
                </a:solidFill>
              </a:rPr>
              <a:t>8.4.5 模式的扩展</a:t>
            </a:r>
          </a:p>
          <a:p>
            <a:pPr marL="0" indent="0">
              <a:lnSpc>
                <a:spcPct val="140000"/>
              </a:lnSpc>
              <a:buNone/>
            </a:pPr>
            <a:r>
              <a:rPr lang="zh-CN" altLang="en-US" b="1">
                <a:latin typeface="楷体" panose="02010609060101010101" charset="-122"/>
                <a:ea typeface="楷体" panose="02010609060101010101" charset="-122"/>
                <a:sym typeface="+mn-ea"/>
              </a:rPr>
              <a:t>   Java提供了一些强大的数学公式解析器可以解释一些复杂的文法、功能强大、使用简单。如：</a:t>
            </a:r>
            <a:r>
              <a:rPr lang="zh-CN" altLang="en-US" b="1">
                <a:solidFill>
                  <a:srgbClr val="FF0000"/>
                </a:solidFill>
                <a:latin typeface="楷体" panose="02010609060101010101" charset="-122"/>
                <a:ea typeface="楷体" panose="02010609060101010101" charset="-122"/>
                <a:sym typeface="+mn-ea"/>
              </a:rPr>
              <a:t>Jep（java表达式分析器）</a:t>
            </a:r>
            <a:r>
              <a:rPr lang="zh-CN" altLang="en-US" b="1">
                <a:latin typeface="楷体" panose="02010609060101010101" charset="-122"/>
                <a:ea typeface="楷体" panose="02010609060101010101" charset="-122"/>
                <a:sym typeface="+mn-ea"/>
              </a:rPr>
              <a:t>，它是一个用来转换和计算数学表达式的java库，通过它用户</a:t>
            </a:r>
            <a:r>
              <a:rPr lang="zh-CN" altLang="en-US" b="1">
                <a:solidFill>
                  <a:srgbClr val="FF0000"/>
                </a:solidFill>
                <a:latin typeface="楷体" panose="02010609060101010101" charset="-122"/>
                <a:ea typeface="楷体" panose="02010609060101010101" charset="-122"/>
                <a:sym typeface="+mn-ea"/>
              </a:rPr>
              <a:t>可以根据字符串形式的数学公式快速地计算出其结果</a:t>
            </a:r>
            <a:r>
              <a:rPr lang="zh-CN" altLang="en-US" b="1">
                <a:latin typeface="楷体" panose="02010609060101010101" charset="-122"/>
                <a:ea typeface="楷体" panose="02010609060101010101" charset="-122"/>
                <a:sym typeface="+mn-ea"/>
              </a:rPr>
              <a:t>。用户</a:t>
            </a:r>
            <a:r>
              <a:rPr lang="zh-CN" altLang="en-US" b="1">
                <a:solidFill>
                  <a:srgbClr val="0066FF"/>
                </a:solidFill>
                <a:latin typeface="楷体" panose="02010609060101010101" charset="-122"/>
                <a:ea typeface="楷体" panose="02010609060101010101" charset="-122"/>
                <a:sym typeface="+mn-ea"/>
              </a:rPr>
              <a:t>下载Jep包</a:t>
            </a:r>
            <a:r>
              <a:rPr lang="zh-CN" altLang="en-US" b="1">
                <a:latin typeface="楷体" panose="02010609060101010101" charset="-122"/>
                <a:ea typeface="楷体" panose="02010609060101010101" charset="-122"/>
                <a:sym typeface="+mn-ea"/>
              </a:rPr>
              <a:t>的解压文件</a:t>
            </a:r>
            <a:r>
              <a:rPr lang="zh-CN" altLang="en-US" b="1">
                <a:solidFill>
                  <a:srgbClr val="0066FF"/>
                </a:solidFill>
                <a:latin typeface="楷体" panose="02010609060101010101" charset="-122"/>
                <a:ea typeface="楷体" panose="02010609060101010101" charset="-122"/>
                <a:sym typeface="+mn-ea"/>
              </a:rPr>
              <a:t>jep-x.x.x.jar</a:t>
            </a:r>
            <a:r>
              <a:rPr lang="zh-CN" altLang="en-US" b="1">
                <a:latin typeface="楷体" panose="02010609060101010101" charset="-122"/>
                <a:ea typeface="楷体" panose="02010609060101010101" charset="-122"/>
                <a:sym typeface="+mn-ea"/>
              </a:rPr>
              <a:t>后，在Eclipse的“Java构建路径”对话框的“库”选项卡中选择“</a:t>
            </a:r>
            <a:r>
              <a:rPr lang="zh-CN" altLang="en-US" b="1">
                <a:solidFill>
                  <a:srgbClr val="0066FF"/>
                </a:solidFill>
                <a:latin typeface="楷体" panose="02010609060101010101" charset="-122"/>
                <a:ea typeface="楷体" panose="02010609060101010101" charset="-122"/>
                <a:sym typeface="+mn-ea"/>
              </a:rPr>
              <a:t>添加外部JAR(X)...</a:t>
            </a:r>
            <a:r>
              <a:rPr lang="zh-CN" altLang="en-US" b="1">
                <a:latin typeface="楷体" panose="02010609060101010101" charset="-122"/>
                <a:ea typeface="楷体" panose="02010609060101010101" charset="-122"/>
                <a:sym typeface="+mn-ea"/>
              </a:rPr>
              <a:t>”，将该Jep包添加到你的项目中后即可使用其中的类库。</a:t>
            </a:r>
          </a:p>
          <a:p>
            <a:pPr marL="0" indent="0">
              <a:lnSpc>
                <a:spcPct val="140000"/>
              </a:lnSpc>
              <a:buNone/>
            </a:pPr>
            <a:r>
              <a:rPr lang="zh-CN" altLang="en-US" b="1">
                <a:latin typeface="楷体" panose="02010609060101010101" charset="-122"/>
                <a:ea typeface="楷体" panose="02010609060101010101" charset="-122"/>
                <a:sym typeface="+mn-ea"/>
              </a:rPr>
              <a:t>   现在以它为例来介绍该工具包的使用方法，即</a:t>
            </a:r>
            <a:r>
              <a:rPr lang="zh-CN" altLang="en-US" b="1">
                <a:solidFill>
                  <a:srgbClr val="0066FF"/>
                </a:solidFill>
                <a:latin typeface="楷体" panose="02010609060101010101" charset="-122"/>
                <a:ea typeface="楷体" panose="02010609060101010101" charset="-122"/>
                <a:sym typeface="+mn-ea"/>
              </a:rPr>
              <a:t>用公式</a:t>
            </a:r>
            <a:r>
              <a:rPr lang="en-US" altLang="zh-CN" b="1">
                <a:solidFill>
                  <a:srgbClr val="0066FF"/>
                </a:solidFill>
                <a:latin typeface="楷体" panose="02010609060101010101" charset="-122"/>
                <a:ea typeface="楷体" panose="02010609060101010101" charset="-122"/>
                <a:sym typeface="+mn-ea"/>
              </a:rPr>
              <a:t>“</a:t>
            </a:r>
            <a:r>
              <a:rPr lang="zh-CN" altLang="en-US" b="1">
                <a:solidFill>
                  <a:srgbClr val="0066FF"/>
                </a:solidFill>
                <a:latin typeface="楷体" panose="02010609060101010101" charset="-122"/>
                <a:ea typeface="楷体" panose="02010609060101010101" charset="-122"/>
                <a:sym typeface="+mn-ea"/>
              </a:rPr>
              <a:t>本金×利率×时间＝利息</a:t>
            </a:r>
            <a:r>
              <a:rPr lang="en-US" altLang="zh-CN" b="1">
                <a:solidFill>
                  <a:srgbClr val="0066FF"/>
                </a:solidFill>
                <a:latin typeface="楷体" panose="02010609060101010101" charset="-122"/>
                <a:ea typeface="楷体" panose="02010609060101010101" charset="-122"/>
                <a:sym typeface="+mn-ea"/>
              </a:rPr>
              <a:t>”</a:t>
            </a:r>
            <a:r>
              <a:rPr lang="zh-CN" altLang="en-US" b="1">
                <a:solidFill>
                  <a:srgbClr val="0066FF"/>
                </a:solidFill>
                <a:latin typeface="楷体" panose="02010609060101010101" charset="-122"/>
                <a:ea typeface="楷体" panose="02010609060101010101" charset="-122"/>
                <a:sym typeface="+mn-ea"/>
              </a:rPr>
              <a:t>计算存款利息</a:t>
            </a:r>
            <a:r>
              <a:rPr lang="zh-CN" altLang="en-US" b="1">
                <a:latin typeface="楷体" panose="02010609060101010101" charset="-122"/>
                <a:ea typeface="楷体" panose="02010609060101010101" charset="-122"/>
                <a:sym typeface="+mn-ea"/>
              </a:rPr>
              <a:t>，其相关</a:t>
            </a:r>
            <a:r>
              <a:rPr lang="zh-CN" altLang="en-US" b="1">
                <a:solidFill>
                  <a:srgbClr val="FF0000"/>
                </a:solidFill>
                <a:latin typeface="楷体" panose="02010609060101010101" charset="-122"/>
                <a:ea typeface="楷体" panose="02010609060101010101" charset="-122"/>
                <a:sym typeface="+mn-ea"/>
              </a:rPr>
              <a:t>程序代码见附件</a:t>
            </a:r>
            <a:r>
              <a:rPr lang="zh-CN" altLang="en-US"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olidFill>
                  <a:srgbClr val="C00000"/>
                </a:solidFill>
                <a:sym typeface="+mn-ea"/>
              </a:rPr>
              <a:t>8</a:t>
            </a:r>
            <a:r>
              <a:rPr>
                <a:solidFill>
                  <a:srgbClr val="C00000"/>
                </a:solidFill>
                <a:sym typeface="+mn-ea"/>
              </a:rPr>
              <a:t>.5 本章小结</a:t>
            </a:r>
          </a:p>
        </p:txBody>
      </p:sp>
      <p:sp>
        <p:nvSpPr>
          <p:cNvPr id="3" name="内容占位符 2"/>
          <p:cNvSpPr>
            <a:spLocks noGrp="1"/>
          </p:cNvSpPr>
          <p:nvPr>
            <p:ph idx="1"/>
          </p:nvPr>
        </p:nvSpPr>
        <p:spPr>
          <a:xfrm>
            <a:off x="609600" y="1492885"/>
            <a:ext cx="10972800" cy="4634865"/>
          </a:xfrm>
        </p:spPr>
        <p:txBody>
          <a:bodyPr/>
          <a:lstStyle/>
          <a:p>
            <a:pPr>
              <a:lnSpc>
                <a:spcPct val="170000"/>
              </a:lnSpc>
            </a:pPr>
            <a:r>
              <a:rPr lang="zh-CN" altLang="en-US" sz="2800" b="1">
                <a:latin typeface="楷体" panose="02010609060101010101" charset="-122"/>
                <a:ea typeface="楷体" panose="02010609060101010101" charset="-122"/>
              </a:rPr>
              <a:t>本章主要介绍了</a:t>
            </a:r>
            <a:r>
              <a:rPr lang="zh-CN" altLang="en-US" sz="2800" b="1">
                <a:solidFill>
                  <a:srgbClr val="FF0000"/>
                </a:solidFill>
                <a:latin typeface="楷体" panose="02010609060101010101" charset="-122"/>
                <a:ea typeface="楷体" panose="02010609060101010101" charset="-122"/>
              </a:rPr>
              <a:t>迭代器模式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访问者模式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备忘录模式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解释器模式</a:t>
            </a:r>
            <a:r>
              <a:rPr lang="zh-CN" altLang="en-US" sz="2800" b="1">
                <a:latin typeface="楷体" panose="02010609060101010101" charset="-122"/>
                <a:ea typeface="楷体" panose="02010609060101010101" charset="-122"/>
              </a:rPr>
              <a:t>的</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a:t>
            </a:r>
            <a:r>
              <a:rPr lang="zh-CN" altLang="en-US" sz="2800" b="1">
                <a:solidFill>
                  <a:srgbClr val="0066FF"/>
                </a:solidFill>
                <a:latin typeface="楷体" panose="02010609060101010101" charset="-122"/>
                <a:ea typeface="楷体" panose="02010609060101010101" charset="-122"/>
              </a:rPr>
              <a:t>特点</a:t>
            </a:r>
            <a:r>
              <a:rPr lang="zh-CN" altLang="en-US" sz="2800" b="1">
                <a:latin typeface="楷体" panose="02010609060101010101" charset="-122"/>
                <a:ea typeface="楷体" panose="02010609060101010101" charset="-122"/>
              </a:rPr>
              <a:t>、</a:t>
            </a:r>
            <a:r>
              <a:rPr lang="zh-CN" altLang="en-US" sz="2800" b="1">
                <a:solidFill>
                  <a:srgbClr val="0066FF"/>
                </a:solidFill>
                <a:latin typeface="楷体" panose="02010609060101010101" charset="-122"/>
                <a:ea typeface="楷体" panose="02010609060101010101" charset="-122"/>
              </a:rPr>
              <a:t>结构</a:t>
            </a:r>
            <a:r>
              <a:rPr lang="zh-CN" altLang="en-US" sz="2800" b="1">
                <a:latin typeface="楷体" panose="02010609060101010101" charset="-122"/>
                <a:ea typeface="楷体" panose="02010609060101010101" charset="-122"/>
              </a:rPr>
              <a:t>、</a:t>
            </a:r>
            <a:r>
              <a:rPr lang="zh-CN" altLang="en-US" sz="2800" b="1">
                <a:solidFill>
                  <a:srgbClr val="0066FF"/>
                </a:solidFill>
                <a:latin typeface="楷体" panose="02010609060101010101" charset="-122"/>
                <a:ea typeface="楷体" panose="02010609060101010101" charset="-122"/>
              </a:rPr>
              <a:t>实现方法</a:t>
            </a:r>
            <a:r>
              <a:rPr lang="zh-CN" altLang="en-US" sz="2800" b="1">
                <a:latin typeface="楷体" panose="02010609060101010101" charset="-122"/>
                <a:ea typeface="楷体" panose="02010609060101010101" charset="-122"/>
              </a:rPr>
              <a:t>与</a:t>
            </a:r>
            <a:r>
              <a:rPr lang="zh-CN" altLang="en-US" sz="2800" b="1">
                <a:solidFill>
                  <a:srgbClr val="0066FF"/>
                </a:solidFill>
                <a:latin typeface="楷体" panose="02010609060101010101" charset="-122"/>
                <a:ea typeface="楷体" panose="02010609060101010101" charset="-122"/>
              </a:rPr>
              <a:t>扩展方向</a:t>
            </a:r>
            <a:r>
              <a:rPr lang="zh-CN" altLang="en-US" sz="2800" b="1">
                <a:latin typeface="楷体" panose="02010609060101010101" charset="-122"/>
                <a:ea typeface="楷体" panose="02010609060101010101" charset="-122"/>
              </a:rPr>
              <a:t>，并通过多个应用实例来说明这四种设计模式的</a:t>
            </a:r>
            <a:r>
              <a:rPr lang="zh-CN" altLang="en-US" sz="2800" b="1">
                <a:solidFill>
                  <a:srgbClr val="0066FF"/>
                </a:solidFill>
                <a:latin typeface="楷体" panose="02010609060101010101" charset="-122"/>
                <a:ea typeface="楷体" panose="02010609060101010101" charset="-122"/>
              </a:rPr>
              <a:t>应用场景</a:t>
            </a:r>
            <a:r>
              <a:rPr lang="zh-CN" altLang="en-US" sz="2800" b="1">
                <a:latin typeface="楷体" panose="02010609060101010101" charset="-122"/>
                <a:ea typeface="楷体" panose="02010609060101010101" charset="-122"/>
              </a:rPr>
              <a:t>和</a:t>
            </a:r>
            <a:r>
              <a:rPr lang="zh-CN" altLang="en-US" sz="2800" b="1">
                <a:solidFill>
                  <a:srgbClr val="0066FF"/>
                </a:solidFill>
                <a:latin typeface="楷体" panose="02010609060101010101" charset="-122"/>
                <a:ea typeface="楷体" panose="02010609060101010101" charset="-122"/>
              </a:rPr>
              <a:t>使用方法</a:t>
            </a:r>
            <a:r>
              <a:rPr lang="zh-CN" altLang="en-US" sz="2800" b="1">
                <a:latin typeface="楷体" panose="02010609060101010101" charset="-122"/>
                <a:ea typeface="楷体" panose="02010609060101010101" charset="-122"/>
              </a:rPr>
              <a:t>。</a:t>
            </a:r>
          </a:p>
          <a:p>
            <a:pPr marL="0" indent="0">
              <a:lnSpc>
                <a:spcPct val="170000"/>
              </a:lnSpc>
              <a:buNone/>
            </a:pPr>
            <a:endParaRPr lang="zh-CN" altLang="en-US" sz="2800" b="1">
              <a:latin typeface="楷体" panose="02010609060101010101" charset="-122"/>
              <a:ea typeface="楷体" panose="02010609060101010101" charset="-122"/>
            </a:endParaRPr>
          </a:p>
          <a:p>
            <a:pPr>
              <a:lnSpc>
                <a:spcPct val="170000"/>
              </a:lnSpc>
            </a:pPr>
            <a:r>
              <a:rPr lang="zh-CN" altLang="en-US" sz="2800" b="1">
                <a:solidFill>
                  <a:srgbClr val="FF0000"/>
                </a:solidFill>
                <a:latin typeface="楷体" panose="02010609060101010101" charset="-122"/>
                <a:ea typeface="楷体" panose="02010609060101010101" charset="-122"/>
              </a:rPr>
              <a:t>习题：</a:t>
            </a:r>
            <a:r>
              <a:rPr lang="zh-CN" altLang="en-US" sz="2800" b="1">
                <a:latin typeface="楷体" panose="02010609060101010101" charset="-122"/>
                <a:ea typeface="楷体" panose="02010609060101010101" charset="-122"/>
              </a:rPr>
              <a:t>见教材。</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872615" y="2834640"/>
            <a:ext cx="8446770" cy="1188720"/>
          </a:xfrm>
          <a:prstGeom prst="rect">
            <a:avLst/>
          </a:prstGeom>
          <a:noFill/>
          <a:ln>
            <a:noFill/>
          </a:ln>
        </p:spPr>
        <p:txBody>
          <a:bodyPr wrap="none" rtlCol="0" anchor="t">
            <a:spAutoFit/>
            <a:scene3d>
              <a:camera prst="perspectiveLeft"/>
              <a:lightRig rig="balanced" dir="t">
                <a:rot lat="0" lon="0" rev="0"/>
              </a:lightRig>
            </a:scene3d>
            <a:sp3d extrusionH="273050" contourW="31750" prstMaterial="plastic">
              <a:extrusionClr>
                <a:srgbClr val="E8BF9A"/>
              </a:extrusionClr>
              <a:contourClr>
                <a:srgbClr val="EFD1B6"/>
              </a:contourClr>
            </a:sp3d>
          </a:bodyPr>
          <a:lstStyle/>
          <a:p>
            <a:pPr algn="ctr"/>
            <a:r>
              <a:rPr lang="zh-CN" altLang="en-US" sz="7200" b="1">
                <a:ln w="25400" cmpd="sng">
                  <a:solidFill>
                    <a:srgbClr val="A38A6E"/>
                  </a:solidFill>
                  <a:prstDash val="solid"/>
                </a:ln>
                <a:blipFill>
                  <a:blip r:embed="rId3">
                    <a:alphaModFix amt="80000"/>
                  </a:blip>
                  <a:tile tx="0" ty="0" sx="47000" sy="49000" flip="none" algn="b"/>
                </a:blipFill>
                <a:effectLst>
                  <a:outerShdw blurRad="60007" dist="200025" dir="15000000" sy="30000" kx="-1800000" algn="bl" rotWithShape="0">
                    <a:prstClr val="black">
                      <a:alpha val="32000"/>
                    </a:prstClr>
                  </a:outerShdw>
                </a:effectLst>
              </a:rPr>
              <a:t>本章节结束，再见！</a:t>
            </a:r>
          </a:p>
        </p:txBody>
      </p:sp>
      <p:sp>
        <p:nvSpPr>
          <p:cNvPr id="3" name="日期占位符 2"/>
          <p:cNvSpPr>
            <a:spLocks noGrp="1"/>
          </p:cNvSpPr>
          <p:nvPr>
            <p:ph type="dt" sz="half" idx="10"/>
          </p:nvPr>
        </p:nvSpPr>
        <p:spPr>
          <a:xfrm>
            <a:off x="53975" y="6546850"/>
            <a:ext cx="5544820" cy="476250"/>
          </a:xfrm>
        </p:spPr>
        <p:txBody>
          <a:bodyPr/>
          <a:lstStyle/>
          <a:p>
            <a:pPr lvl="0"/>
            <a:r>
              <a:rPr lang="zh-CN" altLang="en-US">
                <a:sym typeface="+mn-ea"/>
              </a:rPr>
              <a:t>软件设计模式（Java版）、  作者：程细柱</a:t>
            </a:r>
            <a:endParaRPr lang="zh-CN" altLang="en-US"/>
          </a:p>
          <a:p>
            <a:pPr lvl="0"/>
            <a:endParaRPr lang="zh-CN" altLang="en-US"/>
          </a:p>
        </p:txBody>
      </p:sp>
      <p:sp>
        <p:nvSpPr>
          <p:cNvPr id="5" name="灯片编号占位符 4"/>
          <p:cNvSpPr>
            <a:spLocks noGrp="1"/>
          </p:cNvSpPr>
          <p:nvPr>
            <p:ph type="sldNum" sz="quarter" idx="12"/>
          </p:nvPr>
        </p:nvSpPr>
        <p:spPr/>
        <p:txBody>
          <a:bodyPr/>
          <a:lstStyle/>
          <a:p>
            <a:pPr lvl="0" eaLnBrk="1" hangingPunct="1"/>
            <a:r>
              <a:rPr lang="zh-CN" altLang="en-US" dirty="0"/>
              <a:t>销售电话：010-81055256</a:t>
            </a:r>
          </a:p>
        </p:txBody>
      </p:sp>
      <p:sp>
        <p:nvSpPr>
          <p:cNvPr id="6" name="页脚占位符 5"/>
          <p:cNvSpPr>
            <a:spLocks noGrp="1"/>
          </p:cNvSpPr>
          <p:nvPr>
            <p:ph type="ftr" sz="quarter" idx="11"/>
          </p:nvPr>
        </p:nvSpPr>
        <p:spPr>
          <a:xfrm>
            <a:off x="4072255" y="6530975"/>
            <a:ext cx="5398770" cy="476250"/>
          </a:xfrm>
        </p:spPr>
        <p:txBody>
          <a:bodyPr/>
          <a:lstStyle/>
          <a:p>
            <a:pPr lvl="0"/>
            <a:r>
              <a:rPr lang="zh-CN"/>
              <a:t>人民邮电出版社(www.ptpress.com.cn 和 www.ptpedu.com.cn)</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8.1 迭代器（Iterator）模式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3523615" cy="4641215"/>
          </a:xfrm>
        </p:spPr>
        <p:txBody>
          <a:bodyPr/>
          <a:lstStyle/>
          <a:p>
            <a:pPr>
              <a:lnSpc>
                <a:spcPct val="110000"/>
              </a:lnSpc>
            </a:pPr>
            <a:r>
              <a:rPr sz="2800">
                <a:solidFill>
                  <a:srgbClr val="00B050"/>
                </a:solidFill>
                <a:sym typeface="+mn-ea"/>
              </a:rPr>
              <a:t>8.1.2 模式的结构与实现</a:t>
            </a:r>
            <a:r>
              <a:rPr lang="zh-CN" altLang="en-US" sz="2800">
                <a:solidFill>
                  <a:srgbClr val="00B050"/>
                </a:solidFill>
                <a:sym typeface="+mn-ea"/>
              </a:rPr>
              <a:t>（续）</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10000"/>
              </a:lnSpc>
              <a:buNone/>
            </a:pPr>
            <a:r>
              <a:rPr lang="zh-CN" altLang="en-US" sz="2800" b="1">
                <a:latin typeface="楷体" panose="02010609060101010101" charset="-122"/>
                <a:ea typeface="楷体" panose="02010609060101010101" charset="-122"/>
                <a:sym typeface="+mn-ea"/>
              </a:rPr>
              <a:t>    右边是其结构图：</a:t>
            </a:r>
          </a:p>
          <a:p>
            <a:pPr marL="0" indent="0">
              <a:lnSpc>
                <a:spcPct val="110000"/>
              </a:lnSpc>
              <a:buNone/>
            </a:pP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a:t>
            </a:r>
            <a:r>
              <a:rPr lang="en-US" altLang="zh-CN" sz="2800" b="1">
                <a:solidFill>
                  <a:srgbClr val="0066FF"/>
                </a:solidFill>
                <a:latin typeface="楷体" panose="02010609060101010101" charset="-122"/>
                <a:ea typeface="楷体" panose="02010609060101010101" charset="-122"/>
                <a:sym typeface="+mn-ea"/>
              </a:rPr>
              <a:t>2</a:t>
            </a:r>
            <a:r>
              <a:rPr lang="zh-CN" altLang="en-US" sz="2800" b="1">
                <a:solidFill>
                  <a:srgbClr val="0066FF"/>
                </a:solidFill>
                <a:latin typeface="楷体" panose="02010609060101010101" charset="-122"/>
                <a:ea typeface="楷体" panose="02010609060101010101" charset="-122"/>
                <a:sym typeface="+mn-ea"/>
              </a:rPr>
              <a:t>.模式的实现</a:t>
            </a:r>
          </a:p>
          <a:p>
            <a:pPr marL="0" indent="0">
              <a:lnSpc>
                <a:spcPct val="11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24" descr="z81_IteratorPattern"/>
          <p:cNvPicPr>
            <a:picLocks noChangeAspect="1"/>
          </p:cNvPicPr>
          <p:nvPr/>
        </p:nvPicPr>
        <p:blipFill>
          <a:blip r:embed="rId3"/>
          <a:stretch>
            <a:fillRect/>
          </a:stretch>
        </p:blipFill>
        <p:spPr>
          <a:xfrm>
            <a:off x="4133215" y="1452880"/>
            <a:ext cx="7077710" cy="4996815"/>
          </a:xfrm>
          <a:prstGeom prst="rect">
            <a:avLst/>
          </a:prstGeom>
          <a:noFill/>
          <a:ln w="9525">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8.1 迭代器（Iterator）模式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24205" y="1615440"/>
            <a:ext cx="3928110" cy="4817110"/>
          </a:xfrm>
        </p:spPr>
        <p:txBody>
          <a:bodyPr/>
          <a:lstStyle/>
          <a:p>
            <a:pPr>
              <a:lnSpc>
                <a:spcPct val="120000"/>
              </a:lnSpc>
            </a:pPr>
            <a:r>
              <a:rPr lang="zh-CN" altLang="en-US" sz="2800">
                <a:solidFill>
                  <a:srgbClr val="00B050"/>
                </a:solidFill>
              </a:rPr>
              <a:t>8.1.3 模式的应用实例</a:t>
            </a:r>
          </a:p>
          <a:p>
            <a:pPr marL="0" indent="0">
              <a:lnSpc>
                <a:spcPct val="12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【例8.1】 用迭代器模式编写一个浏览婺源旅游风景图的程序。</a:t>
            </a:r>
          </a:p>
          <a:p>
            <a:pPr marL="0" indent="0">
              <a:lnSpc>
                <a:spcPct val="12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婺源的名胜古迹较多，要设计一个查看相关景点图片和简介的程序，用“迭代器模式”设计比较合适，右边是其结构图：</a:t>
            </a:r>
          </a:p>
          <a:p>
            <a:pPr marL="0" indent="0">
              <a:lnSpc>
                <a:spcPct val="12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8" descr="z82_PictureIterator"/>
          <p:cNvPicPr>
            <a:picLocks noChangeAspect="1"/>
          </p:cNvPicPr>
          <p:nvPr/>
        </p:nvPicPr>
        <p:blipFill>
          <a:blip r:embed="rId3"/>
          <a:stretch>
            <a:fillRect/>
          </a:stretch>
        </p:blipFill>
        <p:spPr>
          <a:xfrm>
            <a:off x="4745990" y="1445260"/>
            <a:ext cx="6644005" cy="4987290"/>
          </a:xfrm>
          <a:prstGeom prst="rect">
            <a:avLst/>
          </a:prstGeom>
          <a:noFill/>
          <a:ln w="9525">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8.1 迭代器（Iterator）模式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24000"/>
            <a:ext cx="4006215" cy="4641215"/>
          </a:xfrm>
        </p:spPr>
        <p:txBody>
          <a:bodyPr/>
          <a:lstStyle/>
          <a:p>
            <a:pPr>
              <a:lnSpc>
                <a:spcPct val="90000"/>
              </a:lnSpc>
            </a:pPr>
            <a:r>
              <a:rPr lang="zh-CN" altLang="en-US" sz="2800">
                <a:solidFill>
                  <a:srgbClr val="00B050"/>
                </a:solidFill>
                <a:sym typeface="+mn-ea"/>
              </a:rPr>
              <a:t>8.1.3 模式的应用实例</a:t>
            </a:r>
            <a:r>
              <a:rPr lang="zh-CN" altLang="en-US" sz="2800">
                <a:sym typeface="+mn-ea"/>
              </a:rPr>
              <a:t> </a:t>
            </a:r>
            <a:r>
              <a:rPr lang="zh-CN" sz="2800">
                <a:solidFill>
                  <a:srgbClr val="00B050"/>
                </a:solidFill>
                <a:sym typeface="+mn-ea"/>
              </a:rPr>
              <a:t>（续）</a:t>
            </a:r>
            <a:endParaRPr lang="zh-CN" altLang="en-US" sz="2800">
              <a:solidFill>
                <a:srgbClr val="00B050"/>
              </a:solidFill>
              <a:sym typeface="+mn-ea"/>
            </a:endParaRPr>
          </a:p>
          <a:p>
            <a:pPr marL="0" indent="0">
              <a:lnSpc>
                <a:spcPct val="90000"/>
              </a:lnSpc>
              <a:buNone/>
            </a:pP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【例8.1】 用迭代器模式编写一个浏览婺源旅游风景图的程序。</a:t>
            </a:r>
          </a:p>
          <a:p>
            <a:pPr marL="0" indent="0">
              <a:lnSpc>
                <a:spcPct val="90000"/>
              </a:lnSpc>
              <a:buNone/>
            </a:pPr>
            <a:r>
              <a:rPr lang="zh-CN" altLang="en-US" sz="2800" b="1">
                <a:latin typeface="楷体" panose="02010609060101010101" charset="-122"/>
                <a:ea typeface="楷体" panose="02010609060101010101" charset="-122"/>
                <a:sym typeface="+mn-ea"/>
              </a:rPr>
              <a:t>  </a:t>
            </a:r>
          </a:p>
          <a:p>
            <a:pPr marL="0" indent="0">
              <a:lnSpc>
                <a:spcPct val="90000"/>
              </a:lnSpc>
              <a:buNone/>
            </a:pPr>
            <a:r>
              <a:rPr lang="zh-CN" altLang="en-US" sz="2800" b="1">
                <a:solidFill>
                  <a:srgbClr val="FF0000"/>
                </a:solidFill>
                <a:latin typeface="楷体" panose="02010609060101010101" charset="-122"/>
                <a:ea typeface="楷体" panose="02010609060101010101" charset="-122"/>
                <a:sym typeface="+mn-ea"/>
              </a:rPr>
              <a:t>  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 descr="IEET"/>
          <p:cNvPicPr>
            <a:picLocks noChangeAspect="1"/>
          </p:cNvPicPr>
          <p:nvPr/>
        </p:nvPicPr>
        <p:blipFill>
          <a:blip r:embed="rId3"/>
          <a:stretch>
            <a:fillRect/>
          </a:stretch>
        </p:blipFill>
        <p:spPr>
          <a:xfrm>
            <a:off x="4802505" y="1524000"/>
            <a:ext cx="6354445" cy="4824730"/>
          </a:xfrm>
          <a:prstGeom prst="rect">
            <a:avLst/>
          </a:prstGeom>
          <a:noFill/>
          <a:ln w="9525">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8.1 迭代器（Iterator）模式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20000"/>
              </a:lnSpc>
            </a:pPr>
            <a:r>
              <a:rPr lang="zh-CN" altLang="en-US" sz="2800">
                <a:solidFill>
                  <a:srgbClr val="00B050"/>
                </a:solidFill>
              </a:rPr>
              <a:t>8.1.4 模式的应用场景</a:t>
            </a:r>
          </a:p>
          <a:p>
            <a:pPr marL="0" indent="0">
              <a:lnSpc>
                <a:spcPct val="120000"/>
              </a:lnSpc>
              <a:buNone/>
            </a:pPr>
            <a:r>
              <a:rPr lang="zh-CN" altLang="en-US" sz="2800" b="1">
                <a:latin typeface="楷体" panose="02010609060101010101" charset="-122"/>
                <a:ea typeface="楷体" panose="02010609060101010101" charset="-122"/>
                <a:sym typeface="+mn-ea"/>
              </a:rPr>
              <a:t>   迭代器模式通常在以下几种情况使用：  </a:t>
            </a:r>
          </a:p>
          <a:p>
            <a:pPr marL="0" indent="0">
              <a:lnSpc>
                <a:spcPct val="120000"/>
              </a:lnSpc>
              <a:buNone/>
            </a:pPr>
            <a:r>
              <a:rPr lang="zh-CN" altLang="en-US" sz="2800" b="1">
                <a:latin typeface="楷体" panose="02010609060101010101" charset="-122"/>
                <a:ea typeface="楷体" panose="02010609060101010101" charset="-122"/>
                <a:sym typeface="+mn-ea"/>
              </a:rPr>
              <a:t>   1）当</a:t>
            </a:r>
            <a:r>
              <a:rPr lang="zh-CN" altLang="en-US" sz="2800" b="1">
                <a:solidFill>
                  <a:srgbClr val="FF0000"/>
                </a:solidFill>
                <a:latin typeface="楷体" panose="02010609060101010101" charset="-122"/>
                <a:ea typeface="楷体" panose="02010609060101010101" charset="-122"/>
                <a:sym typeface="+mn-ea"/>
              </a:rPr>
              <a:t>需要为聚合对象提供多种遍历方式时</a:t>
            </a:r>
            <a:r>
              <a:rPr lang="zh-CN" altLang="en-US" sz="2800" b="1">
                <a:latin typeface="楷体" panose="02010609060101010101" charset="-122"/>
                <a:ea typeface="楷体" panose="02010609060101010101" charset="-122"/>
                <a:sym typeface="+mn-ea"/>
              </a:rPr>
              <a:t>。</a:t>
            </a:r>
          </a:p>
          <a:p>
            <a:pPr marL="0" indent="0">
              <a:lnSpc>
                <a:spcPct val="120000"/>
              </a:lnSpc>
              <a:buNone/>
            </a:pPr>
            <a:r>
              <a:rPr lang="zh-CN" altLang="en-US" sz="2800" b="1">
                <a:latin typeface="楷体" panose="02010609060101010101" charset="-122"/>
                <a:ea typeface="楷体" panose="02010609060101010101" charset="-122"/>
                <a:sym typeface="+mn-ea"/>
              </a:rPr>
              <a:t>   2）当</a:t>
            </a:r>
            <a:r>
              <a:rPr lang="zh-CN" altLang="en-US" sz="2800" b="1">
                <a:solidFill>
                  <a:srgbClr val="FF0000"/>
                </a:solidFill>
                <a:latin typeface="楷体" panose="02010609060101010101" charset="-122"/>
                <a:ea typeface="楷体" panose="02010609060101010101" charset="-122"/>
                <a:sym typeface="+mn-ea"/>
              </a:rPr>
              <a:t>需要为遍历不同的聚合结构</a:t>
            </a:r>
            <a:r>
              <a:rPr lang="zh-CN" altLang="en-US" sz="2800" b="1">
                <a:latin typeface="楷体" panose="02010609060101010101" charset="-122"/>
                <a:ea typeface="楷体" panose="02010609060101010101" charset="-122"/>
                <a:sym typeface="+mn-ea"/>
              </a:rPr>
              <a:t>提供一个</a:t>
            </a:r>
            <a:r>
              <a:rPr lang="zh-CN" altLang="en-US" sz="2800" b="1">
                <a:solidFill>
                  <a:srgbClr val="FF0000"/>
                </a:solidFill>
                <a:latin typeface="楷体" panose="02010609060101010101" charset="-122"/>
                <a:ea typeface="楷体" panose="02010609060101010101" charset="-122"/>
                <a:sym typeface="+mn-ea"/>
              </a:rPr>
              <a:t>统一的接口</a:t>
            </a:r>
            <a:r>
              <a:rPr lang="zh-CN" altLang="en-US" sz="2800" b="1">
                <a:latin typeface="楷体" panose="02010609060101010101" charset="-122"/>
                <a:ea typeface="楷体" panose="02010609060101010101" charset="-122"/>
                <a:sym typeface="+mn-ea"/>
              </a:rPr>
              <a:t>时。</a:t>
            </a:r>
          </a:p>
          <a:p>
            <a:pPr marL="0" indent="0">
              <a:lnSpc>
                <a:spcPct val="120000"/>
              </a:lnSpc>
              <a:buNone/>
            </a:pPr>
            <a:r>
              <a:rPr lang="zh-CN" altLang="en-US" sz="2800" b="1">
                <a:latin typeface="楷体" panose="02010609060101010101" charset="-122"/>
                <a:ea typeface="楷体" panose="02010609060101010101" charset="-122"/>
                <a:sym typeface="+mn-ea"/>
              </a:rPr>
              <a:t>   3）当</a:t>
            </a:r>
            <a:r>
              <a:rPr lang="zh-CN" altLang="en-US" sz="2800" b="1">
                <a:solidFill>
                  <a:srgbClr val="FF0000"/>
                </a:solidFill>
                <a:latin typeface="楷体" panose="02010609060101010101" charset="-122"/>
                <a:ea typeface="楷体" panose="02010609060101010101" charset="-122"/>
                <a:sym typeface="+mn-ea"/>
              </a:rPr>
              <a:t>访问一个聚合对象的内容</a:t>
            </a:r>
            <a:r>
              <a:rPr lang="zh-CN" altLang="en-US" sz="2800" b="1">
                <a:latin typeface="楷体" panose="02010609060101010101" charset="-122"/>
                <a:ea typeface="楷体" panose="02010609060101010101" charset="-122"/>
                <a:sym typeface="+mn-ea"/>
              </a:rPr>
              <a:t>而</a:t>
            </a:r>
            <a:r>
              <a:rPr lang="zh-CN" altLang="en-US" sz="2800" b="1">
                <a:solidFill>
                  <a:srgbClr val="FF0000"/>
                </a:solidFill>
                <a:latin typeface="楷体" panose="02010609060101010101" charset="-122"/>
                <a:ea typeface="楷体" panose="02010609060101010101" charset="-122"/>
                <a:sym typeface="+mn-ea"/>
              </a:rPr>
              <a:t>无需暴露其内部细节</a:t>
            </a:r>
            <a:r>
              <a:rPr lang="zh-CN" altLang="en-US" sz="2800" b="1">
                <a:latin typeface="楷体" panose="02010609060101010101" charset="-122"/>
                <a:ea typeface="楷体" panose="02010609060101010101" charset="-122"/>
                <a:sym typeface="+mn-ea"/>
              </a:rPr>
              <a:t>的表示时。</a:t>
            </a:r>
          </a:p>
          <a:p>
            <a:pPr marL="0" indent="0">
              <a:lnSpc>
                <a:spcPct val="120000"/>
              </a:lnSpc>
              <a:buNone/>
            </a:pPr>
            <a:r>
              <a:rPr lang="zh-CN" altLang="en-US" sz="2800" b="1">
                <a:latin typeface="楷体" panose="02010609060101010101" charset="-122"/>
                <a:ea typeface="楷体" panose="02010609060101010101" charset="-122"/>
                <a:sym typeface="+mn-ea"/>
              </a:rPr>
              <a:t>  由于聚合与迭代器的关系非常密切，所以</a:t>
            </a:r>
            <a:r>
              <a:rPr lang="zh-CN" altLang="en-US" sz="2800" b="1">
                <a:solidFill>
                  <a:srgbClr val="0066FF"/>
                </a:solidFill>
                <a:latin typeface="楷体" panose="02010609060101010101" charset="-122"/>
                <a:ea typeface="楷体" panose="02010609060101010101" charset="-122"/>
                <a:sym typeface="+mn-ea"/>
              </a:rPr>
              <a:t>大多数语言在实现聚合类时都提供了迭代器类</a:t>
            </a:r>
            <a:r>
              <a:rPr lang="zh-CN" altLang="en-US" sz="2800" b="1">
                <a:latin typeface="楷体" panose="02010609060101010101" charset="-122"/>
                <a:ea typeface="楷体" panose="02010609060101010101" charset="-122"/>
                <a:sym typeface="+mn-ea"/>
              </a:rPr>
              <a:t>，因此大数情况下使用语言中已有的聚合类的迭代器就已经够了。</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8.1 迭代器（Iterator）模式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514350" y="1666875"/>
            <a:ext cx="3672205" cy="4723130"/>
          </a:xfrm>
        </p:spPr>
        <p:txBody>
          <a:bodyPr/>
          <a:lstStyle/>
          <a:p>
            <a:pPr>
              <a:lnSpc>
                <a:spcPct val="120000"/>
              </a:lnSpc>
            </a:pPr>
            <a:r>
              <a:rPr lang="zh-CN" altLang="en-US" sz="2800">
                <a:solidFill>
                  <a:srgbClr val="00B050"/>
                </a:solidFill>
              </a:rPr>
              <a:t>8.1.5 模式的扩展</a:t>
            </a:r>
          </a:p>
          <a:p>
            <a:pPr marL="0" indent="0">
              <a:lnSpc>
                <a:spcPct val="120000"/>
              </a:lnSpc>
              <a:buNone/>
            </a:pPr>
            <a:r>
              <a:rPr lang="zh-CN" altLang="en-US" b="1">
                <a:latin typeface="楷体" panose="02010609060101010101" charset="-122"/>
                <a:ea typeface="楷体" panose="02010609060101010101" charset="-122"/>
                <a:sym typeface="+mn-ea"/>
              </a:rPr>
              <a:t>  迭代器模式</a:t>
            </a:r>
            <a:r>
              <a:rPr lang="zh-CN" altLang="en-US" b="1">
                <a:solidFill>
                  <a:srgbClr val="FF0000"/>
                </a:solidFill>
                <a:latin typeface="楷体" panose="02010609060101010101" charset="-122"/>
                <a:ea typeface="楷体" panose="02010609060101010101" charset="-122"/>
                <a:sym typeface="+mn-ea"/>
              </a:rPr>
              <a:t>常常与组合模式结合起来使用</a:t>
            </a:r>
            <a:r>
              <a:rPr lang="zh-CN" altLang="en-US" b="1">
                <a:latin typeface="楷体" panose="02010609060101010101" charset="-122"/>
                <a:ea typeface="楷体" panose="02010609060101010101" charset="-122"/>
                <a:sym typeface="+mn-ea"/>
              </a:rPr>
              <a:t>，在对组合模式中的容器构件进行访问时，经常</a:t>
            </a:r>
            <a:r>
              <a:rPr lang="zh-CN" altLang="en-US" b="1">
                <a:solidFill>
                  <a:srgbClr val="FF0000"/>
                </a:solidFill>
                <a:latin typeface="楷体" panose="02010609060101010101" charset="-122"/>
                <a:ea typeface="楷体" panose="02010609060101010101" charset="-122"/>
                <a:sym typeface="+mn-ea"/>
              </a:rPr>
              <a:t>将迭代器潜藏在组合模式的容器构成类中</a:t>
            </a:r>
            <a:r>
              <a:rPr lang="zh-CN" altLang="en-US" b="1">
                <a:latin typeface="楷体" panose="02010609060101010101" charset="-122"/>
                <a:ea typeface="楷体" panose="02010609060101010101" charset="-122"/>
                <a:sym typeface="+mn-ea"/>
              </a:rPr>
              <a:t>。当然，</a:t>
            </a:r>
            <a:r>
              <a:rPr lang="zh-CN" altLang="en-US" b="1">
                <a:solidFill>
                  <a:srgbClr val="FF0000"/>
                </a:solidFill>
                <a:latin typeface="楷体" panose="02010609060101010101" charset="-122"/>
                <a:ea typeface="楷体" panose="02010609060101010101" charset="-122"/>
                <a:sym typeface="+mn-ea"/>
              </a:rPr>
              <a:t>也可以构造一个外部迭代器来对容器构件进行访问</a:t>
            </a:r>
            <a:r>
              <a:rPr lang="zh-CN" altLang="en-US" b="1">
                <a:latin typeface="楷体" panose="02010609060101010101" charset="-122"/>
                <a:ea typeface="楷体" panose="02010609060101010101" charset="-122"/>
                <a:sym typeface="+mn-ea"/>
              </a:rPr>
              <a:t>，右边是其结构图：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21" descr="z83_CompositeIterator"/>
          <p:cNvPicPr>
            <a:picLocks noChangeAspect="1"/>
          </p:cNvPicPr>
          <p:nvPr/>
        </p:nvPicPr>
        <p:blipFill>
          <a:blip r:embed="rId3"/>
          <a:stretch>
            <a:fillRect/>
          </a:stretch>
        </p:blipFill>
        <p:spPr>
          <a:xfrm>
            <a:off x="4160520" y="1539875"/>
            <a:ext cx="7717155" cy="4850130"/>
          </a:xfrm>
          <a:prstGeom prst="rect">
            <a:avLst/>
          </a:prstGeom>
          <a:noFill/>
          <a:ln w="9525">
            <a:noFill/>
          </a:ln>
        </p:spPr>
      </p:pic>
    </p:spTree>
  </p:cSld>
  <p:clrMapOvr>
    <a:masterClrMapping/>
  </p:clrMapOvr>
  <p:transition>
    <p:fade/>
  </p:transition>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6821</Words>
  <Application>Microsoft Office PowerPoint</Application>
  <PresentationFormat>自定义</PresentationFormat>
  <Paragraphs>448</Paragraphs>
  <Slides>45</Slides>
  <Notes>39</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科技宣讲</vt:lpstr>
      <vt:lpstr>第8章 行为型模式（下）</vt:lpstr>
      <vt:lpstr>内容简介</vt:lpstr>
      <vt:lpstr>8.1 迭代器（Iterator）模式</vt:lpstr>
      <vt:lpstr>8.1 迭代器（Iterator）模式（续）</vt:lpstr>
      <vt:lpstr>8.1 迭代器（Iterator）模式（续）</vt:lpstr>
      <vt:lpstr>8.1 迭代器（Iterator）模式（续）</vt:lpstr>
      <vt:lpstr>8.1 迭代器（Iterator）模式（续）</vt:lpstr>
      <vt:lpstr>8.1 迭代器（Iterator）模式（续）</vt:lpstr>
      <vt:lpstr>8.1 迭代器（Iterator）模式（续）</vt:lpstr>
      <vt:lpstr>8.2 访问者（Visitor）模式</vt:lpstr>
      <vt:lpstr>8.2 访问者（Visitor）模式（续）</vt:lpstr>
      <vt:lpstr>8.2 访问者（Visitor）模式（续）</vt:lpstr>
      <vt:lpstr>8.2 访问者（Visitor）模式（续）</vt:lpstr>
      <vt:lpstr>8.2 访问者（Visitor）模式（续）</vt:lpstr>
      <vt:lpstr>8.2 访问者（Visitor）模式（续）</vt:lpstr>
      <vt:lpstr>8.2 访问者（Visitor）模式（续）</vt:lpstr>
      <vt:lpstr>8.2 访问者（Visitor）模式（续）</vt:lpstr>
      <vt:lpstr>8.2 访问者（Visitor）模式（续）</vt:lpstr>
      <vt:lpstr>8.2 访问者（Visitor）模式（续）</vt:lpstr>
      <vt:lpstr>8.2 访问者（Visitor）模式（续）</vt:lpstr>
      <vt:lpstr>8.2 访问者（Visitor）模式（续）</vt:lpstr>
      <vt:lpstr>8.2 访问者（Visitor）模式（续）</vt:lpstr>
      <vt:lpstr>8.3 备忘录（Memento）模式</vt:lpstr>
      <vt:lpstr>8.3 备忘录（Memento）模式（续）</vt:lpstr>
      <vt:lpstr>8.3 备忘录（Memento）模式（续）</vt:lpstr>
      <vt:lpstr>8.3 备忘录（Memento）模式（续）</vt:lpstr>
      <vt:lpstr>8.3 备忘录（Memento）模式（续）</vt:lpstr>
      <vt:lpstr>8.3 备忘录（Memento）模式（续）</vt:lpstr>
      <vt:lpstr>8.3 备忘录（Memento）模式（续）</vt:lpstr>
      <vt:lpstr>8.4 解释器（Interpreter）模式</vt:lpstr>
      <vt:lpstr>8.4 解释器（Interpreter）模式</vt:lpstr>
      <vt:lpstr>8.4 解释器（Interpreter）模式（续）</vt:lpstr>
      <vt:lpstr>8.4 解释器（Interpreter）模式（续）</vt:lpstr>
      <vt:lpstr>8.4 解释器（Interpreter）模式（续）</vt:lpstr>
      <vt:lpstr>8.4 解释器（Interpreter）模式（续）</vt:lpstr>
      <vt:lpstr>8.4 解释器（Interpreter）模式（续）</vt:lpstr>
      <vt:lpstr>8.4 解释器（Interpreter）模式（续）</vt:lpstr>
      <vt:lpstr>8.4 解释器（Interpreter）模式（续）</vt:lpstr>
      <vt:lpstr>8.4 解释器（Interpreter）模式（续）</vt:lpstr>
      <vt:lpstr>8.4 解释器（Interpreter）模式（续）</vt:lpstr>
      <vt:lpstr>8.4 解释器（Interpreter）模式（续）</vt:lpstr>
      <vt:lpstr>8.4 解释器（Interpreter）模式（续）</vt:lpstr>
      <vt:lpstr>8.4 解释器（Interpreter）模式（续）</vt:lpstr>
      <vt:lpstr>8.5 本章小结</vt:lpstr>
      <vt:lpstr>PowerPoint 演示文稿</vt:lpstr>
    </vt:vector>
  </TitlesOfParts>
  <Company>韶关学院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软件设计模式（Java版）</dc:title>
  <dc:creator>程细柱</dc:creator>
  <cp:lastModifiedBy>admin</cp:lastModifiedBy>
  <cp:revision>932</cp:revision>
  <dcterms:created xsi:type="dcterms:W3CDTF">2016-11-09T11:52:00Z</dcterms:created>
  <dcterms:modified xsi:type="dcterms:W3CDTF">2020-09-14T02:20:19Z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