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6" r:id="rId6"/>
    <p:sldId id="484" r:id="rId7"/>
    <p:sldId id="485" r:id="rId8"/>
    <p:sldId id="486" r:id="rId9"/>
    <p:sldId id="487" r:id="rId10"/>
    <p:sldId id="488" r:id="rId11"/>
    <p:sldId id="489" r:id="rId12"/>
    <p:sldId id="490" r:id="rId13"/>
    <p:sldId id="491" r:id="rId14"/>
    <p:sldId id="483" r:id="rId15"/>
    <p:sldId id="492" r:id="rId16"/>
    <p:sldId id="493" r:id="rId17"/>
    <p:sldId id="494" r:id="rId18"/>
    <p:sldId id="495" r:id="rId19"/>
    <p:sldId id="496" r:id="rId20"/>
    <p:sldId id="497" r:id="rId21"/>
    <p:sldId id="501" r:id="rId22"/>
    <p:sldId id="503" r:id="rId23"/>
    <p:sldId id="502" r:id="rId24"/>
    <p:sldId id="504" r:id="rId25"/>
    <p:sldId id="505" r:id="rId26"/>
    <p:sldId id="506" r:id="rId27"/>
    <p:sldId id="507" r:id="rId28"/>
    <p:sldId id="508" r:id="rId29"/>
    <p:sldId id="509" r:id="rId30"/>
    <p:sldId id="510" r:id="rId31"/>
    <p:sldId id="512" r:id="rId32"/>
    <p:sldId id="513" r:id="rId33"/>
    <p:sldId id="514" r:id="rId34"/>
    <p:sldId id="515" r:id="rId35"/>
    <p:sldId id="516" r:id="rId36"/>
    <p:sldId id="517" r:id="rId37"/>
    <p:sldId id="518" r:id="rId38"/>
    <p:sldId id="519" r:id="rId39"/>
    <p:sldId id="520" r:id="rId40"/>
    <p:sldId id="521" r:id="rId41"/>
    <p:sldId id="320" r:id="rId42"/>
    <p:sldId id="265"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66FF"/>
    <a:srgbClr val="CE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b="-69"/>
          </a:stretch>
        </a:blipFill>
        <a:effectLst/>
      </p:bgPr>
    </p:bg>
    <p:spTree>
      <p:nvGrpSpPr>
        <p:cNvPr id="1" name=""/>
        <p:cNvGrpSpPr/>
        <p:nvPr/>
      </p:nvGrpSpPr>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pPr eaLnBrk="1" latinLnBrk="0" hangingPunct="1"/>
            <a:r>
              <a:rPr lang="zh-CN" altLang="en-US" dirty="0"/>
              <a:t>Java面向对象程序设计(ISDN：9787564740634)、  作者：程细柱</a:t>
            </a:r>
            <a:endParaRPr lang="zh-CN" altLang="en-US" dirty="0"/>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pPr eaLnBrk="1" latinLnBrk="0" hangingPunct="1"/>
            <a:r>
              <a:rPr lang="zh-CN" altLang="en-US" dirty="0"/>
              <a:t>电子科技大学出版社(www.uestcp.com.cn)</a:t>
            </a:r>
            <a:endParaRPr lang="zh-CN" altLang="en-US" dirty="0"/>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pPr eaLnBrk="1" latinLnBrk="0" hangingPunct="1"/>
            <a:fld id="{9A0DB2DC-4C9A-4742-B13C-FB6460FD3503}" type="slidenum">
              <a:rPr lang="zh-CN"/>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5" name="页脚占位符 4"/>
          <p:cNvSpPr>
            <a:spLocks noGrp="1"/>
          </p:cNvSpPr>
          <p:nvPr>
            <p:ph type="ftr" sz="quarter" idx="11"/>
          </p:nvPr>
        </p:nvSpPr>
        <p:spPr/>
        <p:txBody>
          <a:bodyPr/>
          <a:lstStyle/>
          <a:p>
            <a:pPr lvl="0"/>
            <a:r>
              <a:rPr lang="zh-CN"/>
              <a:t>电子科技大学出版社(www.uestcp.com.cn)</a:t>
            </a:r>
            <a:endParaRPr lang="zh-CN"/>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5" name="页脚占位符 4"/>
          <p:cNvSpPr>
            <a:spLocks noGrp="1"/>
          </p:cNvSpPr>
          <p:nvPr>
            <p:ph type="ftr" sz="quarter" idx="11"/>
          </p:nvPr>
        </p:nvSpPr>
        <p:spPr/>
        <p:txBody>
          <a:bodyPr/>
          <a:lstStyle/>
          <a:p>
            <a:pPr lvl="0"/>
            <a:r>
              <a:rPr lang="zh-CN"/>
              <a:t>电子科技大学出版社(www.uestcp.com.cn)</a:t>
            </a:r>
            <a:endParaRPr lang="zh-CN"/>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endParaRPr lang="zh-CN" altLang="en-US"/>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endParaRPr lang="zh-CN"/>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endParaRPr lang="zh-CN" altLang="en-US" dirty="0"/>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5" name="页脚占位符 4"/>
          <p:cNvSpPr>
            <a:spLocks noGrp="1"/>
          </p:cNvSpPr>
          <p:nvPr>
            <p:ph type="ftr" sz="quarter" idx="11"/>
          </p:nvPr>
        </p:nvSpPr>
        <p:spPr/>
        <p:txBody>
          <a:bodyPr/>
          <a:lstStyle/>
          <a:p>
            <a:pPr lvl="0"/>
            <a:r>
              <a:rPr lang="zh-CN"/>
              <a:t>电子科技大学出版社(www.uestcp.com.cn)</a:t>
            </a:r>
            <a:endParaRPr lang="zh-CN"/>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6" name="页脚占位符 5"/>
          <p:cNvSpPr>
            <a:spLocks noGrp="1"/>
          </p:cNvSpPr>
          <p:nvPr>
            <p:ph type="ftr" sz="quarter" idx="11"/>
          </p:nvPr>
        </p:nvSpPr>
        <p:spPr/>
        <p:txBody>
          <a:bodyPr/>
          <a:lstStyle/>
          <a:p>
            <a:pPr lvl="0"/>
            <a:r>
              <a:rPr lang="zh-CN"/>
              <a:t>电子科技大学出版社(www.uestcp.com.cn)</a:t>
            </a:r>
            <a:endParaRPr lang="zh-CN"/>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8" name="页脚占位符 7"/>
          <p:cNvSpPr>
            <a:spLocks noGrp="1"/>
          </p:cNvSpPr>
          <p:nvPr>
            <p:ph type="ftr" sz="quarter" idx="11"/>
          </p:nvPr>
        </p:nvSpPr>
        <p:spPr/>
        <p:txBody>
          <a:bodyPr/>
          <a:lstStyle/>
          <a:p>
            <a:pPr lvl="0"/>
            <a:r>
              <a:rPr lang="zh-CN"/>
              <a:t>电子科技大学出版社(www.uestcp.com.cn)</a:t>
            </a:r>
            <a:endParaRPr lang="zh-CN"/>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4" name="页脚占位符 3"/>
          <p:cNvSpPr>
            <a:spLocks noGrp="1"/>
          </p:cNvSpPr>
          <p:nvPr>
            <p:ph type="ftr" sz="quarter" idx="11"/>
          </p:nvPr>
        </p:nvSpPr>
        <p:spPr/>
        <p:txBody>
          <a:bodyPr/>
          <a:lstStyle/>
          <a:p>
            <a:pPr lvl="0"/>
            <a:r>
              <a:rPr lang="zh-CN"/>
              <a:t>电子科技大学出版社(www.uestcp.com.cn)</a:t>
            </a:r>
            <a:endParaRPr lang="zh-CN"/>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3" name="页脚占位符 2"/>
          <p:cNvSpPr>
            <a:spLocks noGrp="1"/>
          </p:cNvSpPr>
          <p:nvPr>
            <p:ph type="ftr" sz="quarter" idx="11"/>
          </p:nvPr>
        </p:nvSpPr>
        <p:spPr/>
        <p:txBody>
          <a:bodyPr/>
          <a:lstStyle/>
          <a:p>
            <a:pPr lvl="0"/>
            <a:r>
              <a:rPr lang="zh-CN"/>
              <a:t>电子科技大学出版社(www.uestcp.com.cn)</a:t>
            </a:r>
            <a:endParaRPr lang="zh-CN"/>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6" name="页脚占位符 5"/>
          <p:cNvSpPr>
            <a:spLocks noGrp="1"/>
          </p:cNvSpPr>
          <p:nvPr>
            <p:ph type="ftr" sz="quarter" idx="11"/>
          </p:nvPr>
        </p:nvSpPr>
        <p:spPr/>
        <p:txBody>
          <a:bodyPr/>
          <a:lstStyle/>
          <a:p>
            <a:pPr lvl="0"/>
            <a:r>
              <a:rPr lang="zh-CN"/>
              <a:t>电子科技大学出版社(www.uestcp.com.cn)</a:t>
            </a:r>
            <a:endParaRPr lang="zh-CN"/>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endParaRPr lang="zh-CN" altLang="en-US"/>
          </a:p>
        </p:txBody>
      </p:sp>
      <p:sp>
        <p:nvSpPr>
          <p:cNvPr id="6" name="页脚占位符 5"/>
          <p:cNvSpPr>
            <a:spLocks noGrp="1"/>
          </p:cNvSpPr>
          <p:nvPr>
            <p:ph type="ftr" sz="quarter" idx="11"/>
          </p:nvPr>
        </p:nvSpPr>
        <p:spPr/>
        <p:txBody>
          <a:bodyPr/>
          <a:lstStyle/>
          <a:p>
            <a:pPr lvl="0"/>
            <a:r>
              <a:rPr lang="zh-CN"/>
              <a:t>电子科技大学出版社(www.uestcp.com.cn)</a:t>
            </a:r>
            <a:endParaRPr lang="zh-CN"/>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r="-33201"/>
          </a:stretch>
        </a:blipFill>
        <a:effectLst/>
      </p:bgPr>
    </p:bg>
    <p:spTree>
      <p:nvGrpSpPr>
        <p:cNvPr id="1" name=""/>
        <p:cNvGrpSpPr/>
        <p:nvPr/>
      </p:nvGrpSpPr>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endParaRPr lang="zh-CN"/>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标题 43"/>
          <p:cNvSpPr>
            <a:spLocks noGrp="1"/>
          </p:cNvSpPr>
          <p:nvPr>
            <p:ph type="ctrTitle"/>
          </p:nvPr>
        </p:nvSpPr>
        <p:spPr>
          <a:xfrm>
            <a:off x="912284" y="2260283"/>
            <a:ext cx="10363200" cy="1254125"/>
          </a:xfrm>
        </p:spPr>
        <p:txBody>
          <a:bodyPr/>
          <a:p>
            <a:r>
              <a:t>第9章 设计模式实验指导</a:t>
            </a:r>
          </a:p>
        </p:txBody>
      </p:sp>
      <p:sp>
        <p:nvSpPr>
          <p:cNvPr id="45" name="副标题 44"/>
          <p:cNvSpPr>
            <a:spLocks noGrp="1"/>
          </p:cNvSpPr>
          <p:nvPr>
            <p:ph type="subTitle" idx="1"/>
          </p:nvPr>
        </p:nvSpPr>
        <p:spPr>
          <a:xfrm>
            <a:off x="1828800" y="4654550"/>
            <a:ext cx="8534400" cy="1404620"/>
          </a:xfrm>
        </p:spPr>
        <p:txBody>
          <a:bodyPr/>
          <a:p>
            <a:r>
              <a:rPr lang="zh-CN" altLang="en-US">
                <a:latin typeface="幼圆" panose="02010509060101010101" charset="-122"/>
                <a:ea typeface="幼圆" panose="02010509060101010101" charset="-122"/>
              </a:rPr>
              <a:t>作者：程细柱</a:t>
            </a:r>
            <a:endParaRPr lang="zh-CN" altLang="en-US">
              <a:latin typeface="幼圆" panose="02010509060101010101" charset="-122"/>
              <a:ea typeface="幼圆" panose="02010509060101010101" charset="-122"/>
            </a:endParaRPr>
          </a:p>
          <a:p>
            <a:endParaRPr lang="zh-CN" altLang="en-US"/>
          </a:p>
          <a:p>
            <a:r>
              <a:rPr lang="zh-CN" altLang="en-US">
                <a:latin typeface="华文行楷" panose="02010800040101010101" charset="-122"/>
                <a:ea typeface="华文行楷" panose="02010800040101010101" charset="-122"/>
              </a:rPr>
              <a:t>韶关学院信息科学与工程学院</a:t>
            </a:r>
            <a:endParaRPr lang="zh-CN" altLang="en-US">
              <a:latin typeface="华文行楷" panose="02010800040101010101" charset="-122"/>
              <a:ea typeface="华文行楷" panose="020108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1242675" cy="5118100"/>
          </a:xfrm>
        </p:spPr>
        <p:txBody>
          <a:bodyPr/>
          <a:p>
            <a:pPr>
              <a:lnSpc>
                <a:spcPct val="90000"/>
              </a:lnSpc>
            </a:pPr>
            <a:r>
              <a:rPr lang="zh-CN" altLang="en-US" sz="2800">
                <a:solidFill>
                  <a:srgbClr val="00B050"/>
                </a:solidFill>
              </a:rPr>
              <a:t>9.1.2 本实验的工作原理</a:t>
            </a:r>
            <a:r>
              <a:rPr lang="en-US" altLang="zh-CN" sz="2800">
                <a:solidFill>
                  <a:srgbClr val="00B050"/>
                </a:solidFill>
                <a:sym typeface="+mn-ea"/>
              </a:rPr>
              <a:t>(</a:t>
            </a:r>
            <a:r>
              <a:rPr lang="zh-CN" altLang="en-US" sz="2800">
                <a:solidFill>
                  <a:srgbClr val="00B050"/>
                </a:solidFill>
                <a:sym typeface="+mn-ea"/>
              </a:rPr>
              <a:t>续</a:t>
            </a:r>
            <a:r>
              <a:rPr lang="en-US" altLang="zh-CN" sz="2800">
                <a:solidFill>
                  <a:srgbClr val="00B050"/>
                </a:solidFill>
                <a:sym typeface="+mn-ea"/>
              </a:rPr>
              <a:t>)</a:t>
            </a:r>
            <a:endParaRPr lang="zh-CN" altLang="en-US" sz="2800">
              <a:solidFill>
                <a:srgbClr val="00B050"/>
              </a:solidFill>
            </a:endParaRPr>
          </a:p>
          <a:p>
            <a:pPr marL="0" indent="0">
              <a:lnSpc>
                <a:spcPct val="9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2.类图的UML表示</a:t>
            </a:r>
            <a:r>
              <a:rPr lang="zh-CN" altLang="en-US" sz="2800" b="1">
                <a:solidFill>
                  <a:srgbClr val="0066FF"/>
                </a:solidFill>
                <a:latin typeface="楷体" panose="02010609060101010101" charset="-122"/>
                <a:ea typeface="楷体" panose="02010609060101010101" charset="-122"/>
                <a:sym typeface="+mn-ea"/>
              </a:rPr>
              <a:t>（续）</a:t>
            </a:r>
            <a:endParaRPr lang="zh-CN" altLang="en-US" sz="2800" b="1">
              <a:solidFill>
                <a:srgbClr val="0066FF"/>
              </a:solidFill>
              <a:latin typeface="楷体" panose="02010609060101010101" charset="-122"/>
              <a:ea typeface="楷体" panose="02010609060101010101" charset="-122"/>
            </a:endParaRPr>
          </a:p>
          <a:p>
            <a:pPr marL="0" indent="0">
              <a:lnSpc>
                <a:spcPct val="90000"/>
              </a:lnSpc>
              <a:buNone/>
            </a:pPr>
            <a:r>
              <a:rPr lang="zh-CN" altLang="en-US" sz="2800" b="1">
                <a:latin typeface="楷体" panose="02010609060101010101" charset="-122"/>
                <a:ea typeface="楷体" panose="02010609060101010101" charset="-122"/>
              </a:rPr>
              <a:t>    </a:t>
            </a:r>
            <a:r>
              <a:rPr lang="zh-CN" altLang="en-US" sz="2800" b="1">
                <a:solidFill>
                  <a:srgbClr val="FF0000"/>
                </a:solidFill>
                <a:latin typeface="楷体" panose="02010609060101010101" charset="-122"/>
                <a:ea typeface="楷体" panose="02010609060101010101" charset="-122"/>
              </a:rPr>
              <a:t>⑵ 类之间的关系：</a:t>
            </a:r>
            <a:endParaRPr lang="zh-CN" altLang="en-US" sz="2800" b="1">
              <a:latin typeface="楷体" panose="02010609060101010101" charset="-122"/>
              <a:ea typeface="楷体" panose="02010609060101010101" charset="-122"/>
            </a:endParaRPr>
          </a:p>
          <a:p>
            <a:pPr marL="0" indent="0">
              <a:lnSpc>
                <a:spcPct val="90000"/>
              </a:lnSpc>
              <a:buNone/>
            </a:pPr>
            <a:r>
              <a:rPr lang="zh-CN" altLang="en-US" sz="2800" b="1">
                <a:latin typeface="楷体" panose="02010609060101010101" charset="-122"/>
                <a:ea typeface="楷体" panose="02010609060101010101" charset="-122"/>
              </a:rPr>
              <a:t>    3）</a:t>
            </a:r>
            <a:r>
              <a:rPr lang="zh-CN" altLang="en-US" sz="2800" b="1">
                <a:solidFill>
                  <a:srgbClr val="9900CC"/>
                </a:solidFill>
                <a:latin typeface="楷体" panose="02010609060101010101" charset="-122"/>
                <a:ea typeface="楷体" panose="02010609060101010101" charset="-122"/>
              </a:rPr>
              <a:t>聚合关系（Aggregation）</a:t>
            </a:r>
            <a:r>
              <a:rPr lang="zh-CN" altLang="en-US" sz="2800" b="1">
                <a:latin typeface="楷体" panose="02010609060101010101" charset="-122"/>
                <a:ea typeface="楷体" panose="02010609060101010101" charset="-122"/>
              </a:rPr>
              <a:t>，用</a:t>
            </a:r>
            <a:r>
              <a:rPr lang="zh-CN" altLang="en-US" sz="2800" b="1">
                <a:solidFill>
                  <a:srgbClr val="FF0000"/>
                </a:solidFill>
                <a:latin typeface="楷体" panose="02010609060101010101" charset="-122"/>
                <a:ea typeface="楷体" panose="02010609060101010101" charset="-122"/>
              </a:rPr>
              <a:t>带空心菱形的实线来表示</a:t>
            </a:r>
            <a:r>
              <a:rPr lang="zh-CN" altLang="en-US" sz="2800" b="1">
                <a:latin typeface="楷体" panose="02010609060101010101" charset="-122"/>
                <a:ea typeface="楷体" panose="02010609060101010101" charset="-122"/>
              </a:rPr>
              <a:t>，菱形指向整体。</a:t>
            </a:r>
            <a:endParaRPr lang="zh-CN" altLang="en-US" sz="2800" b="1">
              <a:latin typeface="楷体" panose="02010609060101010101" charset="-122"/>
              <a:ea typeface="楷体" panose="02010609060101010101" charset="-122"/>
            </a:endParaRPr>
          </a:p>
          <a:p>
            <a:pPr marL="0" indent="0">
              <a:lnSpc>
                <a:spcPct val="90000"/>
              </a:lnSpc>
              <a:buNone/>
            </a:pPr>
            <a:r>
              <a:rPr lang="zh-CN" altLang="en-US" sz="2800" b="1">
                <a:latin typeface="楷体" panose="02010609060101010101" charset="-122"/>
                <a:ea typeface="楷体" panose="02010609060101010101" charset="-122"/>
              </a:rPr>
              <a:t>    4）</a:t>
            </a:r>
            <a:r>
              <a:rPr lang="zh-CN" altLang="en-US" sz="2800" b="1">
                <a:solidFill>
                  <a:srgbClr val="9900CC"/>
                </a:solidFill>
                <a:latin typeface="楷体" panose="02010609060101010101" charset="-122"/>
                <a:ea typeface="楷体" panose="02010609060101010101" charset="-122"/>
              </a:rPr>
              <a:t>组合关系（Composition）</a:t>
            </a:r>
            <a:r>
              <a:rPr lang="zh-CN" altLang="en-US" sz="2800" b="1">
                <a:latin typeface="楷体" panose="02010609060101010101" charset="-122"/>
                <a:ea typeface="楷体" panose="02010609060101010101" charset="-122"/>
              </a:rPr>
              <a:t>，用</a:t>
            </a:r>
            <a:r>
              <a:rPr lang="zh-CN" altLang="en-US" sz="2800" b="1">
                <a:solidFill>
                  <a:srgbClr val="FF0000"/>
                </a:solidFill>
                <a:latin typeface="楷体" panose="02010609060101010101" charset="-122"/>
                <a:ea typeface="楷体" panose="02010609060101010101" charset="-122"/>
              </a:rPr>
              <a:t>带实心菱形的实线来表示</a:t>
            </a:r>
            <a:r>
              <a:rPr lang="zh-CN" altLang="en-US" sz="2800" b="1">
                <a:latin typeface="楷体" panose="02010609060101010101" charset="-122"/>
                <a:ea typeface="楷体" panose="02010609060101010101" charset="-122"/>
              </a:rPr>
              <a:t>，菱形指向整体。</a:t>
            </a:r>
            <a:endParaRPr lang="zh-CN" altLang="en-US" sz="2800" b="1">
              <a:latin typeface="楷体" panose="02010609060101010101" charset="-122"/>
              <a:ea typeface="楷体" panose="02010609060101010101" charset="-122"/>
            </a:endParaRPr>
          </a:p>
          <a:p>
            <a:pPr marL="0" indent="0">
              <a:lnSpc>
                <a:spcPct val="90000"/>
              </a:lnSpc>
              <a:buNone/>
            </a:pPr>
            <a:r>
              <a:rPr lang="zh-CN" altLang="en-US" sz="2800" b="1">
                <a:latin typeface="楷体" panose="02010609060101010101" charset="-122"/>
                <a:ea typeface="楷体" panose="02010609060101010101" charset="-122"/>
              </a:rPr>
              <a:t>    5）</a:t>
            </a:r>
            <a:r>
              <a:rPr lang="zh-CN" altLang="en-US" sz="2800" b="1">
                <a:solidFill>
                  <a:srgbClr val="9900CC"/>
                </a:solidFill>
                <a:latin typeface="楷体" panose="02010609060101010101" charset="-122"/>
                <a:ea typeface="楷体" panose="02010609060101010101" charset="-122"/>
              </a:rPr>
              <a:t>泛化关系（Generalization）</a:t>
            </a:r>
            <a:r>
              <a:rPr lang="zh-CN" altLang="en-US" sz="2800" b="1">
                <a:latin typeface="楷体" panose="02010609060101010101" charset="-122"/>
                <a:ea typeface="楷体" panose="02010609060101010101" charset="-122"/>
              </a:rPr>
              <a:t>，用</a:t>
            </a:r>
            <a:r>
              <a:rPr lang="zh-CN" altLang="en-US" sz="2800" b="1">
                <a:solidFill>
                  <a:srgbClr val="FF0000"/>
                </a:solidFill>
                <a:latin typeface="楷体" panose="02010609060101010101" charset="-122"/>
                <a:ea typeface="楷体" panose="02010609060101010101" charset="-122"/>
              </a:rPr>
              <a:t>带空心三角箭头的实线来表示</a:t>
            </a:r>
            <a:r>
              <a:rPr lang="zh-CN" altLang="en-US" sz="2800" b="1">
                <a:latin typeface="楷体" panose="02010609060101010101" charset="-122"/>
                <a:ea typeface="楷体" panose="02010609060101010101" charset="-122"/>
              </a:rPr>
              <a:t>，箭头从子类指向父类。</a:t>
            </a:r>
            <a:endParaRPr lang="zh-CN" altLang="en-US" sz="2800" b="1">
              <a:latin typeface="楷体" panose="02010609060101010101" charset="-122"/>
              <a:ea typeface="楷体" panose="02010609060101010101" charset="-122"/>
            </a:endParaRPr>
          </a:p>
          <a:p>
            <a:pPr marL="0" indent="0">
              <a:lnSpc>
                <a:spcPct val="90000"/>
              </a:lnSpc>
              <a:buNone/>
            </a:pPr>
            <a:r>
              <a:rPr lang="zh-CN" altLang="en-US" sz="2800" b="1">
                <a:latin typeface="楷体" panose="02010609060101010101" charset="-122"/>
                <a:ea typeface="楷体" panose="02010609060101010101" charset="-122"/>
              </a:rPr>
              <a:t>    6）</a:t>
            </a:r>
            <a:r>
              <a:rPr lang="zh-CN" altLang="en-US" sz="2800" b="1">
                <a:solidFill>
                  <a:srgbClr val="9900CC"/>
                </a:solidFill>
                <a:latin typeface="楷体" panose="02010609060101010101" charset="-122"/>
                <a:ea typeface="楷体" panose="02010609060101010101" charset="-122"/>
              </a:rPr>
              <a:t>实现关系（Realization）</a:t>
            </a:r>
            <a:r>
              <a:rPr lang="zh-CN" altLang="en-US" sz="2800" b="1">
                <a:latin typeface="楷体" panose="02010609060101010101" charset="-122"/>
                <a:ea typeface="楷体" panose="02010609060101010101" charset="-122"/>
              </a:rPr>
              <a:t>，用</a:t>
            </a:r>
            <a:r>
              <a:rPr lang="zh-CN" altLang="en-US" sz="2800" b="1">
                <a:solidFill>
                  <a:srgbClr val="FF0000"/>
                </a:solidFill>
                <a:latin typeface="楷体" panose="02010609060101010101" charset="-122"/>
                <a:ea typeface="楷体" panose="02010609060101010101" charset="-122"/>
              </a:rPr>
              <a:t>带空心三角箭头的虚线来表示</a:t>
            </a:r>
            <a:r>
              <a:rPr lang="zh-CN" altLang="en-US" sz="2800" b="1">
                <a:latin typeface="楷体" panose="02010609060101010101" charset="-122"/>
                <a:ea typeface="楷体" panose="02010609060101010101" charset="-122"/>
              </a:rPr>
              <a:t>，箭头从实现类指向接口。</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rgbClr val="C00000"/>
                </a:solidFill>
                <a:sym typeface="+mn-ea"/>
              </a:rPr>
              <a:t>9.1 Umlet的使用与类图的设计</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3876040" cy="4779010"/>
          </a:xfrm>
        </p:spPr>
        <p:txBody>
          <a:bodyPr/>
          <a:p>
            <a:pPr>
              <a:lnSpc>
                <a:spcPct val="140000"/>
              </a:lnSpc>
            </a:pPr>
            <a:r>
              <a:rPr lang="zh-CN" altLang="en-US" sz="2800">
                <a:solidFill>
                  <a:srgbClr val="00B050"/>
                </a:solidFill>
                <a:sym typeface="+mn-ea"/>
              </a:rPr>
              <a:t>9.1.2 本实验的工作原理</a:t>
            </a:r>
            <a:r>
              <a:rPr lang="en-US" altLang="zh-CN" sz="2800">
                <a:solidFill>
                  <a:srgbClr val="00B050"/>
                </a:solidFill>
                <a:sym typeface="+mn-ea"/>
              </a:rPr>
              <a:t>(</a:t>
            </a:r>
            <a:r>
              <a:rPr lang="zh-CN" altLang="en-US" sz="2800">
                <a:solidFill>
                  <a:srgbClr val="00B050"/>
                </a:solidFill>
                <a:sym typeface="+mn-ea"/>
              </a:rPr>
              <a:t>续</a:t>
            </a:r>
            <a:r>
              <a:rPr lang="en-US" altLang="zh-CN" sz="2800">
                <a:solidFill>
                  <a:srgbClr val="00B050"/>
                </a:solidFill>
                <a:sym typeface="+mn-ea"/>
              </a:rPr>
              <a:t>)</a:t>
            </a:r>
            <a:endParaRPr lang="zh-CN" altLang="en-US" sz="2800">
              <a:solidFill>
                <a:srgbClr val="00B050"/>
              </a:solidFill>
            </a:endParaRPr>
          </a:p>
          <a:p>
            <a:pPr marL="0" indent="0">
              <a:lnSpc>
                <a:spcPct val="14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2.类图的UML表示（续）</a:t>
            </a:r>
            <a:endParaRPr lang="zh-CN" altLang="en-US" sz="2800" b="1">
              <a:solidFill>
                <a:srgbClr val="0066FF"/>
              </a:solidFill>
              <a:latin typeface="楷体" panose="02010609060101010101" charset="-122"/>
              <a:ea typeface="楷体" panose="02010609060101010101" charset="-122"/>
            </a:endParaRPr>
          </a:p>
          <a:p>
            <a:pPr marL="0" indent="0">
              <a:lnSpc>
                <a:spcPct val="140000"/>
              </a:lnSpc>
              <a:buNone/>
            </a:pPr>
            <a:r>
              <a:rPr lang="zh-CN" altLang="en-US" sz="2800" b="1">
                <a:latin typeface="楷体" panose="02010609060101010101" charset="-122"/>
                <a:ea typeface="楷体" panose="02010609060101010101" charset="-122"/>
                <a:sym typeface="+mn-ea"/>
              </a:rPr>
              <a:t>    右图是类之间的关系在UML中的图形表示方式：</a:t>
            </a:r>
            <a:endParaRPr lang="zh-CN" altLang="en-US" sz="2800" b="1">
              <a:latin typeface="楷体" panose="02010609060101010101" charset="-122"/>
              <a:ea typeface="楷体" panose="02010609060101010101" charset="-122"/>
              <a:sym typeface="+mn-ea"/>
            </a:endParaRPr>
          </a:p>
        </p:txBody>
      </p:sp>
      <p:sp>
        <p:nvSpPr>
          <p:cNvPr id="4" name="日期占位符 3"/>
          <p:cNvSpPr>
            <a:spLocks noGrp="1"/>
          </p:cNvSpPr>
          <p:nvPr>
            <p:ph type="dt" sz="half" idx="10"/>
          </p:nvPr>
        </p:nvSpPr>
        <p:spPr/>
        <p:txBody>
          <a:bodyPr/>
          <a:p>
            <a:pPr lvl="0"/>
            <a:r>
              <a:rPr lang="zh-CN" altLang="en-US"/>
              <a:t>软件设计模式（Java版）(ISDN：9787564740634)、  作者：程细柱</a:t>
            </a:r>
            <a:endParaRPr lang="zh-CN" altLang="en-US"/>
          </a:p>
        </p:txBody>
      </p:sp>
      <p:sp>
        <p:nvSpPr>
          <p:cNvPr id="5" name="页脚占位符 4"/>
          <p:cNvSpPr>
            <a:spLocks noGrp="1"/>
          </p:cNvSpPr>
          <p:nvPr>
            <p:ph type="ftr" sz="quarter" idx="11"/>
          </p:nvPr>
        </p:nvSpPr>
        <p:spPr/>
        <p:txBody>
          <a:bodyPr/>
          <a:p>
            <a:pPr lvl="0"/>
            <a:r>
              <a:rPr lang="zh-CN"/>
              <a:t>人民邮电出版社(www.ptpress.com.cn)</a:t>
            </a:r>
            <a:endParaRPr lang="zh-CN"/>
          </a:p>
        </p:txBody>
      </p:sp>
      <p:sp>
        <p:nvSpPr>
          <p:cNvPr id="6" name="灯片编号占位符 5"/>
          <p:cNvSpPr>
            <a:spLocks noGrp="1"/>
          </p:cNvSpPr>
          <p:nvPr>
            <p:ph type="sldNum" sz="quarter" idx="12"/>
          </p:nvPr>
        </p:nvSpPr>
        <p:spPr/>
        <p:txBody>
          <a:bodyPr/>
          <a:p>
            <a:pPr lvl="0" eaLnBrk="1" hangingPunct="1"/>
            <a:r>
              <a:rPr lang="zh-CN" altLang="en-US" dirty="0"/>
              <a:t>销售电话：010-81055256</a:t>
            </a:r>
            <a:endParaRPr lang="zh-CN" altLang="en-US" dirty="0"/>
          </a:p>
        </p:txBody>
      </p:sp>
      <p:pic>
        <p:nvPicPr>
          <p:cNvPr id="7" name="图片 27" descr="z92_ClassRelations"/>
          <p:cNvPicPr>
            <a:picLocks noChangeAspect="1"/>
          </p:cNvPicPr>
          <p:nvPr/>
        </p:nvPicPr>
        <p:blipFill>
          <a:blip r:embed="rId1"/>
          <a:stretch>
            <a:fillRect/>
          </a:stretch>
        </p:blipFill>
        <p:spPr>
          <a:xfrm>
            <a:off x="5090160" y="1302385"/>
            <a:ext cx="6130290" cy="5254625"/>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p>
            <a:pPr>
              <a:lnSpc>
                <a:spcPct val="110000"/>
              </a:lnSpc>
            </a:pPr>
            <a:r>
              <a:rPr lang="zh-CN" altLang="en-US" sz="2800">
                <a:solidFill>
                  <a:srgbClr val="00B050"/>
                </a:solidFill>
              </a:rPr>
              <a:t>9.1.3 本实验的基本内容</a:t>
            </a:r>
            <a:endParaRPr lang="zh-CN" altLang="en-US" sz="2800">
              <a:solidFill>
                <a:srgbClr val="00B050"/>
              </a:solidFill>
            </a:endParaRPr>
          </a:p>
          <a:p>
            <a:pPr marL="0" indent="0">
              <a:lnSpc>
                <a:spcPct val="110000"/>
              </a:lnSpc>
              <a:buNone/>
            </a:pPr>
            <a:r>
              <a:rPr lang="zh-CN" altLang="en-US" sz="2800" b="1">
                <a:latin typeface="楷体" panose="02010609060101010101" charset="-122"/>
                <a:ea typeface="楷体" panose="02010609060101010101" charset="-122"/>
                <a:sym typeface="+mn-ea"/>
              </a:rPr>
              <a:t>  1.通过对“</a:t>
            </a:r>
            <a:r>
              <a:rPr lang="zh-CN" altLang="en-US" sz="2800" b="1">
                <a:solidFill>
                  <a:srgbClr val="FF0000"/>
                </a:solidFill>
                <a:latin typeface="楷体" panose="02010609060101010101" charset="-122"/>
                <a:ea typeface="楷体" panose="02010609060101010101" charset="-122"/>
                <a:sym typeface="+mn-ea"/>
              </a:rPr>
              <a:t>类之间的关系</a:t>
            </a:r>
            <a:r>
              <a:rPr lang="zh-CN" altLang="en-US" sz="2800" b="1">
                <a:latin typeface="楷体" panose="02010609060101010101" charset="-122"/>
                <a:ea typeface="楷体" panose="02010609060101010101" charset="-122"/>
                <a:sym typeface="+mn-ea"/>
              </a:rPr>
              <a:t>”的学习，在生活中找到相关实例。</a:t>
            </a: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用UMLet</a:t>
            </a:r>
            <a:r>
              <a:rPr lang="zh-CN" altLang="en-US" sz="2800" b="1">
                <a:latin typeface="楷体" panose="02010609060101010101" charset="-122"/>
                <a:ea typeface="楷体" panose="02010609060101010101" charset="-122"/>
                <a:sym typeface="+mn-ea"/>
              </a:rPr>
              <a:t>对以上实例中的类的关系</a:t>
            </a:r>
            <a:r>
              <a:rPr lang="zh-CN" altLang="en-US" sz="2800" b="1">
                <a:solidFill>
                  <a:srgbClr val="FF0000"/>
                </a:solidFill>
                <a:latin typeface="楷体" panose="02010609060101010101" charset="-122"/>
                <a:ea typeface="楷体" panose="02010609060101010101" charset="-122"/>
                <a:sym typeface="+mn-ea"/>
              </a:rPr>
              <a:t>建模</a:t>
            </a:r>
            <a:r>
              <a:rPr lang="zh-CN" altLang="en-US" sz="2800" b="1">
                <a:latin typeface="楷体" panose="02010609060101010101" charset="-122"/>
                <a:ea typeface="楷体" panose="02010609060101010101" charset="-122"/>
                <a:sym typeface="+mn-ea"/>
              </a:rPr>
              <a:t>。</a:t>
            </a:r>
            <a:endParaRPr lang="en-US" altLang="zh-CN" sz="2800">
              <a:solidFill>
                <a:schemeClr val="tx1"/>
              </a:solidFill>
              <a:latin typeface="楷体" panose="02010609060101010101" charset="-122"/>
              <a:ea typeface="楷体" panose="02010609060101010101" charset="-122"/>
            </a:endParaRPr>
          </a:p>
          <a:p>
            <a:pPr>
              <a:lnSpc>
                <a:spcPct val="110000"/>
              </a:lnSpc>
            </a:pPr>
            <a:r>
              <a:rPr lang="zh-CN" altLang="en-US" sz="2800">
                <a:solidFill>
                  <a:srgbClr val="00B050"/>
                </a:solidFill>
              </a:rPr>
              <a:t>9.1.4 本实验的主要要求</a:t>
            </a:r>
            <a:endParaRPr lang="zh-CN" altLang="en-US" sz="2800">
              <a:solidFill>
                <a:srgbClr val="00B050"/>
              </a:solidFill>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所设计的实验必须满足以下两点： </a:t>
            </a:r>
            <a:endParaRPr lang="zh-CN" altLang="en-US" sz="2800" b="1">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1.</a:t>
            </a:r>
            <a:r>
              <a:rPr lang="zh-CN" altLang="en-US" sz="2800" b="1">
                <a:solidFill>
                  <a:srgbClr val="FF0000"/>
                </a:solidFill>
                <a:latin typeface="楷体" panose="02010609060101010101" charset="-122"/>
                <a:ea typeface="楷体" panose="02010609060101010101" charset="-122"/>
              </a:rPr>
              <a:t>类图中至少有一个类包含相关属性和方法</a:t>
            </a:r>
            <a:r>
              <a:rPr lang="zh-CN" altLang="en-US" sz="2800" b="1">
                <a:latin typeface="楷体" panose="02010609060101010101" charset="-122"/>
                <a:ea typeface="楷体" panose="02010609060101010101" charset="-122"/>
              </a:rPr>
              <a:t>，目的是掌握属性和方法的画法。</a:t>
            </a:r>
            <a:endParaRPr lang="zh-CN" altLang="en-US" sz="2800" b="1">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2.所举的若干实例要</a:t>
            </a:r>
            <a:r>
              <a:rPr lang="zh-CN" altLang="en-US" sz="2800" b="1">
                <a:solidFill>
                  <a:srgbClr val="FF0000"/>
                </a:solidFill>
                <a:latin typeface="楷体" panose="02010609060101010101" charset="-122"/>
                <a:ea typeface="楷体" panose="02010609060101010101" charset="-122"/>
              </a:rPr>
              <a:t>包含前面介绍的UML类与类之间的6种关系</a:t>
            </a:r>
            <a:r>
              <a:rPr lang="zh-CN" altLang="en-US" sz="2800" b="1">
                <a:latin typeface="楷体" panose="02010609060101010101" charset="-122"/>
                <a:ea typeface="楷体" panose="02010609060101010101" charset="-122"/>
              </a:rPr>
              <a:t>，并正确画出其相互关系图。</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514350" y="1412875"/>
            <a:ext cx="3339465" cy="5118100"/>
          </a:xfrm>
        </p:spPr>
        <p:txBody>
          <a:bodyPr/>
          <a:p>
            <a:pPr>
              <a:lnSpc>
                <a:spcPct val="110000"/>
              </a:lnSpc>
            </a:pPr>
            <a:r>
              <a:rPr lang="zh-CN" altLang="en-US">
                <a:solidFill>
                  <a:srgbClr val="00B050"/>
                </a:solidFill>
              </a:rPr>
              <a:t>9.1.5 本实验的基本步骤</a:t>
            </a:r>
            <a:endParaRPr lang="zh-CN" altLang="en-US">
              <a:solidFill>
                <a:srgbClr val="00B050"/>
              </a:solidFill>
            </a:endParaRPr>
          </a:p>
          <a:p>
            <a:pPr marL="0" indent="0">
              <a:lnSpc>
                <a:spcPct val="110000"/>
              </a:lnSpc>
              <a:buNone/>
            </a:pPr>
            <a:r>
              <a:rPr lang="zh-CN" altLang="en-US" b="1">
                <a:latin typeface="楷体" panose="02010609060101010101" charset="-122"/>
                <a:ea typeface="楷体" panose="02010609060101010101" charset="-122"/>
                <a:sym typeface="+mn-ea"/>
              </a:rPr>
              <a:t>  1.进行需求分析，</a:t>
            </a:r>
            <a:r>
              <a:rPr lang="zh-CN" altLang="en-US" b="1">
                <a:solidFill>
                  <a:srgbClr val="FF0000"/>
                </a:solidFill>
                <a:latin typeface="楷体" panose="02010609060101010101" charset="-122"/>
                <a:ea typeface="楷体" panose="02010609060101010101" charset="-122"/>
                <a:sym typeface="+mn-ea"/>
              </a:rPr>
              <a:t>从生活中提取出相关实例</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10000"/>
              </a:lnSpc>
              <a:buNone/>
            </a:pPr>
            <a:r>
              <a:rPr lang="zh-CN" altLang="en-US" b="1">
                <a:latin typeface="楷体" panose="02010609060101010101" charset="-122"/>
                <a:ea typeface="楷体" panose="02010609060101010101" charset="-122"/>
                <a:sym typeface="+mn-ea"/>
              </a:rPr>
              <a:t>  2.分析以上实例，找到相关类并</a:t>
            </a:r>
            <a:r>
              <a:rPr lang="zh-CN" altLang="en-US" b="1">
                <a:solidFill>
                  <a:srgbClr val="FF0000"/>
                </a:solidFill>
                <a:latin typeface="楷体" panose="02010609060101010101" charset="-122"/>
                <a:ea typeface="楷体" panose="02010609060101010101" charset="-122"/>
                <a:sym typeface="+mn-ea"/>
              </a:rPr>
              <a:t>确定它们之间的关系</a:t>
            </a:r>
            <a:r>
              <a:rPr lang="zh-CN" altLang="en-US" b="1">
                <a:latin typeface="楷体" panose="02010609060101010101" charset="-122"/>
                <a:ea typeface="楷体" panose="02010609060101010101" charset="-122"/>
                <a:sym typeface="+mn-ea"/>
              </a:rPr>
              <a:t>，然后利用UMLet画出类以及类之间的关系图，右图以对</a:t>
            </a:r>
            <a:r>
              <a:rPr lang="zh-CN" altLang="en-US" b="1">
                <a:solidFill>
                  <a:srgbClr val="0066FF"/>
                </a:solidFill>
                <a:latin typeface="楷体" panose="02010609060101010101" charset="-122"/>
                <a:ea typeface="楷体" panose="02010609060101010101" charset="-122"/>
                <a:sym typeface="+mn-ea"/>
              </a:rPr>
              <a:t>徽州府婺源县的理学家朱熹的介绍</a:t>
            </a:r>
            <a:r>
              <a:rPr lang="zh-CN" altLang="en-US" b="1">
                <a:latin typeface="楷体" panose="02010609060101010101" charset="-122"/>
                <a:ea typeface="楷体" panose="02010609060101010101" charset="-122"/>
                <a:sym typeface="+mn-ea"/>
              </a:rPr>
              <a:t>为例介绍类图的画法：</a:t>
            </a:r>
            <a:endParaRPr lang="zh-CN" altLang="en-US"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6" descr="z93_RelationsExp"/>
          <p:cNvPicPr>
            <a:picLocks noChangeAspect="1"/>
          </p:cNvPicPr>
          <p:nvPr/>
        </p:nvPicPr>
        <p:blipFill>
          <a:blip r:embed="rId1"/>
          <a:stretch>
            <a:fillRect/>
          </a:stretch>
        </p:blipFill>
        <p:spPr>
          <a:xfrm>
            <a:off x="3949065" y="1386205"/>
            <a:ext cx="7821930" cy="5144770"/>
          </a:xfrm>
          <a:prstGeom prst="rect">
            <a:avLst/>
          </a:prstGeom>
          <a:noFill/>
          <a:ln w="9525">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9.2 创建型模式(Creational Pattern)应用实验</a:t>
            </a:r>
            <a:endParaRPr>
              <a:solidFill>
                <a:srgbClr val="C00000"/>
              </a:solidFill>
            </a:endParaRPr>
          </a:p>
        </p:txBody>
      </p:sp>
      <p:sp>
        <p:nvSpPr>
          <p:cNvPr id="39" name="内容占位符 38"/>
          <p:cNvSpPr>
            <a:spLocks noGrp="1"/>
          </p:cNvSpPr>
          <p:nvPr>
            <p:ph idx="1"/>
          </p:nvPr>
        </p:nvSpPr>
        <p:spPr>
          <a:xfrm>
            <a:off x="609600" y="1619250"/>
            <a:ext cx="10972800" cy="4721860"/>
          </a:xfrm>
        </p:spPr>
        <p:txBody>
          <a:bodyPr/>
          <a:p>
            <a:pPr marL="0" indent="0">
              <a:lnSpc>
                <a:spcPct val="130000"/>
              </a:lnSpc>
              <a:buNone/>
            </a:pPr>
            <a:r>
              <a:rPr lang="en-US" altLang="zh-CN" b="1">
                <a:solidFill>
                  <a:schemeClr val="tx1"/>
                </a:solidFill>
                <a:latin typeface="楷体" panose="02010609060101010101" charset="-122"/>
                <a:ea typeface="楷体" panose="02010609060101010101" charset="-122"/>
              </a:rPr>
              <a:t>  </a:t>
            </a:r>
            <a:r>
              <a:rPr lang="zh-CN" altLang="en-US" b="1">
                <a:solidFill>
                  <a:schemeClr val="tx1"/>
                </a:solidFill>
                <a:latin typeface="楷体" panose="02010609060101010101" charset="-122"/>
                <a:ea typeface="楷体" panose="02010609060101010101" charset="-122"/>
              </a:rPr>
              <a:t>创建型模式的</a:t>
            </a:r>
            <a:r>
              <a:rPr lang="zh-CN" altLang="en-US" b="1">
                <a:solidFill>
                  <a:srgbClr val="0066FF"/>
                </a:solidFill>
                <a:latin typeface="楷体" panose="02010609060101010101" charset="-122"/>
                <a:ea typeface="楷体" panose="02010609060101010101" charset="-122"/>
              </a:rPr>
              <a:t>主要特点</a:t>
            </a:r>
            <a:r>
              <a:rPr lang="zh-CN" altLang="en-US" b="1">
                <a:solidFill>
                  <a:schemeClr val="tx1"/>
                </a:solidFill>
                <a:latin typeface="楷体" panose="02010609060101010101" charset="-122"/>
                <a:ea typeface="楷体" panose="02010609060101010101" charset="-122"/>
              </a:rPr>
              <a:t>是</a:t>
            </a:r>
            <a:r>
              <a:rPr lang="zh-CN" altLang="en-US" b="1">
                <a:solidFill>
                  <a:srgbClr val="9900CC"/>
                </a:solidFill>
                <a:latin typeface="楷体" panose="02010609060101010101" charset="-122"/>
                <a:ea typeface="楷体" panose="02010609060101010101" charset="-122"/>
              </a:rPr>
              <a:t>将对象的创建与使用分离</a:t>
            </a:r>
            <a:r>
              <a:rPr lang="zh-CN" altLang="en-US" b="1">
                <a:solidFill>
                  <a:schemeClr val="tx1"/>
                </a:solidFill>
                <a:latin typeface="楷体" panose="02010609060101010101" charset="-122"/>
                <a:ea typeface="楷体" panose="02010609060101010101" charset="-122"/>
              </a:rPr>
              <a:t>，根据对象的创建与组合方式的不同，创建型模式可分为</a:t>
            </a:r>
            <a:r>
              <a:rPr lang="zh-CN" altLang="en-US" b="1">
                <a:solidFill>
                  <a:srgbClr val="FF0000"/>
                </a:solidFill>
                <a:latin typeface="楷体" panose="02010609060101010101" charset="-122"/>
                <a:ea typeface="楷体" panose="02010609060101010101" charset="-122"/>
              </a:rPr>
              <a:t>单例（Singleton）模式</a:t>
            </a:r>
            <a:r>
              <a:rPr lang="zh-CN" altLang="en-US" b="1">
                <a:solidFill>
                  <a:schemeClr val="tx1"/>
                </a:solidFill>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原型（Prototype）模式</a:t>
            </a:r>
            <a:r>
              <a:rPr lang="zh-CN" altLang="en-US" b="1">
                <a:solidFill>
                  <a:schemeClr val="tx1"/>
                </a:solidFill>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工厂方法（Factory Method）模式</a:t>
            </a:r>
            <a:r>
              <a:rPr lang="zh-CN" altLang="en-US" b="1">
                <a:solidFill>
                  <a:schemeClr val="tx1"/>
                </a:solidFill>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抽象工厂（Abstract Factory）模式</a:t>
            </a:r>
            <a:r>
              <a:rPr lang="zh-CN" altLang="en-US" b="1">
                <a:solidFill>
                  <a:schemeClr val="tx1"/>
                </a:solidFill>
                <a:latin typeface="楷体" panose="02010609060101010101" charset="-122"/>
                <a:ea typeface="楷体" panose="02010609060101010101" charset="-122"/>
              </a:rPr>
              <a:t>和</a:t>
            </a:r>
            <a:r>
              <a:rPr lang="zh-CN" altLang="en-US" b="1">
                <a:solidFill>
                  <a:srgbClr val="FF0000"/>
                </a:solidFill>
                <a:latin typeface="楷体" panose="02010609060101010101" charset="-122"/>
                <a:ea typeface="楷体" panose="02010609060101010101" charset="-122"/>
              </a:rPr>
              <a:t>建造者（Builder）模式</a:t>
            </a:r>
            <a:r>
              <a:rPr lang="zh-CN" altLang="en-US" b="1">
                <a:solidFill>
                  <a:schemeClr val="tx1"/>
                </a:solidFill>
                <a:latin typeface="楷体" panose="02010609060101010101" charset="-122"/>
                <a:ea typeface="楷体" panose="02010609060101010101" charset="-122"/>
              </a:rPr>
              <a:t>5种。</a:t>
            </a:r>
            <a:endParaRPr lang="zh-CN" altLang="en-US" b="1">
              <a:solidFill>
                <a:schemeClr val="tx1"/>
              </a:solidFill>
              <a:latin typeface="楷体" panose="02010609060101010101" charset="-122"/>
              <a:ea typeface="楷体" panose="02010609060101010101" charset="-122"/>
            </a:endParaRPr>
          </a:p>
          <a:p>
            <a:pPr>
              <a:lnSpc>
                <a:spcPct val="130000"/>
              </a:lnSpc>
            </a:pPr>
            <a:r>
              <a:rPr lang="zh-CN" altLang="en-US">
                <a:solidFill>
                  <a:srgbClr val="00B050"/>
                </a:solidFill>
              </a:rPr>
              <a:t>9.2.1 本实验的主要目的</a:t>
            </a:r>
            <a:endParaRPr lang="zh-CN" altLang="en-US">
              <a:solidFill>
                <a:srgbClr val="00B050"/>
              </a:solidFill>
            </a:endParaRPr>
          </a:p>
          <a:p>
            <a:pPr marL="0" indent="0">
              <a:lnSpc>
                <a:spcPct val="130000"/>
              </a:lnSpc>
              <a:buNone/>
            </a:pPr>
            <a:r>
              <a:rPr lang="zh-CN" altLang="en-US" b="1">
                <a:latin typeface="楷体" panose="02010609060101010101" charset="-122"/>
                <a:ea typeface="楷体" panose="02010609060101010101" charset="-122"/>
                <a:sym typeface="+mn-ea"/>
              </a:rPr>
              <a:t>  本实验目的主要目的是：</a:t>
            </a: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1.明白五种“创建型模式”的</a:t>
            </a:r>
            <a:r>
              <a:rPr lang="zh-CN" altLang="en-US" b="1">
                <a:solidFill>
                  <a:srgbClr val="FF0000"/>
                </a:solidFill>
                <a:latin typeface="楷体" panose="02010609060101010101" charset="-122"/>
                <a:ea typeface="楷体" panose="02010609060101010101" charset="-122"/>
                <a:sym typeface="+mn-ea"/>
              </a:rPr>
              <a:t>定义</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特点</a:t>
            </a:r>
            <a:r>
              <a:rPr lang="zh-CN" altLang="en-US" b="1">
                <a:latin typeface="楷体" panose="02010609060101010101" charset="-122"/>
                <a:ea typeface="楷体" panose="02010609060101010101" charset="-122"/>
                <a:sym typeface="+mn-ea"/>
              </a:rPr>
              <a:t>和</a:t>
            </a:r>
            <a:r>
              <a:rPr lang="zh-CN" altLang="en-US" b="1">
                <a:solidFill>
                  <a:srgbClr val="FF0000"/>
                </a:solidFill>
                <a:latin typeface="楷体" panose="02010609060101010101" charset="-122"/>
                <a:ea typeface="楷体" panose="02010609060101010101" charset="-122"/>
                <a:sym typeface="+mn-ea"/>
              </a:rPr>
              <a:t>工作原理</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2.理解五种“创建型模式”的</a:t>
            </a:r>
            <a:r>
              <a:rPr lang="zh-CN" altLang="en-US" b="1">
                <a:solidFill>
                  <a:srgbClr val="FF0000"/>
                </a:solidFill>
                <a:latin typeface="楷体" panose="02010609060101010101" charset="-122"/>
                <a:ea typeface="楷体" panose="02010609060101010101" charset="-122"/>
                <a:sym typeface="+mn-ea"/>
              </a:rPr>
              <a:t>结构</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实现</a:t>
            </a:r>
            <a:r>
              <a:rPr lang="zh-CN" altLang="en-US" b="1">
                <a:latin typeface="楷体" panose="02010609060101010101" charset="-122"/>
                <a:ea typeface="楷体" panose="02010609060101010101" charset="-122"/>
                <a:sym typeface="+mn-ea"/>
              </a:rPr>
              <a:t>和</a:t>
            </a:r>
            <a:r>
              <a:rPr lang="zh-CN" altLang="en-US" b="1">
                <a:solidFill>
                  <a:srgbClr val="FF0000"/>
                </a:solidFill>
                <a:latin typeface="楷体" panose="02010609060101010101" charset="-122"/>
                <a:ea typeface="楷体" panose="02010609060101010101" charset="-122"/>
                <a:sym typeface="+mn-ea"/>
              </a:rPr>
              <a:t>应用场景</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3.</a:t>
            </a:r>
            <a:r>
              <a:rPr lang="zh-CN" altLang="en-US" b="1">
                <a:solidFill>
                  <a:srgbClr val="FF0000"/>
                </a:solidFill>
                <a:latin typeface="楷体" panose="02010609060101010101" charset="-122"/>
                <a:ea typeface="楷体" panose="02010609060101010101" charset="-122"/>
                <a:sym typeface="+mn-ea"/>
              </a:rPr>
              <a:t>学会应用五种“创建型模式”</a:t>
            </a:r>
            <a:r>
              <a:rPr lang="zh-CN" altLang="en-US" b="1">
                <a:latin typeface="楷体" panose="02010609060101010101" charset="-122"/>
                <a:ea typeface="楷体" panose="02010609060101010101" charset="-122"/>
                <a:sym typeface="+mn-ea"/>
              </a:rPr>
              <a:t>进行软件开发。</a:t>
            </a:r>
            <a:endParaRPr lang="zh-CN" altLang="en-US"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9.2 创建型模式</a:t>
            </a:r>
            <a:r>
              <a:rPr>
                <a:solidFill>
                  <a:srgbClr val="C00000"/>
                </a:solidFill>
                <a:sym typeface="+mn-ea"/>
              </a:rPr>
              <a:t>(Creational Pattern)</a:t>
            </a:r>
            <a:r>
              <a:rPr>
                <a:solidFill>
                  <a:srgbClr val="C00000"/>
                </a:solidFill>
              </a:rPr>
              <a:t>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5118100"/>
          </a:xfrm>
        </p:spPr>
        <p:txBody>
          <a:bodyPr/>
          <a:p>
            <a:pPr>
              <a:lnSpc>
                <a:spcPct val="140000"/>
              </a:lnSpc>
            </a:pPr>
            <a:r>
              <a:rPr lang="zh-CN" altLang="en-US" sz="2800">
                <a:solidFill>
                  <a:srgbClr val="00B050"/>
                </a:solidFill>
              </a:rPr>
              <a:t>9.2.2 本实验的工作原理</a:t>
            </a:r>
            <a:endParaRPr lang="zh-CN" altLang="en-US" sz="2800">
              <a:solidFill>
                <a:srgbClr val="00B050"/>
              </a:solidFill>
            </a:endParaRPr>
          </a:p>
          <a:p>
            <a:pPr marL="0" indent="0">
              <a:lnSpc>
                <a:spcPct val="14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1.创建型模式的工作原理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40000"/>
              </a:lnSpc>
              <a:buNone/>
            </a:pPr>
            <a:r>
              <a:rPr lang="zh-CN" altLang="en-US" sz="2800" b="1">
                <a:latin typeface="楷体" panose="02010609060101010101" charset="-122"/>
                <a:ea typeface="楷体" panose="02010609060101010101" charset="-122"/>
              </a:rPr>
              <a:t>    创建型模式</a:t>
            </a:r>
            <a:r>
              <a:rPr lang="zh-CN" altLang="en-US" sz="2800" b="1">
                <a:solidFill>
                  <a:srgbClr val="FF0000"/>
                </a:solidFill>
                <a:latin typeface="楷体" panose="02010609060101010101" charset="-122"/>
                <a:ea typeface="楷体" panose="02010609060101010101" charset="-122"/>
              </a:rPr>
              <a:t>隐藏了对象的创建细节</a:t>
            </a:r>
            <a:r>
              <a:rPr lang="zh-CN" altLang="en-US" sz="2800" b="1">
                <a:latin typeface="楷体" panose="02010609060101010101" charset="-122"/>
                <a:ea typeface="楷体" panose="02010609060101010101" charset="-122"/>
              </a:rPr>
              <a:t>，对象的创建由相关的</a:t>
            </a:r>
            <a:r>
              <a:rPr lang="zh-CN" altLang="en-US" sz="2800" b="1">
                <a:solidFill>
                  <a:srgbClr val="FF0000"/>
                </a:solidFill>
                <a:latin typeface="楷体" panose="02010609060101010101" charset="-122"/>
                <a:ea typeface="楷体" panose="02010609060101010101" charset="-122"/>
              </a:rPr>
              <a:t>工厂来完成</a:t>
            </a:r>
            <a:r>
              <a:rPr lang="zh-CN" altLang="en-US" sz="2800" b="1">
                <a:latin typeface="楷体" panose="02010609060101010101" charset="-122"/>
                <a:ea typeface="楷体" panose="02010609060101010101" charset="-122"/>
              </a:rPr>
              <a:t>，使用者不需要关注对象的创建细节，这样可以</a:t>
            </a:r>
            <a:r>
              <a:rPr lang="zh-CN" altLang="en-US" sz="2800" b="1">
                <a:solidFill>
                  <a:srgbClr val="FF0000"/>
                </a:solidFill>
                <a:latin typeface="楷体" panose="02010609060101010101" charset="-122"/>
                <a:ea typeface="楷体" panose="02010609060101010101" charset="-122"/>
              </a:rPr>
              <a:t>降低系统的耦合度</a:t>
            </a:r>
            <a:r>
              <a:rPr lang="zh-CN" altLang="en-US" sz="2800" b="1">
                <a:latin typeface="楷体" panose="02010609060101010101" charset="-122"/>
                <a:ea typeface="楷体" panose="02010609060101010101" charset="-122"/>
              </a:rPr>
              <a:t>。创建型模式共五种，它们的工作原理在第2和第3章有详细介绍，每种模式的实验大概要花2个学时，大家可以根据实验计划来选取若干个做，</a:t>
            </a:r>
            <a:r>
              <a:rPr lang="zh-CN" altLang="en-US" sz="2800" b="1">
                <a:solidFill>
                  <a:srgbClr val="9900CC"/>
                </a:solidFill>
                <a:latin typeface="楷体" panose="02010609060101010101" charset="-122"/>
                <a:ea typeface="楷体" panose="02010609060101010101" charset="-122"/>
              </a:rPr>
              <a:t>下面以工厂方法模式为例，介绍其实验过程</a:t>
            </a:r>
            <a:r>
              <a:rPr lang="zh-CN" altLang="en-US" sz="2800" b="1">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endParaRPr>
          </a:p>
          <a:p>
            <a:pPr marL="0" indent="0">
              <a:lnSpc>
                <a:spcPct val="14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9.2 创建型模式</a:t>
            </a:r>
            <a:r>
              <a:rPr>
                <a:solidFill>
                  <a:srgbClr val="C00000"/>
                </a:solidFill>
                <a:sym typeface="+mn-ea"/>
              </a:rPr>
              <a:t>(Creational Pattern)</a:t>
            </a:r>
            <a:r>
              <a:rPr>
                <a:solidFill>
                  <a:srgbClr val="C00000"/>
                </a:solidFill>
              </a:rPr>
              <a:t>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4608830"/>
          </a:xfrm>
        </p:spPr>
        <p:txBody>
          <a:bodyPr/>
          <a:p>
            <a:pPr>
              <a:lnSpc>
                <a:spcPct val="140000"/>
              </a:lnSpc>
            </a:pPr>
            <a:r>
              <a:rPr lang="zh-CN" altLang="en-US" sz="2800">
                <a:solidFill>
                  <a:srgbClr val="00B050"/>
                </a:solidFill>
              </a:rPr>
              <a:t>9.2.2 本实验的工作原理（续）</a:t>
            </a:r>
            <a:endParaRPr lang="zh-CN" altLang="en-US" sz="2800">
              <a:solidFill>
                <a:srgbClr val="00B050"/>
              </a:solidFill>
            </a:endParaRPr>
          </a:p>
          <a:p>
            <a:pPr marL="0" indent="0">
              <a:lnSpc>
                <a:spcPct val="14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2.Factory Method模式的工作原理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40000"/>
              </a:lnSpc>
              <a:buNone/>
            </a:pPr>
            <a:r>
              <a:rPr lang="zh-CN" altLang="en-US" sz="2800" b="1">
                <a:latin typeface="楷体" panose="02010609060101010101" charset="-122"/>
                <a:ea typeface="楷体" panose="02010609060101010101" charset="-122"/>
              </a:rPr>
              <a:t>    </a:t>
            </a:r>
            <a:r>
              <a:rPr lang="zh-CN" altLang="en-US" sz="2800" b="1">
                <a:solidFill>
                  <a:srgbClr val="9900CC"/>
                </a:solidFill>
                <a:latin typeface="楷体" panose="02010609060101010101" charset="-122"/>
                <a:ea typeface="楷体" panose="02010609060101010101" charset="-122"/>
              </a:rPr>
              <a:t>工厂方法模式(Factory Method Pattern)</a:t>
            </a:r>
            <a:r>
              <a:rPr lang="zh-CN" altLang="en-US" sz="2800" b="1">
                <a:latin typeface="楷体" panose="02010609060101010101" charset="-122"/>
                <a:ea typeface="楷体" panose="02010609060101010101" charset="-122"/>
              </a:rPr>
              <a:t>，也叫</a:t>
            </a:r>
            <a:r>
              <a:rPr lang="zh-CN" altLang="en-US" sz="2800" b="1">
                <a:solidFill>
                  <a:srgbClr val="9900CC"/>
                </a:solidFill>
                <a:latin typeface="楷体" panose="02010609060101010101" charset="-122"/>
                <a:ea typeface="楷体" panose="02010609060101010101" charset="-122"/>
              </a:rPr>
              <a:t>虚拟构造器(Virtual Constructor)模式</a:t>
            </a:r>
            <a:r>
              <a:rPr lang="zh-CN" altLang="en-US" sz="2800" b="1">
                <a:latin typeface="楷体" panose="02010609060101010101" charset="-122"/>
                <a:ea typeface="楷体" panose="02010609060101010101" charset="-122"/>
              </a:rPr>
              <a:t>或者</a:t>
            </a:r>
            <a:r>
              <a:rPr lang="zh-CN" altLang="en-US" sz="2800" b="1">
                <a:solidFill>
                  <a:srgbClr val="9900CC"/>
                </a:solidFill>
                <a:latin typeface="楷体" panose="02010609060101010101" charset="-122"/>
                <a:ea typeface="楷体" panose="02010609060101010101" charset="-122"/>
              </a:rPr>
              <a:t>多态工厂(Polymorphic Factory)模式</a:t>
            </a:r>
            <a:r>
              <a:rPr lang="zh-CN" altLang="en-US" sz="2800" b="1">
                <a:latin typeface="楷体" panose="02010609060101010101" charset="-122"/>
                <a:ea typeface="楷体" panose="02010609060101010101" charset="-122"/>
              </a:rPr>
              <a:t>。在工厂方法模式中，工厂父类负责定义创建产品对象的公共接口，而</a:t>
            </a:r>
            <a:r>
              <a:rPr lang="zh-CN" altLang="en-US" sz="2800" b="1">
                <a:solidFill>
                  <a:srgbClr val="FF0000"/>
                </a:solidFill>
                <a:latin typeface="楷体" panose="02010609060101010101" charset="-122"/>
                <a:ea typeface="楷体" panose="02010609060101010101" charset="-122"/>
              </a:rPr>
              <a:t>工厂子类则负责生成具体的产品对象</a:t>
            </a:r>
            <a:r>
              <a:rPr lang="zh-CN" altLang="en-US" sz="2800" b="1">
                <a:latin typeface="楷体" panose="02010609060101010101" charset="-122"/>
                <a:ea typeface="楷体" panose="02010609060101010101" charset="-122"/>
              </a:rPr>
              <a:t>，这样做的目的是</a:t>
            </a:r>
            <a:r>
              <a:rPr lang="zh-CN" altLang="en-US" sz="2800" b="1">
                <a:solidFill>
                  <a:srgbClr val="FF0000"/>
                </a:solidFill>
                <a:latin typeface="楷体" panose="02010609060101010101" charset="-122"/>
                <a:ea typeface="楷体" panose="02010609060101010101" charset="-122"/>
              </a:rPr>
              <a:t>将产品类的实例化操作延迟到工厂子类中完成</a:t>
            </a: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9.2 创建型模式</a:t>
            </a:r>
            <a:r>
              <a:rPr>
                <a:solidFill>
                  <a:srgbClr val="C00000"/>
                </a:solidFill>
                <a:sym typeface="+mn-ea"/>
              </a:rPr>
              <a:t>(Creational Pattern)</a:t>
            </a:r>
            <a:r>
              <a:rPr>
                <a:solidFill>
                  <a:srgbClr val="C00000"/>
                </a:solidFill>
              </a:rPr>
              <a:t>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387350" y="1412875"/>
            <a:ext cx="3024505" cy="4682490"/>
          </a:xfrm>
        </p:spPr>
        <p:txBody>
          <a:bodyPr/>
          <a:p>
            <a:pPr>
              <a:lnSpc>
                <a:spcPct val="140000"/>
              </a:lnSpc>
            </a:pPr>
            <a:r>
              <a:rPr lang="zh-CN" altLang="en-US" sz="2800">
                <a:solidFill>
                  <a:srgbClr val="00B050"/>
                </a:solidFill>
              </a:rPr>
              <a:t>9.2.2 本实验的工作原理（续）</a:t>
            </a:r>
            <a:endParaRPr lang="zh-CN" altLang="en-US" sz="2800">
              <a:solidFill>
                <a:srgbClr val="00B050"/>
              </a:solidFill>
            </a:endParaRPr>
          </a:p>
          <a:p>
            <a:pPr marL="0" indent="0">
              <a:lnSpc>
                <a:spcPct val="14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2.Factory Method模式的工作原理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40000"/>
              </a:lnSpc>
              <a:buNone/>
            </a:pPr>
            <a:r>
              <a:rPr lang="zh-CN" altLang="en-US" sz="2800"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工厂方法模式的结构图如右：</a:t>
            </a:r>
            <a:endParaRPr lang="zh-CN" altLang="en-US" b="1">
              <a:latin typeface="楷体" panose="02010609060101010101" charset="-122"/>
              <a:ea typeface="楷体" panose="02010609060101010101" charset="-122"/>
            </a:endParaRPr>
          </a:p>
          <a:p>
            <a:pPr marL="0" indent="0">
              <a:lnSpc>
                <a:spcPct val="14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9" descr="z94_FactoryMethod"/>
          <p:cNvPicPr>
            <a:picLocks noChangeAspect="1"/>
          </p:cNvPicPr>
          <p:nvPr/>
        </p:nvPicPr>
        <p:blipFill>
          <a:blip r:embed="rId1"/>
          <a:stretch>
            <a:fillRect/>
          </a:stretch>
        </p:blipFill>
        <p:spPr>
          <a:xfrm>
            <a:off x="3283585" y="1575435"/>
            <a:ext cx="8690610" cy="4519295"/>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9.2 创建型模式</a:t>
            </a:r>
            <a:r>
              <a:rPr>
                <a:solidFill>
                  <a:srgbClr val="C00000"/>
                </a:solidFill>
                <a:sym typeface="+mn-ea"/>
              </a:rPr>
              <a:t>(Creational Pattern)</a:t>
            </a:r>
            <a:r>
              <a:rPr>
                <a:solidFill>
                  <a:srgbClr val="C00000"/>
                </a:solidFill>
              </a:rPr>
              <a:t>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5118735"/>
          </a:xfrm>
        </p:spPr>
        <p:txBody>
          <a:bodyPr/>
          <a:p>
            <a:pPr marL="0" indent="0">
              <a:lnSpc>
                <a:spcPct val="100000"/>
              </a:lnSpc>
              <a:buNone/>
            </a:pPr>
            <a:r>
              <a:rPr lang="zh-CN" altLang="en-US" sz="2800" b="1">
                <a:solidFill>
                  <a:srgbClr val="0066FF"/>
                </a:solidFill>
                <a:latin typeface="楷体" panose="02010609060101010101" charset="-122"/>
                <a:ea typeface="楷体" panose="02010609060101010101" charset="-122"/>
              </a:rPr>
              <a:t>2.Factory Method模式的工作原理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工厂方法模式包含如下角色：</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1）</a:t>
            </a:r>
            <a:r>
              <a:rPr lang="zh-CN" altLang="en-US" sz="2800" b="1">
                <a:solidFill>
                  <a:srgbClr val="FF0000"/>
                </a:solidFill>
                <a:latin typeface="楷体" panose="02010609060101010101" charset="-122"/>
                <a:ea typeface="楷体" panose="02010609060101010101" charset="-122"/>
              </a:rPr>
              <a:t>抽象工厂(AbstractFactory)</a:t>
            </a:r>
            <a:r>
              <a:rPr lang="zh-CN" altLang="en-US" sz="2800" b="1">
                <a:latin typeface="楷体" panose="02010609060101010101" charset="-122"/>
                <a:ea typeface="楷体" panose="02010609060101010101" charset="-122"/>
              </a:rPr>
              <a:t>：提供了创建产品的接口，调用者通过它访问具体工厂的工厂方法newProduct()来创建产品。</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具体工厂(ConcreteFactory)</a:t>
            </a:r>
            <a:r>
              <a:rPr lang="zh-CN" altLang="en-US" sz="2800" b="1">
                <a:latin typeface="楷体" panose="02010609060101010101" charset="-122"/>
                <a:ea typeface="楷体" panose="02010609060101010101" charset="-122"/>
              </a:rPr>
              <a:t>：主要是实现抽象工厂中的抽象方法，完成具体产品的创建。</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3）</a:t>
            </a:r>
            <a:r>
              <a:rPr lang="zh-CN" altLang="en-US" sz="2800" b="1">
                <a:solidFill>
                  <a:srgbClr val="FF0000"/>
                </a:solidFill>
                <a:latin typeface="楷体" panose="02010609060101010101" charset="-122"/>
                <a:ea typeface="楷体" panose="02010609060101010101" charset="-122"/>
              </a:rPr>
              <a:t>抽象产品(Product)</a:t>
            </a:r>
            <a:r>
              <a:rPr lang="zh-CN" altLang="en-US" sz="2800" b="1">
                <a:latin typeface="楷体" panose="02010609060101010101" charset="-122"/>
                <a:ea typeface="楷体" panose="02010609060101010101" charset="-122"/>
              </a:rPr>
              <a:t>：定义了产品的规范，描述了产品的主要特性和功能。</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4）</a:t>
            </a:r>
            <a:r>
              <a:rPr lang="zh-CN" altLang="en-US" sz="2800" b="1">
                <a:solidFill>
                  <a:srgbClr val="FF0000"/>
                </a:solidFill>
                <a:latin typeface="楷体" panose="02010609060101010101" charset="-122"/>
                <a:ea typeface="楷体" panose="02010609060101010101" charset="-122"/>
              </a:rPr>
              <a:t>具体产品(ConcreteProduct)</a:t>
            </a:r>
            <a:r>
              <a:rPr lang="zh-CN" altLang="en-US" sz="2800" b="1">
                <a:latin typeface="楷体" panose="02010609060101010101" charset="-122"/>
                <a:ea typeface="楷体" panose="02010609060101010101" charset="-122"/>
              </a:rPr>
              <a:t>：实现了抽象产品角色所定义的接口，由具体工厂来创建，它同具体工厂之间一一对应。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9.2 创建型模式(Creational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p>
            <a:pPr>
              <a:lnSpc>
                <a:spcPct val="130000"/>
              </a:lnSpc>
            </a:pPr>
            <a:r>
              <a:rPr lang="zh-CN" altLang="en-US" sz="2800">
                <a:solidFill>
                  <a:srgbClr val="00B050"/>
                </a:solidFill>
              </a:rPr>
              <a:t>9.2.3 本实验的基本内容</a:t>
            </a:r>
            <a:endParaRPr lang="zh-CN" altLang="en-US" sz="2800">
              <a:solidFill>
                <a:srgbClr val="00B050"/>
              </a:solidFill>
            </a:endParaRPr>
          </a:p>
          <a:p>
            <a:pPr marL="0" indent="0">
              <a:lnSpc>
                <a:spcPct val="13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1.用Factory Method模式设计一个电动自行车工厂的模拟程序</a:t>
            </a:r>
            <a:endParaRPr lang="zh-CN" altLang="en-US" sz="2800"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要求：</a:t>
            </a:r>
            <a:r>
              <a:rPr lang="zh-CN" altLang="en-US" sz="2800" b="1">
                <a:latin typeface="楷体" panose="02010609060101010101" charset="-122"/>
                <a:ea typeface="楷体" panose="02010609060101010101" charset="-122"/>
                <a:sym typeface="+mn-ea"/>
              </a:rPr>
              <a:t>要为每种品牌的电动自行车提供一个子工厂，如：</a:t>
            </a:r>
            <a:r>
              <a:rPr lang="zh-CN" altLang="en-US" sz="2800" b="1">
                <a:solidFill>
                  <a:srgbClr val="FF0000"/>
                </a:solidFill>
                <a:latin typeface="楷体" panose="02010609060101010101" charset="-122"/>
                <a:ea typeface="楷体" panose="02010609060101010101" charset="-122"/>
                <a:sym typeface="+mn-ea"/>
              </a:rPr>
              <a:t>爱玛工厂</a:t>
            </a:r>
            <a:r>
              <a:rPr lang="zh-CN" altLang="en-US" sz="2800" b="1">
                <a:latin typeface="楷体" panose="02010609060101010101" charset="-122"/>
                <a:ea typeface="楷体" panose="02010609060101010101" charset="-122"/>
                <a:sym typeface="+mn-ea"/>
              </a:rPr>
              <a:t>专门负责生产爱玛（AIMA）牌电动自行车，</a:t>
            </a:r>
            <a:r>
              <a:rPr lang="zh-CN" altLang="en-US" sz="2800" b="1">
                <a:solidFill>
                  <a:srgbClr val="FF0000"/>
                </a:solidFill>
                <a:latin typeface="楷体" panose="02010609060101010101" charset="-122"/>
                <a:ea typeface="楷体" panose="02010609060101010101" charset="-122"/>
                <a:sym typeface="+mn-ea"/>
              </a:rPr>
              <a:t>雅迪工厂</a:t>
            </a:r>
            <a:r>
              <a:rPr lang="zh-CN" altLang="en-US" sz="2800" b="1">
                <a:latin typeface="楷体" panose="02010609060101010101" charset="-122"/>
                <a:ea typeface="楷体" panose="02010609060101010101" charset="-122"/>
                <a:sym typeface="+mn-ea"/>
              </a:rPr>
              <a:t>专门负责生产雅迪（Yadea）牌电动自行车。如果今后需要生产台铃（TAILG）牌电动自行车，只需要增加一个新的</a:t>
            </a:r>
            <a:r>
              <a:rPr lang="zh-CN" altLang="en-US" sz="2800" b="1">
                <a:solidFill>
                  <a:srgbClr val="FF0000"/>
                </a:solidFill>
                <a:latin typeface="楷体" panose="02010609060101010101" charset="-122"/>
                <a:ea typeface="楷体" panose="02010609060101010101" charset="-122"/>
                <a:sym typeface="+mn-ea"/>
              </a:rPr>
              <a:t>台铃电动自行车工厂</a:t>
            </a:r>
            <a:r>
              <a:rPr lang="zh-CN" altLang="en-US" sz="2800" b="1">
                <a:latin typeface="楷体" panose="02010609060101010101" charset="-122"/>
                <a:ea typeface="楷体" panose="02010609060101010101" charset="-122"/>
                <a:sym typeface="+mn-ea"/>
              </a:rPr>
              <a:t>即可，无须修改原有代码，使得整个系统具有更加的灵活性和可扩展性。</a:t>
            </a:r>
            <a:endParaRPr lang="zh-CN" altLang="en-US" sz="2800" b="1">
              <a:latin typeface="楷体" panose="02010609060101010101" charset="-122"/>
              <a:ea typeface="楷体" panose="02010609060101010101" charset="-122"/>
              <a:sym typeface="+mn-ea"/>
            </a:endParaRPr>
          </a:p>
          <a:p>
            <a:pPr marL="0" indent="0">
              <a:lnSpc>
                <a:spcPct val="13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2.按照以上要求设计类图和编写Java源程序。</a:t>
            </a:r>
            <a:endParaRPr lang="zh-CN" altLang="en-US" sz="2800" b="1">
              <a:solidFill>
                <a:srgbClr val="0066FF"/>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lang="zh-CN" altLang="en-US">
                <a:solidFill>
                  <a:srgbClr val="C00000"/>
                </a:solidFill>
              </a:rPr>
              <a:t>内容简介</a:t>
            </a:r>
            <a:endParaRPr lang="zh-CN" altLang="en-US">
              <a:solidFill>
                <a:srgbClr val="C00000"/>
              </a:solidFill>
            </a:endParaRPr>
          </a:p>
        </p:txBody>
      </p:sp>
      <p:sp>
        <p:nvSpPr>
          <p:cNvPr id="39" name="内容占位符 38"/>
          <p:cNvSpPr>
            <a:spLocks noGrp="1"/>
          </p:cNvSpPr>
          <p:nvPr>
            <p:ph idx="1"/>
          </p:nvPr>
        </p:nvSpPr>
        <p:spPr>
          <a:xfrm>
            <a:off x="609600" y="1341755"/>
            <a:ext cx="10972800" cy="5047615"/>
          </a:xfrm>
        </p:spPr>
        <p:txBody>
          <a:bodyPr/>
          <a:p>
            <a:pPr marL="0" indent="0">
              <a:lnSpc>
                <a:spcPct val="100000"/>
              </a:lnSpc>
              <a:buNone/>
            </a:pPr>
            <a:r>
              <a:rPr lang="en-US" altLang="zh-CN">
                <a:latin typeface="Arial" panose="020B0604020202020204" pitchFamily="34" charset="0"/>
              </a:rPr>
              <a:t>• </a:t>
            </a:r>
            <a:r>
              <a:rPr lang="en-US" altLang="zh-CN">
                <a:solidFill>
                  <a:srgbClr val="00B050"/>
                </a:solidFill>
              </a:rPr>
              <a:t>本章教学目标：</a:t>
            </a:r>
            <a:endParaRPr lang="en-US" altLang="zh-CN">
              <a:solidFill>
                <a:srgbClr val="00B050"/>
              </a:solidFill>
            </a:endParaRPr>
          </a:p>
          <a:p>
            <a:pPr marL="0" indent="0">
              <a:lnSpc>
                <a:spcPct val="100000"/>
              </a:lnSpc>
              <a:buNone/>
            </a:pPr>
            <a:r>
              <a:rPr lang="zh-CN" altLang="en-US">
                <a:sym typeface="+mn-ea"/>
              </a:rPr>
              <a:t></a:t>
            </a:r>
            <a:r>
              <a:rPr lang="zh-CN" altLang="en-US"/>
              <a:t>了解</a:t>
            </a:r>
            <a:r>
              <a:rPr lang="zh-CN" altLang="en-US">
                <a:solidFill>
                  <a:srgbClr val="FF0000"/>
                </a:solidFill>
              </a:rPr>
              <a:t>类的基本概念</a:t>
            </a:r>
            <a:r>
              <a:rPr lang="zh-CN" altLang="en-US"/>
              <a:t>和</a:t>
            </a:r>
            <a:r>
              <a:rPr lang="zh-CN" altLang="en-US">
                <a:solidFill>
                  <a:srgbClr val="FF0000"/>
                </a:solidFill>
              </a:rPr>
              <a:t>类之间关系</a:t>
            </a:r>
            <a:r>
              <a:rPr lang="zh-CN" altLang="en-US"/>
              <a:t>；</a:t>
            </a:r>
            <a:endParaRPr lang="zh-CN" altLang="en-US"/>
          </a:p>
          <a:p>
            <a:pPr marL="0" indent="0">
              <a:lnSpc>
                <a:spcPct val="100000"/>
              </a:lnSpc>
              <a:buNone/>
            </a:pPr>
            <a:r>
              <a:rPr lang="zh-CN" altLang="en-US">
                <a:sym typeface="+mn-ea"/>
              </a:rPr>
              <a:t></a:t>
            </a:r>
            <a:r>
              <a:rPr lang="zh-CN" altLang="en-US"/>
              <a:t>学会在</a:t>
            </a:r>
            <a:r>
              <a:rPr lang="zh-CN" altLang="en-US">
                <a:solidFill>
                  <a:srgbClr val="FF0000"/>
                </a:solidFill>
              </a:rPr>
              <a:t>Umlet中绘制相关类图</a:t>
            </a:r>
            <a:r>
              <a:rPr lang="zh-CN" altLang="en-US"/>
              <a:t>；</a:t>
            </a:r>
            <a:endParaRPr lang="zh-CN" altLang="en-US"/>
          </a:p>
          <a:p>
            <a:pPr marL="0" indent="0">
              <a:lnSpc>
                <a:spcPct val="100000"/>
              </a:lnSpc>
              <a:buNone/>
            </a:pPr>
            <a:r>
              <a:rPr lang="zh-CN" altLang="en-US">
                <a:sym typeface="+mn-ea"/>
              </a:rPr>
              <a:t></a:t>
            </a:r>
            <a:r>
              <a:rPr lang="zh-CN" altLang="en-US"/>
              <a:t>明白</a:t>
            </a:r>
            <a:r>
              <a:rPr lang="zh-CN" altLang="en-US">
                <a:solidFill>
                  <a:srgbClr val="FF0000"/>
                </a:solidFill>
              </a:rPr>
              <a:t>创建型</a:t>
            </a:r>
            <a:r>
              <a:rPr lang="zh-CN" altLang="en-US"/>
              <a:t>、</a:t>
            </a:r>
            <a:r>
              <a:rPr lang="zh-CN" altLang="en-US">
                <a:solidFill>
                  <a:srgbClr val="FF0000"/>
                </a:solidFill>
              </a:rPr>
              <a:t>结构型</a:t>
            </a:r>
            <a:r>
              <a:rPr lang="zh-CN" altLang="en-US"/>
              <a:t>和</a:t>
            </a:r>
            <a:r>
              <a:rPr lang="zh-CN" altLang="en-US">
                <a:solidFill>
                  <a:srgbClr val="FF0000"/>
                </a:solidFill>
              </a:rPr>
              <a:t>行为型</a:t>
            </a:r>
            <a:r>
              <a:rPr lang="zh-CN" altLang="en-US"/>
              <a:t>等三类设计模式</a:t>
            </a:r>
            <a:r>
              <a:rPr lang="zh-CN" altLang="en-US">
                <a:solidFill>
                  <a:srgbClr val="FF0000"/>
                </a:solidFill>
              </a:rPr>
              <a:t>的工作原理</a:t>
            </a:r>
            <a:r>
              <a:rPr lang="zh-CN" altLang="en-US"/>
              <a:t>；</a:t>
            </a:r>
            <a:endParaRPr lang="zh-CN" altLang="en-US"/>
          </a:p>
          <a:p>
            <a:pPr marL="0" indent="0">
              <a:lnSpc>
                <a:spcPct val="100000"/>
              </a:lnSpc>
              <a:buNone/>
            </a:pPr>
            <a:r>
              <a:rPr lang="zh-CN" altLang="en-US">
                <a:sym typeface="+mn-ea"/>
              </a:rPr>
              <a:t>掌握这</a:t>
            </a:r>
            <a:r>
              <a:rPr lang="zh-CN" altLang="en-US">
                <a:solidFill>
                  <a:srgbClr val="FF0000"/>
                </a:solidFill>
                <a:sym typeface="+mn-ea"/>
              </a:rPr>
              <a:t>三类设计模式</a:t>
            </a:r>
            <a:r>
              <a:rPr lang="zh-CN" altLang="en-US">
                <a:sym typeface="+mn-ea"/>
              </a:rPr>
              <a:t>的</a:t>
            </a:r>
            <a:r>
              <a:rPr lang="zh-CN" altLang="en-US">
                <a:solidFill>
                  <a:srgbClr val="FF0000"/>
                </a:solidFill>
                <a:sym typeface="+mn-ea"/>
              </a:rPr>
              <a:t>类图的画法</a:t>
            </a:r>
            <a:r>
              <a:rPr lang="zh-CN" altLang="en-US">
                <a:sym typeface="+mn-ea"/>
              </a:rPr>
              <a:t>；</a:t>
            </a:r>
            <a:endParaRPr lang="zh-CN" altLang="en-US">
              <a:sym typeface="+mn-ea"/>
            </a:endParaRPr>
          </a:p>
          <a:p>
            <a:pPr marL="0" indent="0">
              <a:lnSpc>
                <a:spcPct val="100000"/>
              </a:lnSpc>
              <a:buNone/>
            </a:pPr>
            <a:r>
              <a:rPr lang="zh-CN" altLang="en-US">
                <a:sym typeface="+mn-ea"/>
              </a:rPr>
              <a:t>学会在应用程序开发中</a:t>
            </a:r>
            <a:r>
              <a:rPr lang="zh-CN" altLang="en-US">
                <a:solidFill>
                  <a:srgbClr val="FF0000"/>
                </a:solidFill>
                <a:sym typeface="+mn-ea"/>
              </a:rPr>
              <a:t>灵活使用</a:t>
            </a:r>
            <a:r>
              <a:rPr lang="zh-CN" altLang="en-US">
                <a:sym typeface="+mn-ea"/>
              </a:rPr>
              <a:t>这三类设计模式。</a:t>
            </a:r>
            <a:endParaRPr lang="zh-CN" altLang="en-US">
              <a:sym typeface="+mn-ea"/>
            </a:endParaRPr>
          </a:p>
          <a:p>
            <a:pPr marL="0" indent="0">
              <a:lnSpc>
                <a:spcPct val="100000"/>
              </a:lnSpc>
              <a:buNone/>
            </a:pPr>
            <a:r>
              <a:rPr lang="zh-CN" altLang="en-US">
                <a:latin typeface="Arial" panose="020B0604020202020204" pitchFamily="34" charset="0"/>
              </a:rPr>
              <a:t>• </a:t>
            </a:r>
            <a:r>
              <a:rPr lang="zh-CN" altLang="en-US">
                <a:solidFill>
                  <a:srgbClr val="00B050"/>
                </a:solidFill>
              </a:rPr>
              <a:t>本章重点内容：</a:t>
            </a:r>
            <a:endParaRPr lang="zh-CN" altLang="en-US">
              <a:solidFill>
                <a:srgbClr val="00B050"/>
              </a:solidFill>
            </a:endParaRPr>
          </a:p>
          <a:p>
            <a:pPr marL="0" indent="0">
              <a:lnSpc>
                <a:spcPct val="100000"/>
              </a:lnSpc>
              <a:buNone/>
            </a:pPr>
            <a:r>
              <a:rPr lang="zh-CN" altLang="en-US">
                <a:sym typeface="+mn-ea"/>
              </a:rPr>
              <a:t></a:t>
            </a:r>
            <a:r>
              <a:rPr lang="zh-CN" altLang="en-US"/>
              <a:t>在Umlet中</a:t>
            </a:r>
            <a:r>
              <a:rPr lang="zh-CN" altLang="en-US">
                <a:solidFill>
                  <a:srgbClr val="FF0000"/>
                </a:solidFill>
              </a:rPr>
              <a:t>绘制类图</a:t>
            </a:r>
            <a:r>
              <a:rPr lang="zh-CN" altLang="en-US"/>
              <a:t>；</a:t>
            </a:r>
            <a:endParaRPr lang="zh-CN" altLang="en-US"/>
          </a:p>
          <a:p>
            <a:pPr marL="0" indent="0">
              <a:lnSpc>
                <a:spcPct val="100000"/>
              </a:lnSpc>
              <a:buNone/>
            </a:pPr>
            <a:r>
              <a:rPr lang="zh-CN" altLang="en-US">
                <a:sym typeface="+mn-ea"/>
              </a:rPr>
              <a:t></a:t>
            </a:r>
            <a:r>
              <a:rPr lang="zh-CN" altLang="en-US"/>
              <a:t>三类设计模式的</a:t>
            </a:r>
            <a:r>
              <a:rPr lang="zh-CN" altLang="en-US">
                <a:solidFill>
                  <a:srgbClr val="FF0000"/>
                </a:solidFill>
              </a:rPr>
              <a:t>工作原理</a:t>
            </a:r>
            <a:r>
              <a:rPr lang="zh-CN" altLang="en-US"/>
              <a:t>；</a:t>
            </a:r>
            <a:endParaRPr lang="zh-CN" altLang="en-US"/>
          </a:p>
          <a:p>
            <a:pPr marL="0" indent="0">
              <a:lnSpc>
                <a:spcPct val="100000"/>
              </a:lnSpc>
              <a:buNone/>
            </a:pPr>
            <a:r>
              <a:rPr lang="zh-CN" altLang="en-US">
                <a:sym typeface="+mn-ea"/>
              </a:rPr>
              <a:t></a:t>
            </a:r>
            <a:r>
              <a:rPr lang="zh-CN" altLang="en-US"/>
              <a:t>三类设计模式的</a:t>
            </a:r>
            <a:r>
              <a:rPr lang="zh-CN" altLang="en-US">
                <a:solidFill>
                  <a:srgbClr val="FF0000"/>
                </a:solidFill>
              </a:rPr>
              <a:t>类图的画法</a:t>
            </a:r>
            <a:r>
              <a:rPr lang="zh-CN" altLang="en-US"/>
              <a:t>；</a:t>
            </a:r>
            <a:endParaRPr lang="zh-CN" altLang="en-US"/>
          </a:p>
          <a:p>
            <a:pPr marL="0" indent="0">
              <a:lnSpc>
                <a:spcPct val="100000"/>
              </a:lnSpc>
              <a:buNone/>
            </a:pPr>
            <a:r>
              <a:rPr lang="zh-CN" altLang="en-US">
                <a:sym typeface="+mn-ea"/>
              </a:rPr>
              <a:t></a:t>
            </a:r>
            <a:r>
              <a:rPr lang="zh-CN" altLang="en-US">
                <a:solidFill>
                  <a:srgbClr val="FF0000"/>
                </a:solidFill>
                <a:sym typeface="+mn-ea"/>
              </a:rPr>
              <a:t>使用这三类设计模式</a:t>
            </a:r>
            <a:r>
              <a:rPr lang="zh-CN" altLang="en-US">
                <a:sym typeface="+mn-ea"/>
              </a:rPr>
              <a:t>开发应用程序。</a:t>
            </a:r>
            <a:endParaRPr lang="zh-CN" altLang="en-US">
              <a:sym typeface="+mn-ea"/>
            </a:endParaRPr>
          </a:p>
        </p:txBody>
      </p:sp>
      <p:sp>
        <p:nvSpPr>
          <p:cNvPr id="2" name="日期占位符 1"/>
          <p:cNvSpPr>
            <a:spLocks noGrp="1"/>
          </p:cNvSpPr>
          <p:nvPr>
            <p:ph type="dt" sz="half" idx="10"/>
          </p:nvPr>
        </p:nvSpPr>
        <p:spPr/>
        <p:txBody>
          <a:bodyPr/>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823335" y="6530975"/>
            <a:ext cx="567817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9.2 创建型模式(Creational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778000"/>
            <a:ext cx="10972800" cy="3669665"/>
          </a:xfrm>
        </p:spPr>
        <p:txBody>
          <a:bodyPr/>
          <a:p>
            <a:pPr>
              <a:lnSpc>
                <a:spcPct val="130000"/>
              </a:lnSpc>
            </a:pPr>
            <a:r>
              <a:rPr lang="zh-CN" altLang="en-US" sz="2800">
                <a:solidFill>
                  <a:srgbClr val="00B050"/>
                </a:solidFill>
              </a:rPr>
              <a:t>9.2.4 本实验的主要要求</a:t>
            </a:r>
            <a:endParaRPr lang="zh-CN" altLang="en-US" sz="2800">
              <a:solidFill>
                <a:srgbClr val="00B050"/>
              </a:solidFill>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所设计的实验程序要满足以下两点： </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1.体现“</a:t>
            </a:r>
            <a:r>
              <a:rPr lang="zh-CN" altLang="en-US" sz="2800" b="1">
                <a:solidFill>
                  <a:srgbClr val="FF0000"/>
                </a:solidFill>
                <a:latin typeface="楷体" panose="02010609060101010101" charset="-122"/>
                <a:ea typeface="楷体" panose="02010609060101010101" charset="-122"/>
              </a:rPr>
              <a:t>Factory Method模式</a:t>
            </a:r>
            <a:r>
              <a:rPr lang="zh-CN" altLang="en-US" sz="2800" b="1">
                <a:latin typeface="楷体" panose="02010609060101010101" charset="-122"/>
                <a:ea typeface="楷体" panose="02010609060101010101" charset="-122"/>
              </a:rPr>
              <a:t>”的</a:t>
            </a:r>
            <a:r>
              <a:rPr lang="zh-CN" altLang="en-US" sz="2800" b="1">
                <a:solidFill>
                  <a:srgbClr val="FF0000"/>
                </a:solidFill>
                <a:latin typeface="楷体" panose="02010609060101010101" charset="-122"/>
                <a:ea typeface="楷体" panose="02010609060101010101" charset="-122"/>
              </a:rPr>
              <a:t>工作原理</a:t>
            </a:r>
            <a:r>
              <a:rPr lang="zh-CN" altLang="en-US" sz="2800" b="1">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2.符合面向对象中的“</a:t>
            </a:r>
            <a:r>
              <a:rPr lang="zh-CN" altLang="en-US" sz="2800" b="1">
                <a:solidFill>
                  <a:srgbClr val="FF0000"/>
                </a:solidFill>
                <a:latin typeface="楷体" panose="02010609060101010101" charset="-122"/>
                <a:ea typeface="楷体" panose="02010609060101010101" charset="-122"/>
              </a:rPr>
              <a:t>开闭”原则</a:t>
            </a:r>
            <a:r>
              <a:rPr lang="zh-CN" altLang="en-US" sz="2800" b="1">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9.2 创建型模式(Creational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514350" y="1412875"/>
            <a:ext cx="3609975" cy="5118100"/>
          </a:xfrm>
        </p:spPr>
        <p:txBody>
          <a:bodyPr/>
          <a:p>
            <a:pPr>
              <a:lnSpc>
                <a:spcPct val="120000"/>
              </a:lnSpc>
            </a:pPr>
            <a:r>
              <a:rPr lang="zh-CN" altLang="en-US" sz="2800">
                <a:solidFill>
                  <a:srgbClr val="00B050"/>
                </a:solidFill>
              </a:rPr>
              <a:t>9.2.5 本实验的基本步骤</a:t>
            </a:r>
            <a:endParaRPr lang="zh-CN" altLang="en-US" sz="2800">
              <a:solidFill>
                <a:srgbClr val="00B050"/>
              </a:solidFill>
            </a:endParaRP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1.用UML设计“电动自行车工厂模拟程序”的结构图。</a:t>
            </a:r>
            <a:endParaRPr lang="zh-CN" altLang="en-US"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右边是其结构图：</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a:t>
            </a:r>
            <a:r>
              <a:rPr lang="en-US" altLang="zh-CN" b="1">
                <a:solidFill>
                  <a:srgbClr val="0066FF"/>
                </a:solidFill>
                <a:latin typeface="楷体" panose="02010609060101010101" charset="-122"/>
                <a:ea typeface="楷体" panose="02010609060101010101" charset="-122"/>
                <a:sym typeface="+mn-ea"/>
              </a:rPr>
              <a:t>2.</a:t>
            </a:r>
            <a:r>
              <a:rPr lang="zh-CN" altLang="en-US" b="1">
                <a:solidFill>
                  <a:srgbClr val="0066FF"/>
                </a:solidFill>
                <a:latin typeface="楷体" panose="02010609060101010101" charset="-122"/>
                <a:ea typeface="楷体" panose="02010609060101010101" charset="-122"/>
                <a:sym typeface="+mn-ea"/>
              </a:rPr>
              <a:t>根据结构图写出“电动自行车工厂模拟程序”的源代码。</a:t>
            </a:r>
            <a:endParaRPr lang="zh-CN" altLang="en-US"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   </a:t>
            </a:r>
            <a:r>
              <a:rPr lang="en-US" altLang="zh-CN" b="1">
                <a:solidFill>
                  <a:srgbClr val="FF0000"/>
                </a:solidFill>
                <a:latin typeface="楷体" panose="02010609060101010101" charset="-122"/>
                <a:ea typeface="楷体" panose="02010609060101010101" charset="-122"/>
                <a:sym typeface="+mn-ea"/>
              </a:rPr>
              <a:t>//源代码</a:t>
            </a:r>
            <a:r>
              <a:rPr lang="zh-CN" altLang="en-US" b="1">
                <a:solidFill>
                  <a:srgbClr val="FF0000"/>
                </a:solidFill>
                <a:latin typeface="楷体" panose="02010609060101010101" charset="-122"/>
                <a:ea typeface="楷体" panose="02010609060101010101" charset="-122"/>
                <a:sym typeface="+mn-ea"/>
              </a:rPr>
              <a:t>见附件</a:t>
            </a:r>
            <a:endParaRPr lang="zh-CN" altLang="en-US"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9" descr="z95_BicycleFactory"/>
          <p:cNvPicPr>
            <a:picLocks noChangeAspect="1"/>
          </p:cNvPicPr>
          <p:nvPr/>
        </p:nvPicPr>
        <p:blipFill>
          <a:blip r:embed="rId1"/>
          <a:stretch>
            <a:fillRect/>
          </a:stretch>
        </p:blipFill>
        <p:spPr>
          <a:xfrm>
            <a:off x="4307840" y="1520190"/>
            <a:ext cx="7711440" cy="4831715"/>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9.2 创建型模式(Creational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3069590" cy="5118100"/>
          </a:xfrm>
        </p:spPr>
        <p:txBody>
          <a:bodyPr/>
          <a:p>
            <a:pPr>
              <a:lnSpc>
                <a:spcPct val="120000"/>
              </a:lnSpc>
            </a:pPr>
            <a:r>
              <a:rPr lang="zh-CN" altLang="en-US" sz="2800">
                <a:solidFill>
                  <a:srgbClr val="00B050"/>
                </a:solidFill>
              </a:rPr>
              <a:t>9.2.5 本实验的基本步骤（续）</a:t>
            </a:r>
            <a:endParaRPr lang="zh-CN" altLang="en-US" sz="2800">
              <a:solidFill>
                <a:srgbClr val="00B050"/>
              </a:solidFill>
            </a:endParaRP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3.上机测试程序，写出运行结果。</a:t>
            </a:r>
            <a:endParaRPr lang="zh-CN" altLang="en-US"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右边是其运行结果图：</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solidFill>
                  <a:srgbClr val="FF0000"/>
                </a:solidFill>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4.按同样的步骤设计其他“创建型模式”的程序实例。</a:t>
            </a:r>
            <a:endParaRPr lang="zh-CN" altLang="en-US" b="1">
              <a:solidFill>
                <a:srgbClr val="0066FF"/>
              </a:solidFill>
              <a:latin typeface="楷体" panose="02010609060101010101" charset="-122"/>
              <a:ea typeface="楷体" panose="02010609060101010101" charset="-122"/>
              <a:sym typeface="+mn-ea"/>
            </a:endParaRPr>
          </a:p>
          <a:p>
            <a:pPr marL="0" indent="0">
              <a:lnSpc>
                <a:spcPct val="120000"/>
              </a:lnSpc>
              <a:buNone/>
            </a:pPr>
            <a:r>
              <a:rPr lang="zh-CN" altLang="en-US" b="1">
                <a:solidFill>
                  <a:srgbClr val="0066FF"/>
                </a:solidFill>
                <a:latin typeface="楷体" panose="02010609060101010101" charset="-122"/>
                <a:ea typeface="楷体" panose="02010609060101010101" charset="-122"/>
                <a:sym typeface="+mn-ea"/>
              </a:rPr>
              <a:t>  5.写出实验心得。</a:t>
            </a:r>
            <a:endParaRPr lang="zh-CN" altLang="en-US" b="1">
              <a:solidFill>
                <a:srgbClr val="0066FF"/>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2147482617" descr="无标题"/>
          <p:cNvPicPr>
            <a:picLocks noChangeAspect="1"/>
          </p:cNvPicPr>
          <p:nvPr/>
        </p:nvPicPr>
        <p:blipFill>
          <a:blip r:embed="rId1"/>
          <a:stretch>
            <a:fillRect/>
          </a:stretch>
        </p:blipFill>
        <p:spPr>
          <a:xfrm>
            <a:off x="3918585" y="1562735"/>
            <a:ext cx="7534275" cy="4747895"/>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9.3 结构型模式(Structural Pattern)应用实验</a:t>
            </a:r>
            <a:endParaRPr>
              <a:solidFill>
                <a:srgbClr val="C00000"/>
              </a:solidFill>
            </a:endParaRPr>
          </a:p>
        </p:txBody>
      </p:sp>
      <p:sp>
        <p:nvSpPr>
          <p:cNvPr id="39" name="内容占位符 38"/>
          <p:cNvSpPr>
            <a:spLocks noGrp="1"/>
          </p:cNvSpPr>
          <p:nvPr>
            <p:ph idx="1"/>
          </p:nvPr>
        </p:nvSpPr>
        <p:spPr>
          <a:xfrm>
            <a:off x="609600" y="1532255"/>
            <a:ext cx="10972800" cy="4808855"/>
          </a:xfrm>
        </p:spPr>
        <p:txBody>
          <a:bodyPr/>
          <a:p>
            <a:pPr marL="0" indent="0">
              <a:lnSpc>
                <a:spcPct val="120000"/>
              </a:lnSpc>
              <a:buNone/>
            </a:pPr>
            <a:r>
              <a:rPr lang="en-US" altLang="zh-CN" b="1">
                <a:solidFill>
                  <a:schemeClr val="tx1"/>
                </a:solidFill>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结构型模式</a:t>
            </a:r>
            <a:r>
              <a:rPr lang="zh-CN" altLang="en-US" b="1">
                <a:solidFill>
                  <a:srgbClr val="FF0000"/>
                </a:solidFill>
                <a:latin typeface="楷体" panose="02010609060101010101" charset="-122"/>
                <a:ea typeface="楷体" panose="02010609060101010101" charset="-122"/>
              </a:rPr>
              <a:t>描述如何将类或者对象结合在一起形成更大的结构</a:t>
            </a:r>
            <a:r>
              <a:rPr lang="zh-CN" altLang="en-US" b="1">
                <a:latin typeface="楷体" panose="02010609060101010101" charset="-122"/>
                <a:ea typeface="楷体" panose="02010609060101010101" charset="-122"/>
              </a:rPr>
              <a:t>。就像</a:t>
            </a:r>
            <a:r>
              <a:rPr lang="zh-CN" altLang="en-US" b="1">
                <a:solidFill>
                  <a:srgbClr val="0066FF"/>
                </a:solidFill>
                <a:latin typeface="楷体" panose="02010609060101010101" charset="-122"/>
                <a:ea typeface="楷体" panose="02010609060101010101" charset="-122"/>
              </a:rPr>
              <a:t>搭积木</a:t>
            </a:r>
            <a:r>
              <a:rPr lang="zh-CN" altLang="en-US" b="1">
                <a:latin typeface="楷体" panose="02010609060101010101" charset="-122"/>
                <a:ea typeface="楷体" panose="02010609060101010101" charset="-122"/>
              </a:rPr>
              <a:t>，可以通过简单积木的组合形成复杂的、功能更为强大的结构。结构型模式可以分为</a:t>
            </a:r>
            <a:r>
              <a:rPr lang="zh-CN" altLang="en-US" b="1">
                <a:solidFill>
                  <a:srgbClr val="0066FF"/>
                </a:solidFill>
                <a:latin typeface="楷体" panose="02010609060101010101" charset="-122"/>
                <a:ea typeface="楷体" panose="02010609060101010101" charset="-122"/>
              </a:rPr>
              <a:t>类结构型模式</a:t>
            </a:r>
            <a:r>
              <a:rPr lang="zh-CN" altLang="en-US" b="1">
                <a:latin typeface="楷体" panose="02010609060101010101" charset="-122"/>
                <a:ea typeface="楷体" panose="02010609060101010101" charset="-122"/>
              </a:rPr>
              <a:t>和</a:t>
            </a:r>
            <a:r>
              <a:rPr lang="zh-CN" altLang="en-US" b="1">
                <a:solidFill>
                  <a:srgbClr val="0066FF"/>
                </a:solidFill>
                <a:latin typeface="楷体" panose="02010609060101010101" charset="-122"/>
                <a:ea typeface="楷体" panose="02010609060101010101" charset="-122"/>
              </a:rPr>
              <a:t>对象结构型模式</a:t>
            </a:r>
            <a:r>
              <a:rPr lang="zh-CN" altLang="en-US" b="1">
                <a:latin typeface="楷体" panose="02010609060101010101" charset="-122"/>
                <a:ea typeface="楷体" panose="02010609060101010101" charset="-122"/>
              </a:rPr>
              <a:t>，也可分为</a:t>
            </a:r>
            <a:r>
              <a:rPr lang="zh-CN" altLang="en-US" b="1">
                <a:solidFill>
                  <a:srgbClr val="FF0000"/>
                </a:solidFill>
                <a:latin typeface="楷体" panose="02010609060101010101" charset="-122"/>
                <a:ea typeface="楷体" panose="02010609060101010101" charset="-122"/>
              </a:rPr>
              <a:t>代理模式(Proxy)</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适配器模式(Adapter)</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桥接模式(Bridge)</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装饰模式(Decorator)</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外观模式(Facade)</a:t>
            </a:r>
            <a:r>
              <a:rPr lang="zh-CN" altLang="en-US" b="1">
                <a:latin typeface="楷体" panose="02010609060101010101" charset="-122"/>
                <a:ea typeface="楷体" panose="02010609060101010101" charset="-122"/>
              </a:rPr>
              <a:t> 、</a:t>
            </a:r>
            <a:r>
              <a:rPr lang="zh-CN" altLang="en-US" b="1">
                <a:solidFill>
                  <a:srgbClr val="FF0000"/>
                </a:solidFill>
                <a:latin typeface="楷体" panose="02010609060101010101" charset="-122"/>
                <a:ea typeface="楷体" panose="02010609060101010101" charset="-122"/>
              </a:rPr>
              <a:t>享元模式(Flyweight)</a:t>
            </a:r>
            <a:r>
              <a:rPr lang="zh-CN" altLang="en-US" b="1">
                <a:latin typeface="楷体" panose="02010609060101010101" charset="-122"/>
                <a:ea typeface="楷体" panose="02010609060101010101" charset="-122"/>
              </a:rPr>
              <a:t> 和</a:t>
            </a:r>
            <a:r>
              <a:rPr lang="zh-CN" altLang="en-US" b="1">
                <a:solidFill>
                  <a:srgbClr val="FF0000"/>
                </a:solidFill>
                <a:latin typeface="楷体" panose="02010609060101010101" charset="-122"/>
                <a:ea typeface="楷体" panose="02010609060101010101" charset="-122"/>
              </a:rPr>
              <a:t>组合模式(Composite)</a:t>
            </a:r>
            <a:r>
              <a:rPr lang="zh-CN" altLang="en-US" b="1">
                <a:latin typeface="楷体" panose="02010609060101010101" charset="-122"/>
                <a:ea typeface="楷体" panose="02010609060101010101" charset="-122"/>
              </a:rPr>
              <a:t>等七类</a:t>
            </a:r>
            <a:r>
              <a:rPr lang="zh-CN" altLang="en-US" b="1">
                <a:solidFill>
                  <a:schemeClr val="tx1"/>
                </a:solidFill>
                <a:latin typeface="楷体" panose="02010609060101010101" charset="-122"/>
                <a:ea typeface="楷体" panose="02010609060101010101" charset="-122"/>
              </a:rPr>
              <a:t>。</a:t>
            </a:r>
            <a:endParaRPr lang="zh-CN" altLang="en-US" b="1">
              <a:solidFill>
                <a:schemeClr val="tx1"/>
              </a:solidFill>
              <a:latin typeface="楷体" panose="02010609060101010101" charset="-122"/>
              <a:ea typeface="楷体" panose="02010609060101010101" charset="-122"/>
            </a:endParaRPr>
          </a:p>
          <a:p>
            <a:pPr marL="0" indent="0">
              <a:lnSpc>
                <a:spcPct val="120000"/>
              </a:lnSpc>
              <a:buNone/>
            </a:pPr>
            <a:r>
              <a:rPr lang="zh-CN" altLang="en-US">
                <a:solidFill>
                  <a:srgbClr val="00B050"/>
                </a:solidFill>
              </a:rPr>
              <a:t>9.</a:t>
            </a:r>
            <a:r>
              <a:rPr lang="en-US" altLang="zh-CN">
                <a:solidFill>
                  <a:srgbClr val="00B050"/>
                </a:solidFill>
              </a:rPr>
              <a:t>3</a:t>
            </a:r>
            <a:r>
              <a:rPr lang="zh-CN" altLang="en-US">
                <a:solidFill>
                  <a:srgbClr val="00B050"/>
                </a:solidFill>
              </a:rPr>
              <a:t>.1 本实验的主要目的</a:t>
            </a:r>
            <a:endParaRPr lang="zh-CN" altLang="en-US">
              <a:solidFill>
                <a:srgbClr val="00B050"/>
              </a:solidFill>
            </a:endParaRPr>
          </a:p>
          <a:p>
            <a:pPr marL="0" indent="0">
              <a:lnSpc>
                <a:spcPct val="120000"/>
              </a:lnSpc>
              <a:buNone/>
            </a:pPr>
            <a:r>
              <a:rPr lang="zh-CN" altLang="en-US" b="1">
                <a:latin typeface="楷体" panose="02010609060101010101" charset="-122"/>
                <a:ea typeface="楷体" panose="02010609060101010101" charset="-122"/>
                <a:sym typeface="+mn-ea"/>
              </a:rPr>
              <a:t>  本实验目的主要目的是：</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1.明白七种“结构型模式”的</a:t>
            </a:r>
            <a:r>
              <a:rPr lang="zh-CN" altLang="en-US" b="1">
                <a:solidFill>
                  <a:srgbClr val="FF0000"/>
                </a:solidFill>
                <a:latin typeface="楷体" panose="02010609060101010101" charset="-122"/>
                <a:ea typeface="楷体" panose="02010609060101010101" charset="-122"/>
                <a:sym typeface="+mn-ea"/>
              </a:rPr>
              <a:t>定义</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特点</a:t>
            </a:r>
            <a:r>
              <a:rPr lang="zh-CN" altLang="en-US" b="1">
                <a:latin typeface="楷体" panose="02010609060101010101" charset="-122"/>
                <a:ea typeface="楷体" panose="02010609060101010101" charset="-122"/>
                <a:sym typeface="+mn-ea"/>
              </a:rPr>
              <a:t>和</a:t>
            </a:r>
            <a:r>
              <a:rPr lang="zh-CN" altLang="en-US" b="1">
                <a:solidFill>
                  <a:srgbClr val="FF0000"/>
                </a:solidFill>
                <a:latin typeface="楷体" panose="02010609060101010101" charset="-122"/>
                <a:ea typeface="楷体" panose="02010609060101010101" charset="-122"/>
                <a:sym typeface="+mn-ea"/>
              </a:rPr>
              <a:t>工作原理</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2.理解七种“结构型模式”的</a:t>
            </a:r>
            <a:r>
              <a:rPr lang="zh-CN" altLang="en-US" b="1">
                <a:solidFill>
                  <a:srgbClr val="FF0000"/>
                </a:solidFill>
                <a:latin typeface="楷体" panose="02010609060101010101" charset="-122"/>
                <a:ea typeface="楷体" panose="02010609060101010101" charset="-122"/>
                <a:sym typeface="+mn-ea"/>
              </a:rPr>
              <a:t>结构</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实现</a:t>
            </a:r>
            <a:r>
              <a:rPr lang="zh-CN" altLang="en-US" b="1">
                <a:latin typeface="楷体" panose="02010609060101010101" charset="-122"/>
                <a:ea typeface="楷体" panose="02010609060101010101" charset="-122"/>
                <a:sym typeface="+mn-ea"/>
              </a:rPr>
              <a:t>和</a:t>
            </a:r>
            <a:r>
              <a:rPr lang="zh-CN" altLang="en-US" b="1">
                <a:solidFill>
                  <a:srgbClr val="FF0000"/>
                </a:solidFill>
                <a:latin typeface="楷体" panose="02010609060101010101" charset="-122"/>
                <a:ea typeface="楷体" panose="02010609060101010101" charset="-122"/>
                <a:sym typeface="+mn-ea"/>
              </a:rPr>
              <a:t>应用场景</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3.</a:t>
            </a:r>
            <a:r>
              <a:rPr lang="zh-CN" altLang="en-US" b="1">
                <a:solidFill>
                  <a:srgbClr val="FF0000"/>
                </a:solidFill>
                <a:latin typeface="楷体" panose="02010609060101010101" charset="-122"/>
                <a:ea typeface="楷体" panose="02010609060101010101" charset="-122"/>
                <a:sym typeface="+mn-ea"/>
              </a:rPr>
              <a:t>学会应用七种“结构型模式”</a:t>
            </a:r>
            <a:r>
              <a:rPr lang="zh-CN" altLang="en-US" b="1">
                <a:latin typeface="楷体" panose="02010609060101010101" charset="-122"/>
                <a:ea typeface="楷体" panose="02010609060101010101" charset="-122"/>
                <a:sym typeface="+mn-ea"/>
              </a:rPr>
              <a:t>进行软件开发。</a:t>
            </a:r>
            <a:endParaRPr lang="zh-CN" altLang="en-US"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5118100"/>
          </a:xfrm>
        </p:spPr>
        <p:txBody>
          <a:bodyPr/>
          <a:p>
            <a:pPr>
              <a:lnSpc>
                <a:spcPct val="120000"/>
              </a:lnSpc>
            </a:pPr>
            <a:r>
              <a:rPr lang="zh-CN" altLang="en-US" sz="2800">
                <a:solidFill>
                  <a:srgbClr val="00B050"/>
                </a:solidFill>
              </a:rPr>
              <a:t>9.</a:t>
            </a:r>
            <a:r>
              <a:rPr lang="en-US" altLang="zh-CN" sz="2800">
                <a:solidFill>
                  <a:srgbClr val="00B050"/>
                </a:solidFill>
              </a:rPr>
              <a:t>3</a:t>
            </a:r>
            <a:r>
              <a:rPr lang="zh-CN" altLang="en-US" sz="2800">
                <a:solidFill>
                  <a:srgbClr val="00B050"/>
                </a:solidFill>
              </a:rPr>
              <a:t>.2 本实验的工作原理</a:t>
            </a:r>
            <a:endParaRPr lang="zh-CN" altLang="en-US" sz="2800">
              <a:solidFill>
                <a:srgbClr val="00B050"/>
              </a:solidFill>
            </a:endParaRPr>
          </a:p>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1.结构型模式的工作原理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20000"/>
              </a:lnSpc>
              <a:buNone/>
            </a:pPr>
            <a:r>
              <a:rPr lang="zh-CN" altLang="en-US" sz="2800" b="1">
                <a:latin typeface="楷体" panose="02010609060101010101" charset="-122"/>
                <a:ea typeface="楷体" panose="02010609060101010101" charset="-122"/>
              </a:rPr>
              <a:t>    结构型模式</a:t>
            </a:r>
            <a:r>
              <a:rPr lang="zh-CN" altLang="en-US" sz="2800" b="1">
                <a:solidFill>
                  <a:srgbClr val="FF0000"/>
                </a:solidFill>
                <a:latin typeface="楷体" panose="02010609060101010101" charset="-122"/>
                <a:ea typeface="楷体" panose="02010609060101010101" charset="-122"/>
              </a:rPr>
              <a:t>重点考虑类或对象的布局方式</a:t>
            </a:r>
            <a:r>
              <a:rPr lang="zh-CN" altLang="en-US" sz="2800" b="1">
                <a:latin typeface="楷体" panose="02010609060101010101" charset="-122"/>
                <a:ea typeface="楷体" panose="02010609060101010101" charset="-122"/>
              </a:rPr>
              <a:t>，其</a:t>
            </a:r>
            <a:r>
              <a:rPr lang="zh-CN" altLang="en-US" sz="2800" b="1">
                <a:solidFill>
                  <a:srgbClr val="FF0000"/>
                </a:solidFill>
                <a:latin typeface="楷体" panose="02010609060101010101" charset="-122"/>
                <a:ea typeface="楷体" panose="02010609060101010101" charset="-122"/>
              </a:rPr>
              <a:t>目的是将现有类或对象组成更大的结构</a:t>
            </a:r>
            <a:r>
              <a:rPr lang="zh-CN" altLang="en-US" sz="2800" b="1">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endParaRPr>
          </a:p>
          <a:p>
            <a:pPr marL="0" indent="0">
              <a:lnSpc>
                <a:spcPct val="120000"/>
              </a:lnSpc>
              <a:buNone/>
            </a:pPr>
            <a:r>
              <a:rPr lang="zh-CN" altLang="en-US" sz="2800" b="1">
                <a:latin typeface="楷体" panose="02010609060101010101" charset="-122"/>
                <a:ea typeface="楷体" panose="02010609060101010101" charset="-122"/>
              </a:rPr>
              <a:t>    </a:t>
            </a:r>
            <a:r>
              <a:rPr lang="zh-CN" altLang="en-US" sz="2800" b="1">
                <a:solidFill>
                  <a:srgbClr val="9900CC"/>
                </a:solidFill>
                <a:latin typeface="楷体" panose="02010609060101010101" charset="-122"/>
                <a:ea typeface="楷体" panose="02010609060101010101" charset="-122"/>
              </a:rPr>
              <a:t>按照其现实方式</a:t>
            </a:r>
            <a:r>
              <a:rPr lang="zh-CN" altLang="en-US" sz="2800" b="1">
                <a:latin typeface="楷体" panose="02010609060101010101" charset="-122"/>
                <a:ea typeface="楷体" panose="02010609060101010101" charset="-122"/>
              </a:rPr>
              <a:t>的不同，结构型模式</a:t>
            </a:r>
            <a:r>
              <a:rPr lang="zh-CN" altLang="en-US" sz="2800" b="1">
                <a:solidFill>
                  <a:srgbClr val="9900CC"/>
                </a:solidFill>
                <a:latin typeface="楷体" panose="02010609060101010101" charset="-122"/>
                <a:ea typeface="楷体" panose="02010609060101010101" charset="-122"/>
              </a:rPr>
              <a:t>可分为类结构型模式</a:t>
            </a:r>
            <a:r>
              <a:rPr lang="zh-CN" altLang="en-US" sz="2800" b="1">
                <a:latin typeface="楷体" panose="02010609060101010101" charset="-122"/>
                <a:ea typeface="楷体" panose="02010609060101010101" charset="-122"/>
              </a:rPr>
              <a:t>和</a:t>
            </a:r>
            <a:r>
              <a:rPr lang="zh-CN" altLang="en-US" sz="2800" b="1">
                <a:solidFill>
                  <a:srgbClr val="9900CC"/>
                </a:solidFill>
                <a:latin typeface="楷体" panose="02010609060101010101" charset="-122"/>
                <a:ea typeface="楷体" panose="02010609060101010101" charset="-122"/>
              </a:rPr>
              <a:t>对象结构型模式</a:t>
            </a:r>
            <a:r>
              <a:rPr lang="zh-CN" altLang="en-US" sz="2800" b="1">
                <a:latin typeface="楷体" panose="02010609060101010101" charset="-122"/>
                <a:ea typeface="楷体" panose="02010609060101010101" charset="-122"/>
              </a:rPr>
              <a:t>。前者采用</a:t>
            </a:r>
            <a:r>
              <a:rPr lang="zh-CN" altLang="en-US" sz="2800" b="1">
                <a:solidFill>
                  <a:srgbClr val="FF0000"/>
                </a:solidFill>
                <a:latin typeface="楷体" panose="02010609060101010101" charset="-122"/>
                <a:ea typeface="楷体" panose="02010609060101010101" charset="-122"/>
              </a:rPr>
              <a:t>继承机制</a:t>
            </a:r>
            <a:r>
              <a:rPr lang="zh-CN" altLang="en-US" sz="2800" b="1">
                <a:latin typeface="楷体" panose="02010609060101010101" charset="-122"/>
                <a:ea typeface="楷体" panose="02010609060101010101" charset="-122"/>
              </a:rPr>
              <a:t>来组织接口和类，后者采用</a:t>
            </a:r>
            <a:r>
              <a:rPr lang="zh-CN" altLang="en-US" sz="2800" b="1">
                <a:solidFill>
                  <a:srgbClr val="FF0000"/>
                </a:solidFill>
                <a:latin typeface="楷体" panose="02010609060101010101" charset="-122"/>
                <a:ea typeface="楷体" panose="02010609060101010101" charset="-122"/>
              </a:rPr>
              <a:t>组合或聚合</a:t>
            </a:r>
            <a:r>
              <a:rPr lang="zh-CN" altLang="en-US" sz="2800" b="1">
                <a:latin typeface="楷体" panose="02010609060101010101" charset="-122"/>
                <a:ea typeface="楷体" panose="02010609060101010101" charset="-122"/>
              </a:rPr>
              <a:t>来组合对象。</a:t>
            </a:r>
            <a:endParaRPr lang="zh-CN" altLang="en-US" sz="2800" b="1">
              <a:latin typeface="楷体" panose="02010609060101010101" charset="-122"/>
              <a:ea typeface="楷体" panose="02010609060101010101" charset="-122"/>
            </a:endParaRPr>
          </a:p>
          <a:p>
            <a:pPr marL="0" indent="0">
              <a:lnSpc>
                <a:spcPct val="120000"/>
              </a:lnSpc>
              <a:buNone/>
            </a:pPr>
            <a:r>
              <a:rPr lang="zh-CN" altLang="en-US" sz="2800" b="1">
                <a:latin typeface="楷体" panose="02010609060101010101" charset="-122"/>
                <a:ea typeface="楷体" panose="02010609060101010101" charset="-122"/>
              </a:rPr>
              <a:t>    </a:t>
            </a:r>
            <a:r>
              <a:rPr lang="zh-CN" altLang="en-US" sz="2800" b="1">
                <a:solidFill>
                  <a:srgbClr val="9900CC"/>
                </a:solidFill>
                <a:latin typeface="楷体" panose="02010609060101010101" charset="-122"/>
                <a:ea typeface="楷体" panose="02010609060101010101" charset="-122"/>
              </a:rPr>
              <a:t>如果按目的来分</a:t>
            </a:r>
            <a:r>
              <a:rPr lang="zh-CN" altLang="en-US" sz="2800" b="1">
                <a:latin typeface="楷体" panose="02010609060101010101" charset="-122"/>
                <a:ea typeface="楷体" panose="02010609060101010101" charset="-122"/>
              </a:rPr>
              <a:t>，结构型模式共七种，它们的工作原理在第4和第5章有详细介绍，下面</a:t>
            </a:r>
            <a:r>
              <a:rPr lang="zh-CN" altLang="en-US" sz="2800" b="1">
                <a:solidFill>
                  <a:srgbClr val="FF0000"/>
                </a:solidFill>
                <a:latin typeface="楷体" panose="02010609060101010101" charset="-122"/>
                <a:ea typeface="楷体" panose="02010609060101010101" charset="-122"/>
              </a:rPr>
              <a:t>以代理（Proxy）模式为例</a:t>
            </a:r>
            <a:r>
              <a:rPr lang="zh-CN" altLang="en-US" sz="2800" b="1">
                <a:latin typeface="楷体" panose="02010609060101010101" charset="-122"/>
                <a:ea typeface="楷体" panose="02010609060101010101" charset="-122"/>
              </a:rPr>
              <a:t>，介绍其实验过程。</a:t>
            </a:r>
            <a:endParaRPr lang="zh-CN" altLang="en-US" sz="2800" b="1">
              <a:latin typeface="楷体" panose="02010609060101010101" charset="-122"/>
              <a:ea typeface="楷体" panose="02010609060101010101" charset="-122"/>
            </a:endParaRPr>
          </a:p>
          <a:p>
            <a:pPr marL="0" indent="0">
              <a:lnSpc>
                <a:spcPct val="12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4608830"/>
          </a:xfrm>
        </p:spPr>
        <p:txBody>
          <a:bodyPr/>
          <a:p>
            <a:pPr>
              <a:lnSpc>
                <a:spcPct val="130000"/>
              </a:lnSpc>
            </a:pPr>
            <a:r>
              <a:rPr lang="zh-CN" altLang="en-US" sz="2800">
                <a:solidFill>
                  <a:srgbClr val="00B050"/>
                </a:solidFill>
              </a:rPr>
              <a:t>9.</a:t>
            </a:r>
            <a:r>
              <a:rPr lang="en-US" altLang="zh-CN" sz="2800">
                <a:solidFill>
                  <a:srgbClr val="00B050"/>
                </a:solidFill>
              </a:rPr>
              <a:t>3</a:t>
            </a:r>
            <a:r>
              <a:rPr lang="zh-CN" altLang="en-US" sz="2800">
                <a:solidFill>
                  <a:srgbClr val="00B050"/>
                </a:solidFill>
              </a:rPr>
              <a:t>.2 本实验的工作原理（续）</a:t>
            </a:r>
            <a:endParaRPr lang="zh-CN" altLang="en-US" sz="2800">
              <a:solidFill>
                <a:srgbClr val="00B050"/>
              </a:solidFill>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2.Proxy模式的工作原理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代理（Proxy）模式是在</a:t>
            </a:r>
            <a:r>
              <a:rPr lang="zh-CN" altLang="en-US" sz="2800" b="1">
                <a:solidFill>
                  <a:srgbClr val="FF0000"/>
                </a:solidFill>
                <a:latin typeface="楷体" panose="02010609060101010101" charset="-122"/>
                <a:ea typeface="楷体" panose="02010609060101010101" charset="-122"/>
              </a:rPr>
              <a:t>访问对象</a:t>
            </a:r>
            <a:r>
              <a:rPr lang="zh-CN" altLang="en-US" sz="2800" b="1">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目标对象</a:t>
            </a:r>
            <a:r>
              <a:rPr lang="zh-CN" altLang="en-US" sz="2800" b="1">
                <a:latin typeface="楷体" panose="02010609060101010101" charset="-122"/>
                <a:ea typeface="楷体" panose="02010609060101010101" charset="-122"/>
              </a:rPr>
              <a:t>之间</a:t>
            </a:r>
            <a:r>
              <a:rPr lang="zh-CN" altLang="en-US" sz="2800" b="1">
                <a:solidFill>
                  <a:srgbClr val="FF0000"/>
                </a:solidFill>
                <a:latin typeface="楷体" panose="02010609060101010101" charset="-122"/>
                <a:ea typeface="楷体" panose="02010609060101010101" charset="-122"/>
              </a:rPr>
              <a:t>增加一个代理对象</a:t>
            </a:r>
            <a:r>
              <a:rPr lang="zh-CN" altLang="en-US" sz="2800" b="1">
                <a:latin typeface="楷体" panose="02010609060101010101" charset="-122"/>
                <a:ea typeface="楷体" panose="02010609060101010101" charset="-122"/>
              </a:rPr>
              <a:t>，该对象起到一个</a:t>
            </a:r>
            <a:r>
              <a:rPr lang="zh-CN" altLang="en-US" sz="2800" b="1">
                <a:solidFill>
                  <a:srgbClr val="9900CC"/>
                </a:solidFill>
                <a:latin typeface="楷体" panose="02010609060101010101" charset="-122"/>
                <a:ea typeface="楷体" panose="02010609060101010101" charset="-122"/>
              </a:rPr>
              <a:t>中介作用</a:t>
            </a:r>
            <a:r>
              <a:rPr lang="zh-CN" altLang="en-US" sz="2800" b="1">
                <a:latin typeface="楷体" panose="02010609060101010101" charset="-122"/>
                <a:ea typeface="楷体" panose="02010609060101010101" charset="-122"/>
              </a:rPr>
              <a:t>和</a:t>
            </a:r>
            <a:r>
              <a:rPr lang="zh-CN" altLang="en-US" sz="2800" b="1">
                <a:solidFill>
                  <a:srgbClr val="9900CC"/>
                </a:solidFill>
                <a:latin typeface="楷体" panose="02010609060101010101" charset="-122"/>
                <a:ea typeface="楷体" panose="02010609060101010101" charset="-122"/>
              </a:rPr>
              <a:t>保护目标对象的作用</a:t>
            </a:r>
            <a:r>
              <a:rPr lang="zh-CN" altLang="en-US" sz="2800" b="1">
                <a:latin typeface="楷体" panose="02010609060101010101" charset="-122"/>
                <a:ea typeface="楷体" panose="02010609060101010101" charset="-122"/>
              </a:rPr>
              <a:t>。另外，它还可以</a:t>
            </a:r>
            <a:r>
              <a:rPr lang="zh-CN" altLang="en-US" sz="2800" b="1">
                <a:solidFill>
                  <a:srgbClr val="9900CC"/>
                </a:solidFill>
                <a:latin typeface="楷体" panose="02010609060101010101" charset="-122"/>
                <a:ea typeface="楷体" panose="02010609060101010101" charset="-122"/>
              </a:rPr>
              <a:t>扩展目标对象的功能</a:t>
            </a:r>
            <a:r>
              <a:rPr lang="zh-CN" altLang="en-US" sz="2800" b="1">
                <a:latin typeface="楷体" panose="02010609060101010101" charset="-122"/>
                <a:ea typeface="楷体" panose="02010609060101010101" charset="-122"/>
              </a:rPr>
              <a:t>，并且将客户端与目标对象分离，这在一定程度上降低了系统的耦合度。</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代理模式的结构比较简单，主要是通过定义一个继承抽象主题的代理来包含真实主题，从而实现对真实主题的访问。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387350" y="1412875"/>
            <a:ext cx="3024505" cy="4682490"/>
          </a:xfrm>
        </p:spPr>
        <p:txBody>
          <a:bodyPr/>
          <a:p>
            <a:pPr>
              <a:lnSpc>
                <a:spcPct val="160000"/>
              </a:lnSpc>
            </a:pPr>
            <a:r>
              <a:rPr lang="zh-CN" altLang="en-US" sz="2800">
                <a:solidFill>
                  <a:srgbClr val="00B050"/>
                </a:solidFill>
              </a:rPr>
              <a:t>9.</a:t>
            </a:r>
            <a:r>
              <a:rPr lang="en-US" altLang="zh-CN" sz="2800">
                <a:solidFill>
                  <a:srgbClr val="00B050"/>
                </a:solidFill>
              </a:rPr>
              <a:t>3</a:t>
            </a:r>
            <a:r>
              <a:rPr lang="zh-CN" altLang="en-US" sz="2800">
                <a:solidFill>
                  <a:srgbClr val="00B050"/>
                </a:solidFill>
              </a:rPr>
              <a:t>.2 本实验的工作原理（续）</a:t>
            </a:r>
            <a:endParaRPr lang="zh-CN" altLang="en-US" sz="2800">
              <a:solidFill>
                <a:srgbClr val="00B050"/>
              </a:solidFill>
            </a:endParaRPr>
          </a:p>
          <a:p>
            <a:pPr marL="0" indent="0">
              <a:lnSpc>
                <a:spcPct val="16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a:t>
            </a:r>
            <a:r>
              <a:rPr lang="zh-CN" altLang="en-US" sz="2800" b="1">
                <a:solidFill>
                  <a:srgbClr val="0066FF"/>
                </a:solidFill>
                <a:latin typeface="楷体" panose="02010609060101010101" charset="-122"/>
                <a:ea typeface="楷体" panose="02010609060101010101" charset="-122"/>
                <a:sym typeface="+mn-ea"/>
              </a:rPr>
              <a:t>Proxy模式的工作原理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60000"/>
              </a:lnSpc>
              <a:buNone/>
            </a:pPr>
            <a:r>
              <a:rPr lang="zh-CN" altLang="en-US" sz="2800"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代理模式的结构图如右：</a:t>
            </a:r>
            <a:endParaRPr lang="zh-CN" altLang="en-US" b="1">
              <a:latin typeface="楷体" panose="02010609060101010101" charset="-122"/>
              <a:ea typeface="楷体" panose="02010609060101010101" charset="-122"/>
            </a:endParaRPr>
          </a:p>
          <a:p>
            <a:pPr marL="0" indent="0">
              <a:lnSpc>
                <a:spcPct val="16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12" descr="z41_Proxy"/>
          <p:cNvPicPr>
            <a:picLocks noChangeAspect="1"/>
          </p:cNvPicPr>
          <p:nvPr/>
        </p:nvPicPr>
        <p:blipFill>
          <a:blip r:embed="rId1"/>
          <a:stretch>
            <a:fillRect/>
          </a:stretch>
        </p:blipFill>
        <p:spPr>
          <a:xfrm>
            <a:off x="3505200" y="1445895"/>
            <a:ext cx="8054975" cy="4585335"/>
          </a:xfrm>
          <a:prstGeom prst="rect">
            <a:avLst/>
          </a:prstGeom>
          <a:noFill/>
          <a:ln w="9525">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5118735"/>
          </a:xfrm>
        </p:spPr>
        <p:txBody>
          <a:bodyPr/>
          <a:p>
            <a:pPr marL="0" indent="0">
              <a:lnSpc>
                <a:spcPct val="130000"/>
              </a:lnSpc>
              <a:buNone/>
            </a:pPr>
            <a:r>
              <a:rPr lang="zh-CN" altLang="en-US" sz="2800" b="1">
                <a:solidFill>
                  <a:srgbClr val="0066FF"/>
                </a:solidFill>
                <a:latin typeface="楷体" panose="02010609060101010101" charset="-122"/>
                <a:ea typeface="楷体" panose="02010609060101010101" charset="-122"/>
              </a:rPr>
              <a:t>2.</a:t>
            </a:r>
            <a:r>
              <a:rPr lang="zh-CN" altLang="en-US" sz="2800" b="1">
                <a:solidFill>
                  <a:srgbClr val="0066FF"/>
                </a:solidFill>
                <a:latin typeface="楷体" panose="02010609060101010101" charset="-122"/>
                <a:ea typeface="楷体" panose="02010609060101010101" charset="-122"/>
                <a:sym typeface="+mn-ea"/>
              </a:rPr>
              <a:t>Proxy模式的工作原理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代理模式的主要角色有：</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1）</a:t>
            </a:r>
            <a:r>
              <a:rPr lang="zh-CN" altLang="en-US" sz="2800" b="1">
                <a:solidFill>
                  <a:srgbClr val="FF0000"/>
                </a:solidFill>
                <a:latin typeface="楷体" panose="02010609060101010101" charset="-122"/>
                <a:ea typeface="楷体" panose="02010609060101010101" charset="-122"/>
              </a:rPr>
              <a:t>抽象主题（Subject）类</a:t>
            </a:r>
            <a:r>
              <a:rPr lang="zh-CN" altLang="en-US" sz="2800" b="1">
                <a:latin typeface="楷体" panose="02010609060101010101" charset="-122"/>
                <a:ea typeface="楷体" panose="02010609060101010101" charset="-122"/>
              </a:rPr>
              <a:t>：通过接口或抽象类声明真实主题和代理对象实现的业务方法。</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真实主题（RealSubject）类</a:t>
            </a:r>
            <a:r>
              <a:rPr lang="zh-CN" altLang="en-US" sz="2800" b="1">
                <a:latin typeface="楷体" panose="02010609060101010101" charset="-122"/>
                <a:ea typeface="楷体" panose="02010609060101010101" charset="-122"/>
              </a:rPr>
              <a:t>：实现了抽象主题中的具体业务，是代理对象所代表的真实对象，是我们最终要引用的对象。</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3）</a:t>
            </a:r>
            <a:r>
              <a:rPr lang="zh-CN" altLang="en-US" sz="2800" b="1">
                <a:solidFill>
                  <a:srgbClr val="FF0000"/>
                </a:solidFill>
                <a:latin typeface="楷体" panose="02010609060101010101" charset="-122"/>
                <a:ea typeface="楷体" panose="02010609060101010101" charset="-122"/>
              </a:rPr>
              <a:t>代理（Proxy）类</a:t>
            </a:r>
            <a:r>
              <a:rPr lang="zh-CN" altLang="en-US" sz="2800" b="1">
                <a:latin typeface="楷体" panose="02010609060101010101" charset="-122"/>
                <a:ea typeface="楷体" panose="02010609060101010101" charset="-122"/>
              </a:rPr>
              <a:t>：提供了与真实主题相同的接口，其内部含有对真实主题的引用，它可以访问或控制或扩展真实主题的功能。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p>
            <a:pPr>
              <a:lnSpc>
                <a:spcPct val="110000"/>
              </a:lnSpc>
            </a:pPr>
            <a:r>
              <a:rPr lang="zh-CN" altLang="en-US" sz="2800">
                <a:solidFill>
                  <a:srgbClr val="00B050"/>
                </a:solidFill>
              </a:rPr>
              <a:t>9.</a:t>
            </a:r>
            <a:r>
              <a:rPr lang="en-US" altLang="zh-CN" sz="2800">
                <a:solidFill>
                  <a:srgbClr val="00B050"/>
                </a:solidFill>
              </a:rPr>
              <a:t>3</a:t>
            </a:r>
            <a:r>
              <a:rPr lang="zh-CN" altLang="en-US" sz="2800">
                <a:solidFill>
                  <a:srgbClr val="00B050"/>
                </a:solidFill>
              </a:rPr>
              <a:t>.3 本实验的基本内容</a:t>
            </a:r>
            <a:endParaRPr lang="zh-CN" altLang="en-US" sz="2800">
              <a:solidFill>
                <a:srgbClr val="00B050"/>
              </a:solidFill>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1.用代理（Proxy）模式设计一个房产中介的模拟程序</a:t>
            </a:r>
            <a:endParaRPr lang="zh-CN" altLang="en-US" sz="2800" b="1">
              <a:solidFill>
                <a:srgbClr val="0066FF"/>
              </a:solidFill>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要求：</a:t>
            </a:r>
            <a:r>
              <a:rPr lang="zh-CN" altLang="en-US" sz="2800" b="1">
                <a:latin typeface="楷体" panose="02010609060101010101" charset="-122"/>
                <a:ea typeface="楷体" panose="02010609060101010101" charset="-122"/>
                <a:sym typeface="+mn-ea"/>
              </a:rPr>
              <a:t>房产中介有介绍和代售韶关碧桂园房子的权力，以及登记购房者信息权力。这里的房产中介是代理者，韶关碧桂园是真实主题。</a:t>
            </a: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2.按照以上要求设计类图和编写Java源程序。</a:t>
            </a:r>
            <a:endParaRPr lang="zh-CN" altLang="en-US" sz="2800" b="1">
              <a:solidFill>
                <a:srgbClr val="0066FF"/>
              </a:solidFill>
              <a:latin typeface="楷体" panose="02010609060101010101" charset="-122"/>
              <a:ea typeface="楷体" panose="02010609060101010101" charset="-122"/>
              <a:sym typeface="+mn-ea"/>
            </a:endParaRPr>
          </a:p>
          <a:p>
            <a:pPr>
              <a:lnSpc>
                <a:spcPct val="110000"/>
              </a:lnSpc>
            </a:pPr>
            <a:r>
              <a:rPr sz="2800">
                <a:solidFill>
                  <a:srgbClr val="00B050"/>
                </a:solidFill>
                <a:sym typeface="+mn-ea"/>
              </a:rPr>
              <a:t>9.3.4 本实验的主要要求</a:t>
            </a:r>
            <a:endParaRPr sz="2800">
              <a:solidFill>
                <a:srgbClr val="00B050"/>
              </a:solidFill>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chemeClr val="tx1"/>
                </a:solidFill>
                <a:latin typeface="楷体" panose="02010609060101010101" charset="-122"/>
                <a:ea typeface="楷体" panose="02010609060101010101" charset="-122"/>
                <a:sym typeface="+mn-ea"/>
              </a:rPr>
              <a:t>所设计的实验程序要满足以下两点： </a:t>
            </a:r>
            <a:endParaRPr lang="zh-CN" altLang="en-US" sz="2800" b="1">
              <a:solidFill>
                <a:schemeClr val="tx1"/>
              </a:solidFill>
              <a:latin typeface="楷体" panose="02010609060101010101" charset="-122"/>
              <a:ea typeface="楷体" panose="02010609060101010101" charset="-122"/>
              <a:sym typeface="+mn-ea"/>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sym typeface="+mn-ea"/>
              </a:rPr>
              <a:t>  1.体现“</a:t>
            </a:r>
            <a:r>
              <a:rPr lang="zh-CN" altLang="en-US" sz="2800" b="1">
                <a:solidFill>
                  <a:srgbClr val="FF0000"/>
                </a:solidFill>
                <a:latin typeface="楷体" panose="02010609060101010101" charset="-122"/>
                <a:ea typeface="楷体" panose="02010609060101010101" charset="-122"/>
                <a:sym typeface="+mn-ea"/>
              </a:rPr>
              <a:t>Proxy模式</a:t>
            </a:r>
            <a:r>
              <a:rPr lang="zh-CN" altLang="en-US" sz="2800" b="1">
                <a:solidFill>
                  <a:schemeClr val="tx1"/>
                </a:solidFill>
                <a:latin typeface="楷体" panose="02010609060101010101" charset="-122"/>
                <a:ea typeface="楷体" panose="02010609060101010101" charset="-122"/>
                <a:sym typeface="+mn-ea"/>
              </a:rPr>
              <a:t>”的</a:t>
            </a:r>
            <a:r>
              <a:rPr lang="zh-CN" altLang="en-US" sz="2800" b="1">
                <a:solidFill>
                  <a:srgbClr val="FF0000"/>
                </a:solidFill>
                <a:latin typeface="楷体" panose="02010609060101010101" charset="-122"/>
                <a:ea typeface="楷体" panose="02010609060101010101" charset="-122"/>
                <a:sym typeface="+mn-ea"/>
              </a:rPr>
              <a:t>工作原理</a:t>
            </a:r>
            <a:r>
              <a:rPr lang="zh-CN" altLang="en-US" sz="2800" b="1">
                <a:solidFill>
                  <a:schemeClr val="tx1"/>
                </a:solidFill>
                <a:latin typeface="楷体" panose="02010609060101010101" charset="-122"/>
                <a:ea typeface="楷体" panose="02010609060101010101" charset="-122"/>
                <a:sym typeface="+mn-ea"/>
              </a:rPr>
              <a:t>。</a:t>
            </a:r>
            <a:endParaRPr lang="zh-CN" altLang="en-US" sz="2800" b="1">
              <a:solidFill>
                <a:schemeClr val="tx1"/>
              </a:solidFill>
              <a:latin typeface="楷体" panose="02010609060101010101" charset="-122"/>
              <a:ea typeface="楷体" panose="02010609060101010101" charset="-122"/>
              <a:sym typeface="+mn-ea"/>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sym typeface="+mn-ea"/>
              </a:rPr>
              <a:t>  2.符合面向对象中的</a:t>
            </a:r>
            <a:r>
              <a:rPr lang="zh-CN" altLang="en-US" sz="2800" b="1">
                <a:solidFill>
                  <a:srgbClr val="FF0000"/>
                </a:solidFill>
                <a:latin typeface="楷体" panose="02010609060101010101" charset="-122"/>
                <a:ea typeface="楷体" panose="02010609060101010101" charset="-122"/>
                <a:sym typeface="+mn-ea"/>
              </a:rPr>
              <a:t>“开闭”原则</a:t>
            </a:r>
            <a:r>
              <a:rPr lang="zh-CN" altLang="en-US" sz="2800" b="1">
                <a:solidFill>
                  <a:schemeClr val="tx1"/>
                </a:solidFill>
                <a:latin typeface="楷体" panose="02010609060101010101" charset="-122"/>
                <a:ea typeface="楷体" panose="02010609060101010101" charset="-122"/>
                <a:sym typeface="+mn-ea"/>
              </a:rPr>
              <a:t>和</a:t>
            </a:r>
            <a:r>
              <a:rPr lang="zh-CN" altLang="en-US" sz="2800" b="1">
                <a:solidFill>
                  <a:srgbClr val="FF0000"/>
                </a:solidFill>
                <a:latin typeface="楷体" panose="02010609060101010101" charset="-122"/>
                <a:ea typeface="楷体" panose="02010609060101010101" charset="-122"/>
                <a:sym typeface="+mn-ea"/>
              </a:rPr>
              <a:t>“里氏替换”原则</a:t>
            </a:r>
            <a:r>
              <a:rPr lang="zh-CN" altLang="en-US" sz="2800" b="1">
                <a:solidFill>
                  <a:schemeClr val="tx1"/>
                </a:solidFill>
                <a:latin typeface="楷体" panose="02010609060101010101" charset="-122"/>
                <a:ea typeface="楷体" panose="02010609060101010101" charset="-122"/>
                <a:sym typeface="+mn-ea"/>
              </a:rPr>
              <a:t>。</a:t>
            </a:r>
            <a:endParaRPr lang="zh-CN" altLang="en-US" sz="2800" b="1">
              <a:solidFill>
                <a:schemeClr val="tx1"/>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450850" y="1412875"/>
            <a:ext cx="3609975" cy="5118100"/>
          </a:xfrm>
        </p:spPr>
        <p:txBody>
          <a:bodyPr/>
          <a:p>
            <a:pPr>
              <a:lnSpc>
                <a:spcPct val="130000"/>
              </a:lnSpc>
            </a:pPr>
            <a:r>
              <a:rPr lang="zh-CN" altLang="en-US" sz="2800">
                <a:solidFill>
                  <a:srgbClr val="00B050"/>
                </a:solidFill>
              </a:rPr>
              <a:t>9.3.5 本实验的基本步骤</a:t>
            </a:r>
            <a:endParaRPr lang="zh-CN" altLang="en-US" sz="2800">
              <a:solidFill>
                <a:srgbClr val="00B050"/>
              </a:solidFill>
            </a:endParaRP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1.用UML设计“房产中介”模拟程序的结构图。</a:t>
            </a:r>
            <a:endParaRPr lang="zh-CN" altLang="en-US"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右边是其结构图：</a:t>
            </a: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a:t>
            </a:r>
            <a:r>
              <a:rPr lang="en-US" altLang="zh-CN" b="1">
                <a:solidFill>
                  <a:srgbClr val="0066FF"/>
                </a:solidFill>
                <a:latin typeface="楷体" panose="02010609060101010101" charset="-122"/>
                <a:ea typeface="楷体" panose="02010609060101010101" charset="-122"/>
                <a:sym typeface="+mn-ea"/>
              </a:rPr>
              <a:t>2.</a:t>
            </a:r>
            <a:r>
              <a:rPr lang="zh-CN" altLang="en-US" b="1">
                <a:solidFill>
                  <a:srgbClr val="0066FF"/>
                </a:solidFill>
                <a:latin typeface="楷体" panose="02010609060101010101" charset="-122"/>
                <a:ea typeface="楷体" panose="02010609060101010101" charset="-122"/>
                <a:sym typeface="+mn-ea"/>
              </a:rPr>
              <a:t>.根据结构图写出“房产中介”模拟程序的源代码。</a:t>
            </a:r>
            <a:endParaRPr lang="zh-CN" altLang="en-US"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   </a:t>
            </a:r>
            <a:r>
              <a:rPr lang="en-US" altLang="zh-CN" b="1">
                <a:solidFill>
                  <a:srgbClr val="FF0000"/>
                </a:solidFill>
                <a:latin typeface="楷体" panose="02010609060101010101" charset="-122"/>
                <a:ea typeface="楷体" panose="02010609060101010101" charset="-122"/>
                <a:sym typeface="+mn-ea"/>
              </a:rPr>
              <a:t>//源代码</a:t>
            </a:r>
            <a:r>
              <a:rPr lang="zh-CN" altLang="en-US" b="1">
                <a:solidFill>
                  <a:srgbClr val="FF0000"/>
                </a:solidFill>
                <a:latin typeface="楷体" panose="02010609060101010101" charset="-122"/>
                <a:ea typeface="楷体" panose="02010609060101010101" charset="-122"/>
                <a:sym typeface="+mn-ea"/>
              </a:rPr>
              <a:t>见附件</a:t>
            </a:r>
            <a:endParaRPr lang="zh-CN" altLang="en-US"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11" descr="z96_HouseProxy"/>
          <p:cNvPicPr>
            <a:picLocks noChangeAspect="1"/>
          </p:cNvPicPr>
          <p:nvPr/>
        </p:nvPicPr>
        <p:blipFill>
          <a:blip r:embed="rId1"/>
          <a:stretch>
            <a:fillRect/>
          </a:stretch>
        </p:blipFill>
        <p:spPr>
          <a:xfrm>
            <a:off x="4128135" y="1412875"/>
            <a:ext cx="7818120" cy="5118735"/>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endParaRPr>
              <a:solidFill>
                <a:srgbClr val="C00000"/>
              </a:solidFill>
            </a:endParaRPr>
          </a:p>
        </p:txBody>
      </p:sp>
      <p:sp>
        <p:nvSpPr>
          <p:cNvPr id="39" name="内容占位符 38"/>
          <p:cNvSpPr>
            <a:spLocks noGrp="1"/>
          </p:cNvSpPr>
          <p:nvPr>
            <p:ph idx="1"/>
          </p:nvPr>
        </p:nvSpPr>
        <p:spPr>
          <a:xfrm>
            <a:off x="609600" y="1809750"/>
            <a:ext cx="10972800" cy="3734435"/>
          </a:xfrm>
        </p:spPr>
        <p:txBody>
          <a:bodyPr/>
          <a:p>
            <a:pPr>
              <a:lnSpc>
                <a:spcPct val="130000"/>
              </a:lnSpc>
            </a:pPr>
            <a:r>
              <a:rPr lang="zh-CN" altLang="en-US" sz="2800">
                <a:solidFill>
                  <a:srgbClr val="00B050"/>
                </a:solidFill>
              </a:rPr>
              <a:t>9.1.1 本实验的主要目的</a:t>
            </a:r>
            <a:endParaRPr lang="zh-CN" altLang="en-US" sz="2800">
              <a:solidFill>
                <a:srgbClr val="00B050"/>
              </a:solidFill>
            </a:endParaRPr>
          </a:p>
          <a:p>
            <a:pPr marL="0" indent="0">
              <a:lnSpc>
                <a:spcPct val="130000"/>
              </a:lnSpc>
              <a:buNone/>
            </a:pPr>
            <a:r>
              <a:rPr lang="zh-CN" altLang="en-US" sz="2800" b="1">
                <a:latin typeface="楷体" panose="02010609060101010101" charset="-122"/>
                <a:ea typeface="楷体" panose="02010609060101010101" charset="-122"/>
                <a:sym typeface="+mn-ea"/>
              </a:rPr>
              <a:t>  本实验目的主要目的是：</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sym typeface="+mn-ea"/>
              </a:rPr>
              <a:t>  1.理解类的基本概念，</a:t>
            </a:r>
            <a:r>
              <a:rPr lang="zh-CN" altLang="en-US" sz="2800" b="1">
                <a:solidFill>
                  <a:srgbClr val="FF0000"/>
                </a:solidFill>
                <a:latin typeface="楷体" panose="02010609060101010101" charset="-122"/>
                <a:ea typeface="楷体" panose="02010609060101010101" charset="-122"/>
                <a:sym typeface="+mn-ea"/>
              </a:rPr>
              <a:t>掌握</a:t>
            </a:r>
            <a:r>
              <a:rPr lang="zh-CN" altLang="en-US" sz="2800" b="1">
                <a:latin typeface="楷体" panose="02010609060101010101" charset="-122"/>
                <a:ea typeface="楷体" panose="02010609060101010101" charset="-122"/>
                <a:sym typeface="+mn-ea"/>
              </a:rPr>
              <a:t>如何</a:t>
            </a:r>
            <a:r>
              <a:rPr lang="zh-CN" altLang="en-US" sz="2800" b="1">
                <a:solidFill>
                  <a:srgbClr val="FF0000"/>
                </a:solidFill>
                <a:latin typeface="楷体" panose="02010609060101010101" charset="-122"/>
                <a:ea typeface="楷体" panose="02010609060101010101" charset="-122"/>
                <a:sym typeface="+mn-ea"/>
              </a:rPr>
              <a:t>从需求分析中抽象出类</a:t>
            </a:r>
            <a:r>
              <a:rPr lang="zh-CN" altLang="en-US" sz="2800" b="1">
                <a:latin typeface="楷体" panose="02010609060101010101" charset="-122"/>
                <a:ea typeface="楷体" panose="02010609060101010101" charset="-122"/>
                <a:sym typeface="+mn-ea"/>
              </a:rPr>
              <a:t>的方法；</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理解类之间关系</a:t>
            </a:r>
            <a:r>
              <a:rPr lang="zh-CN" altLang="en-US" sz="2800" b="1">
                <a:latin typeface="楷体" panose="02010609060101010101" charset="-122"/>
                <a:ea typeface="楷体" panose="02010609060101010101" charset="-122"/>
                <a:sym typeface="+mn-ea"/>
              </a:rPr>
              <a:t>，掌握如何分析具体实例中的类之间的关系；</a:t>
            </a:r>
            <a:endParaRPr lang="zh-CN" altLang="en-US" sz="2800" b="1">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掌握在Umlet中绘制类图</a:t>
            </a:r>
            <a:r>
              <a:rPr lang="zh-CN" altLang="en-US" sz="2800" b="1">
                <a:latin typeface="楷体" panose="02010609060101010101" charset="-122"/>
                <a:ea typeface="楷体" panose="02010609060101010101" charset="-122"/>
                <a:sym typeface="+mn-ea"/>
              </a:rPr>
              <a:t>的基本操作方法。</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9.3 结构型模式(Structural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3626485" cy="5118100"/>
          </a:xfrm>
        </p:spPr>
        <p:txBody>
          <a:bodyPr/>
          <a:p>
            <a:pPr>
              <a:lnSpc>
                <a:spcPct val="130000"/>
              </a:lnSpc>
            </a:pPr>
            <a:r>
              <a:rPr lang="zh-CN" altLang="en-US" sz="2800">
                <a:solidFill>
                  <a:srgbClr val="00B050"/>
                </a:solidFill>
              </a:rPr>
              <a:t>9.</a:t>
            </a:r>
            <a:r>
              <a:rPr lang="en-US" altLang="zh-CN" sz="2800">
                <a:solidFill>
                  <a:srgbClr val="00B050"/>
                </a:solidFill>
              </a:rPr>
              <a:t>3</a:t>
            </a:r>
            <a:r>
              <a:rPr lang="zh-CN" altLang="en-US" sz="2800">
                <a:solidFill>
                  <a:srgbClr val="00B050"/>
                </a:solidFill>
              </a:rPr>
              <a:t>.5 本实验的基本步骤（续）</a:t>
            </a:r>
            <a:endParaRPr lang="zh-CN" altLang="en-US" sz="2800">
              <a:solidFill>
                <a:srgbClr val="00B050"/>
              </a:solidFill>
            </a:endParaRP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3.上机测试程序，写出运行结果。</a:t>
            </a:r>
            <a:endParaRPr lang="zh-CN" altLang="en-US"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右边是其运行结果图：</a:t>
            </a: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solidFill>
                  <a:srgbClr val="FF0000"/>
                </a:solidFill>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4.按同样的步骤设计其他“结构型模式”的程序实例。</a:t>
            </a:r>
            <a:endParaRPr lang="zh-CN" altLang="en-US"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b="1">
                <a:solidFill>
                  <a:srgbClr val="0066FF"/>
                </a:solidFill>
                <a:latin typeface="楷体" panose="02010609060101010101" charset="-122"/>
                <a:ea typeface="楷体" panose="02010609060101010101" charset="-122"/>
                <a:sym typeface="+mn-ea"/>
              </a:rPr>
              <a:t>  5.写出实验心得。</a:t>
            </a:r>
            <a:endParaRPr lang="zh-CN" altLang="en-US" b="1">
              <a:solidFill>
                <a:srgbClr val="0066FF"/>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10" descr="无标题"/>
          <p:cNvPicPr>
            <a:picLocks noChangeAspect="1"/>
          </p:cNvPicPr>
          <p:nvPr/>
        </p:nvPicPr>
        <p:blipFill>
          <a:blip r:embed="rId1"/>
          <a:stretch>
            <a:fillRect/>
          </a:stretch>
        </p:blipFill>
        <p:spPr>
          <a:xfrm>
            <a:off x="4599940" y="1567815"/>
            <a:ext cx="6811645" cy="4872355"/>
          </a:xfrm>
          <a:prstGeom prst="rect">
            <a:avLst/>
          </a:prstGeom>
          <a:noFill/>
          <a:ln w="9525">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9.4 行为型模式(Behavioral Pattern)应用实验</a:t>
            </a:r>
            <a:endParaRPr>
              <a:solidFill>
                <a:srgbClr val="C00000"/>
              </a:solidFill>
            </a:endParaRPr>
          </a:p>
        </p:txBody>
      </p:sp>
      <p:sp>
        <p:nvSpPr>
          <p:cNvPr id="39" name="内容占位符 38"/>
          <p:cNvSpPr>
            <a:spLocks noGrp="1"/>
          </p:cNvSpPr>
          <p:nvPr>
            <p:ph idx="1"/>
          </p:nvPr>
        </p:nvSpPr>
        <p:spPr>
          <a:xfrm>
            <a:off x="609600" y="1532255"/>
            <a:ext cx="10972800" cy="4808855"/>
          </a:xfrm>
        </p:spPr>
        <p:txBody>
          <a:bodyPr/>
          <a:p>
            <a:pPr marL="0" indent="0">
              <a:lnSpc>
                <a:spcPct val="120000"/>
              </a:lnSpc>
              <a:buNone/>
            </a:pPr>
            <a:r>
              <a:rPr lang="en-US" altLang="zh-CN" b="1">
                <a:solidFill>
                  <a:schemeClr val="tx1"/>
                </a:solidFill>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行为型模式是</a:t>
            </a:r>
            <a:r>
              <a:rPr lang="zh-CN" altLang="en-US" b="1">
                <a:solidFill>
                  <a:srgbClr val="0066FF"/>
                </a:solidFill>
                <a:latin typeface="楷体" panose="02010609060101010101" charset="-122"/>
                <a:ea typeface="楷体" panose="02010609060101010101" charset="-122"/>
              </a:rPr>
              <a:t>对在不同的对象之间划分责任和算法的抽象化</a:t>
            </a:r>
            <a:r>
              <a:rPr lang="zh-CN" altLang="en-US" b="1">
                <a:latin typeface="楷体" panose="02010609060101010101" charset="-122"/>
                <a:ea typeface="楷体" panose="02010609060101010101" charset="-122"/>
              </a:rPr>
              <a:t>，包含以下11种：</a:t>
            </a:r>
            <a:r>
              <a:rPr lang="zh-CN" altLang="en-US" b="1">
                <a:solidFill>
                  <a:srgbClr val="FF0000"/>
                </a:solidFill>
                <a:latin typeface="楷体" panose="02010609060101010101" charset="-122"/>
                <a:ea typeface="楷体" panose="02010609060101010101" charset="-122"/>
              </a:rPr>
              <a:t>模板方法（Template Method）模式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策略（Strategy）模式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命令（Command）模式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职责链（Chain of Responsibility）模式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状态（State）模式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观察者（Observer）模式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中介者（Mediator）模式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迭代器（Iterator）模式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访问者（Visitor）模式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备忘录（Memento）模式</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解释器（Interpreter）模式</a:t>
            </a:r>
            <a:r>
              <a:rPr lang="zh-CN" altLang="en-US" b="1">
                <a:solidFill>
                  <a:schemeClr val="tx1"/>
                </a:solidFill>
                <a:latin typeface="楷体" panose="02010609060101010101" charset="-122"/>
                <a:ea typeface="楷体" panose="02010609060101010101" charset="-122"/>
              </a:rPr>
              <a:t>。</a:t>
            </a:r>
            <a:endParaRPr lang="zh-CN" altLang="en-US" b="1">
              <a:solidFill>
                <a:schemeClr val="tx1"/>
              </a:solidFill>
              <a:latin typeface="楷体" panose="02010609060101010101" charset="-122"/>
              <a:ea typeface="楷体" panose="02010609060101010101" charset="-122"/>
            </a:endParaRPr>
          </a:p>
          <a:p>
            <a:pPr marL="0" indent="0">
              <a:lnSpc>
                <a:spcPct val="120000"/>
              </a:lnSpc>
              <a:buNone/>
            </a:pPr>
            <a:r>
              <a:rPr lang="zh-CN" altLang="en-US">
                <a:solidFill>
                  <a:srgbClr val="00B050"/>
                </a:solidFill>
              </a:rPr>
              <a:t>9.</a:t>
            </a:r>
            <a:r>
              <a:rPr lang="en-US" altLang="zh-CN">
                <a:solidFill>
                  <a:srgbClr val="00B050"/>
                </a:solidFill>
              </a:rPr>
              <a:t>4</a:t>
            </a:r>
            <a:r>
              <a:rPr lang="zh-CN" altLang="en-US">
                <a:solidFill>
                  <a:srgbClr val="00B050"/>
                </a:solidFill>
              </a:rPr>
              <a:t>.1 本实验的主要目的</a:t>
            </a:r>
            <a:endParaRPr lang="zh-CN" altLang="en-US">
              <a:solidFill>
                <a:srgbClr val="00B050"/>
              </a:solidFill>
            </a:endParaRPr>
          </a:p>
          <a:p>
            <a:pPr marL="0" indent="0">
              <a:lnSpc>
                <a:spcPct val="120000"/>
              </a:lnSpc>
              <a:buNone/>
            </a:pPr>
            <a:r>
              <a:rPr lang="zh-CN" altLang="en-US" b="1">
                <a:latin typeface="楷体" panose="02010609060101010101" charset="-122"/>
                <a:ea typeface="楷体" panose="02010609060101010101" charset="-122"/>
                <a:sym typeface="+mn-ea"/>
              </a:rPr>
              <a:t>  本实验目的主要目的是：</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1.明白十一种“行为型模式”的</a:t>
            </a:r>
            <a:r>
              <a:rPr lang="zh-CN" altLang="en-US" b="1">
                <a:solidFill>
                  <a:srgbClr val="FF0000"/>
                </a:solidFill>
                <a:latin typeface="楷体" panose="02010609060101010101" charset="-122"/>
                <a:ea typeface="楷体" panose="02010609060101010101" charset="-122"/>
                <a:sym typeface="+mn-ea"/>
              </a:rPr>
              <a:t>定义</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特点</a:t>
            </a:r>
            <a:r>
              <a:rPr lang="zh-CN" altLang="en-US" b="1">
                <a:latin typeface="楷体" panose="02010609060101010101" charset="-122"/>
                <a:ea typeface="楷体" panose="02010609060101010101" charset="-122"/>
                <a:sym typeface="+mn-ea"/>
              </a:rPr>
              <a:t>和</a:t>
            </a:r>
            <a:r>
              <a:rPr lang="zh-CN" altLang="en-US" b="1">
                <a:solidFill>
                  <a:srgbClr val="FF0000"/>
                </a:solidFill>
                <a:latin typeface="楷体" panose="02010609060101010101" charset="-122"/>
                <a:ea typeface="楷体" panose="02010609060101010101" charset="-122"/>
                <a:sym typeface="+mn-ea"/>
              </a:rPr>
              <a:t>工作原理</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2.理解十一种“行为型模式”的</a:t>
            </a:r>
            <a:r>
              <a:rPr lang="zh-CN" altLang="en-US" b="1">
                <a:solidFill>
                  <a:srgbClr val="FF0000"/>
                </a:solidFill>
                <a:latin typeface="楷体" panose="02010609060101010101" charset="-122"/>
                <a:ea typeface="楷体" panose="02010609060101010101" charset="-122"/>
                <a:sym typeface="+mn-ea"/>
              </a:rPr>
              <a:t>结构</a:t>
            </a:r>
            <a:r>
              <a:rPr lang="zh-CN" altLang="en-US" b="1">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实现</a:t>
            </a:r>
            <a:r>
              <a:rPr lang="zh-CN" altLang="en-US" b="1">
                <a:latin typeface="楷体" panose="02010609060101010101" charset="-122"/>
                <a:ea typeface="楷体" panose="02010609060101010101" charset="-122"/>
                <a:sym typeface="+mn-ea"/>
              </a:rPr>
              <a:t>和</a:t>
            </a:r>
            <a:r>
              <a:rPr lang="zh-CN" altLang="en-US" b="1">
                <a:solidFill>
                  <a:srgbClr val="FF0000"/>
                </a:solidFill>
                <a:latin typeface="楷体" panose="02010609060101010101" charset="-122"/>
                <a:ea typeface="楷体" panose="02010609060101010101" charset="-122"/>
                <a:sym typeface="+mn-ea"/>
              </a:rPr>
              <a:t>应用场景</a:t>
            </a:r>
            <a:r>
              <a:rPr lang="zh-CN" altLang="en-US" b="1">
                <a:latin typeface="楷体" panose="02010609060101010101" charset="-122"/>
                <a:ea typeface="楷体" panose="02010609060101010101" charset="-122"/>
                <a:sym typeface="+mn-ea"/>
              </a:rPr>
              <a:t>；</a:t>
            </a:r>
            <a:endParaRPr lang="zh-CN" altLang="en-US" b="1">
              <a:latin typeface="楷体" panose="02010609060101010101" charset="-122"/>
              <a:ea typeface="楷体" panose="02010609060101010101" charset="-122"/>
              <a:sym typeface="+mn-ea"/>
            </a:endParaRPr>
          </a:p>
          <a:p>
            <a:pPr marL="0" indent="0">
              <a:lnSpc>
                <a:spcPct val="120000"/>
              </a:lnSpc>
              <a:buNone/>
            </a:pPr>
            <a:r>
              <a:rPr lang="zh-CN" altLang="en-US" b="1">
                <a:latin typeface="楷体" panose="02010609060101010101" charset="-122"/>
                <a:ea typeface="楷体" panose="02010609060101010101" charset="-122"/>
                <a:sym typeface="+mn-ea"/>
              </a:rPr>
              <a:t>  3.</a:t>
            </a:r>
            <a:r>
              <a:rPr lang="zh-CN" altLang="en-US" b="1">
                <a:solidFill>
                  <a:srgbClr val="FF0000"/>
                </a:solidFill>
                <a:latin typeface="楷体" panose="02010609060101010101" charset="-122"/>
                <a:ea typeface="楷体" panose="02010609060101010101" charset="-122"/>
                <a:sym typeface="+mn-ea"/>
              </a:rPr>
              <a:t>学会应用十一种“行为型模式”</a:t>
            </a:r>
            <a:r>
              <a:rPr lang="zh-CN" altLang="en-US" b="1">
                <a:latin typeface="楷体" panose="02010609060101010101" charset="-122"/>
                <a:ea typeface="楷体" panose="02010609060101010101" charset="-122"/>
                <a:sym typeface="+mn-ea"/>
              </a:rPr>
              <a:t>进行软件开发。</a:t>
            </a:r>
            <a:endParaRPr lang="zh-CN" altLang="en-US"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5118100"/>
          </a:xfrm>
        </p:spPr>
        <p:txBody>
          <a:bodyPr/>
          <a:p>
            <a:pPr>
              <a:lnSpc>
                <a:spcPct val="100000"/>
              </a:lnSpc>
            </a:pPr>
            <a:r>
              <a:rPr lang="zh-CN" altLang="en-US" sz="2800">
                <a:solidFill>
                  <a:srgbClr val="00B050"/>
                </a:solidFill>
              </a:rPr>
              <a:t>9.</a:t>
            </a:r>
            <a:r>
              <a:rPr lang="en-US" altLang="zh-CN" sz="2800">
                <a:solidFill>
                  <a:srgbClr val="00B050"/>
                </a:solidFill>
              </a:rPr>
              <a:t>4</a:t>
            </a:r>
            <a:r>
              <a:rPr lang="zh-CN" altLang="en-US" sz="2800">
                <a:solidFill>
                  <a:srgbClr val="00B050"/>
                </a:solidFill>
              </a:rPr>
              <a:t>.2 本实验的工作原理</a:t>
            </a:r>
            <a:endParaRPr lang="zh-CN" altLang="en-US" sz="2800">
              <a:solidFill>
                <a:srgbClr val="00B050"/>
              </a:solidFill>
            </a:endParaRP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1.行为型模式的工作原理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行为型模式用于</a:t>
            </a:r>
            <a:r>
              <a:rPr lang="zh-CN" altLang="en-US" sz="2800" b="1">
                <a:solidFill>
                  <a:srgbClr val="FF0000"/>
                </a:solidFill>
                <a:latin typeface="楷体" panose="02010609060101010101" charset="-122"/>
                <a:ea typeface="楷体" panose="02010609060101010101" charset="-122"/>
              </a:rPr>
              <a:t>描述程序在运行时复杂的流程控制</a:t>
            </a:r>
            <a:r>
              <a:rPr lang="zh-CN" altLang="en-US" sz="2800" b="1">
                <a:latin typeface="楷体" panose="02010609060101010101" charset="-122"/>
                <a:ea typeface="楷体" panose="02010609060101010101" charset="-122"/>
              </a:rPr>
              <a:t>，即描述多个类或对象之间</a:t>
            </a:r>
            <a:r>
              <a:rPr lang="zh-CN" altLang="en-US" sz="2800" b="1">
                <a:solidFill>
                  <a:srgbClr val="FF0000"/>
                </a:solidFill>
                <a:latin typeface="楷体" panose="02010609060101010101" charset="-122"/>
                <a:ea typeface="楷体" panose="02010609060101010101" charset="-122"/>
              </a:rPr>
              <a:t>怎样相互协作共同完成单个对象都无法单独完成的任务</a:t>
            </a:r>
            <a:r>
              <a:rPr lang="zh-CN" altLang="en-US" sz="2800" b="1">
                <a:latin typeface="楷体" panose="02010609060101010101" charset="-122"/>
                <a:ea typeface="楷体" panose="02010609060101010101" charset="-122"/>
              </a:rPr>
              <a:t>，它涉及到算法与对象间职责的分配。</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a:t>
            </a:r>
            <a:r>
              <a:rPr lang="zh-CN" altLang="en-US" sz="2800" b="1">
                <a:solidFill>
                  <a:srgbClr val="9900CC"/>
                </a:solidFill>
                <a:latin typeface="楷体" panose="02010609060101010101" charset="-122"/>
                <a:ea typeface="楷体" panose="02010609060101010101" charset="-122"/>
              </a:rPr>
              <a:t>按照其现实方式</a:t>
            </a:r>
            <a:r>
              <a:rPr lang="zh-CN" altLang="en-US" sz="2800" b="1">
                <a:latin typeface="楷体" panose="02010609060101010101" charset="-122"/>
                <a:ea typeface="楷体" panose="02010609060101010101" charset="-122"/>
              </a:rPr>
              <a:t>的不同，</a:t>
            </a:r>
            <a:r>
              <a:rPr lang="zh-CN" altLang="en-US" sz="2800" b="1">
                <a:latin typeface="楷体" panose="02010609060101010101" charset="-122"/>
                <a:ea typeface="楷体" panose="02010609060101010101" charset="-122"/>
                <a:sym typeface="+mn-ea"/>
              </a:rPr>
              <a:t>行为型</a:t>
            </a:r>
            <a:r>
              <a:rPr lang="zh-CN" altLang="en-US" sz="2800" b="1">
                <a:latin typeface="楷体" panose="02010609060101010101" charset="-122"/>
                <a:ea typeface="楷体" panose="02010609060101010101" charset="-122"/>
              </a:rPr>
              <a:t>模式</a:t>
            </a:r>
            <a:r>
              <a:rPr lang="zh-CN" altLang="en-US" sz="2800" b="1">
                <a:solidFill>
                  <a:srgbClr val="9900CC"/>
                </a:solidFill>
                <a:latin typeface="楷体" panose="02010609060101010101" charset="-122"/>
                <a:ea typeface="楷体" panose="02010609060101010101" charset="-122"/>
              </a:rPr>
              <a:t>可分为类</a:t>
            </a:r>
            <a:r>
              <a:rPr lang="zh-CN" altLang="en-US" sz="2800" b="1">
                <a:solidFill>
                  <a:srgbClr val="9900CC"/>
                </a:solidFill>
                <a:latin typeface="楷体" panose="02010609060101010101" charset="-122"/>
                <a:ea typeface="楷体" panose="02010609060101010101" charset="-122"/>
                <a:sym typeface="+mn-ea"/>
              </a:rPr>
              <a:t>行为</a:t>
            </a:r>
            <a:r>
              <a:rPr lang="zh-CN" altLang="en-US" sz="2800" b="1">
                <a:solidFill>
                  <a:srgbClr val="9900CC"/>
                </a:solidFill>
                <a:latin typeface="楷体" panose="02010609060101010101" charset="-122"/>
                <a:ea typeface="楷体" panose="02010609060101010101" charset="-122"/>
              </a:rPr>
              <a:t>型模式</a:t>
            </a:r>
            <a:r>
              <a:rPr lang="zh-CN" altLang="en-US" sz="2800" b="1">
                <a:latin typeface="楷体" panose="02010609060101010101" charset="-122"/>
                <a:ea typeface="楷体" panose="02010609060101010101" charset="-122"/>
              </a:rPr>
              <a:t>和</a:t>
            </a:r>
            <a:r>
              <a:rPr lang="zh-CN" altLang="en-US" sz="2800" b="1">
                <a:solidFill>
                  <a:srgbClr val="9900CC"/>
                </a:solidFill>
                <a:latin typeface="楷体" panose="02010609060101010101" charset="-122"/>
                <a:ea typeface="楷体" panose="02010609060101010101" charset="-122"/>
              </a:rPr>
              <a:t>对象</a:t>
            </a:r>
            <a:r>
              <a:rPr lang="zh-CN" altLang="en-US" sz="2800" b="1">
                <a:solidFill>
                  <a:srgbClr val="9900CC"/>
                </a:solidFill>
                <a:latin typeface="楷体" panose="02010609060101010101" charset="-122"/>
                <a:ea typeface="楷体" panose="02010609060101010101" charset="-122"/>
                <a:sym typeface="+mn-ea"/>
              </a:rPr>
              <a:t>行为</a:t>
            </a:r>
            <a:r>
              <a:rPr lang="zh-CN" altLang="en-US" sz="2800" b="1">
                <a:solidFill>
                  <a:srgbClr val="9900CC"/>
                </a:solidFill>
                <a:latin typeface="楷体" panose="02010609060101010101" charset="-122"/>
                <a:ea typeface="楷体" panose="02010609060101010101" charset="-122"/>
              </a:rPr>
              <a:t>型模式</a:t>
            </a:r>
            <a:r>
              <a:rPr lang="zh-CN" altLang="en-US" sz="2800" b="1">
                <a:latin typeface="楷体" panose="02010609060101010101" charset="-122"/>
                <a:ea typeface="楷体" panose="02010609060101010101" charset="-122"/>
              </a:rPr>
              <a:t>。前者使用</a:t>
            </a:r>
            <a:r>
              <a:rPr lang="zh-CN" altLang="en-US" sz="2800" b="1">
                <a:solidFill>
                  <a:srgbClr val="FF0000"/>
                </a:solidFill>
                <a:latin typeface="楷体" panose="02010609060101010101" charset="-122"/>
                <a:ea typeface="楷体" panose="02010609060101010101" charset="-122"/>
              </a:rPr>
              <a:t>继承关系</a:t>
            </a:r>
            <a:r>
              <a:rPr lang="zh-CN" altLang="en-US" sz="2800" b="1">
                <a:latin typeface="楷体" panose="02010609060101010101" charset="-122"/>
                <a:ea typeface="楷体" panose="02010609060101010101" charset="-122"/>
              </a:rPr>
              <a:t>在几个类之间分配行为，后者采用</a:t>
            </a:r>
            <a:r>
              <a:rPr lang="zh-CN" altLang="en-US" sz="2800" b="1">
                <a:solidFill>
                  <a:srgbClr val="FF0000"/>
                </a:solidFill>
                <a:latin typeface="楷体" panose="02010609060101010101" charset="-122"/>
                <a:ea typeface="楷体" panose="02010609060101010101" charset="-122"/>
              </a:rPr>
              <a:t>组合或聚合</a:t>
            </a:r>
            <a:r>
              <a:rPr lang="zh-CN" altLang="en-US" sz="2800" b="1">
                <a:latin typeface="楷体" panose="02010609060101010101" charset="-122"/>
                <a:ea typeface="楷体" panose="02010609060101010101" charset="-122"/>
              </a:rPr>
              <a:t>来分配行为。</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a:t>
            </a:r>
            <a:r>
              <a:rPr lang="zh-CN" altLang="en-US" sz="2800" b="1">
                <a:solidFill>
                  <a:srgbClr val="9900CC"/>
                </a:solidFill>
                <a:latin typeface="楷体" panose="02010609060101010101" charset="-122"/>
                <a:ea typeface="楷体" panose="02010609060101010101" charset="-122"/>
              </a:rPr>
              <a:t>如果按目的来分</a:t>
            </a:r>
            <a:r>
              <a:rPr lang="zh-CN" altLang="en-US" sz="2800" b="1">
                <a:latin typeface="楷体" panose="02010609060101010101" charset="-122"/>
                <a:ea typeface="楷体" panose="02010609060101010101" charset="-122"/>
              </a:rPr>
              <a:t>，行为型模式共11种，它们的工作原理在第6、第7和第8章都有详细的介绍，下面</a:t>
            </a:r>
            <a:r>
              <a:rPr lang="zh-CN" altLang="en-US" sz="2800" b="1">
                <a:solidFill>
                  <a:srgbClr val="FF0000"/>
                </a:solidFill>
                <a:latin typeface="楷体" panose="02010609060101010101" charset="-122"/>
                <a:ea typeface="楷体" panose="02010609060101010101" charset="-122"/>
              </a:rPr>
              <a:t>以观察者（Observer）模式为例</a:t>
            </a:r>
            <a:r>
              <a:rPr lang="zh-CN" altLang="en-US" sz="2800" b="1">
                <a:latin typeface="楷体" panose="02010609060101010101" charset="-122"/>
                <a:ea typeface="楷体" panose="02010609060101010101" charset="-122"/>
              </a:rPr>
              <a:t>，介绍其实验过程。</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0988040" cy="4720590"/>
          </a:xfrm>
        </p:spPr>
        <p:txBody>
          <a:bodyPr/>
          <a:p>
            <a:pPr>
              <a:lnSpc>
                <a:spcPct val="130000"/>
              </a:lnSpc>
            </a:pPr>
            <a:r>
              <a:rPr lang="zh-CN" altLang="en-US" sz="2800">
                <a:solidFill>
                  <a:srgbClr val="00B050"/>
                </a:solidFill>
              </a:rPr>
              <a:t>9.</a:t>
            </a:r>
            <a:r>
              <a:rPr lang="en-US" altLang="zh-CN" sz="2800">
                <a:solidFill>
                  <a:srgbClr val="00B050"/>
                </a:solidFill>
              </a:rPr>
              <a:t>4</a:t>
            </a:r>
            <a:r>
              <a:rPr lang="zh-CN" altLang="en-US" sz="2800">
                <a:solidFill>
                  <a:srgbClr val="00B050"/>
                </a:solidFill>
              </a:rPr>
              <a:t>.2 本实验的工作原理（续）</a:t>
            </a:r>
            <a:endParaRPr lang="zh-CN" altLang="en-US" sz="2800">
              <a:solidFill>
                <a:srgbClr val="00B050"/>
              </a:solidFill>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2.Observer模式的工作原理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a:t>
            </a:r>
            <a:r>
              <a:rPr lang="zh-CN" altLang="en-US" sz="2800" b="1">
                <a:solidFill>
                  <a:srgbClr val="FF0000"/>
                </a:solidFill>
                <a:latin typeface="楷体" panose="02010609060101010101" charset="-122"/>
                <a:ea typeface="楷体" panose="02010609060101010101" charset="-122"/>
              </a:rPr>
              <a:t>观察者（Observer）模式</a:t>
            </a:r>
            <a:r>
              <a:rPr lang="zh-CN" altLang="en-US" sz="2800" b="1">
                <a:latin typeface="楷体" panose="02010609060101010101" charset="-122"/>
                <a:ea typeface="楷体" panose="02010609060101010101" charset="-122"/>
              </a:rPr>
              <a:t>是一种</a:t>
            </a:r>
            <a:r>
              <a:rPr lang="zh-CN" altLang="en-US" sz="2800" b="1">
                <a:solidFill>
                  <a:srgbClr val="FF0000"/>
                </a:solidFill>
                <a:latin typeface="楷体" panose="02010609060101010101" charset="-122"/>
                <a:ea typeface="楷体" panose="02010609060101010101" charset="-122"/>
              </a:rPr>
              <a:t>对象行为型模式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用于解决多个对象间存在的一对多的依赖关系</a:t>
            </a:r>
            <a:r>
              <a:rPr lang="zh-CN" altLang="en-US" sz="2800" b="1">
                <a:latin typeface="楷体" panose="02010609060101010101" charset="-122"/>
                <a:ea typeface="楷体" panose="02010609060101010101" charset="-122"/>
              </a:rPr>
              <a:t>。在现实世界中，许多对象并不是独立存在的，其中一个对象的状态发生改变可能会导致一个或者多个其它对象也发生改变，如：</a:t>
            </a:r>
            <a:r>
              <a:rPr lang="zh-CN" altLang="en-US" sz="2800" b="1">
                <a:solidFill>
                  <a:srgbClr val="9900CC"/>
                </a:solidFill>
                <a:latin typeface="楷体" panose="02010609060101010101" charset="-122"/>
                <a:ea typeface="楷体" panose="02010609060101010101" charset="-122"/>
              </a:rPr>
              <a:t>物价与消费者</a:t>
            </a:r>
            <a:r>
              <a:rPr lang="zh-CN" altLang="en-US" sz="2800" b="1">
                <a:latin typeface="楷体" panose="02010609060101010101" charset="-122"/>
                <a:ea typeface="楷体" panose="02010609060101010101" charset="-122"/>
              </a:rPr>
              <a:t>、</a:t>
            </a:r>
            <a:r>
              <a:rPr lang="zh-CN" altLang="en-US" sz="2800" b="1">
                <a:solidFill>
                  <a:srgbClr val="9900CC"/>
                </a:solidFill>
                <a:latin typeface="楷体" panose="02010609060101010101" charset="-122"/>
                <a:ea typeface="楷体" panose="02010609060101010101" charset="-122"/>
              </a:rPr>
              <a:t>股价与股民</a:t>
            </a:r>
            <a:r>
              <a:rPr lang="zh-CN" altLang="en-US" sz="2800" b="1">
                <a:latin typeface="楷体" panose="02010609060101010101" charset="-122"/>
                <a:ea typeface="楷体" panose="02010609060101010101" charset="-122"/>
              </a:rPr>
              <a:t>、</a:t>
            </a:r>
            <a:r>
              <a:rPr lang="zh-CN" altLang="en-US" sz="2800" b="1">
                <a:solidFill>
                  <a:srgbClr val="9900CC"/>
                </a:solidFill>
                <a:latin typeface="楷体" panose="02010609060101010101" charset="-122"/>
                <a:ea typeface="楷体" panose="02010609060101010101" charset="-122"/>
              </a:rPr>
              <a:t>天气预报与农民</a:t>
            </a:r>
            <a:r>
              <a:rPr lang="zh-CN" altLang="en-US" sz="2800" b="1">
                <a:latin typeface="楷体" panose="02010609060101010101" charset="-122"/>
                <a:ea typeface="楷体" panose="02010609060101010101" charset="-122"/>
              </a:rPr>
              <a:t>、</a:t>
            </a:r>
            <a:r>
              <a:rPr lang="zh-CN" altLang="en-US" sz="2800" b="1">
                <a:solidFill>
                  <a:srgbClr val="9900CC"/>
                </a:solidFill>
                <a:latin typeface="楷体" panose="02010609060101010101" charset="-122"/>
                <a:ea typeface="楷体" panose="02010609060101010101" charset="-122"/>
              </a:rPr>
              <a:t>警察与小偷</a:t>
            </a:r>
            <a:r>
              <a:rPr lang="zh-CN" altLang="en-US" sz="2800" b="1">
                <a:latin typeface="楷体" panose="02010609060101010101" charset="-122"/>
                <a:ea typeface="楷体" panose="02010609060101010101" charset="-122"/>
              </a:rPr>
              <a:t>、</a:t>
            </a:r>
            <a:r>
              <a:rPr lang="zh-CN" altLang="en-US" sz="2800" b="1">
                <a:solidFill>
                  <a:srgbClr val="9900CC"/>
                </a:solidFill>
                <a:latin typeface="楷体" panose="02010609060101010101" charset="-122"/>
                <a:ea typeface="楷体" panose="02010609060101010101" charset="-122"/>
              </a:rPr>
              <a:t>事件源与事件处理者</a:t>
            </a:r>
            <a:r>
              <a:rPr lang="zh-CN" altLang="en-US" sz="2800" b="1">
                <a:latin typeface="楷体" panose="02010609060101010101" charset="-122"/>
                <a:ea typeface="楷体" panose="02010609060101010101" charset="-122"/>
              </a:rPr>
              <a:t>等。这种模式有时又称作</a:t>
            </a:r>
            <a:r>
              <a:rPr lang="zh-CN" altLang="en-US" sz="2800" b="1">
                <a:solidFill>
                  <a:srgbClr val="FF0000"/>
                </a:solidFill>
                <a:latin typeface="楷体" panose="02010609060101010101" charset="-122"/>
                <a:ea typeface="楷体" panose="02010609060101010101" charset="-122"/>
              </a:rPr>
              <a:t>发布-订阅模式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模型-视图模式</a:t>
            </a: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387350" y="1412875"/>
            <a:ext cx="3024505" cy="4682490"/>
          </a:xfrm>
        </p:spPr>
        <p:txBody>
          <a:bodyPr/>
          <a:p>
            <a:pPr>
              <a:lnSpc>
                <a:spcPct val="160000"/>
              </a:lnSpc>
            </a:pPr>
            <a:r>
              <a:rPr lang="zh-CN" altLang="en-US" sz="2800">
                <a:solidFill>
                  <a:srgbClr val="00B050"/>
                </a:solidFill>
              </a:rPr>
              <a:t>9.</a:t>
            </a:r>
            <a:r>
              <a:rPr lang="en-US" altLang="zh-CN" sz="2800">
                <a:solidFill>
                  <a:srgbClr val="00B050"/>
                </a:solidFill>
              </a:rPr>
              <a:t>4</a:t>
            </a:r>
            <a:r>
              <a:rPr lang="zh-CN" altLang="en-US" sz="2800">
                <a:solidFill>
                  <a:srgbClr val="00B050"/>
                </a:solidFill>
              </a:rPr>
              <a:t>.2 本实验的工作原理（续）</a:t>
            </a:r>
            <a:endParaRPr lang="zh-CN" altLang="en-US" sz="2800">
              <a:solidFill>
                <a:srgbClr val="00B050"/>
              </a:solidFill>
            </a:endParaRPr>
          </a:p>
          <a:p>
            <a:pPr marL="0" indent="0">
              <a:lnSpc>
                <a:spcPct val="16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a:t>
            </a:r>
            <a:r>
              <a:rPr lang="zh-CN" altLang="en-US" sz="2800" b="1">
                <a:solidFill>
                  <a:srgbClr val="0066FF"/>
                </a:solidFill>
                <a:latin typeface="楷体" panose="02010609060101010101" charset="-122"/>
                <a:ea typeface="楷体" panose="02010609060101010101" charset="-122"/>
                <a:sym typeface="+mn-ea"/>
              </a:rPr>
              <a:t>Observer模式的工作原理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60000"/>
              </a:lnSpc>
              <a:buNone/>
            </a:pPr>
            <a:r>
              <a:rPr lang="zh-CN" altLang="en-US" sz="2800"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观察者模式的结构图如右：</a:t>
            </a:r>
            <a:endParaRPr lang="zh-CN" altLang="en-US" b="1">
              <a:latin typeface="楷体" panose="02010609060101010101" charset="-122"/>
              <a:ea typeface="楷体" panose="02010609060101010101" charset="-122"/>
            </a:endParaRPr>
          </a:p>
          <a:p>
            <a:pPr marL="0" indent="0">
              <a:lnSpc>
                <a:spcPct val="16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2147482613" descr="z77_ObserverPattern"/>
          <p:cNvPicPr>
            <a:picLocks noChangeAspect="1"/>
          </p:cNvPicPr>
          <p:nvPr/>
        </p:nvPicPr>
        <p:blipFill>
          <a:blip r:embed="rId1"/>
          <a:stretch>
            <a:fillRect/>
          </a:stretch>
        </p:blipFill>
        <p:spPr>
          <a:xfrm>
            <a:off x="3519805" y="1595755"/>
            <a:ext cx="7951470" cy="4879975"/>
          </a:xfrm>
          <a:prstGeom prst="rect">
            <a:avLst/>
          </a:prstGeom>
          <a:noFill/>
          <a:ln w="9525">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03225" y="1317625"/>
            <a:ext cx="11513185" cy="5118735"/>
          </a:xfrm>
        </p:spPr>
        <p:txBody>
          <a:bodyPr/>
          <a:p>
            <a:pPr marL="0" indent="0">
              <a:lnSpc>
                <a:spcPct val="100000"/>
              </a:lnSpc>
              <a:buNone/>
            </a:pPr>
            <a:r>
              <a:rPr lang="zh-CN" altLang="en-US" sz="2800" b="1">
                <a:solidFill>
                  <a:srgbClr val="0066FF"/>
                </a:solidFill>
                <a:latin typeface="楷体" panose="02010609060101010101" charset="-122"/>
                <a:ea typeface="楷体" panose="02010609060101010101" charset="-122"/>
              </a:rPr>
              <a:t>2.</a:t>
            </a:r>
            <a:r>
              <a:rPr lang="zh-CN" altLang="en-US" sz="2800" b="1">
                <a:solidFill>
                  <a:srgbClr val="0066FF"/>
                </a:solidFill>
                <a:latin typeface="楷体" panose="02010609060101010101" charset="-122"/>
                <a:ea typeface="楷体" panose="02010609060101010101" charset="-122"/>
                <a:sym typeface="+mn-ea"/>
              </a:rPr>
              <a:t>Observer模式的工作原理</a:t>
            </a:r>
            <a:endParaRPr lang="zh-CN" altLang="en-US" sz="2800" b="1">
              <a:solidFill>
                <a:srgbClr val="0066FF"/>
              </a:solidFill>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观察者模式包含如下角色：</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1）</a:t>
            </a:r>
            <a:r>
              <a:rPr lang="zh-CN" altLang="en-US" sz="2800" b="1">
                <a:solidFill>
                  <a:srgbClr val="FF0000"/>
                </a:solidFill>
                <a:latin typeface="楷体" panose="02010609060101010101" charset="-122"/>
                <a:ea typeface="楷体" panose="02010609060101010101" charset="-122"/>
              </a:rPr>
              <a:t>抽象主题/目标（Subject）角色</a:t>
            </a:r>
            <a:r>
              <a:rPr lang="zh-CN" altLang="en-US" sz="2800" b="1">
                <a:latin typeface="楷体" panose="02010609060101010101" charset="-122"/>
                <a:ea typeface="楷体" panose="02010609060101010101" charset="-122"/>
              </a:rPr>
              <a:t>：提供了一个用于保存观察者对象的聚集类和一个管理观察者对象的接口，它包含了增加、删除和通知所有观察者的抽象方法。</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具体主题/目标(ConcreteSubject)角色</a:t>
            </a:r>
            <a:r>
              <a:rPr lang="zh-CN" altLang="en-US" sz="2800" b="1">
                <a:latin typeface="楷体" panose="02010609060101010101" charset="-122"/>
                <a:ea typeface="楷体" panose="02010609060101010101" charset="-122"/>
              </a:rPr>
              <a:t>：实现抽象目标中的方法，当具体目标的内部状态发生改变时，通知所有注册过的观察者对象。</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3）</a:t>
            </a:r>
            <a:r>
              <a:rPr lang="zh-CN" altLang="en-US" sz="2800" b="1">
                <a:solidFill>
                  <a:srgbClr val="FF0000"/>
                </a:solidFill>
                <a:latin typeface="楷体" panose="02010609060101010101" charset="-122"/>
                <a:ea typeface="楷体" panose="02010609060101010101" charset="-122"/>
              </a:rPr>
              <a:t>抽象观察者(Observer)角色</a:t>
            </a:r>
            <a:r>
              <a:rPr lang="zh-CN" altLang="en-US" sz="2800" b="1">
                <a:latin typeface="楷体" panose="02010609060101010101" charset="-122"/>
                <a:ea typeface="楷体" panose="02010609060101010101" charset="-122"/>
              </a:rPr>
              <a:t>：定义一个更新接口，它包含了一个更新自己的抽象方法。</a:t>
            </a:r>
            <a:endParaRPr lang="zh-CN" altLang="en-US" sz="2800"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4）</a:t>
            </a:r>
            <a:r>
              <a:rPr lang="zh-CN" altLang="en-US" sz="2800" b="1">
                <a:solidFill>
                  <a:srgbClr val="FF0000"/>
                </a:solidFill>
                <a:latin typeface="楷体" panose="02010609060101010101" charset="-122"/>
                <a:ea typeface="楷体" panose="02010609060101010101" charset="-122"/>
              </a:rPr>
              <a:t>具体观察者(ConcreteObserver)角色</a:t>
            </a:r>
            <a:r>
              <a:rPr lang="zh-CN" altLang="en-US" sz="2800" b="1">
                <a:latin typeface="楷体" panose="02010609060101010101" charset="-122"/>
                <a:ea typeface="楷体" panose="02010609060101010101" charset="-122"/>
              </a:rPr>
              <a:t>：实现抽象观察者定义的更新接口，以便在得到目标更改通知时更新自身的状态。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p>
            <a:pPr>
              <a:lnSpc>
                <a:spcPct val="110000"/>
              </a:lnSpc>
            </a:pPr>
            <a:r>
              <a:rPr lang="zh-CN" altLang="en-US" sz="2800">
                <a:solidFill>
                  <a:srgbClr val="00B050"/>
                </a:solidFill>
              </a:rPr>
              <a:t>9.</a:t>
            </a:r>
            <a:r>
              <a:rPr lang="en-US" altLang="zh-CN" sz="2800">
                <a:solidFill>
                  <a:srgbClr val="00B050"/>
                </a:solidFill>
              </a:rPr>
              <a:t>4</a:t>
            </a:r>
            <a:r>
              <a:rPr lang="zh-CN" altLang="en-US" sz="2800">
                <a:solidFill>
                  <a:srgbClr val="00B050"/>
                </a:solidFill>
              </a:rPr>
              <a:t>.3 本实验的基本内容</a:t>
            </a:r>
            <a:endParaRPr lang="zh-CN" altLang="en-US" sz="2800">
              <a:solidFill>
                <a:srgbClr val="00B050"/>
              </a:solidFill>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1.用观察者（Observer）模式设计一个交通信号灯的事件处理程序</a:t>
            </a:r>
            <a:endParaRPr lang="zh-CN" altLang="en-US" sz="2800" b="1">
              <a:solidFill>
                <a:srgbClr val="0066FF"/>
              </a:solidFill>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“交通信号灯”是事件源和目标，各种“车”是事件监听器和具体观察者，“信号灯颜色”是事件类。</a:t>
            </a: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2.按照以上要求设计类图和编写Java源程序。</a:t>
            </a:r>
            <a:endParaRPr lang="zh-CN" altLang="en-US" sz="2800" b="1">
              <a:solidFill>
                <a:srgbClr val="0066FF"/>
              </a:solidFill>
              <a:latin typeface="楷体" panose="02010609060101010101" charset="-122"/>
              <a:ea typeface="楷体" panose="02010609060101010101" charset="-122"/>
              <a:sym typeface="+mn-ea"/>
            </a:endParaRPr>
          </a:p>
          <a:p>
            <a:pPr>
              <a:lnSpc>
                <a:spcPct val="110000"/>
              </a:lnSpc>
            </a:pPr>
            <a:r>
              <a:rPr sz="2800">
                <a:solidFill>
                  <a:srgbClr val="00B050"/>
                </a:solidFill>
                <a:sym typeface="+mn-ea"/>
              </a:rPr>
              <a:t>9.</a:t>
            </a:r>
            <a:r>
              <a:rPr lang="en-US" sz="2800">
                <a:solidFill>
                  <a:srgbClr val="00B050"/>
                </a:solidFill>
                <a:sym typeface="+mn-ea"/>
              </a:rPr>
              <a:t>4</a:t>
            </a:r>
            <a:r>
              <a:rPr sz="2800">
                <a:solidFill>
                  <a:srgbClr val="00B050"/>
                </a:solidFill>
                <a:sym typeface="+mn-ea"/>
              </a:rPr>
              <a:t>.4 本实验的主要要求</a:t>
            </a:r>
            <a:endParaRPr sz="2800">
              <a:solidFill>
                <a:srgbClr val="00B050"/>
              </a:solidFill>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chemeClr val="tx1"/>
                </a:solidFill>
                <a:latin typeface="楷体" panose="02010609060101010101" charset="-122"/>
                <a:ea typeface="楷体" panose="02010609060101010101" charset="-122"/>
                <a:sym typeface="+mn-ea"/>
              </a:rPr>
              <a:t>所设计的实验程序要满足以下两点： </a:t>
            </a:r>
            <a:endParaRPr lang="zh-CN" altLang="en-US" sz="2800" b="1">
              <a:solidFill>
                <a:schemeClr val="tx1"/>
              </a:solidFill>
              <a:latin typeface="楷体" panose="02010609060101010101" charset="-122"/>
              <a:ea typeface="楷体" panose="02010609060101010101" charset="-122"/>
              <a:sym typeface="+mn-ea"/>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sym typeface="+mn-ea"/>
              </a:rPr>
              <a:t>  1.体现“</a:t>
            </a:r>
            <a:r>
              <a:rPr lang="zh-CN" altLang="en-US" sz="2800" b="1">
                <a:solidFill>
                  <a:srgbClr val="FF0000"/>
                </a:solidFill>
                <a:latin typeface="楷体" panose="02010609060101010101" charset="-122"/>
                <a:ea typeface="楷体" panose="02010609060101010101" charset="-122"/>
                <a:sym typeface="+mn-ea"/>
              </a:rPr>
              <a:t>Observer模式</a:t>
            </a:r>
            <a:r>
              <a:rPr lang="zh-CN" altLang="en-US" sz="2800" b="1">
                <a:solidFill>
                  <a:schemeClr val="tx1"/>
                </a:solidFill>
                <a:latin typeface="楷体" panose="02010609060101010101" charset="-122"/>
                <a:ea typeface="楷体" panose="02010609060101010101" charset="-122"/>
                <a:sym typeface="+mn-ea"/>
              </a:rPr>
              <a:t>”的</a:t>
            </a:r>
            <a:r>
              <a:rPr lang="zh-CN" altLang="en-US" sz="2800" b="1">
                <a:solidFill>
                  <a:srgbClr val="FF0000"/>
                </a:solidFill>
                <a:latin typeface="楷体" panose="02010609060101010101" charset="-122"/>
                <a:ea typeface="楷体" panose="02010609060101010101" charset="-122"/>
                <a:sym typeface="+mn-ea"/>
              </a:rPr>
              <a:t>工作原理</a:t>
            </a:r>
            <a:r>
              <a:rPr lang="zh-CN" altLang="en-US" sz="2800" b="1">
                <a:solidFill>
                  <a:schemeClr val="tx1"/>
                </a:solidFill>
                <a:latin typeface="楷体" panose="02010609060101010101" charset="-122"/>
                <a:ea typeface="楷体" panose="02010609060101010101" charset="-122"/>
                <a:sym typeface="+mn-ea"/>
              </a:rPr>
              <a:t>。</a:t>
            </a:r>
            <a:endParaRPr lang="zh-CN" altLang="en-US" sz="2800" b="1">
              <a:solidFill>
                <a:schemeClr val="tx1"/>
              </a:solidFill>
              <a:latin typeface="楷体" panose="02010609060101010101" charset="-122"/>
              <a:ea typeface="楷体" panose="02010609060101010101" charset="-122"/>
              <a:sym typeface="+mn-ea"/>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sym typeface="+mn-ea"/>
              </a:rPr>
              <a:t>  2.符合面向对象中的</a:t>
            </a:r>
            <a:r>
              <a:rPr lang="zh-CN" altLang="en-US" sz="2800" b="1">
                <a:solidFill>
                  <a:srgbClr val="FF0000"/>
                </a:solidFill>
                <a:latin typeface="楷体" panose="02010609060101010101" charset="-122"/>
                <a:ea typeface="楷体" panose="02010609060101010101" charset="-122"/>
                <a:sym typeface="+mn-ea"/>
              </a:rPr>
              <a:t>“开闭”原则</a:t>
            </a:r>
            <a:r>
              <a:rPr lang="zh-CN" altLang="en-US" sz="2800" b="1">
                <a:solidFill>
                  <a:schemeClr val="tx1"/>
                </a:solidFill>
                <a:latin typeface="楷体" panose="02010609060101010101" charset="-122"/>
                <a:ea typeface="楷体" panose="02010609060101010101" charset="-122"/>
                <a:sym typeface="+mn-ea"/>
              </a:rPr>
              <a:t>。</a:t>
            </a:r>
            <a:endParaRPr lang="zh-CN" altLang="en-US" sz="2800" b="1">
              <a:solidFill>
                <a:schemeClr val="tx1"/>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450850" y="1412875"/>
            <a:ext cx="4022725" cy="5118100"/>
          </a:xfrm>
        </p:spPr>
        <p:txBody>
          <a:bodyPr/>
          <a:p>
            <a:pPr>
              <a:lnSpc>
                <a:spcPct val="130000"/>
              </a:lnSpc>
            </a:pPr>
            <a:r>
              <a:rPr lang="zh-CN" altLang="en-US" sz="2800">
                <a:solidFill>
                  <a:srgbClr val="00B050"/>
                </a:solidFill>
              </a:rPr>
              <a:t>9.</a:t>
            </a:r>
            <a:r>
              <a:rPr lang="en-US" altLang="zh-CN" sz="2800">
                <a:solidFill>
                  <a:srgbClr val="00B050"/>
                </a:solidFill>
              </a:rPr>
              <a:t>4</a:t>
            </a:r>
            <a:r>
              <a:rPr lang="zh-CN" altLang="en-US" sz="2800">
                <a:solidFill>
                  <a:srgbClr val="00B050"/>
                </a:solidFill>
              </a:rPr>
              <a:t>.5 本实验的基本步骤</a:t>
            </a:r>
            <a:endParaRPr lang="zh-CN" altLang="en-US" sz="2800">
              <a:solidFill>
                <a:srgbClr val="00B050"/>
              </a:solidFill>
            </a:endParaRP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1.用UML设计“交通信号灯事件处理程序”的结构图。</a:t>
            </a:r>
            <a:endParaRPr lang="zh-CN" altLang="en-US"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右边是其结构图：</a:t>
            </a: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a:t>
            </a:r>
            <a:r>
              <a:rPr lang="en-US" altLang="zh-CN" b="1">
                <a:solidFill>
                  <a:srgbClr val="0066FF"/>
                </a:solidFill>
                <a:latin typeface="楷体" panose="02010609060101010101" charset="-122"/>
                <a:ea typeface="楷体" panose="02010609060101010101" charset="-122"/>
                <a:sym typeface="+mn-ea"/>
              </a:rPr>
              <a:t>2.</a:t>
            </a:r>
            <a:r>
              <a:rPr lang="zh-CN" altLang="en-US" b="1">
                <a:solidFill>
                  <a:srgbClr val="0066FF"/>
                </a:solidFill>
                <a:latin typeface="楷体" panose="02010609060101010101" charset="-122"/>
                <a:ea typeface="楷体" panose="02010609060101010101" charset="-122"/>
                <a:sym typeface="+mn-ea"/>
              </a:rPr>
              <a:t>.根据结构图写出“交通信号灯事件处理程序”的源代码。</a:t>
            </a:r>
            <a:endParaRPr lang="zh-CN" altLang="en-US" b="1">
              <a:solidFill>
                <a:srgbClr val="0066FF"/>
              </a:solidFill>
              <a:latin typeface="楷体" panose="02010609060101010101" charset="-122"/>
              <a:ea typeface="楷体" panose="02010609060101010101" charset="-122"/>
              <a:sym typeface="+mn-ea"/>
            </a:endParaRPr>
          </a:p>
          <a:p>
            <a:pPr marL="0" indent="0">
              <a:lnSpc>
                <a:spcPct val="13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   </a:t>
            </a:r>
            <a:r>
              <a:rPr lang="en-US" altLang="zh-CN" b="1">
                <a:solidFill>
                  <a:srgbClr val="FF0000"/>
                </a:solidFill>
                <a:latin typeface="楷体" panose="02010609060101010101" charset="-122"/>
                <a:ea typeface="楷体" panose="02010609060101010101" charset="-122"/>
                <a:sym typeface="+mn-ea"/>
              </a:rPr>
              <a:t>//源代码</a:t>
            </a:r>
            <a:r>
              <a:rPr lang="zh-CN" altLang="en-US" b="1">
                <a:solidFill>
                  <a:srgbClr val="FF0000"/>
                </a:solidFill>
                <a:latin typeface="楷体" panose="02010609060101010101" charset="-122"/>
                <a:ea typeface="楷体" panose="02010609060101010101" charset="-122"/>
                <a:sym typeface="+mn-ea"/>
              </a:rPr>
              <a:t>见附件</a:t>
            </a:r>
            <a:endParaRPr lang="zh-CN" altLang="en-US"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6" name="图片 5" descr="z97_SignalLightEvent"/>
          <p:cNvPicPr>
            <a:picLocks noChangeAspect="1"/>
          </p:cNvPicPr>
          <p:nvPr/>
        </p:nvPicPr>
        <p:blipFill>
          <a:blip r:embed="rId1"/>
          <a:stretch>
            <a:fillRect/>
          </a:stretch>
        </p:blipFill>
        <p:spPr>
          <a:xfrm>
            <a:off x="4815840" y="1626235"/>
            <a:ext cx="7047865" cy="4571365"/>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sym typeface="+mn-ea"/>
              </a:rPr>
              <a:t>9.4 行为型模式(Behavioral Pattern)应用实验</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693400" cy="5118100"/>
          </a:xfrm>
        </p:spPr>
        <p:txBody>
          <a:bodyPr/>
          <a:p>
            <a:pPr>
              <a:lnSpc>
                <a:spcPct val="90000"/>
              </a:lnSpc>
            </a:pPr>
            <a:r>
              <a:rPr lang="zh-CN" altLang="en-US" sz="2800">
                <a:solidFill>
                  <a:srgbClr val="00B050"/>
                </a:solidFill>
              </a:rPr>
              <a:t>9.</a:t>
            </a:r>
            <a:r>
              <a:rPr lang="en-US" altLang="zh-CN" sz="2800">
                <a:solidFill>
                  <a:srgbClr val="00B050"/>
                </a:solidFill>
              </a:rPr>
              <a:t>5</a:t>
            </a:r>
            <a:r>
              <a:rPr lang="zh-CN" altLang="en-US" sz="2800">
                <a:solidFill>
                  <a:srgbClr val="00B050"/>
                </a:solidFill>
              </a:rPr>
              <a:t>.5 本实验的基本步骤（续）</a:t>
            </a:r>
            <a:endParaRPr lang="zh-CN" altLang="en-US" sz="2800">
              <a:solidFill>
                <a:srgbClr val="00B050"/>
              </a:solidFill>
            </a:endParaRP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3.上机测试程序，写出运行结果。</a:t>
            </a:r>
            <a:endParaRPr lang="zh-CN" altLang="en-US" b="1">
              <a:solidFill>
                <a:srgbClr val="0066FF"/>
              </a:solidFill>
              <a:latin typeface="楷体" panose="02010609060101010101" charset="-122"/>
              <a:ea typeface="楷体" panose="02010609060101010101" charset="-122"/>
              <a:sym typeface="+mn-ea"/>
            </a:endParaRPr>
          </a:p>
          <a:p>
            <a:pPr marL="0" indent="0">
              <a:lnSpc>
                <a:spcPct val="90000"/>
              </a:lnSpc>
              <a:buNone/>
            </a:pPr>
            <a:r>
              <a:rPr lang="zh-CN" altLang="en-US" b="1">
                <a:latin typeface="楷体" panose="02010609060101010101" charset="-122"/>
                <a:ea typeface="楷体" panose="02010609060101010101" charset="-122"/>
                <a:sym typeface="+mn-ea"/>
              </a:rPr>
              <a:t>  交通信号灯事件处理程序的运行结果如下：</a:t>
            </a:r>
            <a:endParaRPr lang="zh-CN" altLang="en-US" b="1">
              <a:latin typeface="楷体" panose="02010609060101010101" charset="-122"/>
              <a:ea typeface="楷体" panose="02010609060101010101" charset="-122"/>
              <a:sym typeface="+mn-ea"/>
            </a:endParaRP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9900CC"/>
                </a:solidFill>
                <a:latin typeface="楷体" panose="02010609060101010101" charset="-122"/>
                <a:ea typeface="楷体" panose="02010609060101010101" charset="-122"/>
                <a:sym typeface="+mn-ea"/>
              </a:rPr>
              <a:t>红色信号灯亮...</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9900CC"/>
                </a:solidFill>
                <a:latin typeface="楷体" panose="02010609060101010101" charset="-122"/>
                <a:ea typeface="楷体" panose="02010609060101010101" charset="-122"/>
                <a:sym typeface="+mn-ea"/>
              </a:rPr>
              <a:t>  红灯亮，轿车停！</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9900CC"/>
                </a:solidFill>
                <a:latin typeface="楷体" panose="02010609060101010101" charset="-122"/>
                <a:ea typeface="楷体" panose="02010609060101010101" charset="-122"/>
                <a:sym typeface="+mn-ea"/>
              </a:rPr>
              <a:t>  红灯亮，公交车停！</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9900CC"/>
                </a:solidFill>
                <a:latin typeface="楷体" panose="02010609060101010101" charset="-122"/>
                <a:ea typeface="楷体" panose="02010609060101010101" charset="-122"/>
                <a:sym typeface="+mn-ea"/>
              </a:rPr>
              <a:t>  -----------------</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9900CC"/>
                </a:solidFill>
                <a:latin typeface="楷体" panose="02010609060101010101" charset="-122"/>
                <a:ea typeface="楷体" panose="02010609060101010101" charset="-122"/>
                <a:sym typeface="+mn-ea"/>
              </a:rPr>
              <a:t>  绿色信号灯亮...</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9900CC"/>
                </a:solidFill>
                <a:latin typeface="楷体" panose="02010609060101010101" charset="-122"/>
                <a:ea typeface="楷体" panose="02010609060101010101" charset="-122"/>
                <a:sym typeface="+mn-ea"/>
              </a:rPr>
              <a:t>  绿灯亮，轿车行！</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9900CC"/>
                </a:solidFill>
                <a:latin typeface="楷体" panose="02010609060101010101" charset="-122"/>
                <a:ea typeface="楷体" panose="02010609060101010101" charset="-122"/>
                <a:sym typeface="+mn-ea"/>
              </a:rPr>
              <a:t>  绿灯亮，公交车行！</a:t>
            </a:r>
            <a:endParaRPr lang="zh-CN" altLang="en-US" b="1">
              <a:solidFill>
                <a:srgbClr val="9900CC"/>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FF0000"/>
                </a:solidFill>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4.按同样的步骤设计其他“行为型模式”的程序实例。</a:t>
            </a:r>
            <a:endParaRPr lang="zh-CN" altLang="en-US" b="1">
              <a:solidFill>
                <a:srgbClr val="0066FF"/>
              </a:solidFill>
              <a:latin typeface="楷体" panose="02010609060101010101" charset="-122"/>
              <a:ea typeface="楷体" panose="02010609060101010101" charset="-122"/>
              <a:sym typeface="+mn-ea"/>
            </a:endParaRPr>
          </a:p>
          <a:p>
            <a:pPr marL="0" indent="0">
              <a:lnSpc>
                <a:spcPct val="90000"/>
              </a:lnSpc>
              <a:buNone/>
            </a:pPr>
            <a:r>
              <a:rPr lang="zh-CN" altLang="en-US" b="1">
                <a:solidFill>
                  <a:srgbClr val="0066FF"/>
                </a:solidFill>
                <a:latin typeface="楷体" panose="02010609060101010101" charset="-122"/>
                <a:ea typeface="楷体" panose="02010609060101010101" charset="-122"/>
                <a:sym typeface="+mn-ea"/>
              </a:rPr>
              <a:t>  5.写出实验心得。</a:t>
            </a:r>
            <a:endParaRPr lang="zh-CN" altLang="en-US" b="1">
              <a:solidFill>
                <a:srgbClr val="0066FF"/>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olidFill>
                  <a:srgbClr val="C00000"/>
                </a:solidFill>
                <a:sym typeface="+mn-ea"/>
              </a:rPr>
              <a:t>9</a:t>
            </a:r>
            <a:r>
              <a:rPr>
                <a:solidFill>
                  <a:srgbClr val="C00000"/>
                </a:solidFill>
                <a:sym typeface="+mn-ea"/>
              </a:rPr>
              <a:t>.5 本章小结</a:t>
            </a:r>
            <a:endParaRPr>
              <a:solidFill>
                <a:srgbClr val="C00000"/>
              </a:solidFill>
              <a:sym typeface="+mn-ea"/>
            </a:endParaRPr>
          </a:p>
        </p:txBody>
      </p:sp>
      <p:sp>
        <p:nvSpPr>
          <p:cNvPr id="3" name="内容占位符 2"/>
          <p:cNvSpPr>
            <a:spLocks noGrp="1"/>
          </p:cNvSpPr>
          <p:nvPr>
            <p:ph idx="1"/>
          </p:nvPr>
        </p:nvSpPr>
        <p:spPr>
          <a:xfrm>
            <a:off x="609600" y="1492885"/>
            <a:ext cx="10972800" cy="4886325"/>
          </a:xfrm>
        </p:spPr>
        <p:txBody>
          <a:bodyPr/>
          <a:p>
            <a:pPr>
              <a:lnSpc>
                <a:spcPct val="15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类的基本概念</a:t>
            </a:r>
            <a:r>
              <a:rPr lang="zh-CN" altLang="en-US" sz="2800" b="1">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类之间关系</a:t>
            </a:r>
            <a:r>
              <a:rPr lang="zh-CN" altLang="en-US" sz="2800" b="1">
                <a:latin typeface="楷体" panose="02010609060101010101" charset="-122"/>
                <a:ea typeface="楷体" panose="02010609060101010101" charset="-122"/>
              </a:rPr>
              <a:t>，讲解了</a:t>
            </a:r>
            <a:r>
              <a:rPr lang="zh-CN" altLang="en-US" sz="2800" b="1">
                <a:solidFill>
                  <a:srgbClr val="FF0000"/>
                </a:solidFill>
                <a:latin typeface="楷体" panose="02010609060101010101" charset="-122"/>
                <a:ea typeface="楷体" panose="02010609060101010101" charset="-122"/>
              </a:rPr>
              <a:t>在Umlet中绘制类图</a:t>
            </a:r>
            <a:r>
              <a:rPr lang="zh-CN" altLang="en-US" sz="2800" b="1">
                <a:latin typeface="楷体" panose="02010609060101010101" charset="-122"/>
                <a:ea typeface="楷体" panose="02010609060101010101" charset="-122"/>
              </a:rPr>
              <a:t>的基本方法，分析了</a:t>
            </a:r>
            <a:r>
              <a:rPr lang="zh-CN" altLang="en-US" sz="2800" b="1">
                <a:solidFill>
                  <a:srgbClr val="FF0000"/>
                </a:solidFill>
                <a:latin typeface="楷体" panose="02010609060101010101" charset="-122"/>
                <a:ea typeface="楷体" panose="02010609060101010101" charset="-122"/>
              </a:rPr>
              <a:t>创建型</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结构型</a:t>
            </a:r>
            <a:r>
              <a:rPr lang="zh-CN" altLang="en-US" sz="2800" b="1">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行为型</a:t>
            </a:r>
            <a:r>
              <a:rPr lang="zh-CN" altLang="en-US" sz="2800" b="1">
                <a:latin typeface="楷体" panose="02010609060101010101" charset="-122"/>
                <a:ea typeface="楷体" panose="02010609060101010101" charset="-122"/>
              </a:rPr>
              <a:t>等三类设计模式的工作原理，并以</a:t>
            </a:r>
            <a:r>
              <a:rPr lang="zh-CN" altLang="en-US" sz="2800" b="1">
                <a:solidFill>
                  <a:srgbClr val="9900CC"/>
                </a:solidFill>
                <a:latin typeface="楷体" panose="02010609060101010101" charset="-122"/>
                <a:ea typeface="楷体" panose="02010609060101010101" charset="-122"/>
              </a:rPr>
              <a:t>工厂方法(Factory Method)模式</a:t>
            </a:r>
            <a:r>
              <a:rPr lang="zh-CN" altLang="en-US" sz="2800" b="1">
                <a:latin typeface="楷体" panose="02010609060101010101" charset="-122"/>
                <a:ea typeface="楷体" panose="02010609060101010101" charset="-122"/>
              </a:rPr>
              <a:t>、</a:t>
            </a:r>
            <a:r>
              <a:rPr lang="zh-CN" altLang="en-US" sz="2800" b="1">
                <a:solidFill>
                  <a:srgbClr val="9900CC"/>
                </a:solidFill>
                <a:latin typeface="楷体" panose="02010609060101010101" charset="-122"/>
                <a:ea typeface="楷体" panose="02010609060101010101" charset="-122"/>
              </a:rPr>
              <a:t>代理（Proxy）模式</a:t>
            </a:r>
            <a:r>
              <a:rPr lang="zh-CN" altLang="en-US" sz="2800" b="1">
                <a:latin typeface="楷体" panose="02010609060101010101" charset="-122"/>
                <a:ea typeface="楷体" panose="02010609060101010101" charset="-122"/>
              </a:rPr>
              <a:t>和</a:t>
            </a:r>
            <a:r>
              <a:rPr lang="zh-CN" altLang="en-US" sz="2800" b="1">
                <a:solidFill>
                  <a:srgbClr val="9900CC"/>
                </a:solidFill>
                <a:latin typeface="楷体" panose="02010609060101010101" charset="-122"/>
                <a:ea typeface="楷体" panose="02010609060101010101" charset="-122"/>
              </a:rPr>
              <a:t>观察者（Observer）模式</a:t>
            </a:r>
            <a:r>
              <a:rPr lang="zh-CN" altLang="en-US" sz="2800" b="1">
                <a:latin typeface="楷体" panose="02010609060101010101" charset="-122"/>
                <a:ea typeface="楷体" panose="02010609060101010101" charset="-122"/>
              </a:rPr>
              <a:t>为例介绍其相关类图的画法，以及应用相关设计模式开发应用程序的基本方法。每个实验都介绍了其</a:t>
            </a:r>
            <a:r>
              <a:rPr lang="zh-CN" altLang="en-US" sz="2800" b="1">
                <a:solidFill>
                  <a:srgbClr val="FF0000"/>
                </a:solidFill>
                <a:latin typeface="楷体" panose="02010609060101010101" charset="-122"/>
                <a:ea typeface="楷体" panose="02010609060101010101" charset="-122"/>
              </a:rPr>
              <a:t>实验目的</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工作原理</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实验内容</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实验要求</a:t>
            </a:r>
            <a:r>
              <a:rPr lang="zh-CN" altLang="en-US" sz="2800" b="1">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实验步骤</a:t>
            </a:r>
            <a:r>
              <a:rPr lang="zh-CN" altLang="en-US" sz="2800" b="1">
                <a:latin typeface="楷体" panose="02010609060101010101" charset="-122"/>
                <a:ea typeface="楷体" panose="02010609060101010101" charset="-122"/>
              </a:rPr>
              <a:t>。</a:t>
            </a:r>
            <a:endParaRPr lang="zh-CN" altLang="en-US" sz="2800" b="1">
              <a:latin typeface="楷体" panose="02010609060101010101" charset="-122"/>
              <a:ea typeface="楷体" panose="02010609060101010101" charset="-122"/>
            </a:endParaRPr>
          </a:p>
          <a:p>
            <a:pPr>
              <a:lnSpc>
                <a:spcPct val="15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endParaRPr lang="zh-CN" altLang="en-US" sz="2800" b="1">
              <a:latin typeface="楷体" panose="02010609060101010101" charset="-122"/>
              <a:ea typeface="楷体" panose="02010609060101010101" charset="-122"/>
            </a:endParaRPr>
          </a:p>
        </p:txBody>
      </p:sp>
      <p:sp>
        <p:nvSpPr>
          <p:cNvPr id="4" name="日期占位符 3"/>
          <p:cNvSpPr>
            <a:spLocks noGrp="1"/>
          </p:cNvSpPr>
          <p:nvPr>
            <p:ph type="dt" sz="half" idx="10"/>
          </p:nvPr>
        </p:nvSpPr>
        <p:spPr/>
        <p:txBody>
          <a:bodyPr/>
          <a:p>
            <a:pPr lvl="0"/>
            <a:r>
              <a:rPr lang="zh-CN" altLang="en-US"/>
              <a:t>软件设计模式（Java版）(ISDN：9787564740634)、  作者：程细柱</a:t>
            </a:r>
            <a:endParaRPr lang="zh-CN" altLang="en-US"/>
          </a:p>
        </p:txBody>
      </p:sp>
      <p:sp>
        <p:nvSpPr>
          <p:cNvPr id="5" name="页脚占位符 4"/>
          <p:cNvSpPr>
            <a:spLocks noGrp="1"/>
          </p:cNvSpPr>
          <p:nvPr>
            <p:ph type="ftr" sz="quarter" idx="11"/>
          </p:nvPr>
        </p:nvSpPr>
        <p:spPr/>
        <p:txBody>
          <a:bodyPr/>
          <a:p>
            <a:pPr lvl="0"/>
            <a:r>
              <a:rPr lang="zh-CN"/>
              <a:t>人民邮电出版社(www.ptpress.com.cn)</a:t>
            </a:r>
            <a:endParaRPr lang="zh-CN"/>
          </a:p>
        </p:txBody>
      </p:sp>
      <p:sp>
        <p:nvSpPr>
          <p:cNvPr id="6" name="灯片编号占位符 5"/>
          <p:cNvSpPr>
            <a:spLocks noGrp="1"/>
          </p:cNvSpPr>
          <p:nvPr>
            <p:ph type="sldNum" sz="quarter" idx="12"/>
          </p:nvPr>
        </p:nvSpPr>
        <p:spPr/>
        <p:txBody>
          <a:bodyPr/>
          <a:p>
            <a:pPr lvl="0" eaLnBrk="1" hangingPunct="1"/>
            <a:r>
              <a:rPr lang="zh-CN" altLang="en-US" dirty="0"/>
              <a:t>销售电话：010-81055256</a:t>
            </a:r>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4876165" cy="5118100"/>
          </a:xfrm>
        </p:spPr>
        <p:txBody>
          <a:bodyPr/>
          <a:p>
            <a:pPr>
              <a:lnSpc>
                <a:spcPct val="120000"/>
              </a:lnSpc>
            </a:pPr>
            <a:r>
              <a:rPr lang="zh-CN" altLang="en-US" sz="2800">
                <a:solidFill>
                  <a:srgbClr val="00B050"/>
                </a:solidFill>
              </a:rPr>
              <a:t>9.1.2 本实验的工作原理</a:t>
            </a:r>
            <a:endParaRPr lang="zh-CN" altLang="en-US" sz="2800">
              <a:solidFill>
                <a:srgbClr val="00B050"/>
              </a:solidFill>
            </a:endParaRPr>
          </a:p>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1.Umlet的使用</a:t>
            </a:r>
            <a:endParaRPr lang="zh-CN" altLang="en-US" sz="2800" b="1">
              <a:solidFill>
                <a:srgbClr val="0066FF"/>
              </a:solidFill>
              <a:latin typeface="楷体" panose="02010609060101010101" charset="-122"/>
              <a:ea typeface="楷体" panose="02010609060101010101" charset="-122"/>
            </a:endParaRPr>
          </a:p>
          <a:p>
            <a:pPr marL="0" indent="0">
              <a:lnSpc>
                <a:spcPct val="120000"/>
              </a:lnSpc>
              <a:buNone/>
            </a:pPr>
            <a:r>
              <a:rPr lang="zh-CN" altLang="en-US" sz="2800"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UMLet是一款免费且开源的UML建模工具，它</a:t>
            </a:r>
            <a:r>
              <a:rPr lang="zh-CN" altLang="en-US" b="1">
                <a:solidFill>
                  <a:srgbClr val="FF0000"/>
                </a:solidFill>
                <a:latin typeface="楷体" panose="02010609060101010101" charset="-122"/>
                <a:ea typeface="楷体" panose="02010609060101010101" charset="-122"/>
              </a:rPr>
              <a:t>可以</a:t>
            </a:r>
            <a:r>
              <a:rPr lang="zh-CN" altLang="en-US" b="1">
                <a:latin typeface="楷体" panose="02010609060101010101" charset="-122"/>
                <a:ea typeface="楷体" panose="02010609060101010101" charset="-122"/>
              </a:rPr>
              <a:t>将原型</a:t>
            </a:r>
            <a:r>
              <a:rPr lang="zh-CN" altLang="en-US" b="1">
                <a:solidFill>
                  <a:srgbClr val="FF0000"/>
                </a:solidFill>
                <a:latin typeface="楷体" panose="02010609060101010101" charset="-122"/>
                <a:ea typeface="楷体" panose="02010609060101010101" charset="-122"/>
              </a:rPr>
              <a:t>导出为bmp，eps，gif，jpg，pdf，png，svg等格式</a:t>
            </a:r>
            <a:r>
              <a:rPr lang="zh-CN" altLang="en-US" b="1">
                <a:latin typeface="楷体" panose="02010609060101010101" charset="-122"/>
                <a:ea typeface="楷体" panose="02010609060101010101" charset="-122"/>
              </a:rPr>
              <a:t>，并且它还</a:t>
            </a:r>
            <a:r>
              <a:rPr lang="zh-CN" altLang="en-US" b="1">
                <a:solidFill>
                  <a:srgbClr val="FF0000"/>
                </a:solidFill>
                <a:latin typeface="楷体" panose="02010609060101010101" charset="-122"/>
                <a:ea typeface="楷体" panose="02010609060101010101" charset="-122"/>
              </a:rPr>
              <a:t>可以集成到Eclipse中</a:t>
            </a:r>
            <a:r>
              <a:rPr lang="zh-CN" altLang="en-US" b="1">
                <a:latin typeface="楷体" panose="02010609060101010101" charset="-122"/>
                <a:ea typeface="楷体" panose="02010609060101010101" charset="-122"/>
              </a:rPr>
              <a:t>，作为Eclipse的插件在Windows、Mac OS和Linux等平台上运行，其下载地址是</a:t>
            </a:r>
            <a:r>
              <a:rPr lang="zh-CN" altLang="en-US" b="1">
                <a:solidFill>
                  <a:srgbClr val="FF0000"/>
                </a:solidFill>
                <a:latin typeface="楷体" panose="02010609060101010101" charset="-122"/>
                <a:ea typeface="楷体" panose="02010609060101010101" charset="-122"/>
              </a:rPr>
              <a:t>http://www. umlet.com/changes.htm</a:t>
            </a:r>
            <a:r>
              <a:rPr lang="zh-CN" altLang="en-US" b="1">
                <a:latin typeface="楷体" panose="02010609060101010101" charset="-122"/>
                <a:ea typeface="楷体" panose="02010609060101010101" charset="-122"/>
              </a:rPr>
              <a:t>。</a:t>
            </a:r>
            <a:endParaRPr lang="zh-CN" altLang="en-US" b="1">
              <a:latin typeface="楷体" panose="02010609060101010101" charset="-122"/>
              <a:ea typeface="楷体" panose="02010609060101010101" charset="-122"/>
            </a:endParaRPr>
          </a:p>
          <a:p>
            <a:pPr marL="0" indent="0">
              <a:lnSpc>
                <a:spcPct val="12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9" descr="无标题"/>
          <p:cNvPicPr>
            <a:picLocks noChangeAspect="1"/>
          </p:cNvPicPr>
          <p:nvPr/>
        </p:nvPicPr>
        <p:blipFill>
          <a:blip r:embed="rId1"/>
          <a:stretch>
            <a:fillRect/>
          </a:stretch>
        </p:blipFill>
        <p:spPr>
          <a:xfrm>
            <a:off x="5358765" y="1555750"/>
            <a:ext cx="6395720" cy="4773295"/>
          </a:xfrm>
          <a:prstGeom prst="rect">
            <a:avLst/>
          </a:prstGeom>
          <a:noFill/>
          <a:ln w="9525">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p>
            <a:pPr algn="ctr"/>
            <a:r>
              <a:rPr lang="zh-CN" altLang="en-US" sz="7200" b="1">
                <a:ln w="25400" cmpd="sng">
                  <a:solidFill>
                    <a:srgbClr val="A38A6E"/>
                  </a:solidFill>
                  <a:prstDash val="solid"/>
                </a:ln>
                <a:blipFill>
                  <a:blip r:embed="rId1">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endParaRPr lang="zh-CN" altLang="en-US" sz="7200" b="1">
              <a:ln w="25400" cmpd="sng">
                <a:solidFill>
                  <a:srgbClr val="A38A6E"/>
                </a:solidFill>
                <a:prstDash val="solid"/>
              </a:ln>
              <a:blipFill>
                <a:blip r:embed="rId1">
                  <a:alphaModFix amt="80000"/>
                </a:blip>
                <a:tile tx="0" ty="0" sx="47000" sy="49000" flip="none" algn="b"/>
              </a:blipFill>
              <a:effectLst>
                <a:outerShdw blurRad="60007" dist="200025" dir="15000000" sy="30000" kx="-1800000" algn="bl" rotWithShape="0">
                  <a:prstClr val="black">
                    <a:alpha val="32000"/>
                  </a:prstClr>
                </a:outerShdw>
              </a:effectLst>
            </a:endParaRPr>
          </a:p>
        </p:txBody>
      </p:sp>
      <p:sp>
        <p:nvSpPr>
          <p:cNvPr id="3" name="日期占位符 2"/>
          <p:cNvSpPr>
            <a:spLocks noGrp="1"/>
          </p:cNvSpPr>
          <p:nvPr>
            <p:ph type="dt" sz="half" idx="10"/>
          </p:nvPr>
        </p:nvSpPr>
        <p:spPr>
          <a:xfrm>
            <a:off x="53975" y="6546850"/>
            <a:ext cx="5544820" cy="476250"/>
          </a:xfrm>
        </p:spPr>
        <p:txBody>
          <a:bodyPr/>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6" name="页脚占位符 5"/>
          <p:cNvSpPr>
            <a:spLocks noGrp="1"/>
          </p:cNvSpPr>
          <p:nvPr>
            <p:ph type="ftr" sz="quarter" idx="11"/>
          </p:nvPr>
        </p:nvSpPr>
        <p:spPr>
          <a:xfrm>
            <a:off x="4072255" y="6530975"/>
            <a:ext cx="539877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4876165" cy="5118100"/>
          </a:xfrm>
        </p:spPr>
        <p:txBody>
          <a:bodyPr/>
          <a:p>
            <a:pPr>
              <a:lnSpc>
                <a:spcPct val="100000"/>
              </a:lnSpc>
            </a:pPr>
            <a:r>
              <a:rPr lang="zh-CN" altLang="en-US" sz="2800">
                <a:solidFill>
                  <a:srgbClr val="00B050"/>
                </a:solidFill>
              </a:rPr>
              <a:t>9.1.2 本实验的工作原理</a:t>
            </a:r>
            <a:r>
              <a:rPr lang="en-US" altLang="zh-CN" sz="2800">
                <a:solidFill>
                  <a:srgbClr val="00B050"/>
                </a:solidFill>
              </a:rPr>
              <a:t>(</a:t>
            </a:r>
            <a:r>
              <a:rPr lang="zh-CN" altLang="en-US" sz="2800">
                <a:solidFill>
                  <a:srgbClr val="00B050"/>
                </a:solidFill>
              </a:rPr>
              <a:t>续</a:t>
            </a:r>
            <a:r>
              <a:rPr lang="en-US" altLang="zh-CN" sz="2800">
                <a:solidFill>
                  <a:srgbClr val="00B050"/>
                </a:solidFill>
              </a:rPr>
              <a:t>)</a:t>
            </a:r>
            <a:endParaRPr lang="en-US" altLang="zh-CN" sz="2800">
              <a:solidFill>
                <a:srgbClr val="00B050"/>
              </a:solidFill>
            </a:endParaRPr>
          </a:p>
          <a:p>
            <a:pPr marL="0" indent="0">
              <a:lnSpc>
                <a:spcPct val="100000"/>
              </a:lnSpc>
              <a:buNone/>
            </a:pPr>
            <a:r>
              <a:rPr lang="zh-CN" altLang="en-US" sz="2800" b="1">
                <a:solidFill>
                  <a:schemeClr val="tx1"/>
                </a:solidFill>
                <a:latin typeface="楷体" panose="02010609060101010101" charset="-122"/>
                <a:ea typeface="楷体" panose="02010609060101010101" charset="-122"/>
              </a:rPr>
              <a:t>  在Eclipse中安装UMLet插件的方法如下：</a:t>
            </a:r>
            <a:endParaRPr lang="zh-CN" altLang="en-US" sz="2800" b="1">
              <a:solidFill>
                <a:schemeClr val="tx1"/>
              </a:solidFill>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⑴ 从前面介绍的网址</a:t>
            </a:r>
            <a:r>
              <a:rPr lang="zh-CN" altLang="en-US" b="1">
                <a:solidFill>
                  <a:srgbClr val="FF0000"/>
                </a:solidFill>
                <a:latin typeface="楷体" panose="02010609060101010101" charset="-122"/>
                <a:ea typeface="楷体" panose="02010609060101010101" charset="-122"/>
              </a:rPr>
              <a:t>下载</a:t>
            </a:r>
            <a:r>
              <a:rPr lang="zh-CN" altLang="en-US" b="1">
                <a:latin typeface="楷体" panose="02010609060101010101" charset="-122"/>
                <a:ea typeface="楷体" panose="02010609060101010101" charset="-122"/>
              </a:rPr>
              <a:t>相关版本的</a:t>
            </a:r>
            <a:r>
              <a:rPr lang="zh-CN" altLang="en-US" b="1">
                <a:solidFill>
                  <a:srgbClr val="FF0000"/>
                </a:solidFill>
                <a:latin typeface="楷体" panose="02010609060101010101" charset="-122"/>
                <a:ea typeface="楷体" panose="02010609060101010101" charset="-122"/>
              </a:rPr>
              <a:t>UMLet插件的zip压缩包</a:t>
            </a:r>
            <a:r>
              <a:rPr lang="zh-CN" altLang="en-US" b="1">
                <a:latin typeface="楷体" panose="02010609060101010101" charset="-122"/>
                <a:ea typeface="楷体" panose="02010609060101010101" charset="-122"/>
              </a:rPr>
              <a:t>，然后</a:t>
            </a:r>
            <a:r>
              <a:rPr lang="zh-CN" altLang="en-US" b="1">
                <a:solidFill>
                  <a:srgbClr val="FF0000"/>
                </a:solidFill>
                <a:latin typeface="楷体" panose="02010609060101010101" charset="-122"/>
                <a:ea typeface="楷体" panose="02010609060101010101" charset="-122"/>
              </a:rPr>
              <a:t>将解压文件com.umlet. plugin-14.2.jar复制到Eclipse下的plugins目录下</a:t>
            </a:r>
            <a:r>
              <a:rPr lang="zh-CN" altLang="en-US" b="1">
                <a:latin typeface="楷体" panose="02010609060101010101" charset="-122"/>
                <a:ea typeface="楷体" panose="02010609060101010101" charset="-122"/>
              </a:rPr>
              <a:t>；</a:t>
            </a:r>
            <a:endParaRPr lang="zh-CN" altLang="en-US" b="1">
              <a:latin typeface="楷体" panose="02010609060101010101" charset="-122"/>
              <a:ea typeface="楷体" panose="02010609060101010101" charset="-122"/>
            </a:endParaRPr>
          </a:p>
          <a:p>
            <a:pPr marL="0" indent="0">
              <a:lnSpc>
                <a:spcPct val="100000"/>
              </a:lnSpc>
              <a:buNone/>
            </a:pPr>
            <a:r>
              <a:rPr lang="zh-CN" altLang="en-US" b="1">
                <a:latin typeface="楷体" panose="02010609060101010101" charset="-122"/>
                <a:ea typeface="楷体" panose="02010609060101010101" charset="-122"/>
              </a:rPr>
              <a:t>    ⑵ </a:t>
            </a:r>
            <a:r>
              <a:rPr lang="zh-CN" altLang="en-US" b="1">
                <a:solidFill>
                  <a:srgbClr val="FF0000"/>
                </a:solidFill>
                <a:latin typeface="楷体" panose="02010609060101010101" charset="-122"/>
                <a:ea typeface="楷体" panose="02010609060101010101" charset="-122"/>
              </a:rPr>
              <a:t>重启Eclipse</a:t>
            </a:r>
            <a:r>
              <a:rPr lang="zh-CN" altLang="en-US" b="1">
                <a:latin typeface="楷体" panose="02010609060101010101" charset="-122"/>
                <a:ea typeface="楷体" panose="02010609060101010101" charset="-122"/>
              </a:rPr>
              <a:t>，选择"</a:t>
            </a:r>
            <a:r>
              <a:rPr lang="zh-CN" altLang="en-US" b="1">
                <a:solidFill>
                  <a:srgbClr val="FF0000"/>
                </a:solidFill>
                <a:latin typeface="楷体" panose="02010609060101010101" charset="-122"/>
                <a:ea typeface="楷体" panose="02010609060101010101" charset="-122"/>
              </a:rPr>
              <a:t>文件(F) → 新建(N) → 其他(O)... →Umlet Diagram"</a:t>
            </a:r>
            <a:r>
              <a:rPr lang="zh-CN" altLang="en-US" b="1">
                <a:latin typeface="楷体" panose="02010609060101010101" charset="-122"/>
                <a:ea typeface="楷体" panose="02010609060101010101" charset="-122"/>
              </a:rPr>
              <a:t>，建立UML模型，如右图所示：</a:t>
            </a:r>
            <a:endParaRPr lang="zh-CN" altLang="en-US" b="1">
              <a:latin typeface="楷体" panose="02010609060101010101" charset="-122"/>
              <a:ea typeface="楷体" panose="02010609060101010101" charset="-122"/>
            </a:endParaRPr>
          </a:p>
          <a:p>
            <a:pPr marL="0" indent="0">
              <a:lnSpc>
                <a:spcPct val="10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pic>
        <p:nvPicPr>
          <p:cNvPr id="5" name="图片 11" descr="无标题"/>
          <p:cNvPicPr>
            <a:picLocks noChangeAspect="1"/>
          </p:cNvPicPr>
          <p:nvPr/>
        </p:nvPicPr>
        <p:blipFill>
          <a:blip r:embed="rId1"/>
          <a:stretch>
            <a:fillRect/>
          </a:stretch>
        </p:blipFill>
        <p:spPr>
          <a:xfrm>
            <a:off x="5358765" y="1495425"/>
            <a:ext cx="6388100" cy="4770755"/>
          </a:xfrm>
          <a:prstGeom prst="rect">
            <a:avLst/>
          </a:prstGeom>
          <a:noFill/>
          <a:ln w="9525">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1115040" cy="5118100"/>
          </a:xfrm>
        </p:spPr>
        <p:txBody>
          <a:bodyPr/>
          <a:p>
            <a:pPr>
              <a:lnSpc>
                <a:spcPct val="130000"/>
              </a:lnSpc>
            </a:pPr>
            <a:r>
              <a:rPr lang="zh-CN" altLang="en-US" sz="2800">
                <a:solidFill>
                  <a:srgbClr val="00B050"/>
                </a:solidFill>
              </a:rPr>
              <a:t>9.1.2 本实验的工作原理</a:t>
            </a:r>
            <a:r>
              <a:rPr lang="en-US" altLang="zh-CN" sz="2800">
                <a:solidFill>
                  <a:srgbClr val="00B050"/>
                </a:solidFill>
              </a:rPr>
              <a:t>(</a:t>
            </a:r>
            <a:r>
              <a:rPr lang="zh-CN" altLang="en-US" sz="2800">
                <a:solidFill>
                  <a:srgbClr val="00B050"/>
                </a:solidFill>
              </a:rPr>
              <a:t>续</a:t>
            </a:r>
            <a:r>
              <a:rPr lang="en-US" altLang="zh-CN" sz="2800">
                <a:solidFill>
                  <a:srgbClr val="00B050"/>
                </a:solidFill>
              </a:rPr>
              <a:t>)</a:t>
            </a:r>
            <a:endParaRPr lang="en-US" altLang="zh-CN" sz="2800">
              <a:solidFill>
                <a:srgbClr val="00B050"/>
              </a:solidFill>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用UMLet建模非常简单，方法如下：</a:t>
            </a:r>
            <a:endParaRPr lang="zh-CN" altLang="en-US" sz="2800" b="1">
              <a:solidFill>
                <a:schemeClr val="tx1"/>
              </a:solidFill>
              <a:latin typeface="楷体" panose="02010609060101010101" charset="-122"/>
              <a:ea typeface="楷体" panose="02010609060101010101" charset="-122"/>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en-US" altLang="zh-CN" sz="2800" b="1">
                <a:solidFill>
                  <a:schemeClr val="tx1"/>
                </a:solidFill>
                <a:latin typeface="楷体" panose="02010609060101010101" charset="-122"/>
                <a:ea typeface="楷体" panose="02010609060101010101" charset="-122"/>
              </a:rPr>
              <a:t>1</a:t>
            </a:r>
            <a:r>
              <a:rPr lang="zh-CN" altLang="en-US" sz="2800" b="1">
                <a:solidFill>
                  <a:schemeClr val="tx1"/>
                </a:solidFill>
                <a:latin typeface="楷体" panose="02010609060101010101" charset="-122"/>
                <a:ea typeface="楷体" panose="02010609060101010101" charset="-122"/>
              </a:rPr>
              <a:t>）首先</a:t>
            </a:r>
            <a:r>
              <a:rPr lang="zh-CN" altLang="en-US" sz="2800" b="1">
                <a:solidFill>
                  <a:srgbClr val="FF0000"/>
                </a:solidFill>
                <a:latin typeface="楷体" panose="02010609060101010101" charset="-122"/>
                <a:ea typeface="楷体" panose="02010609060101010101" charset="-122"/>
              </a:rPr>
              <a:t>打开UMLet</a:t>
            </a:r>
            <a:r>
              <a:rPr lang="zh-CN" altLang="en-US" sz="2800" b="1">
                <a:solidFill>
                  <a:schemeClr val="tx1"/>
                </a:solidFill>
                <a:latin typeface="楷体" panose="02010609060101010101" charset="-122"/>
                <a:ea typeface="楷体" panose="02010609060101010101" charset="-122"/>
              </a:rPr>
              <a:t>；</a:t>
            </a:r>
            <a:endParaRPr lang="zh-CN" altLang="en-US" sz="2800" b="1">
              <a:solidFill>
                <a:schemeClr val="tx1"/>
              </a:solidFill>
              <a:latin typeface="楷体" panose="02010609060101010101" charset="-122"/>
              <a:ea typeface="楷体" panose="02010609060101010101" charset="-122"/>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en-US" altLang="zh-CN" sz="2800" b="1">
                <a:solidFill>
                  <a:schemeClr val="tx1"/>
                </a:solidFill>
                <a:latin typeface="楷体" panose="02010609060101010101" charset="-122"/>
                <a:ea typeface="楷体" panose="02010609060101010101" charset="-122"/>
              </a:rPr>
              <a:t>2</a:t>
            </a:r>
            <a:r>
              <a:rPr lang="zh-CN" altLang="en-US" sz="2800" b="1">
                <a:solidFill>
                  <a:schemeClr val="tx1"/>
                </a:solidFill>
                <a:latin typeface="楷体" panose="02010609060101010101" charset="-122"/>
                <a:ea typeface="楷体" panose="02010609060101010101" charset="-122"/>
              </a:rPr>
              <a:t>）然后在窗体右上侧区域内</a:t>
            </a:r>
            <a:r>
              <a:rPr lang="zh-CN" altLang="en-US" sz="2800" b="1">
                <a:solidFill>
                  <a:srgbClr val="FF0000"/>
                </a:solidFill>
                <a:latin typeface="楷体" panose="02010609060101010101" charset="-122"/>
                <a:ea typeface="楷体" panose="02010609060101010101" charset="-122"/>
              </a:rPr>
              <a:t>双击想要添加的对象</a:t>
            </a:r>
            <a:r>
              <a:rPr lang="zh-CN" altLang="en-US" sz="2800" b="1">
                <a:solidFill>
                  <a:schemeClr val="tx1"/>
                </a:solidFill>
                <a:latin typeface="楷体" panose="02010609060101010101" charset="-122"/>
                <a:ea typeface="楷体" panose="02010609060101010101" charset="-122"/>
              </a:rPr>
              <a:t>，该对象将被自动添加到面板中；</a:t>
            </a:r>
            <a:endParaRPr lang="zh-CN" altLang="en-US" sz="2800" b="1">
              <a:solidFill>
                <a:schemeClr val="tx1"/>
              </a:solidFill>
              <a:latin typeface="楷体" panose="02010609060101010101" charset="-122"/>
              <a:ea typeface="楷体" panose="02010609060101010101" charset="-122"/>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en-US" altLang="zh-CN" sz="2800" b="1">
                <a:solidFill>
                  <a:schemeClr val="tx1"/>
                </a:solidFill>
                <a:latin typeface="楷体" panose="02010609060101010101" charset="-122"/>
                <a:ea typeface="楷体" panose="02010609060101010101" charset="-122"/>
              </a:rPr>
              <a:t>3</a:t>
            </a:r>
            <a:r>
              <a:rPr lang="zh-CN" altLang="en-US" sz="2800" b="1">
                <a:solidFill>
                  <a:schemeClr val="tx1"/>
                </a:solidFill>
                <a:latin typeface="楷体" panose="02010609060101010101" charset="-122"/>
                <a:ea typeface="楷体" panose="02010609060101010101" charset="-122"/>
              </a:rPr>
              <a:t>）再选中刚刚添加进来的对象，并</a:t>
            </a:r>
            <a:r>
              <a:rPr lang="zh-CN" altLang="en-US" sz="2800" b="1">
                <a:solidFill>
                  <a:srgbClr val="FF0000"/>
                </a:solidFill>
                <a:latin typeface="楷体" panose="02010609060101010101" charset="-122"/>
                <a:ea typeface="楷体" panose="02010609060101010101" charset="-122"/>
              </a:rPr>
              <a:t>在右下角的属性面板中修改该对象的属性</a:t>
            </a:r>
            <a:r>
              <a:rPr lang="zh-CN" altLang="en-US" sz="2800" b="1">
                <a:solidFill>
                  <a:schemeClr val="tx1"/>
                </a:solidFill>
                <a:latin typeface="楷体" panose="02010609060101010101" charset="-122"/>
                <a:ea typeface="楷体" panose="02010609060101010101" charset="-122"/>
              </a:rPr>
              <a:t>；</a:t>
            </a:r>
            <a:endParaRPr lang="zh-CN" altLang="en-US" sz="2800" b="1">
              <a:solidFill>
                <a:schemeClr val="tx1"/>
              </a:solidFill>
              <a:latin typeface="楷体" panose="02010609060101010101" charset="-122"/>
              <a:ea typeface="楷体" panose="02010609060101010101" charset="-122"/>
            </a:endParaRP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en-US" altLang="zh-CN" sz="2800" b="1">
                <a:solidFill>
                  <a:schemeClr val="tx1"/>
                </a:solidFill>
                <a:latin typeface="楷体" panose="02010609060101010101" charset="-122"/>
                <a:ea typeface="楷体" panose="02010609060101010101" charset="-122"/>
              </a:rPr>
              <a:t>4</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最后保存</a:t>
            </a:r>
            <a:r>
              <a:rPr lang="zh-CN" altLang="en-US" sz="2800" b="1">
                <a:solidFill>
                  <a:schemeClr val="tx1"/>
                </a:solidFill>
                <a:latin typeface="楷体" panose="02010609060101010101" charset="-122"/>
                <a:ea typeface="楷体" panose="02010609060101010101" charset="-122"/>
              </a:rPr>
              <a:t>创建完成的UML模型图。</a:t>
            </a:r>
            <a:endParaRPr lang="zh-CN" altLang="en-US" sz="2800" b="1">
              <a:solidFill>
                <a:schemeClr val="tx1"/>
              </a:solidFill>
              <a:latin typeface="楷体" panose="02010609060101010101" charset="-122"/>
              <a:ea typeface="楷体" panose="02010609060101010101" charset="-122"/>
            </a:endParaRPr>
          </a:p>
          <a:p>
            <a:pPr marL="0" indent="0">
              <a:lnSpc>
                <a:spcPct val="13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1242675" cy="5118100"/>
          </a:xfrm>
        </p:spPr>
        <p:txBody>
          <a:bodyPr/>
          <a:p>
            <a:pPr>
              <a:lnSpc>
                <a:spcPct val="110000"/>
              </a:lnSpc>
            </a:pPr>
            <a:r>
              <a:rPr lang="zh-CN" altLang="en-US" sz="2800">
                <a:solidFill>
                  <a:srgbClr val="00B050"/>
                </a:solidFill>
              </a:rPr>
              <a:t>9.1.2 本实验的工作原理</a:t>
            </a:r>
            <a:r>
              <a:rPr lang="en-US" altLang="zh-CN" sz="2800">
                <a:solidFill>
                  <a:srgbClr val="00B050"/>
                </a:solidFill>
                <a:sym typeface="+mn-ea"/>
              </a:rPr>
              <a:t>(</a:t>
            </a:r>
            <a:r>
              <a:rPr lang="zh-CN" altLang="en-US" sz="2800">
                <a:solidFill>
                  <a:srgbClr val="00B050"/>
                </a:solidFill>
                <a:sym typeface="+mn-ea"/>
              </a:rPr>
              <a:t>续</a:t>
            </a:r>
            <a:r>
              <a:rPr lang="en-US" altLang="zh-CN" sz="2800">
                <a:solidFill>
                  <a:srgbClr val="00B050"/>
                </a:solidFill>
                <a:sym typeface="+mn-ea"/>
              </a:rPr>
              <a:t>)</a:t>
            </a:r>
            <a:endParaRPr lang="zh-CN" altLang="en-US" sz="2800">
              <a:solidFill>
                <a:srgbClr val="00B050"/>
              </a:solidFill>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2.类图的UML表示</a:t>
            </a:r>
            <a:endParaRPr lang="zh-CN" altLang="en-US" sz="2800" b="1">
              <a:solidFill>
                <a:srgbClr val="0066FF"/>
              </a:solidFill>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UML中定义了9种图形，不过在“软件设计模式”中经常用到的是类图，所以本实验主要介绍类图的画法，以及类与类之间的关系。</a:t>
            </a:r>
            <a:endParaRPr lang="zh-CN" altLang="en-US" b="1">
              <a:latin typeface="楷体" panose="02010609060101010101" charset="-122"/>
              <a:ea typeface="楷体" panose="02010609060101010101" charset="-122"/>
            </a:endParaRPr>
          </a:p>
          <a:p>
            <a:pPr marL="0" indent="0">
              <a:lnSpc>
                <a:spcPct val="110000"/>
              </a:lnSpc>
              <a:buNone/>
            </a:pPr>
            <a:r>
              <a:rPr lang="zh-CN" altLang="en-US" b="1">
                <a:latin typeface="楷体" panose="02010609060101010101" charset="-122"/>
                <a:ea typeface="楷体" panose="02010609060101010101" charset="-122"/>
              </a:rPr>
              <a:t>     </a:t>
            </a:r>
            <a:r>
              <a:rPr lang="zh-CN" altLang="en-US" b="1">
                <a:solidFill>
                  <a:srgbClr val="FF0000"/>
                </a:solidFill>
                <a:latin typeface="楷体" panose="02010609060101010101" charset="-122"/>
                <a:ea typeface="楷体" panose="02010609060101010101" charset="-122"/>
              </a:rPr>
              <a:t>⑴ 类：</a:t>
            </a:r>
            <a:r>
              <a:rPr lang="zh-CN" altLang="en-US" b="1">
                <a:latin typeface="楷体" panose="02010609060101010101" charset="-122"/>
                <a:ea typeface="楷体" panose="02010609060101010101" charset="-122"/>
              </a:rPr>
              <a:t>在UML中，类使用带有分隔线的矩形来表示，它包括</a:t>
            </a:r>
            <a:r>
              <a:rPr lang="zh-CN" altLang="en-US" b="1">
                <a:solidFill>
                  <a:srgbClr val="9900CC"/>
                </a:solidFill>
                <a:latin typeface="楷体" panose="02010609060101010101" charset="-122"/>
                <a:ea typeface="楷体" panose="02010609060101010101" charset="-122"/>
              </a:rPr>
              <a:t>名称部分（Name）</a:t>
            </a:r>
            <a:r>
              <a:rPr lang="zh-CN" altLang="en-US" b="1">
                <a:latin typeface="楷体" panose="02010609060101010101" charset="-122"/>
                <a:ea typeface="楷体" panose="02010609060101010101" charset="-122"/>
              </a:rPr>
              <a:t>、</a:t>
            </a:r>
            <a:r>
              <a:rPr lang="zh-CN" altLang="en-US" b="1">
                <a:solidFill>
                  <a:srgbClr val="9900CC"/>
                </a:solidFill>
                <a:latin typeface="楷体" panose="02010609060101010101" charset="-122"/>
                <a:ea typeface="楷体" panose="02010609060101010101" charset="-122"/>
              </a:rPr>
              <a:t>属性部分（Attribute）</a:t>
            </a:r>
            <a:r>
              <a:rPr lang="zh-CN" altLang="en-US" b="1">
                <a:latin typeface="楷体" panose="02010609060101010101" charset="-122"/>
                <a:ea typeface="楷体" panose="02010609060101010101" charset="-122"/>
              </a:rPr>
              <a:t>和</a:t>
            </a:r>
            <a:r>
              <a:rPr lang="zh-CN" altLang="en-US" b="1">
                <a:solidFill>
                  <a:srgbClr val="9900CC"/>
                </a:solidFill>
                <a:latin typeface="楷体" panose="02010609060101010101" charset="-122"/>
                <a:ea typeface="楷体" panose="02010609060101010101" charset="-122"/>
              </a:rPr>
              <a:t>操作部分（Operation）</a:t>
            </a:r>
            <a:r>
              <a:rPr lang="zh-CN" altLang="en-US" b="1">
                <a:latin typeface="楷体" panose="02010609060101010101" charset="-122"/>
                <a:ea typeface="楷体" panose="02010609060101010101" charset="-122"/>
              </a:rPr>
              <a:t>。</a:t>
            </a:r>
            <a:endParaRPr lang="zh-CN" altLang="en-US" b="1">
              <a:latin typeface="楷体" panose="02010609060101010101" charset="-122"/>
              <a:ea typeface="楷体" panose="02010609060101010101" charset="-122"/>
            </a:endParaRPr>
          </a:p>
          <a:p>
            <a:pPr marL="0" indent="0">
              <a:lnSpc>
                <a:spcPct val="110000"/>
              </a:lnSpc>
              <a:buNone/>
            </a:pPr>
            <a:r>
              <a:rPr lang="zh-CN" altLang="en-US" b="1">
                <a:latin typeface="楷体" panose="02010609060101010101" charset="-122"/>
                <a:ea typeface="楷体" panose="02010609060101010101" charset="-122"/>
              </a:rPr>
              <a:t>     其中，属性的表示形式是：</a:t>
            </a:r>
            <a:r>
              <a:rPr lang="zh-CN" altLang="en-US" b="1">
                <a:solidFill>
                  <a:srgbClr val="9900CC"/>
                </a:solidFill>
                <a:latin typeface="楷体" panose="02010609060101010101" charset="-122"/>
                <a:ea typeface="楷体" panose="02010609060101010101" charset="-122"/>
              </a:rPr>
              <a:t>[可见性] 属性名：类型 [=缺省值]</a:t>
            </a:r>
            <a:endParaRPr lang="zh-CN" altLang="en-US" b="1">
              <a:solidFill>
                <a:srgbClr val="9900CC"/>
              </a:solidFill>
              <a:latin typeface="楷体" panose="02010609060101010101" charset="-122"/>
              <a:ea typeface="楷体" panose="02010609060101010101" charset="-122"/>
            </a:endParaRPr>
          </a:p>
          <a:p>
            <a:pPr marL="0" indent="0">
              <a:lnSpc>
                <a:spcPct val="110000"/>
              </a:lnSpc>
              <a:buNone/>
            </a:pPr>
            <a:r>
              <a:rPr lang="zh-CN" altLang="en-US" b="1">
                <a:latin typeface="楷体" panose="02010609060101010101" charset="-122"/>
                <a:ea typeface="楷体" panose="02010609060101010101" charset="-122"/>
              </a:rPr>
              <a:t>     操作的表示形式是：</a:t>
            </a:r>
            <a:r>
              <a:rPr lang="zh-CN" altLang="en-US" b="1">
                <a:solidFill>
                  <a:srgbClr val="9900CC"/>
                </a:solidFill>
                <a:latin typeface="楷体" panose="02010609060101010101" charset="-122"/>
                <a:ea typeface="楷体" panose="02010609060101010101" charset="-122"/>
              </a:rPr>
              <a:t>[可见性] 名称(参数列表) [: 返回类型]</a:t>
            </a:r>
            <a:endParaRPr lang="zh-CN" altLang="en-US" b="1">
              <a:solidFill>
                <a:srgbClr val="9900CC"/>
              </a:solidFill>
              <a:latin typeface="楷体" panose="02010609060101010101" charset="-122"/>
              <a:ea typeface="楷体" panose="02010609060101010101" charset="-122"/>
            </a:endParaRPr>
          </a:p>
          <a:p>
            <a:pPr marL="0" indent="0">
              <a:lnSpc>
                <a:spcPct val="110000"/>
              </a:lnSpc>
              <a:buNone/>
            </a:pPr>
            <a:r>
              <a:rPr lang="zh-CN" altLang="en-US" b="1">
                <a:latin typeface="楷体" panose="02010609060101010101" charset="-122"/>
                <a:ea typeface="楷体" panose="02010609060101010101" charset="-122"/>
              </a:rPr>
              <a:t>     注意：“可见性”包括公有(public)、私有(private)、受保护(protected)和朋友(friendly)等四种，在类图中分别用符号</a:t>
            </a:r>
            <a:r>
              <a:rPr lang="zh-CN" altLang="en-US" b="1">
                <a:solidFill>
                  <a:srgbClr val="9900CC"/>
                </a:solidFill>
                <a:latin typeface="楷体" panose="02010609060101010101" charset="-122"/>
                <a:ea typeface="楷体" panose="02010609060101010101" charset="-122"/>
              </a:rPr>
              <a:t>+、-、#、～</a:t>
            </a:r>
            <a:r>
              <a:rPr lang="zh-CN" altLang="en-US" b="1">
                <a:latin typeface="楷体" panose="02010609060101010101" charset="-122"/>
                <a:ea typeface="楷体" panose="02010609060101010101" charset="-122"/>
              </a:rPr>
              <a:t>来表示。</a:t>
            </a:r>
            <a:endParaRPr lang="zh-CN" altLang="en-US" b="1">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rgbClr val="C00000"/>
                </a:solidFill>
                <a:sym typeface="+mn-ea"/>
              </a:rPr>
              <a:t>9.1 Umlet的使用与类图的设计</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972800" cy="1755140"/>
          </a:xfrm>
        </p:spPr>
        <p:txBody>
          <a:bodyPr/>
          <a:p>
            <a:pPr>
              <a:lnSpc>
                <a:spcPct val="110000"/>
              </a:lnSpc>
            </a:pPr>
            <a:r>
              <a:rPr lang="zh-CN" altLang="en-US" sz="2800">
                <a:solidFill>
                  <a:srgbClr val="00B050"/>
                </a:solidFill>
                <a:sym typeface="+mn-ea"/>
              </a:rPr>
              <a:t>9.1.2 本实验的工作原理</a:t>
            </a:r>
            <a:r>
              <a:rPr lang="en-US" altLang="zh-CN" sz="2800">
                <a:solidFill>
                  <a:srgbClr val="00B050"/>
                </a:solidFill>
                <a:sym typeface="+mn-ea"/>
              </a:rPr>
              <a:t>(</a:t>
            </a:r>
            <a:r>
              <a:rPr lang="zh-CN" altLang="en-US" sz="2800">
                <a:solidFill>
                  <a:srgbClr val="00B050"/>
                </a:solidFill>
                <a:sym typeface="+mn-ea"/>
              </a:rPr>
              <a:t>续</a:t>
            </a:r>
            <a:r>
              <a:rPr lang="en-US" altLang="zh-CN" sz="2800">
                <a:solidFill>
                  <a:srgbClr val="00B050"/>
                </a:solidFill>
                <a:sym typeface="+mn-ea"/>
              </a:rPr>
              <a:t>)</a:t>
            </a:r>
            <a:endParaRPr lang="zh-CN" altLang="en-US" sz="2800">
              <a:solidFill>
                <a:srgbClr val="00B050"/>
              </a:solidFill>
            </a:endParaRP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2.类图的UML表示（续）</a:t>
            </a:r>
            <a:endParaRPr lang="zh-CN" altLang="en-US" b="1">
              <a:solidFill>
                <a:srgbClr val="0066FF"/>
              </a:solidFill>
              <a:latin typeface="楷体" panose="02010609060101010101" charset="-122"/>
              <a:ea typeface="楷体" panose="02010609060101010101" charset="-122"/>
            </a:endParaRPr>
          </a:p>
          <a:p>
            <a:pPr marL="0" indent="0">
              <a:lnSpc>
                <a:spcPct val="110000"/>
              </a:lnSpc>
              <a:buNone/>
            </a:pPr>
            <a:r>
              <a:rPr lang="zh-CN" altLang="en-US" b="1">
                <a:latin typeface="楷体" panose="02010609060101010101" charset="-122"/>
                <a:ea typeface="楷体" panose="02010609060101010101" charset="-122"/>
                <a:sym typeface="+mn-ea"/>
              </a:rPr>
              <a:t>    下图是类的UML图形表示方式：</a:t>
            </a:r>
            <a:endParaRPr lang="zh-CN" altLang="en-US" b="1">
              <a:latin typeface="楷体" panose="02010609060101010101" charset="-122"/>
              <a:ea typeface="楷体" panose="02010609060101010101" charset="-122"/>
              <a:sym typeface="+mn-ea"/>
            </a:endParaRPr>
          </a:p>
        </p:txBody>
      </p:sp>
      <p:sp>
        <p:nvSpPr>
          <p:cNvPr id="4" name="日期占位符 3"/>
          <p:cNvSpPr>
            <a:spLocks noGrp="1"/>
          </p:cNvSpPr>
          <p:nvPr>
            <p:ph type="dt" sz="half" idx="10"/>
          </p:nvPr>
        </p:nvSpPr>
        <p:spPr/>
        <p:txBody>
          <a:bodyPr/>
          <a:p>
            <a:pPr lvl="0"/>
            <a:r>
              <a:rPr lang="zh-CN" altLang="en-US"/>
              <a:t>软件设计模式（Java版）(ISDN：9787564740634)、  作者：程细柱</a:t>
            </a:r>
            <a:endParaRPr lang="zh-CN" altLang="en-US"/>
          </a:p>
        </p:txBody>
      </p:sp>
      <p:sp>
        <p:nvSpPr>
          <p:cNvPr id="5" name="页脚占位符 4"/>
          <p:cNvSpPr>
            <a:spLocks noGrp="1"/>
          </p:cNvSpPr>
          <p:nvPr>
            <p:ph type="ftr" sz="quarter" idx="11"/>
          </p:nvPr>
        </p:nvSpPr>
        <p:spPr/>
        <p:txBody>
          <a:bodyPr/>
          <a:p>
            <a:pPr lvl="0"/>
            <a:r>
              <a:rPr lang="zh-CN"/>
              <a:t>人民邮电出版社(www.ptpress.com.cn)</a:t>
            </a:r>
            <a:endParaRPr lang="zh-CN"/>
          </a:p>
        </p:txBody>
      </p:sp>
      <p:sp>
        <p:nvSpPr>
          <p:cNvPr id="6" name="灯片编号占位符 5"/>
          <p:cNvSpPr>
            <a:spLocks noGrp="1"/>
          </p:cNvSpPr>
          <p:nvPr>
            <p:ph type="sldNum" sz="quarter" idx="12"/>
          </p:nvPr>
        </p:nvSpPr>
        <p:spPr/>
        <p:txBody>
          <a:bodyPr/>
          <a:p>
            <a:pPr lvl="0" eaLnBrk="1" hangingPunct="1"/>
            <a:r>
              <a:rPr lang="zh-CN" altLang="en-US" dirty="0"/>
              <a:t>销售电话：010-81055256</a:t>
            </a:r>
            <a:endParaRPr lang="zh-CN" altLang="en-US" dirty="0"/>
          </a:p>
        </p:txBody>
      </p:sp>
      <p:pic>
        <p:nvPicPr>
          <p:cNvPr id="7" name="图片 26" descr="z91_Class"/>
          <p:cNvPicPr>
            <a:picLocks noChangeAspect="1"/>
          </p:cNvPicPr>
          <p:nvPr/>
        </p:nvPicPr>
        <p:blipFill>
          <a:blip r:embed="rId1"/>
          <a:stretch>
            <a:fillRect/>
          </a:stretch>
        </p:blipFill>
        <p:spPr>
          <a:xfrm>
            <a:off x="2096135" y="2889885"/>
            <a:ext cx="7573010" cy="3656965"/>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标题 37"/>
          <p:cNvSpPr>
            <a:spLocks noGrp="1"/>
          </p:cNvSpPr>
          <p:nvPr>
            <p:ph type="title"/>
          </p:nvPr>
        </p:nvSpPr>
        <p:spPr/>
        <p:txBody>
          <a:bodyPr/>
          <a:p>
            <a:r>
              <a:rPr>
                <a:solidFill>
                  <a:srgbClr val="C00000"/>
                </a:solidFill>
              </a:rPr>
              <a:t>9.1 Umlet的使用与类图的设计</a:t>
            </a:r>
            <a:r>
              <a:rPr lang="zh-CN">
                <a:solidFill>
                  <a:srgbClr val="C00000"/>
                </a:solidFill>
              </a:rPr>
              <a:t>（续）</a:t>
            </a:r>
            <a:endParaRPr lang="zh-CN">
              <a:solidFill>
                <a:srgbClr val="C00000"/>
              </a:solidFill>
            </a:endParaRPr>
          </a:p>
        </p:txBody>
      </p:sp>
      <p:sp>
        <p:nvSpPr>
          <p:cNvPr id="39" name="内容占位符 38"/>
          <p:cNvSpPr>
            <a:spLocks noGrp="1"/>
          </p:cNvSpPr>
          <p:nvPr>
            <p:ph idx="1"/>
          </p:nvPr>
        </p:nvSpPr>
        <p:spPr>
          <a:xfrm>
            <a:off x="482600" y="1412875"/>
            <a:ext cx="11242675" cy="5118100"/>
          </a:xfrm>
        </p:spPr>
        <p:txBody>
          <a:bodyPr/>
          <a:p>
            <a:pPr>
              <a:lnSpc>
                <a:spcPct val="110000"/>
              </a:lnSpc>
            </a:pPr>
            <a:r>
              <a:rPr lang="zh-CN" altLang="en-US" sz="2800">
                <a:solidFill>
                  <a:srgbClr val="00B050"/>
                </a:solidFill>
              </a:rPr>
              <a:t>9.1.2 本实验的工作原理</a:t>
            </a:r>
            <a:r>
              <a:rPr lang="en-US" altLang="zh-CN" sz="2800">
                <a:solidFill>
                  <a:srgbClr val="00B050"/>
                </a:solidFill>
                <a:sym typeface="+mn-ea"/>
              </a:rPr>
              <a:t>(</a:t>
            </a:r>
            <a:r>
              <a:rPr lang="zh-CN" altLang="en-US" sz="2800">
                <a:solidFill>
                  <a:srgbClr val="00B050"/>
                </a:solidFill>
                <a:sym typeface="+mn-ea"/>
              </a:rPr>
              <a:t>续</a:t>
            </a:r>
            <a:r>
              <a:rPr lang="en-US" altLang="zh-CN" sz="2800">
                <a:solidFill>
                  <a:srgbClr val="00B050"/>
                </a:solidFill>
                <a:sym typeface="+mn-ea"/>
              </a:rPr>
              <a:t>)</a:t>
            </a:r>
            <a:endParaRPr lang="zh-CN" altLang="en-US" sz="2800">
              <a:solidFill>
                <a:srgbClr val="00B050"/>
              </a:solidFill>
            </a:endParaRP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2.类图的UML表示</a:t>
            </a:r>
            <a:r>
              <a:rPr lang="zh-CN" altLang="en-US" sz="2800" b="1">
                <a:solidFill>
                  <a:srgbClr val="0066FF"/>
                </a:solidFill>
                <a:latin typeface="楷体" panose="02010609060101010101" charset="-122"/>
                <a:ea typeface="楷体" panose="02010609060101010101" charset="-122"/>
                <a:sym typeface="+mn-ea"/>
              </a:rPr>
              <a:t>（续）</a:t>
            </a:r>
            <a:endParaRPr lang="zh-CN" altLang="en-US" sz="2800" b="1">
              <a:solidFill>
                <a:srgbClr val="0066FF"/>
              </a:solidFill>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a:t>
            </a:r>
            <a:r>
              <a:rPr lang="zh-CN" altLang="en-US" sz="2800" b="1">
                <a:solidFill>
                  <a:srgbClr val="FF0000"/>
                </a:solidFill>
                <a:latin typeface="楷体" panose="02010609060101010101" charset="-122"/>
                <a:ea typeface="楷体" panose="02010609060101010101" charset="-122"/>
              </a:rPr>
              <a:t>⑵ 类之间的关系：</a:t>
            </a:r>
            <a:r>
              <a:rPr lang="zh-CN" altLang="en-US" sz="2800" b="1">
                <a:latin typeface="楷体" panose="02010609060101010101" charset="-122"/>
                <a:ea typeface="楷体" panose="02010609060101010101" charset="-122"/>
              </a:rPr>
              <a:t>在软件系统中，类不是孤立存在的，类与类之间存在各种关系。</a:t>
            </a:r>
            <a:endParaRPr lang="zh-CN" altLang="en-US" sz="2800" b="1">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1）</a:t>
            </a:r>
            <a:r>
              <a:rPr lang="zh-CN" altLang="en-US" sz="2800" b="1">
                <a:solidFill>
                  <a:srgbClr val="9900CC"/>
                </a:solidFill>
                <a:latin typeface="楷体" panose="02010609060101010101" charset="-122"/>
                <a:ea typeface="楷体" panose="02010609060101010101" charset="-122"/>
              </a:rPr>
              <a:t>依赖关系（Dependency）</a:t>
            </a:r>
            <a:r>
              <a:rPr lang="zh-CN" altLang="en-US" sz="2800" b="1">
                <a:latin typeface="楷体" panose="02010609060101010101" charset="-122"/>
                <a:ea typeface="楷体" panose="02010609060101010101" charset="-122"/>
              </a:rPr>
              <a:t>，使用</a:t>
            </a:r>
            <a:r>
              <a:rPr lang="zh-CN" altLang="en-US" sz="2800" b="1">
                <a:solidFill>
                  <a:srgbClr val="FF0000"/>
                </a:solidFill>
                <a:latin typeface="楷体" panose="02010609060101010101" charset="-122"/>
                <a:ea typeface="楷体" panose="02010609060101010101" charset="-122"/>
              </a:rPr>
              <a:t>带箭头的虚线来表示</a:t>
            </a:r>
            <a:r>
              <a:rPr lang="zh-CN" altLang="en-US" sz="2800" b="1">
                <a:latin typeface="楷体" panose="02010609060101010101" charset="-122"/>
                <a:ea typeface="楷体" panose="02010609060101010101" charset="-122"/>
              </a:rPr>
              <a:t>，箭头从使用类指向被依赖的类。</a:t>
            </a:r>
            <a:endParaRPr lang="zh-CN" altLang="en-US" sz="2800" b="1">
              <a:latin typeface="楷体" panose="02010609060101010101" charset="-122"/>
              <a:ea typeface="楷体" panose="02010609060101010101" charset="-122"/>
            </a:endParaRPr>
          </a:p>
          <a:p>
            <a:pPr marL="0" indent="0">
              <a:lnSpc>
                <a:spcPct val="110000"/>
              </a:lnSpc>
              <a:buNone/>
            </a:pPr>
            <a:r>
              <a:rPr lang="zh-CN" altLang="en-US" sz="2800" b="1">
                <a:latin typeface="楷体" panose="02010609060101010101" charset="-122"/>
                <a:ea typeface="楷体" panose="02010609060101010101" charset="-122"/>
              </a:rPr>
              <a:t>    2）</a:t>
            </a:r>
            <a:r>
              <a:rPr lang="zh-CN" altLang="en-US" sz="2800" b="1">
                <a:solidFill>
                  <a:srgbClr val="9900CC"/>
                </a:solidFill>
                <a:latin typeface="楷体" panose="02010609060101010101" charset="-122"/>
                <a:ea typeface="楷体" panose="02010609060101010101" charset="-122"/>
              </a:rPr>
              <a:t>关联关系（Association）</a:t>
            </a:r>
            <a:r>
              <a:rPr lang="zh-CN" altLang="en-US" sz="2800" b="1">
                <a:latin typeface="楷体" panose="02010609060101010101" charset="-122"/>
                <a:ea typeface="楷体" panose="02010609060101010101" charset="-122"/>
              </a:rPr>
              <a:t>，分为</a:t>
            </a:r>
            <a:r>
              <a:rPr lang="zh-CN" altLang="en-US" sz="2800" b="1">
                <a:solidFill>
                  <a:srgbClr val="FF0000"/>
                </a:solidFill>
                <a:latin typeface="楷体" panose="02010609060101010101" charset="-122"/>
                <a:ea typeface="楷体" panose="02010609060101010101" charset="-122"/>
              </a:rPr>
              <a:t>双向关联</a:t>
            </a:r>
            <a:r>
              <a:rPr lang="zh-CN" altLang="en-US" sz="2800" b="1">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单向关联</a:t>
            </a:r>
            <a:r>
              <a:rPr lang="zh-CN" altLang="en-US" sz="2800" b="1">
                <a:latin typeface="楷体" panose="02010609060101010101" charset="-122"/>
                <a:ea typeface="楷体" panose="02010609060101010101" charset="-122"/>
              </a:rPr>
              <a:t>2种。其中，</a:t>
            </a:r>
            <a:r>
              <a:rPr lang="zh-CN" altLang="en-US" sz="2800" b="1" u="sng">
                <a:latin typeface="楷体" panose="02010609060101010101" charset="-122"/>
                <a:ea typeface="楷体" panose="02010609060101010101" charset="-122"/>
              </a:rPr>
              <a:t>双向关联</a:t>
            </a:r>
            <a:r>
              <a:rPr lang="zh-CN" altLang="en-US" sz="2800" b="1">
                <a:latin typeface="楷体" panose="02010609060101010101" charset="-122"/>
                <a:ea typeface="楷体" panose="02010609060101010101" charset="-122"/>
              </a:rPr>
              <a:t>可以用</a:t>
            </a:r>
            <a:r>
              <a:rPr lang="zh-CN" altLang="en-US" sz="2800" b="1">
                <a:solidFill>
                  <a:srgbClr val="FF0000"/>
                </a:solidFill>
                <a:latin typeface="楷体" panose="02010609060101010101" charset="-122"/>
                <a:ea typeface="楷体" panose="02010609060101010101" charset="-122"/>
              </a:rPr>
              <a:t>带两个箭头</a:t>
            </a:r>
            <a:r>
              <a:rPr lang="zh-CN" altLang="en-US" sz="2800" b="1">
                <a:latin typeface="楷体" panose="02010609060101010101" charset="-122"/>
                <a:ea typeface="楷体" panose="02010609060101010101" charset="-122"/>
              </a:rPr>
              <a:t>或者</a:t>
            </a:r>
            <a:r>
              <a:rPr lang="zh-CN" altLang="en-US" sz="2800" b="1">
                <a:solidFill>
                  <a:srgbClr val="FF0000"/>
                </a:solidFill>
                <a:latin typeface="楷体" panose="02010609060101010101" charset="-122"/>
                <a:ea typeface="楷体" panose="02010609060101010101" charset="-122"/>
              </a:rPr>
              <a:t>没有箭头的实线</a:t>
            </a:r>
            <a:r>
              <a:rPr lang="zh-CN" altLang="en-US" sz="2800" b="1">
                <a:latin typeface="楷体" panose="02010609060101010101" charset="-122"/>
                <a:ea typeface="楷体" panose="02010609060101010101" charset="-122"/>
              </a:rPr>
              <a:t>来表示，</a:t>
            </a:r>
            <a:r>
              <a:rPr lang="zh-CN" altLang="en-US" sz="2800" b="1" u="sng">
                <a:latin typeface="楷体" panose="02010609060101010101" charset="-122"/>
                <a:ea typeface="楷体" panose="02010609060101010101" charset="-122"/>
              </a:rPr>
              <a:t>单向关联</a:t>
            </a:r>
            <a:r>
              <a:rPr lang="zh-CN" altLang="en-US" sz="2800" b="1">
                <a:latin typeface="楷体" panose="02010609060101010101" charset="-122"/>
                <a:ea typeface="楷体" panose="02010609060101010101" charset="-122"/>
              </a:rPr>
              <a:t>用</a:t>
            </a:r>
            <a:r>
              <a:rPr lang="zh-CN" altLang="en-US" sz="2800" b="1">
                <a:solidFill>
                  <a:srgbClr val="FF0000"/>
                </a:solidFill>
                <a:latin typeface="楷体" panose="02010609060101010101" charset="-122"/>
                <a:ea typeface="楷体" panose="02010609060101010101" charset="-122"/>
              </a:rPr>
              <a:t>带一个箭头的实线来表示</a:t>
            </a:r>
            <a:r>
              <a:rPr lang="zh-CN" altLang="en-US" sz="2800" b="1">
                <a:latin typeface="楷体" panose="02010609060101010101" charset="-122"/>
                <a:ea typeface="楷体" panose="02010609060101010101" charset="-122"/>
              </a:rPr>
              <a:t>，箭头从使用类指向被关联的类。还可以在关联线的两端标注角色名，补充说明它们的角色。</a:t>
            </a:r>
            <a:endParaRPr lang="zh-CN" altLang="en-US" sz="2800" b="1">
              <a:latin typeface="楷体" panose="02010609060101010101" charset="-122"/>
              <a:ea typeface="楷体" panose="02010609060101010101" charset="-122"/>
            </a:endParaRPr>
          </a:p>
        </p:txBody>
      </p:sp>
      <p:sp>
        <p:nvSpPr>
          <p:cNvPr id="2" name="日期占位符 1"/>
          <p:cNvSpPr>
            <a:spLocks noGrp="1"/>
          </p:cNvSpPr>
          <p:nvPr>
            <p:ph type="dt" sz="half" idx="10"/>
          </p:nvPr>
        </p:nvSpPr>
        <p:spPr>
          <a:xfrm>
            <a:off x="53975" y="6530975"/>
            <a:ext cx="5544820" cy="476250"/>
          </a:xfrm>
        </p:spPr>
        <p:txBody>
          <a:bodyPr/>
          <a:p>
            <a:pPr lvl="0"/>
            <a:r>
              <a:rPr lang="zh-CN" altLang="en-US"/>
              <a:t>软件设计模式（Java版）、  作者：程细柱</a:t>
            </a:r>
            <a:endParaRPr lang="zh-CN" altLang="en-US"/>
          </a:p>
        </p:txBody>
      </p:sp>
      <p:sp>
        <p:nvSpPr>
          <p:cNvPr id="3" name="灯片编号占位符 2"/>
          <p:cNvSpPr>
            <a:spLocks noGrp="1"/>
          </p:cNvSpPr>
          <p:nvPr>
            <p:ph type="sldNum" sz="quarter" idx="12"/>
          </p:nvPr>
        </p:nvSpPr>
        <p:spPr/>
        <p:txBody>
          <a:bodyPr/>
          <a:p>
            <a:pPr lvl="0" eaLnBrk="1" hangingPunct="1"/>
            <a:r>
              <a:rPr lang="zh-CN" altLang="en-US" dirty="0"/>
              <a:t>销售电话：010-81055256</a:t>
            </a:r>
            <a:endParaRPr lang="zh-CN" altLang="en-US" dirty="0"/>
          </a:p>
        </p:txBody>
      </p:sp>
      <p:sp>
        <p:nvSpPr>
          <p:cNvPr id="4" name="页脚占位符 3"/>
          <p:cNvSpPr>
            <a:spLocks noGrp="1"/>
          </p:cNvSpPr>
          <p:nvPr>
            <p:ph type="ftr" sz="quarter" idx="11"/>
          </p:nvPr>
        </p:nvSpPr>
        <p:spPr>
          <a:xfrm>
            <a:off x="3949065" y="6530975"/>
            <a:ext cx="5537200" cy="476250"/>
          </a:xfrm>
        </p:spPr>
        <p:txBody>
          <a:bodyPr/>
          <a:p>
            <a:pPr lvl="0"/>
            <a:r>
              <a:rPr lang="zh-CN"/>
              <a:t>人民邮电出版社(www.ptpress.com.cn 和 www.ptpedu.com.cn)</a:t>
            </a:r>
            <a:endParaRPr lang="zh-CN"/>
          </a:p>
        </p:txBody>
      </p:sp>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11241</Words>
  <Application>WPS 演示</Application>
  <PresentationFormat>宽屏</PresentationFormat>
  <Paragraphs>562</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幼圆</vt:lpstr>
      <vt:lpstr>华文行楷</vt:lpstr>
      <vt:lpstr>楷体</vt:lpstr>
      <vt:lpstr>黑体</vt:lpstr>
      <vt:lpstr>微软雅黑</vt:lpstr>
      <vt:lpstr>Arial Unicode MS</vt:lpstr>
      <vt:lpstr>Calibri</vt:lpstr>
      <vt:lpstr>科技宣讲</vt:lpstr>
      <vt:lpstr>第9章 设计模式实验指导</vt:lpstr>
      <vt:lpstr>内容简介</vt:lpstr>
      <vt:lpstr>9.1 Umlet的使用与类图的设计</vt:lpstr>
      <vt:lpstr>9.1 Umlet的使用与类图的设计（续）</vt:lpstr>
      <vt:lpstr>9.1 Umlet的使用与类图的设计（续）</vt:lpstr>
      <vt:lpstr>9.1 Umlet的使用与类图的设计（续）</vt:lpstr>
      <vt:lpstr>9.1 Umlet的使用与类图的设计（续）</vt:lpstr>
      <vt:lpstr>9.1 Umlet的使用与类图的设计（续）</vt:lpstr>
      <vt:lpstr>9.1 Umlet的使用与类图的设计（续）</vt:lpstr>
      <vt:lpstr>9.1 Umlet的使用与类图的设计（续）</vt:lpstr>
      <vt:lpstr>9.1 Umlet的使用与类图的设计（续）</vt:lpstr>
      <vt:lpstr>9.1 Umlet的使用与类图的设计（续）</vt:lpstr>
      <vt:lpstr>9.1 Umlet的使用与类图的设计（续）</vt:lpstr>
      <vt:lpstr>9.2 创建型模式(Creational Pattern)应用实验</vt:lpstr>
      <vt:lpstr>9.2 创建型模式(Creational Pattern)应用实验（续）</vt:lpstr>
      <vt:lpstr>9.2 创建型模式(Creational Pattern)应用实验（续）</vt:lpstr>
      <vt:lpstr>9.2 创建型模式(Creational Pattern)应用实验（续）</vt:lpstr>
      <vt:lpstr>9.2 创建型模式(Creational Pattern)应用实验（续）</vt:lpstr>
      <vt:lpstr>9.2 创建型模式(Creational Pattern)应用实验（续）</vt:lpstr>
      <vt:lpstr>9.2 创建型模式(Creational Pattern)应用实验（续）</vt:lpstr>
      <vt:lpstr>9.2 创建型模式(Creational Pattern)应用实验（续）</vt:lpstr>
      <vt:lpstr>9.2 创建型模式(Creational Pattern)应用实验（续）</vt:lpstr>
      <vt:lpstr>9.3 结构型模式(Structural Pattern)应用实验</vt:lpstr>
      <vt:lpstr>9.3 结构型模式(Structural Pattern)应用实验（续）</vt:lpstr>
      <vt:lpstr>9.3 结构型模式(Structural Pattern)应用实验（续）</vt:lpstr>
      <vt:lpstr>9.3 结构型模式(Structural Pattern)应用实验（续）</vt:lpstr>
      <vt:lpstr>9.3 结构型模式(Structural Pattern)应用实验（续）</vt:lpstr>
      <vt:lpstr>9.3 结构型模式(Structural Pattern)应用实验（续）</vt:lpstr>
      <vt:lpstr>9.3 结构型模式(Structural Pattern)应用实验（续）</vt:lpstr>
      <vt:lpstr>9.3 结构型模式(Structural Pattern)应用实验（续）</vt:lpstr>
      <vt:lpstr>9.4 行为型模式(Behavioral Pattern)应用实验</vt:lpstr>
      <vt:lpstr>9.4 行为型模式(Behavioral Pattern)应用实验（续）</vt:lpstr>
      <vt:lpstr>9.4 行为型模式(Behavioral Pattern)应用实验（续）</vt:lpstr>
      <vt:lpstr>9.4 行为型模式(Behavioral Pattern)应用实验（续）</vt:lpstr>
      <vt:lpstr>9.4 行为型模式(Behavioral Pattern)应用实验（续）</vt:lpstr>
      <vt:lpstr>9.4 行为型模式(Behavioral Pattern)应用实验（续）</vt:lpstr>
      <vt:lpstr>9.4 行为型模式(Behavioral Pattern)应用实验（续）</vt:lpstr>
      <vt:lpstr>9.4 行为型模式(Behavioral Pattern)应用实验（续）</vt:lpstr>
      <vt:lpstr>9.5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cc973</cp:lastModifiedBy>
  <cp:revision>1088</cp:revision>
  <dcterms:created xsi:type="dcterms:W3CDTF">2016-11-09T11:52:00Z</dcterms:created>
  <dcterms:modified xsi:type="dcterms:W3CDTF">2018-01-24T00:46:12Z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