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9" r:id="rId2"/>
    <p:sldId id="278" r:id="rId3"/>
    <p:sldId id="261" r:id="rId4"/>
    <p:sldId id="298" r:id="rId5"/>
    <p:sldId id="293" r:id="rId6"/>
    <p:sldId id="320" r:id="rId7"/>
    <p:sldId id="321" r:id="rId8"/>
    <p:sldId id="322" r:id="rId9"/>
    <p:sldId id="323" r:id="rId10"/>
    <p:sldId id="324" r:id="rId11"/>
    <p:sldId id="325" r:id="rId12"/>
    <p:sldId id="294" r:id="rId13"/>
    <p:sldId id="312" r:id="rId14"/>
    <p:sldId id="282" r:id="rId15"/>
    <p:sldId id="310" r:id="rId16"/>
    <p:sldId id="288" r:id="rId17"/>
    <p:sldId id="285" r:id="rId18"/>
    <p:sldId id="311" r:id="rId19"/>
    <p:sldId id="289" r:id="rId20"/>
    <p:sldId id="291" r:id="rId21"/>
    <p:sldId id="309" r:id="rId22"/>
    <p:sldId id="301" r:id="rId23"/>
    <p:sldId id="319" r:id="rId24"/>
    <p:sldId id="308" r:id="rId25"/>
    <p:sldId id="316" r:id="rId26"/>
    <p:sldId id="313" r:id="rId27"/>
    <p:sldId id="315" r:id="rId28"/>
    <p:sldId id="314" r:id="rId29"/>
    <p:sldId id="31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7B"/>
    <a:srgbClr val="229FE4"/>
    <a:srgbClr val="86BC25"/>
    <a:srgbClr val="F8F8F8"/>
    <a:srgbClr val="FF387E"/>
    <a:srgbClr val="CC00FF"/>
    <a:srgbClr val="FF53A9"/>
    <a:srgbClr val="CC0066"/>
    <a:srgbClr val="FFFF66"/>
    <a:srgbClr val="7187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2" autoAdjust="0"/>
    <p:restoredTop sz="79829"/>
  </p:normalViewPr>
  <p:slideViewPr>
    <p:cSldViewPr snapToGrid="0">
      <p:cViewPr>
        <p:scale>
          <a:sx n="96" d="100"/>
          <a:sy n="96" d="100"/>
        </p:scale>
        <p:origin x="808" y="-552"/>
      </p:cViewPr>
      <p:guideLst/>
    </p:cSldViewPr>
  </p:slideViewPr>
  <p:notesTextViewPr>
    <p:cViewPr>
      <p:scale>
        <a:sx n="1" d="1"/>
        <a:sy n="1" d="1"/>
      </p:scale>
      <p:origin x="0" y="0"/>
    </p:cViewPr>
  </p:notesTextViewPr>
  <p:notesViewPr>
    <p:cSldViewPr snapToGrid="0">
      <p:cViewPr varScale="1">
        <p:scale>
          <a:sx n="61" d="100"/>
          <a:sy n="61" d="100"/>
        </p:scale>
        <p:origin x="350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873B3-BC0F-7A46-A64C-7DFE6E9978E7}" type="doc">
      <dgm:prSet loTypeId="urn:microsoft.com/office/officeart/2005/8/layout/process1" loCatId="" qsTypeId="urn:microsoft.com/office/officeart/2005/8/quickstyle/simple4" qsCatId="simple" csTypeId="urn:microsoft.com/office/officeart/2005/8/colors/accent1_2" csCatId="accent1" phldr="1"/>
      <dgm:spPr/>
    </dgm:pt>
    <dgm:pt modelId="{B6C3363A-E804-EB4F-91AA-F00A91721786}">
      <dgm:prSet phldrT="[Text]"/>
      <dgm:spPr>
        <a:solidFill>
          <a:srgbClr val="01247B"/>
        </a:solidFill>
      </dgm:spPr>
      <dgm:t>
        <a:bodyPr/>
        <a:lstStyle/>
        <a:p>
          <a:r>
            <a:rPr lang="en-US" altLang="zh-CN" dirty="0">
              <a:latin typeface="Garamond" charset="0"/>
              <a:ea typeface="Garamond" charset="0"/>
              <a:cs typeface="Garamond" charset="0"/>
            </a:rPr>
            <a:t>Sales</a:t>
          </a:r>
          <a:endParaRPr lang="en-US" dirty="0">
            <a:latin typeface="Garamond" charset="0"/>
            <a:ea typeface="Garamond" charset="0"/>
            <a:cs typeface="Garamond" charset="0"/>
          </a:endParaRPr>
        </a:p>
      </dgm:t>
    </dgm:pt>
    <dgm:pt modelId="{506D16B7-AC1D-8043-A074-D984BD2892E6}" type="parTrans" cxnId="{77AD089A-5FEB-E04F-92F8-A72C5F5DB35D}">
      <dgm:prSet/>
      <dgm:spPr/>
      <dgm:t>
        <a:bodyPr/>
        <a:lstStyle/>
        <a:p>
          <a:endParaRPr lang="en-US"/>
        </a:p>
      </dgm:t>
    </dgm:pt>
    <dgm:pt modelId="{D27AFA73-F705-CF4B-9561-F743F1D6DB91}" type="sibTrans" cxnId="{77AD089A-5FEB-E04F-92F8-A72C5F5DB35D}">
      <dgm:prSet/>
      <dgm:spPr>
        <a:noFill/>
      </dgm:spPr>
      <dgm:t>
        <a:bodyPr/>
        <a:lstStyle/>
        <a:p>
          <a:endParaRPr lang="en-US" dirty="0"/>
        </a:p>
      </dgm:t>
    </dgm:pt>
    <dgm:pt modelId="{61405B52-F328-C740-BAAF-A04EDDCEAECB}">
      <dgm:prSet phldrT="[Text]"/>
      <dgm:spPr>
        <a:solidFill>
          <a:srgbClr val="01247B"/>
        </a:solidFill>
      </dgm:spPr>
      <dgm:t>
        <a:bodyPr/>
        <a:lstStyle/>
        <a:p>
          <a:r>
            <a:rPr lang="en-US" altLang="zh-CN" dirty="0">
              <a:latin typeface="Garamond" charset="0"/>
              <a:ea typeface="Garamond" charset="0"/>
              <a:cs typeface="Garamond" charset="0"/>
            </a:rPr>
            <a:t>Marketing</a:t>
          </a:r>
          <a:endParaRPr lang="en-US" dirty="0">
            <a:latin typeface="Garamond" charset="0"/>
            <a:ea typeface="Garamond" charset="0"/>
            <a:cs typeface="Garamond" charset="0"/>
          </a:endParaRPr>
        </a:p>
      </dgm:t>
    </dgm:pt>
    <dgm:pt modelId="{14ABE287-8620-2444-BABE-D1439362FFA0}" type="parTrans" cxnId="{C765E1DF-F6FD-9044-BB7E-C70686204AB3}">
      <dgm:prSet/>
      <dgm:spPr/>
      <dgm:t>
        <a:bodyPr/>
        <a:lstStyle/>
        <a:p>
          <a:endParaRPr lang="en-US"/>
        </a:p>
      </dgm:t>
    </dgm:pt>
    <dgm:pt modelId="{A928DF28-ECF1-D449-AA2B-DA8971821510}" type="sibTrans" cxnId="{C765E1DF-F6FD-9044-BB7E-C70686204AB3}">
      <dgm:prSet/>
      <dgm:spPr>
        <a:noFill/>
      </dgm:spPr>
      <dgm:t>
        <a:bodyPr/>
        <a:lstStyle/>
        <a:p>
          <a:endParaRPr lang="en-US" dirty="0"/>
        </a:p>
      </dgm:t>
    </dgm:pt>
    <dgm:pt modelId="{C7CEE2B4-AF61-B246-9A63-243F833EC8B7}">
      <dgm:prSet phldrT="[Text]"/>
      <dgm:spPr>
        <a:solidFill>
          <a:srgbClr val="01247B"/>
        </a:solidFill>
      </dgm:spPr>
      <dgm:t>
        <a:bodyPr/>
        <a:lstStyle/>
        <a:p>
          <a:r>
            <a:rPr lang="en-US" altLang="zh-CN" dirty="0">
              <a:latin typeface="Garamond" charset="0"/>
              <a:ea typeface="Garamond" charset="0"/>
              <a:cs typeface="Garamond" charset="0"/>
            </a:rPr>
            <a:t>Customer</a:t>
          </a:r>
          <a:r>
            <a:rPr lang="zh-CN" altLang="en-US">
              <a:latin typeface="Garamond" charset="0"/>
              <a:ea typeface="Garamond" charset="0"/>
              <a:cs typeface="Garamond" charset="0"/>
            </a:rPr>
            <a:t> </a:t>
          </a:r>
          <a:r>
            <a:rPr lang="en-US" altLang="zh-CN" dirty="0">
              <a:latin typeface="Garamond" charset="0"/>
              <a:ea typeface="Garamond" charset="0"/>
              <a:cs typeface="Garamond" charset="0"/>
            </a:rPr>
            <a:t>Service</a:t>
          </a:r>
          <a:endParaRPr lang="en-US" dirty="0">
            <a:latin typeface="Garamond" charset="0"/>
            <a:ea typeface="Garamond" charset="0"/>
            <a:cs typeface="Garamond" charset="0"/>
          </a:endParaRPr>
        </a:p>
      </dgm:t>
    </dgm:pt>
    <dgm:pt modelId="{B55CA85C-428F-B74C-B1CD-35E1E7BB0F90}" type="parTrans" cxnId="{D3BC820E-27F8-054E-A2E0-0BF1D177C52D}">
      <dgm:prSet/>
      <dgm:spPr/>
      <dgm:t>
        <a:bodyPr/>
        <a:lstStyle/>
        <a:p>
          <a:endParaRPr lang="en-US"/>
        </a:p>
      </dgm:t>
    </dgm:pt>
    <dgm:pt modelId="{07DF9F61-E68D-C242-A6B2-E00EA31E651D}" type="sibTrans" cxnId="{D3BC820E-27F8-054E-A2E0-0BF1D177C52D}">
      <dgm:prSet/>
      <dgm:spPr/>
      <dgm:t>
        <a:bodyPr/>
        <a:lstStyle/>
        <a:p>
          <a:endParaRPr lang="en-US"/>
        </a:p>
      </dgm:t>
    </dgm:pt>
    <dgm:pt modelId="{2C48A52E-457E-BA47-A497-2461397B5940}" type="pres">
      <dgm:prSet presAssocID="{97D873B3-BC0F-7A46-A64C-7DFE6E9978E7}" presName="Name0" presStyleCnt="0">
        <dgm:presLayoutVars>
          <dgm:dir/>
          <dgm:resizeHandles val="exact"/>
        </dgm:presLayoutVars>
      </dgm:prSet>
      <dgm:spPr/>
    </dgm:pt>
    <dgm:pt modelId="{CA7EA57F-B72D-3445-83BB-8C376EF3B69D}" type="pres">
      <dgm:prSet presAssocID="{B6C3363A-E804-EB4F-91AA-F00A91721786}" presName="node" presStyleLbl="node1" presStyleIdx="0" presStyleCnt="3">
        <dgm:presLayoutVars>
          <dgm:bulletEnabled val="1"/>
        </dgm:presLayoutVars>
      </dgm:prSet>
      <dgm:spPr/>
    </dgm:pt>
    <dgm:pt modelId="{FC6B000E-C848-4540-BA5E-EB2BE6B75065}" type="pres">
      <dgm:prSet presAssocID="{D27AFA73-F705-CF4B-9561-F743F1D6DB91}" presName="sibTrans" presStyleLbl="sibTrans2D1" presStyleIdx="0" presStyleCnt="2"/>
      <dgm:spPr/>
    </dgm:pt>
    <dgm:pt modelId="{F600E83D-A966-A343-A385-8CF2F7E9D1CD}" type="pres">
      <dgm:prSet presAssocID="{D27AFA73-F705-CF4B-9561-F743F1D6DB91}" presName="connectorText" presStyleLbl="sibTrans2D1" presStyleIdx="0" presStyleCnt="2"/>
      <dgm:spPr/>
    </dgm:pt>
    <dgm:pt modelId="{1B177C55-B269-ED43-9D72-D57E9CB56D1F}" type="pres">
      <dgm:prSet presAssocID="{61405B52-F328-C740-BAAF-A04EDDCEAECB}" presName="node" presStyleLbl="node1" presStyleIdx="1" presStyleCnt="3">
        <dgm:presLayoutVars>
          <dgm:bulletEnabled val="1"/>
        </dgm:presLayoutVars>
      </dgm:prSet>
      <dgm:spPr/>
    </dgm:pt>
    <dgm:pt modelId="{9E638EBC-0C99-FE4C-9D7B-A21A34A806E8}" type="pres">
      <dgm:prSet presAssocID="{A928DF28-ECF1-D449-AA2B-DA8971821510}" presName="sibTrans" presStyleLbl="sibTrans2D1" presStyleIdx="1" presStyleCnt="2"/>
      <dgm:spPr/>
    </dgm:pt>
    <dgm:pt modelId="{DA9F3758-6B96-6D4A-B754-69FCBC374664}" type="pres">
      <dgm:prSet presAssocID="{A928DF28-ECF1-D449-AA2B-DA8971821510}" presName="connectorText" presStyleLbl="sibTrans2D1" presStyleIdx="1" presStyleCnt="2"/>
      <dgm:spPr/>
    </dgm:pt>
    <dgm:pt modelId="{2003C0D6-E4E7-DF4F-B4A8-E4A85FA4334F}" type="pres">
      <dgm:prSet presAssocID="{C7CEE2B4-AF61-B246-9A63-243F833EC8B7}" presName="node" presStyleLbl="node1" presStyleIdx="2" presStyleCnt="3">
        <dgm:presLayoutVars>
          <dgm:bulletEnabled val="1"/>
        </dgm:presLayoutVars>
      </dgm:prSet>
      <dgm:spPr/>
    </dgm:pt>
  </dgm:ptLst>
  <dgm:cxnLst>
    <dgm:cxn modelId="{C491FC04-BCD9-984F-882B-9E968BBA4694}" type="presOf" srcId="{A928DF28-ECF1-D449-AA2B-DA8971821510}" destId="{9E638EBC-0C99-FE4C-9D7B-A21A34A806E8}" srcOrd="0" destOrd="0" presId="urn:microsoft.com/office/officeart/2005/8/layout/process1"/>
    <dgm:cxn modelId="{D3BC820E-27F8-054E-A2E0-0BF1D177C52D}" srcId="{97D873B3-BC0F-7A46-A64C-7DFE6E9978E7}" destId="{C7CEE2B4-AF61-B246-9A63-243F833EC8B7}" srcOrd="2" destOrd="0" parTransId="{B55CA85C-428F-B74C-B1CD-35E1E7BB0F90}" sibTransId="{07DF9F61-E68D-C242-A6B2-E00EA31E651D}"/>
    <dgm:cxn modelId="{6DF19E38-67CD-474B-B377-DD71281EB933}" type="presOf" srcId="{C7CEE2B4-AF61-B246-9A63-243F833EC8B7}" destId="{2003C0D6-E4E7-DF4F-B4A8-E4A85FA4334F}" srcOrd="0" destOrd="0" presId="urn:microsoft.com/office/officeart/2005/8/layout/process1"/>
    <dgm:cxn modelId="{93F98646-973A-EB4A-9533-A645EA55F826}" type="presOf" srcId="{97D873B3-BC0F-7A46-A64C-7DFE6E9978E7}" destId="{2C48A52E-457E-BA47-A497-2461397B5940}" srcOrd="0" destOrd="0" presId="urn:microsoft.com/office/officeart/2005/8/layout/process1"/>
    <dgm:cxn modelId="{637B7C4A-B1CF-3D42-A43E-69C16C9BEE10}" type="presOf" srcId="{61405B52-F328-C740-BAAF-A04EDDCEAECB}" destId="{1B177C55-B269-ED43-9D72-D57E9CB56D1F}" srcOrd="0" destOrd="0" presId="urn:microsoft.com/office/officeart/2005/8/layout/process1"/>
    <dgm:cxn modelId="{1EAE7C4C-6763-5D48-B811-16EEE8601EC8}" type="presOf" srcId="{D27AFA73-F705-CF4B-9561-F743F1D6DB91}" destId="{FC6B000E-C848-4540-BA5E-EB2BE6B75065}" srcOrd="0" destOrd="0" presId="urn:microsoft.com/office/officeart/2005/8/layout/process1"/>
    <dgm:cxn modelId="{6BD6CC4E-3B3B-A541-9899-FDC69E49BA95}" type="presOf" srcId="{D27AFA73-F705-CF4B-9561-F743F1D6DB91}" destId="{F600E83D-A966-A343-A385-8CF2F7E9D1CD}" srcOrd="1" destOrd="0" presId="urn:microsoft.com/office/officeart/2005/8/layout/process1"/>
    <dgm:cxn modelId="{07A7B072-6426-2244-B6E4-C3A5B72620D7}" type="presOf" srcId="{B6C3363A-E804-EB4F-91AA-F00A91721786}" destId="{CA7EA57F-B72D-3445-83BB-8C376EF3B69D}" srcOrd="0" destOrd="0" presId="urn:microsoft.com/office/officeart/2005/8/layout/process1"/>
    <dgm:cxn modelId="{77AD089A-5FEB-E04F-92F8-A72C5F5DB35D}" srcId="{97D873B3-BC0F-7A46-A64C-7DFE6E9978E7}" destId="{B6C3363A-E804-EB4F-91AA-F00A91721786}" srcOrd="0" destOrd="0" parTransId="{506D16B7-AC1D-8043-A074-D984BD2892E6}" sibTransId="{D27AFA73-F705-CF4B-9561-F743F1D6DB91}"/>
    <dgm:cxn modelId="{5FCBBFDC-7A58-EE4D-A7FB-829AA28C31B0}" type="presOf" srcId="{A928DF28-ECF1-D449-AA2B-DA8971821510}" destId="{DA9F3758-6B96-6D4A-B754-69FCBC374664}" srcOrd="1" destOrd="0" presId="urn:microsoft.com/office/officeart/2005/8/layout/process1"/>
    <dgm:cxn modelId="{C765E1DF-F6FD-9044-BB7E-C70686204AB3}" srcId="{97D873B3-BC0F-7A46-A64C-7DFE6E9978E7}" destId="{61405B52-F328-C740-BAAF-A04EDDCEAECB}" srcOrd="1" destOrd="0" parTransId="{14ABE287-8620-2444-BABE-D1439362FFA0}" sibTransId="{A928DF28-ECF1-D449-AA2B-DA8971821510}"/>
    <dgm:cxn modelId="{3C28E5AE-D8AB-E841-ACD8-82C1A1886073}" type="presParOf" srcId="{2C48A52E-457E-BA47-A497-2461397B5940}" destId="{CA7EA57F-B72D-3445-83BB-8C376EF3B69D}" srcOrd="0" destOrd="0" presId="urn:microsoft.com/office/officeart/2005/8/layout/process1"/>
    <dgm:cxn modelId="{F42FA8C7-5034-954C-81F9-2A324A352514}" type="presParOf" srcId="{2C48A52E-457E-BA47-A497-2461397B5940}" destId="{FC6B000E-C848-4540-BA5E-EB2BE6B75065}" srcOrd="1" destOrd="0" presId="urn:microsoft.com/office/officeart/2005/8/layout/process1"/>
    <dgm:cxn modelId="{7C696713-69B9-E941-8F33-15D775A0B191}" type="presParOf" srcId="{FC6B000E-C848-4540-BA5E-EB2BE6B75065}" destId="{F600E83D-A966-A343-A385-8CF2F7E9D1CD}" srcOrd="0" destOrd="0" presId="urn:microsoft.com/office/officeart/2005/8/layout/process1"/>
    <dgm:cxn modelId="{8C5469DB-3B2A-5148-A8CB-C2E8125C593C}" type="presParOf" srcId="{2C48A52E-457E-BA47-A497-2461397B5940}" destId="{1B177C55-B269-ED43-9D72-D57E9CB56D1F}" srcOrd="2" destOrd="0" presId="urn:microsoft.com/office/officeart/2005/8/layout/process1"/>
    <dgm:cxn modelId="{F7D44734-4ED8-6349-A764-C9F9361BD15F}" type="presParOf" srcId="{2C48A52E-457E-BA47-A497-2461397B5940}" destId="{9E638EBC-0C99-FE4C-9D7B-A21A34A806E8}" srcOrd="3" destOrd="0" presId="urn:microsoft.com/office/officeart/2005/8/layout/process1"/>
    <dgm:cxn modelId="{3CA1CF63-FF7B-E948-8B69-7EA4526F86F8}" type="presParOf" srcId="{9E638EBC-0C99-FE4C-9D7B-A21A34A806E8}" destId="{DA9F3758-6B96-6D4A-B754-69FCBC374664}" srcOrd="0" destOrd="0" presId="urn:microsoft.com/office/officeart/2005/8/layout/process1"/>
    <dgm:cxn modelId="{B34E2A82-4BBF-1F46-8F1F-2E150B68937A}" type="presParOf" srcId="{2C48A52E-457E-BA47-A497-2461397B5940}" destId="{2003C0D6-E4E7-DF4F-B4A8-E4A85FA4334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EA57F-B72D-3445-83BB-8C376EF3B69D}">
      <dsp:nvSpPr>
        <dsp:cNvPr id="0" name=""/>
        <dsp:cNvSpPr/>
      </dsp:nvSpPr>
      <dsp:spPr>
        <a:xfrm>
          <a:off x="7339" y="0"/>
          <a:ext cx="2193690" cy="653589"/>
        </a:xfrm>
        <a:prstGeom prst="roundRect">
          <a:avLst>
            <a:gd name="adj" fmla="val 10000"/>
          </a:avLst>
        </a:prstGeom>
        <a:solidFill>
          <a:srgbClr val="01247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Garamond" charset="0"/>
              <a:ea typeface="Garamond" charset="0"/>
              <a:cs typeface="Garamond" charset="0"/>
            </a:rPr>
            <a:t>Sales</a:t>
          </a:r>
          <a:endParaRPr lang="en-US" sz="2200" kern="1200" dirty="0">
            <a:latin typeface="Garamond" charset="0"/>
            <a:ea typeface="Garamond" charset="0"/>
            <a:cs typeface="Garamond" charset="0"/>
          </a:endParaRPr>
        </a:p>
      </dsp:txBody>
      <dsp:txXfrm>
        <a:off x="26482" y="19143"/>
        <a:ext cx="2155404" cy="615303"/>
      </dsp:txXfrm>
    </dsp:sp>
    <dsp:sp modelId="{FC6B000E-C848-4540-BA5E-EB2BE6B75065}">
      <dsp:nvSpPr>
        <dsp:cNvPr id="0" name=""/>
        <dsp:cNvSpPr/>
      </dsp:nvSpPr>
      <dsp:spPr>
        <a:xfrm>
          <a:off x="2420399" y="54776"/>
          <a:ext cx="465062" cy="544035"/>
        </a:xfrm>
        <a:prstGeom prst="rightArrow">
          <a:avLst>
            <a:gd name="adj1" fmla="val 60000"/>
            <a:gd name="adj2" fmla="val 5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2420399" y="163583"/>
        <a:ext cx="325543" cy="326421"/>
      </dsp:txXfrm>
    </dsp:sp>
    <dsp:sp modelId="{1B177C55-B269-ED43-9D72-D57E9CB56D1F}">
      <dsp:nvSpPr>
        <dsp:cNvPr id="0" name=""/>
        <dsp:cNvSpPr/>
      </dsp:nvSpPr>
      <dsp:spPr>
        <a:xfrm>
          <a:off x="3078506" y="0"/>
          <a:ext cx="2193690" cy="653589"/>
        </a:xfrm>
        <a:prstGeom prst="roundRect">
          <a:avLst>
            <a:gd name="adj" fmla="val 10000"/>
          </a:avLst>
        </a:prstGeom>
        <a:solidFill>
          <a:srgbClr val="01247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Garamond" charset="0"/>
              <a:ea typeface="Garamond" charset="0"/>
              <a:cs typeface="Garamond" charset="0"/>
            </a:rPr>
            <a:t>Marketing</a:t>
          </a:r>
          <a:endParaRPr lang="en-US" sz="2200" kern="1200" dirty="0">
            <a:latin typeface="Garamond" charset="0"/>
            <a:ea typeface="Garamond" charset="0"/>
            <a:cs typeface="Garamond" charset="0"/>
          </a:endParaRPr>
        </a:p>
      </dsp:txBody>
      <dsp:txXfrm>
        <a:off x="3097649" y="19143"/>
        <a:ext cx="2155404" cy="615303"/>
      </dsp:txXfrm>
    </dsp:sp>
    <dsp:sp modelId="{9E638EBC-0C99-FE4C-9D7B-A21A34A806E8}">
      <dsp:nvSpPr>
        <dsp:cNvPr id="0" name=""/>
        <dsp:cNvSpPr/>
      </dsp:nvSpPr>
      <dsp:spPr>
        <a:xfrm>
          <a:off x="5491565" y="54776"/>
          <a:ext cx="465062" cy="544035"/>
        </a:xfrm>
        <a:prstGeom prst="rightArrow">
          <a:avLst>
            <a:gd name="adj1" fmla="val 60000"/>
            <a:gd name="adj2" fmla="val 5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5491565" y="163583"/>
        <a:ext cx="325543" cy="326421"/>
      </dsp:txXfrm>
    </dsp:sp>
    <dsp:sp modelId="{2003C0D6-E4E7-DF4F-B4A8-E4A85FA4334F}">
      <dsp:nvSpPr>
        <dsp:cNvPr id="0" name=""/>
        <dsp:cNvSpPr/>
      </dsp:nvSpPr>
      <dsp:spPr>
        <a:xfrm>
          <a:off x="6149672" y="0"/>
          <a:ext cx="2193690" cy="653589"/>
        </a:xfrm>
        <a:prstGeom prst="roundRect">
          <a:avLst>
            <a:gd name="adj" fmla="val 10000"/>
          </a:avLst>
        </a:prstGeom>
        <a:solidFill>
          <a:srgbClr val="01247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Garamond" charset="0"/>
              <a:ea typeface="Garamond" charset="0"/>
              <a:cs typeface="Garamond" charset="0"/>
            </a:rPr>
            <a:t>Customer</a:t>
          </a:r>
          <a:r>
            <a:rPr lang="zh-CN" altLang="en-US" sz="2200" kern="1200">
              <a:latin typeface="Garamond" charset="0"/>
              <a:ea typeface="Garamond" charset="0"/>
              <a:cs typeface="Garamond" charset="0"/>
            </a:rPr>
            <a:t> </a:t>
          </a:r>
          <a:r>
            <a:rPr lang="en-US" altLang="zh-CN" sz="2200" kern="1200" dirty="0">
              <a:latin typeface="Garamond" charset="0"/>
              <a:ea typeface="Garamond" charset="0"/>
              <a:cs typeface="Garamond" charset="0"/>
            </a:rPr>
            <a:t>Service</a:t>
          </a:r>
          <a:endParaRPr lang="en-US" sz="2200" kern="1200" dirty="0">
            <a:latin typeface="Garamond" charset="0"/>
            <a:ea typeface="Garamond" charset="0"/>
            <a:cs typeface="Garamond" charset="0"/>
          </a:endParaRPr>
        </a:p>
      </dsp:txBody>
      <dsp:txXfrm>
        <a:off x="6168815" y="19143"/>
        <a:ext cx="2155404" cy="6153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2983A-8E08-104C-BB37-912FCF6E3339}" type="datetimeFigureOut">
              <a:rPr lang="en-US" smtClean="0"/>
              <a:t>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C0B3-51D6-614E-AF47-A9EB5C3925E9}" type="slidenum">
              <a:rPr lang="en-US" smtClean="0"/>
              <a:t>‹#›</a:t>
            </a:fld>
            <a:endParaRPr lang="en-US" dirty="0"/>
          </a:p>
        </p:txBody>
      </p:sp>
    </p:spTree>
    <p:extLst>
      <p:ext uri="{BB962C8B-B14F-4D97-AF65-F5344CB8AC3E}">
        <p14:creationId xmlns:p14="http://schemas.microsoft.com/office/powerpoint/2010/main" val="66167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1</a:t>
            </a:fld>
            <a:endParaRPr lang="en-US" dirty="0"/>
          </a:p>
        </p:txBody>
      </p:sp>
    </p:spTree>
    <p:extLst>
      <p:ext uri="{BB962C8B-B14F-4D97-AF65-F5344CB8AC3E}">
        <p14:creationId xmlns:p14="http://schemas.microsoft.com/office/powerpoint/2010/main" val="124060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10</a:t>
            </a:fld>
            <a:endParaRPr lang="en-US" dirty="0"/>
          </a:p>
        </p:txBody>
      </p:sp>
    </p:spTree>
    <p:extLst>
      <p:ext uri="{BB962C8B-B14F-4D97-AF65-F5344CB8AC3E}">
        <p14:creationId xmlns:p14="http://schemas.microsoft.com/office/powerpoint/2010/main" val="84491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11</a:t>
            </a:fld>
            <a:endParaRPr lang="en-US" dirty="0"/>
          </a:p>
        </p:txBody>
      </p:sp>
    </p:spTree>
    <p:extLst>
      <p:ext uri="{BB962C8B-B14F-4D97-AF65-F5344CB8AC3E}">
        <p14:creationId xmlns:p14="http://schemas.microsoft.com/office/powerpoint/2010/main" val="284273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12</a:t>
            </a:fld>
            <a:endParaRPr lang="en-US" dirty="0"/>
          </a:p>
        </p:txBody>
      </p:sp>
    </p:spTree>
    <p:extLst>
      <p:ext uri="{BB962C8B-B14F-4D97-AF65-F5344CB8AC3E}">
        <p14:creationId xmlns:p14="http://schemas.microsoft.com/office/powerpoint/2010/main" val="2009653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16</a:t>
            </a:fld>
            <a:endParaRPr lang="en-US" dirty="0"/>
          </a:p>
        </p:txBody>
      </p:sp>
    </p:spTree>
    <p:extLst>
      <p:ext uri="{BB962C8B-B14F-4D97-AF65-F5344CB8AC3E}">
        <p14:creationId xmlns:p14="http://schemas.microsoft.com/office/powerpoint/2010/main" val="13999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20</a:t>
            </a:fld>
            <a:endParaRPr lang="en-US" dirty="0"/>
          </a:p>
        </p:txBody>
      </p:sp>
    </p:spTree>
    <p:extLst>
      <p:ext uri="{BB962C8B-B14F-4D97-AF65-F5344CB8AC3E}">
        <p14:creationId xmlns:p14="http://schemas.microsoft.com/office/powerpoint/2010/main" val="3642981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23</a:t>
            </a:fld>
            <a:endParaRPr lang="en-US" dirty="0"/>
          </a:p>
        </p:txBody>
      </p:sp>
    </p:spTree>
    <p:extLst>
      <p:ext uri="{BB962C8B-B14F-4D97-AF65-F5344CB8AC3E}">
        <p14:creationId xmlns:p14="http://schemas.microsoft.com/office/powerpoint/2010/main" val="408577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29FFC0B3-51D6-614E-AF47-A9EB5C3925E9}" type="slidenum">
              <a:rPr lang="en-US" smtClean="0"/>
              <a:t>26</a:t>
            </a:fld>
            <a:endParaRPr lang="en-US" dirty="0"/>
          </a:p>
        </p:txBody>
      </p:sp>
    </p:spTree>
    <p:extLst>
      <p:ext uri="{BB962C8B-B14F-4D97-AF65-F5344CB8AC3E}">
        <p14:creationId xmlns:p14="http://schemas.microsoft.com/office/powerpoint/2010/main" val="1931908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29FFC0B3-51D6-614E-AF47-A9EB5C3925E9}" type="slidenum">
              <a:rPr lang="en-US" smtClean="0"/>
              <a:t>27</a:t>
            </a:fld>
            <a:endParaRPr lang="en-US" dirty="0"/>
          </a:p>
        </p:txBody>
      </p:sp>
    </p:spTree>
    <p:extLst>
      <p:ext uri="{BB962C8B-B14F-4D97-AF65-F5344CB8AC3E}">
        <p14:creationId xmlns:p14="http://schemas.microsoft.com/office/powerpoint/2010/main" val="756815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29FFC0B3-51D6-614E-AF47-A9EB5C3925E9}" type="slidenum">
              <a:rPr lang="en-US" smtClean="0"/>
              <a:t>28</a:t>
            </a:fld>
            <a:endParaRPr lang="en-US" dirty="0"/>
          </a:p>
        </p:txBody>
      </p:sp>
    </p:spTree>
    <p:extLst>
      <p:ext uri="{BB962C8B-B14F-4D97-AF65-F5344CB8AC3E}">
        <p14:creationId xmlns:p14="http://schemas.microsoft.com/office/powerpoint/2010/main" val="146893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2</a:t>
            </a:fld>
            <a:endParaRPr lang="en-US" dirty="0"/>
          </a:p>
        </p:txBody>
      </p:sp>
    </p:spTree>
    <p:extLst>
      <p:ext uri="{BB962C8B-B14F-4D97-AF65-F5344CB8AC3E}">
        <p14:creationId xmlns:p14="http://schemas.microsoft.com/office/powerpoint/2010/main" val="129352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3</a:t>
            </a:fld>
            <a:endParaRPr lang="en-US" dirty="0"/>
          </a:p>
        </p:txBody>
      </p:sp>
    </p:spTree>
    <p:extLst>
      <p:ext uri="{BB962C8B-B14F-4D97-AF65-F5344CB8AC3E}">
        <p14:creationId xmlns:p14="http://schemas.microsoft.com/office/powerpoint/2010/main" val="152049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4</a:t>
            </a:fld>
            <a:endParaRPr lang="en-US" dirty="0"/>
          </a:p>
        </p:txBody>
      </p:sp>
    </p:spTree>
    <p:extLst>
      <p:ext uri="{BB962C8B-B14F-4D97-AF65-F5344CB8AC3E}">
        <p14:creationId xmlns:p14="http://schemas.microsoft.com/office/powerpoint/2010/main" val="39915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5</a:t>
            </a:fld>
            <a:endParaRPr lang="en-US" dirty="0"/>
          </a:p>
        </p:txBody>
      </p:sp>
    </p:spTree>
    <p:extLst>
      <p:ext uri="{BB962C8B-B14F-4D97-AF65-F5344CB8AC3E}">
        <p14:creationId xmlns:p14="http://schemas.microsoft.com/office/powerpoint/2010/main" val="214199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6</a:t>
            </a:fld>
            <a:endParaRPr lang="en-US" dirty="0"/>
          </a:p>
        </p:txBody>
      </p:sp>
    </p:spTree>
    <p:extLst>
      <p:ext uri="{BB962C8B-B14F-4D97-AF65-F5344CB8AC3E}">
        <p14:creationId xmlns:p14="http://schemas.microsoft.com/office/powerpoint/2010/main" val="172857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7</a:t>
            </a:fld>
            <a:endParaRPr lang="en-US" dirty="0"/>
          </a:p>
        </p:txBody>
      </p:sp>
    </p:spTree>
    <p:extLst>
      <p:ext uri="{BB962C8B-B14F-4D97-AF65-F5344CB8AC3E}">
        <p14:creationId xmlns:p14="http://schemas.microsoft.com/office/powerpoint/2010/main" val="3002757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8</a:t>
            </a:fld>
            <a:endParaRPr lang="en-US" dirty="0"/>
          </a:p>
        </p:txBody>
      </p:sp>
    </p:spTree>
    <p:extLst>
      <p:ext uri="{BB962C8B-B14F-4D97-AF65-F5344CB8AC3E}">
        <p14:creationId xmlns:p14="http://schemas.microsoft.com/office/powerpoint/2010/main" val="2866555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FFC0B3-51D6-614E-AF47-A9EB5C3925E9}" type="slidenum">
              <a:rPr lang="en-US" smtClean="0"/>
              <a:t>9</a:t>
            </a:fld>
            <a:endParaRPr lang="en-US" dirty="0"/>
          </a:p>
        </p:txBody>
      </p:sp>
    </p:spTree>
    <p:extLst>
      <p:ext uri="{BB962C8B-B14F-4D97-AF65-F5344CB8AC3E}">
        <p14:creationId xmlns:p14="http://schemas.microsoft.com/office/powerpoint/2010/main" val="39366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4080FA-9E08-4B25-9B35-B4EB1BB0CFCB}" type="datetimeFigureOut">
              <a:rPr lang="en-US" smtClean="0"/>
              <a:t>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269727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080FA-9E08-4B25-9B35-B4EB1BB0CFCB}" type="datetimeFigureOut">
              <a:rPr lang="en-US" smtClean="0"/>
              <a:t>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84976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080FA-9E08-4B25-9B35-B4EB1BB0CFCB}" type="datetimeFigureOut">
              <a:rPr lang="en-US" smtClean="0"/>
              <a:t>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254774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080FA-9E08-4B25-9B35-B4EB1BB0CFCB}" type="datetimeFigureOut">
              <a:rPr lang="en-US" smtClean="0"/>
              <a:t>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165680-0F4B-4F8D-AF80-3C31CEC3079B}" type="slidenum">
              <a:rPr lang="en-US" smtClean="0"/>
              <a:t>‹#›</a:t>
            </a:fld>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304" t="20424" r="6255" b="19716"/>
          <a:stretch/>
        </p:blipFill>
        <p:spPr>
          <a:xfrm>
            <a:off x="0" y="6344020"/>
            <a:ext cx="1826140" cy="513980"/>
          </a:xfrm>
          <a:prstGeom prst="rect">
            <a:avLst/>
          </a:prstGeom>
        </p:spPr>
      </p:pic>
      <p:cxnSp>
        <p:nvCxnSpPr>
          <p:cNvPr id="11" name="Straight Connector 10"/>
          <p:cNvCxnSpPr/>
          <p:nvPr userDrawn="1"/>
        </p:nvCxnSpPr>
        <p:spPr>
          <a:xfrm>
            <a:off x="407814" y="780010"/>
            <a:ext cx="11338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40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4080FA-9E08-4B25-9B35-B4EB1BB0CFCB}" type="datetimeFigureOut">
              <a:rPr lang="en-US" smtClean="0"/>
              <a:t>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56149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080FA-9E08-4B25-9B35-B4EB1BB0CFCB}" type="datetimeFigureOut">
              <a:rPr lang="en-US" smtClean="0"/>
              <a:t>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16877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4080FA-9E08-4B25-9B35-B4EB1BB0CFCB}" type="datetimeFigureOut">
              <a:rPr lang="en-US" smtClean="0"/>
              <a:t>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371434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4080FA-9E08-4B25-9B35-B4EB1BB0CFCB}" type="datetimeFigureOut">
              <a:rPr lang="en-US" smtClean="0"/>
              <a:t>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68908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080FA-9E08-4B25-9B35-B4EB1BB0CFCB}" type="datetimeFigureOut">
              <a:rPr lang="en-US" smtClean="0"/>
              <a:t>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386035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080FA-9E08-4B25-9B35-B4EB1BB0CFCB}" type="datetimeFigureOut">
              <a:rPr lang="en-US" smtClean="0"/>
              <a:t>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21581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080FA-9E08-4B25-9B35-B4EB1BB0CFCB}" type="datetimeFigureOut">
              <a:rPr lang="en-US" smtClean="0"/>
              <a:t>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165680-0F4B-4F8D-AF80-3C31CEC3079B}" type="slidenum">
              <a:rPr lang="en-US" smtClean="0"/>
              <a:t>‹#›</a:t>
            </a:fld>
            <a:endParaRPr lang="en-US" dirty="0"/>
          </a:p>
        </p:txBody>
      </p:sp>
    </p:spTree>
    <p:extLst>
      <p:ext uri="{BB962C8B-B14F-4D97-AF65-F5344CB8AC3E}">
        <p14:creationId xmlns:p14="http://schemas.microsoft.com/office/powerpoint/2010/main" val="177137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6BC25">
            <a:alpha val="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080FA-9E08-4B25-9B35-B4EB1BB0CFCB}" type="datetimeFigureOut">
              <a:rPr lang="en-US" smtClean="0"/>
              <a:t>2/9/18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65680-0F4B-4F8D-AF80-3C31CEC3079B}" type="slidenum">
              <a:rPr lang="en-US" smtClean="0"/>
              <a:t>‹#›</a:t>
            </a:fld>
            <a:endParaRPr lang="en-US" dirty="0"/>
          </a:p>
        </p:txBody>
      </p:sp>
    </p:spTree>
    <p:extLst>
      <p:ext uri="{BB962C8B-B14F-4D97-AF65-F5344CB8AC3E}">
        <p14:creationId xmlns:p14="http://schemas.microsoft.com/office/powerpoint/2010/main" val="2214570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8.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5.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3.png"/><Relationship Id="rId5" Type="http://schemas.openxmlformats.org/officeDocument/2006/relationships/image" Target="../media/image22.png"/><Relationship Id="rId10" Type="http://schemas.openxmlformats.org/officeDocument/2006/relationships/image" Target="../media/image2.png"/><Relationship Id="rId4" Type="http://schemas.openxmlformats.org/officeDocument/2006/relationships/image" Target="../media/image21.png"/><Relationship Id="rId9" Type="http://schemas.openxmlformats.org/officeDocument/2006/relationships/image" Target="../media/image25.png"/><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3.png"/><Relationship Id="rId17" Type="http://schemas.openxmlformats.org/officeDocument/2006/relationships/image" Target="../media/image6.png"/><Relationship Id="rId2" Type="http://schemas.openxmlformats.org/officeDocument/2006/relationships/image" Target="../media/image26.png"/><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0.png"/><Relationship Id="rId5" Type="http://schemas.openxmlformats.org/officeDocument/2006/relationships/image" Target="../media/image29.jpg"/><Relationship Id="rId1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28.png"/><Relationship Id="rId9" Type="http://schemas.openxmlformats.org/officeDocument/2006/relationships/image" Target="../media/image19.png"/><Relationship Id="rId1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5.png"/><Relationship Id="rId7"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6.pn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7.png"/><Relationship Id="rId7" Type="http://schemas.openxmlformats.org/officeDocument/2006/relationships/image" Target="../media/image40.png"/><Relationship Id="rId12"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39.png"/><Relationship Id="rId10" Type="http://schemas.openxmlformats.org/officeDocument/2006/relationships/image" Target="../media/image4.png"/><Relationship Id="rId4" Type="http://schemas.openxmlformats.org/officeDocument/2006/relationships/image" Target="../media/image38.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2.png"/><Relationship Id="rId7"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43.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6.jp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D7EF71-202C-CC4E-BA6D-5FD058E69E8E}"/>
              </a:ext>
            </a:extLst>
          </p:cNvPr>
          <p:cNvPicPr>
            <a:picLocks noChangeAspect="1"/>
          </p:cNvPicPr>
          <p:nvPr/>
        </p:nvPicPr>
        <p:blipFill rotWithShape="1">
          <a:blip r:embed="rId3">
            <a:extLst>
              <a:ext uri="{28A0092B-C50C-407E-A947-70E740481C1C}">
                <a14:useLocalDpi xmlns:a14="http://schemas.microsoft.com/office/drawing/2010/main" val="0"/>
              </a:ext>
            </a:extLst>
          </a:blip>
          <a:srcRect l="7304" t="20424" r="6255" b="19716"/>
          <a:stretch/>
        </p:blipFill>
        <p:spPr>
          <a:xfrm>
            <a:off x="10266218" y="6240995"/>
            <a:ext cx="1826140" cy="513980"/>
          </a:xfrm>
          <a:prstGeom prst="rect">
            <a:avLst/>
          </a:prstGeom>
        </p:spPr>
      </p:pic>
      <p:sp>
        <p:nvSpPr>
          <p:cNvPr id="3" name="TextBox 2"/>
          <p:cNvSpPr txBox="1"/>
          <p:nvPr/>
        </p:nvSpPr>
        <p:spPr>
          <a:xfrm>
            <a:off x="1" y="0"/>
            <a:ext cx="2414587" cy="6858000"/>
          </a:xfrm>
          <a:prstGeom prst="rect">
            <a:avLst/>
          </a:prstGeom>
          <a:solidFill>
            <a:srgbClr val="86BC25"/>
          </a:solidFill>
        </p:spPr>
        <p:txBody>
          <a:bodyPr wrap="square" rtlCol="0">
            <a:spAutoFit/>
          </a:bodyPr>
          <a:lstStyle/>
          <a:p>
            <a:endParaRPr lang="en-US" dirty="0"/>
          </a:p>
        </p:txBody>
      </p:sp>
      <p:sp>
        <p:nvSpPr>
          <p:cNvPr id="4" name="TextBox 3"/>
          <p:cNvSpPr txBox="1"/>
          <p:nvPr/>
        </p:nvSpPr>
        <p:spPr>
          <a:xfrm>
            <a:off x="2414586" y="2763096"/>
            <a:ext cx="9071113" cy="1200329"/>
          </a:xfrm>
          <a:prstGeom prst="rect">
            <a:avLst/>
          </a:prstGeom>
          <a:noFill/>
        </p:spPr>
        <p:txBody>
          <a:bodyPr wrap="square" rtlCol="0">
            <a:spAutoFit/>
          </a:bodyPr>
          <a:lstStyle/>
          <a:p>
            <a:r>
              <a:rPr lang="en-US" sz="3600" dirty="0">
                <a:latin typeface="Baskerville Old Face" charset="0"/>
                <a:ea typeface="Baskerville Old Face" charset="0"/>
                <a:cs typeface="Baskerville Old Face" charset="0"/>
              </a:rPr>
              <a:t>Deloitte Consulting: Eliot’s Apparel</a:t>
            </a:r>
          </a:p>
          <a:p>
            <a:endParaRPr lang="en-US" dirty="0"/>
          </a:p>
          <a:p>
            <a:endParaRPr lang="en-US" dirty="0"/>
          </a:p>
        </p:txBody>
      </p:sp>
      <p:sp>
        <p:nvSpPr>
          <p:cNvPr id="11" name="Rectangle 10">
            <a:extLst>
              <a:ext uri="{FF2B5EF4-FFF2-40B4-BE49-F238E27FC236}">
                <a16:creationId xmlns:a16="http://schemas.microsoft.com/office/drawing/2014/main" id="{135AF8A6-54A8-6443-9B7B-FED74CFD77BC}"/>
              </a:ext>
            </a:extLst>
          </p:cNvPr>
          <p:cNvSpPr/>
          <p:nvPr/>
        </p:nvSpPr>
        <p:spPr>
          <a:xfrm flipV="1">
            <a:off x="2414588" y="3383278"/>
            <a:ext cx="9777412" cy="91440"/>
          </a:xfrm>
          <a:prstGeom prst="rect">
            <a:avLst/>
          </a:prstGeom>
          <a:solidFill>
            <a:srgbClr val="01247B"/>
          </a:solidFill>
          <a:ln>
            <a:solidFill>
              <a:srgbClr val="012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29FE4"/>
              </a:solidFill>
              <a:latin typeface="Baskerville Old Face" charset="0"/>
              <a:ea typeface="Baskerville Old Face" charset="0"/>
              <a:cs typeface="Baskerville Old Face" charset="0"/>
            </a:endParaRPr>
          </a:p>
        </p:txBody>
      </p:sp>
      <p:sp>
        <p:nvSpPr>
          <p:cNvPr id="8" name="TextBox 7"/>
          <p:cNvSpPr txBox="1"/>
          <p:nvPr/>
        </p:nvSpPr>
        <p:spPr>
          <a:xfrm>
            <a:off x="2435086" y="3563316"/>
            <a:ext cx="3234267" cy="800219"/>
          </a:xfrm>
          <a:prstGeom prst="rect">
            <a:avLst/>
          </a:prstGeom>
          <a:noFill/>
        </p:spPr>
        <p:txBody>
          <a:bodyPr wrap="square" rtlCol="0">
            <a:spAutoFit/>
          </a:bodyPr>
          <a:lstStyle/>
          <a:p>
            <a:r>
              <a:rPr lang="en-US" sz="2800" dirty="0">
                <a:latin typeface="Baskerville Old Face" charset="0"/>
                <a:ea typeface="Baskerville Old Face" charset="0"/>
                <a:cs typeface="Baskerville Old Face" charset="0"/>
              </a:rPr>
              <a:t>Team Revolution</a:t>
            </a:r>
          </a:p>
          <a:p>
            <a:endParaRPr lang="en-US" dirty="0"/>
          </a:p>
        </p:txBody>
      </p:sp>
      <p:sp>
        <p:nvSpPr>
          <p:cNvPr id="9" name="Rectangle 8">
            <a:extLst>
              <a:ext uri="{FF2B5EF4-FFF2-40B4-BE49-F238E27FC236}">
                <a16:creationId xmlns:a16="http://schemas.microsoft.com/office/drawing/2014/main" id="{135AF8A6-54A8-6443-9B7B-FED74CFD77BC}"/>
              </a:ext>
            </a:extLst>
          </p:cNvPr>
          <p:cNvSpPr/>
          <p:nvPr/>
        </p:nvSpPr>
        <p:spPr>
          <a:xfrm flipV="1">
            <a:off x="2414587" y="3471876"/>
            <a:ext cx="9777413" cy="45719"/>
          </a:xfrm>
          <a:prstGeom prst="rect">
            <a:avLst/>
          </a:prstGeom>
          <a:solidFill>
            <a:srgbClr val="229FE4"/>
          </a:solidFill>
          <a:ln>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29FE4"/>
              </a:solidFill>
              <a:latin typeface="Baskerville Old Face" charset="0"/>
              <a:ea typeface="Baskerville Old Face" charset="0"/>
              <a:cs typeface="Baskerville Old Face" charset="0"/>
            </a:endParaRPr>
          </a:p>
        </p:txBody>
      </p:sp>
      <p:sp>
        <p:nvSpPr>
          <p:cNvPr id="2" name="TextBox 1"/>
          <p:cNvSpPr txBox="1"/>
          <p:nvPr/>
        </p:nvSpPr>
        <p:spPr>
          <a:xfrm>
            <a:off x="2556933" y="6128653"/>
            <a:ext cx="1701813" cy="369332"/>
          </a:xfrm>
          <a:prstGeom prst="rect">
            <a:avLst/>
          </a:prstGeom>
          <a:noFill/>
        </p:spPr>
        <p:txBody>
          <a:bodyPr wrap="none" rtlCol="0">
            <a:spAutoFit/>
          </a:bodyPr>
          <a:lstStyle/>
          <a:p>
            <a:r>
              <a:rPr lang="en-US" dirty="0">
                <a:latin typeface="Garamond" charset="0"/>
                <a:ea typeface="Garamond" charset="0"/>
                <a:cs typeface="Garamond" charset="0"/>
              </a:rPr>
              <a:t>February 9, 2018</a:t>
            </a:r>
          </a:p>
        </p:txBody>
      </p:sp>
    </p:spTree>
    <p:extLst>
      <p:ext uri="{BB962C8B-B14F-4D97-AF65-F5344CB8AC3E}">
        <p14:creationId xmlns:p14="http://schemas.microsoft.com/office/powerpoint/2010/main" val="5194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53099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
        <p:nvSpPr>
          <p:cNvPr id="39" name="TextBox 38">
            <a:extLst>
              <a:ext uri="{FF2B5EF4-FFF2-40B4-BE49-F238E27FC236}">
                <a16:creationId xmlns:a16="http://schemas.microsoft.com/office/drawing/2014/main" id="{99C0D74A-B162-9E49-AEAC-55E9F731F54A}"/>
              </a:ext>
            </a:extLst>
          </p:cNvPr>
          <p:cNvSpPr txBox="1"/>
          <p:nvPr/>
        </p:nvSpPr>
        <p:spPr>
          <a:xfrm>
            <a:off x="10131459" y="2370579"/>
            <a:ext cx="1895934" cy="457200"/>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31217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6" name="TextBox 5"/>
          <p:cNvSpPr txBox="1"/>
          <p:nvPr/>
        </p:nvSpPr>
        <p:spPr>
          <a:xfrm>
            <a:off x="394404" y="256790"/>
            <a:ext cx="6990067"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Design Contest and Fashion Show</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initiate community involvement, Eliot’s can have an annual design contest where top votes can be featured in the local fashion show</a:t>
            </a:r>
          </a:p>
        </p:txBody>
      </p:sp>
      <p:sp>
        <p:nvSpPr>
          <p:cNvPr id="11" name="Rectangle 10">
            <a:extLst>
              <a:ext uri="{FF2B5EF4-FFF2-40B4-BE49-F238E27FC236}">
                <a16:creationId xmlns:a16="http://schemas.microsoft.com/office/drawing/2014/main" id="{BD593AD6-5438-A443-87EC-90E8C46EA602}"/>
              </a:ext>
            </a:extLst>
          </p:cNvPr>
          <p:cNvSpPr/>
          <p:nvPr/>
        </p:nvSpPr>
        <p:spPr>
          <a:xfrm>
            <a:off x="7574038" y="1420517"/>
            <a:ext cx="4114800" cy="46869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 name="TextBox 2">
            <a:extLst>
              <a:ext uri="{FF2B5EF4-FFF2-40B4-BE49-F238E27FC236}">
                <a16:creationId xmlns:a16="http://schemas.microsoft.com/office/drawing/2014/main" id="{4A6B5C39-651E-BF46-AE08-37E454F908AF}"/>
              </a:ext>
            </a:extLst>
          </p:cNvPr>
          <p:cNvSpPr txBox="1"/>
          <p:nvPr/>
        </p:nvSpPr>
        <p:spPr>
          <a:xfrm>
            <a:off x="2819621" y="1404211"/>
            <a:ext cx="4114800" cy="640080"/>
          </a:xfrm>
          <a:prstGeom prst="rect">
            <a:avLst/>
          </a:prstGeom>
          <a:solidFill>
            <a:srgbClr val="86BC25"/>
          </a:solidFill>
          <a:ln>
            <a:solidFill>
              <a:schemeClr val="tx1"/>
            </a:solidFill>
          </a:ln>
        </p:spPr>
        <p:txBody>
          <a:bodyPr wrap="square" rtlCol="0" anchor="ctr">
            <a:spAutoFit/>
          </a:bodyPr>
          <a:lstStyle/>
          <a:p>
            <a:pPr algn="ctr"/>
            <a:r>
              <a:rPr lang="en-US" sz="2400" dirty="0">
                <a:solidFill>
                  <a:srgbClr val="F8F8F8"/>
                </a:solidFill>
                <a:latin typeface="Garamond" panose="02020404030301010803" pitchFamily="18" charset="0"/>
              </a:rPr>
              <a:t>Design Contest</a:t>
            </a:r>
          </a:p>
        </p:txBody>
      </p:sp>
      <p:sp>
        <p:nvSpPr>
          <p:cNvPr id="13" name="TextBox 12">
            <a:extLst>
              <a:ext uri="{FF2B5EF4-FFF2-40B4-BE49-F238E27FC236}">
                <a16:creationId xmlns:a16="http://schemas.microsoft.com/office/drawing/2014/main" id="{226A6021-464B-704E-B284-5C841BB6D7C5}"/>
              </a:ext>
            </a:extLst>
          </p:cNvPr>
          <p:cNvSpPr txBox="1"/>
          <p:nvPr/>
        </p:nvSpPr>
        <p:spPr>
          <a:xfrm>
            <a:off x="7574038" y="1412733"/>
            <a:ext cx="4114800" cy="640080"/>
          </a:xfrm>
          <a:prstGeom prst="rect">
            <a:avLst/>
          </a:prstGeom>
          <a:solidFill>
            <a:srgbClr val="86BC25"/>
          </a:solidFill>
          <a:ln>
            <a:solidFill>
              <a:schemeClr val="tx1"/>
            </a:solidFill>
          </a:ln>
        </p:spPr>
        <p:txBody>
          <a:bodyPr wrap="square" rtlCol="0" anchor="ctr">
            <a:spAutoFit/>
          </a:bodyPr>
          <a:lstStyle/>
          <a:p>
            <a:pPr algn="ctr"/>
            <a:r>
              <a:rPr lang="en-US" sz="2400" dirty="0">
                <a:solidFill>
                  <a:schemeClr val="bg1"/>
                </a:solidFill>
                <a:latin typeface="Garamond" panose="02020404030301010803" pitchFamily="18" charset="0"/>
              </a:rPr>
              <a:t>Local Fashion Show</a:t>
            </a:r>
          </a:p>
        </p:txBody>
      </p:sp>
      <p:sp>
        <p:nvSpPr>
          <p:cNvPr id="25" name="TextBox 24">
            <a:extLst>
              <a:ext uri="{FF2B5EF4-FFF2-40B4-BE49-F238E27FC236}">
                <a16:creationId xmlns:a16="http://schemas.microsoft.com/office/drawing/2014/main" id="{CAD535C2-4DD6-DD4D-B656-4706CB0DAFE9}"/>
              </a:ext>
            </a:extLst>
          </p:cNvPr>
          <p:cNvSpPr txBox="1"/>
          <p:nvPr/>
        </p:nvSpPr>
        <p:spPr>
          <a:xfrm>
            <a:off x="7574038" y="1999717"/>
            <a:ext cx="4114800" cy="4124206"/>
          </a:xfrm>
          <a:prstGeom prst="rect">
            <a:avLst/>
          </a:prstGeom>
          <a:noFill/>
        </p:spPr>
        <p:txBody>
          <a:bodyPr wrap="square" rtlCol="0">
            <a:spAutoFit/>
          </a:bodyPr>
          <a:lstStyle/>
          <a:p>
            <a:r>
              <a:rPr lang="en-US" b="1" dirty="0">
                <a:latin typeface="Garamond" panose="02020404030301010803" pitchFamily="18" charset="0"/>
              </a:rPr>
              <a:t>Overview</a:t>
            </a:r>
            <a:r>
              <a:rPr lang="en-US" dirty="0">
                <a:latin typeface="Garamond" panose="02020404030301010803" pitchFamily="18" charset="0"/>
              </a:rPr>
              <a:t>: The designs with the highest votes will be featured in a local fashion show. </a:t>
            </a:r>
          </a:p>
          <a:p>
            <a:endParaRPr lang="en-US" sz="1400" dirty="0">
              <a:latin typeface="Garamond" panose="02020404030301010803" pitchFamily="18" charset="0"/>
            </a:endParaRPr>
          </a:p>
          <a:p>
            <a:r>
              <a:rPr lang="en-US" b="1" dirty="0">
                <a:latin typeface="Garamond" panose="02020404030301010803" pitchFamily="18" charset="0"/>
              </a:rPr>
              <a:t>Logistics</a:t>
            </a:r>
            <a:r>
              <a:rPr lang="en-US" dirty="0">
                <a:latin typeface="Garamond" panose="02020404030301010803" pitchFamily="18" charset="0"/>
              </a:rPr>
              <a:t>: The nominees can model their own outfit or pick someone to model for them. The winner will get their design featured in the store. </a:t>
            </a:r>
          </a:p>
          <a:p>
            <a:endParaRPr lang="en-US" sz="1400" dirty="0">
              <a:latin typeface="Garamond" panose="02020404030301010803" pitchFamily="18" charset="0"/>
            </a:endParaRPr>
          </a:p>
          <a:p>
            <a:r>
              <a:rPr lang="en-US" b="1" dirty="0">
                <a:latin typeface="Garamond" panose="02020404030301010803" pitchFamily="18" charset="0"/>
              </a:rPr>
              <a:t>Goal</a:t>
            </a:r>
            <a:r>
              <a:rPr lang="en-US" dirty="0">
                <a:latin typeface="Garamond" panose="02020404030301010803" pitchFamily="18" charset="0"/>
              </a:rPr>
              <a:t>: Also feature other Eliot’s apparel in the show. Shows community talent.</a:t>
            </a:r>
          </a:p>
          <a:p>
            <a:endParaRPr lang="en-US" dirty="0">
              <a:latin typeface="Garamond" panose="02020404030301010803" pitchFamily="18" charset="0"/>
            </a:endParaRPr>
          </a:p>
          <a:p>
            <a:r>
              <a:rPr lang="en-US" b="1" dirty="0">
                <a:latin typeface="Garamond" panose="02020404030301010803" pitchFamily="18" charset="0"/>
              </a:rPr>
              <a:t>Predicted</a:t>
            </a:r>
            <a:r>
              <a:rPr lang="en-US" dirty="0">
                <a:latin typeface="Garamond" panose="02020404030301010803" pitchFamily="18" charset="0"/>
              </a:rPr>
              <a:t> </a:t>
            </a:r>
            <a:r>
              <a:rPr lang="en-US" b="1" dirty="0">
                <a:latin typeface="Garamond" panose="02020404030301010803" pitchFamily="18" charset="0"/>
              </a:rPr>
              <a:t>Outcome</a:t>
            </a:r>
            <a:r>
              <a:rPr lang="en-US" dirty="0">
                <a:latin typeface="Garamond" panose="02020404030301010803" pitchFamily="18" charset="0"/>
              </a:rPr>
              <a:t>: A new selling opportunity for Eliot’s and also increased revenue from show ticket sales.</a:t>
            </a:r>
          </a:p>
        </p:txBody>
      </p:sp>
      <p:sp>
        <p:nvSpPr>
          <p:cNvPr id="36" name="Rectangle 35">
            <a:extLst>
              <a:ext uri="{FF2B5EF4-FFF2-40B4-BE49-F238E27FC236}">
                <a16:creationId xmlns:a16="http://schemas.microsoft.com/office/drawing/2014/main" id="{F27C24C5-4335-984E-AC4C-90999BEB10E2}"/>
              </a:ext>
            </a:extLst>
          </p:cNvPr>
          <p:cNvSpPr/>
          <p:nvPr/>
        </p:nvSpPr>
        <p:spPr>
          <a:xfrm>
            <a:off x="2819621" y="1162101"/>
            <a:ext cx="4114800" cy="5120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7" name="Rectangle 36">
            <a:extLst>
              <a:ext uri="{FF2B5EF4-FFF2-40B4-BE49-F238E27FC236}">
                <a16:creationId xmlns:a16="http://schemas.microsoft.com/office/drawing/2014/main" id="{BD593AD6-5438-A443-87EC-90E8C46EA602}"/>
              </a:ext>
            </a:extLst>
          </p:cNvPr>
          <p:cNvSpPr/>
          <p:nvPr/>
        </p:nvSpPr>
        <p:spPr>
          <a:xfrm>
            <a:off x="7574038" y="1162103"/>
            <a:ext cx="4114800" cy="5120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TextBox 37">
            <a:extLst>
              <a:ext uri="{FF2B5EF4-FFF2-40B4-BE49-F238E27FC236}">
                <a16:creationId xmlns:a16="http://schemas.microsoft.com/office/drawing/2014/main" id="{4A6B5C39-651E-BF46-AE08-37E454F908AF}"/>
              </a:ext>
            </a:extLst>
          </p:cNvPr>
          <p:cNvSpPr txBox="1"/>
          <p:nvPr/>
        </p:nvSpPr>
        <p:spPr>
          <a:xfrm>
            <a:off x="2819621" y="1152195"/>
            <a:ext cx="4114800" cy="1280160"/>
          </a:xfrm>
          <a:prstGeom prst="rect">
            <a:avLst/>
          </a:prstGeom>
          <a:solidFill>
            <a:srgbClr val="86BC25"/>
          </a:solidFill>
          <a:ln>
            <a:solidFill>
              <a:schemeClr val="tx1"/>
            </a:solidFill>
          </a:ln>
        </p:spPr>
        <p:txBody>
          <a:bodyPr wrap="square" rtlCol="0" anchor="ctr">
            <a:spAutoFit/>
          </a:bodyPr>
          <a:lstStyle/>
          <a:p>
            <a:pPr algn="ctr"/>
            <a:endParaRPr lang="en-US" sz="2400" dirty="0">
              <a:solidFill>
                <a:srgbClr val="F8F8F8"/>
              </a:solidFill>
              <a:latin typeface="Garamond" panose="02020404030301010803" pitchFamily="18" charset="0"/>
            </a:endParaRPr>
          </a:p>
        </p:txBody>
      </p:sp>
      <p:sp>
        <p:nvSpPr>
          <p:cNvPr id="39" name="TextBox 38">
            <a:extLst>
              <a:ext uri="{FF2B5EF4-FFF2-40B4-BE49-F238E27FC236}">
                <a16:creationId xmlns:a16="http://schemas.microsoft.com/office/drawing/2014/main" id="{226A6021-464B-704E-B284-5C841BB6D7C5}"/>
              </a:ext>
            </a:extLst>
          </p:cNvPr>
          <p:cNvSpPr txBox="1"/>
          <p:nvPr/>
        </p:nvSpPr>
        <p:spPr>
          <a:xfrm>
            <a:off x="7574038" y="1162101"/>
            <a:ext cx="4114800" cy="1280160"/>
          </a:xfrm>
          <a:prstGeom prst="rect">
            <a:avLst/>
          </a:prstGeom>
          <a:solidFill>
            <a:srgbClr val="86BC25"/>
          </a:solidFill>
          <a:ln>
            <a:solidFill>
              <a:schemeClr val="tx1"/>
            </a:solidFill>
          </a:ln>
        </p:spPr>
        <p:txBody>
          <a:bodyPr wrap="square" rtlCol="0" anchor="ctr">
            <a:spAutoFit/>
          </a:bodyPr>
          <a:lstStyle/>
          <a:p>
            <a:pPr algn="ctr"/>
            <a:endParaRPr lang="en-US" sz="2400" dirty="0">
              <a:solidFill>
                <a:schemeClr val="bg1"/>
              </a:solidFill>
              <a:latin typeface="Garamond" panose="02020404030301010803" pitchFamily="18" charset="0"/>
            </a:endParaRPr>
          </a:p>
        </p:txBody>
      </p:sp>
      <p:sp>
        <p:nvSpPr>
          <p:cNvPr id="41" name="TextBox 40">
            <a:extLst>
              <a:ext uri="{FF2B5EF4-FFF2-40B4-BE49-F238E27FC236}">
                <a16:creationId xmlns:a16="http://schemas.microsoft.com/office/drawing/2014/main" id="{CAD535C2-4DD6-DD4D-B656-4706CB0DAFE9}"/>
              </a:ext>
            </a:extLst>
          </p:cNvPr>
          <p:cNvSpPr txBox="1"/>
          <p:nvPr/>
        </p:nvSpPr>
        <p:spPr>
          <a:xfrm>
            <a:off x="7574038" y="2462172"/>
            <a:ext cx="4114800" cy="3831818"/>
          </a:xfrm>
          <a:prstGeom prst="rect">
            <a:avLst/>
          </a:prstGeom>
          <a:noFill/>
        </p:spPr>
        <p:txBody>
          <a:bodyPr wrap="square" rtlCol="0">
            <a:spAutoFit/>
          </a:bodyPr>
          <a:lstStyle/>
          <a:p>
            <a:pPr marL="171450" indent="-171450">
              <a:buFont typeface="Arial" panose="020B0604020202020204" pitchFamily="34" charset="0"/>
              <a:buChar char="•"/>
            </a:pPr>
            <a:r>
              <a:rPr lang="en-US" sz="1500" dirty="0">
                <a:latin typeface="Garamond" panose="02020404030301010803" pitchFamily="18" charset="0"/>
              </a:rPr>
              <a:t>Designs with the highest votes will be featured in a local fashion show</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Cut cost by letting designers model in own outfit (or have a friend do it)</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Winner can have design manufactured and sold in stores</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Sales revenue from fashion show tickets</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Feature additional Eliot’s apparel in show</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Goal</a:t>
            </a:r>
          </a:p>
          <a:p>
            <a:pPr marL="628650" lvl="1" indent="-171450">
              <a:buFont typeface="Arial" panose="020B0604020202020204" pitchFamily="34" charset="0"/>
              <a:buChar char="•"/>
            </a:pPr>
            <a:r>
              <a:rPr lang="en-US" sz="1500" dirty="0">
                <a:latin typeface="Garamond" panose="02020404030301010803" pitchFamily="18" charset="0"/>
              </a:rPr>
              <a:t>Bring together community to support local talent</a:t>
            </a:r>
          </a:p>
          <a:p>
            <a:pPr marL="628650" lvl="1" indent="-171450">
              <a:buFont typeface="Arial" panose="020B0604020202020204" pitchFamily="34" charset="0"/>
              <a:buChar char="•"/>
            </a:pPr>
            <a:r>
              <a:rPr lang="en-US" sz="1500" dirty="0">
                <a:latin typeface="Garamond" panose="02020404030301010803" pitchFamily="18" charset="0"/>
              </a:rPr>
              <a:t>New marketing opportunity for Eliot’s</a:t>
            </a:r>
          </a:p>
        </p:txBody>
      </p:sp>
      <p:grpSp>
        <p:nvGrpSpPr>
          <p:cNvPr id="5" name="Group 4"/>
          <p:cNvGrpSpPr/>
          <p:nvPr/>
        </p:nvGrpSpPr>
        <p:grpSpPr>
          <a:xfrm>
            <a:off x="407814" y="2111499"/>
            <a:ext cx="1737360" cy="3471469"/>
            <a:chOff x="407814" y="2111499"/>
            <a:chExt cx="1737360" cy="3471469"/>
          </a:xfrm>
        </p:grpSpPr>
        <p:sp>
          <p:nvSpPr>
            <p:cNvPr id="42" name="Arrow: Down 2">
              <a:extLst>
                <a:ext uri="{FF2B5EF4-FFF2-40B4-BE49-F238E27FC236}">
                  <a16:creationId xmlns:a16="http://schemas.microsoft.com/office/drawing/2014/main" id="{78C1921A-F9D0-F14B-BB0E-621622EA12D5}"/>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C8F69E9F-C9BC-E94E-94F9-47B713C02B38}"/>
                </a:ext>
              </a:extLst>
            </p:cNvPr>
            <p:cNvSpPr/>
            <p:nvPr/>
          </p:nvSpPr>
          <p:spPr>
            <a:xfrm>
              <a:off x="407814" y="2111499"/>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44" name="Rectangle 43">
              <a:extLst>
                <a:ext uri="{FF2B5EF4-FFF2-40B4-BE49-F238E27FC236}">
                  <a16:creationId xmlns:a16="http://schemas.microsoft.com/office/drawing/2014/main" id="{86048DF1-74A9-2744-85AB-56D1860F5008}"/>
                </a:ext>
              </a:extLst>
            </p:cNvPr>
            <p:cNvSpPr/>
            <p:nvPr/>
          </p:nvSpPr>
          <p:spPr>
            <a:xfrm>
              <a:off x="407814" y="3808385"/>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grpSp>
      <p:pic>
        <p:nvPicPr>
          <p:cNvPr id="45" name="Picture 44">
            <a:extLst>
              <a:ext uri="{FF2B5EF4-FFF2-40B4-BE49-F238E27FC236}">
                <a16:creationId xmlns:a16="http://schemas.microsoft.com/office/drawing/2014/main" id="{02D99742-3EF9-E440-BAC2-5DFC445FE65E}"/>
              </a:ext>
            </a:extLst>
          </p:cNvPr>
          <p:cNvPicPr>
            <a:picLocks noChangeAspect="1"/>
          </p:cNvPicPr>
          <p:nvPr/>
        </p:nvPicPr>
        <p:blipFill rotWithShape="1">
          <a:blip r:embed="rId3">
            <a:extLst>
              <a:ext uri="{28A0092B-C50C-407E-A947-70E740481C1C}">
                <a14:useLocalDpi xmlns:a14="http://schemas.microsoft.com/office/drawing/2010/main" val="0"/>
              </a:ext>
            </a:extLst>
          </a:blip>
          <a:srcRect b="14892"/>
          <a:stretch/>
        </p:blipFill>
        <p:spPr>
          <a:xfrm>
            <a:off x="3065143" y="1162101"/>
            <a:ext cx="1532054" cy="1303898"/>
          </a:xfrm>
          <a:prstGeom prst="rect">
            <a:avLst/>
          </a:prstGeom>
        </p:spPr>
      </p:pic>
      <p:pic>
        <p:nvPicPr>
          <p:cNvPr id="47" name="Picture 46">
            <a:extLst>
              <a:ext uri="{FF2B5EF4-FFF2-40B4-BE49-F238E27FC236}">
                <a16:creationId xmlns:a16="http://schemas.microsoft.com/office/drawing/2014/main" id="{E852EE7B-F22D-434D-A96A-FBE8AEC3677A}"/>
              </a:ext>
            </a:extLst>
          </p:cNvPr>
          <p:cNvPicPr>
            <a:picLocks noChangeAspect="1"/>
          </p:cNvPicPr>
          <p:nvPr/>
        </p:nvPicPr>
        <p:blipFill rotWithShape="1">
          <a:blip r:embed="rId4">
            <a:extLst>
              <a:ext uri="{28A0092B-C50C-407E-A947-70E740481C1C}">
                <a14:useLocalDpi xmlns:a14="http://schemas.microsoft.com/office/drawing/2010/main" val="0"/>
              </a:ext>
            </a:extLst>
          </a:blip>
          <a:srcRect b="21052"/>
          <a:stretch/>
        </p:blipFill>
        <p:spPr>
          <a:xfrm>
            <a:off x="7687881" y="1113872"/>
            <a:ext cx="1620381" cy="1279253"/>
          </a:xfrm>
          <a:prstGeom prst="rect">
            <a:avLst/>
          </a:prstGeom>
        </p:spPr>
      </p:pic>
      <p:sp>
        <p:nvSpPr>
          <p:cNvPr id="48" name="TextBox 47">
            <a:extLst>
              <a:ext uri="{FF2B5EF4-FFF2-40B4-BE49-F238E27FC236}">
                <a16:creationId xmlns:a16="http://schemas.microsoft.com/office/drawing/2014/main" id="{67B0EC91-6785-0341-88BE-A72934E9C3F0}"/>
              </a:ext>
            </a:extLst>
          </p:cNvPr>
          <p:cNvSpPr txBox="1"/>
          <p:nvPr/>
        </p:nvSpPr>
        <p:spPr>
          <a:xfrm>
            <a:off x="4151517" y="1247542"/>
            <a:ext cx="2416295" cy="1077218"/>
          </a:xfrm>
          <a:prstGeom prst="rect">
            <a:avLst/>
          </a:prstGeom>
          <a:noFill/>
        </p:spPr>
        <p:txBody>
          <a:bodyPr wrap="square" rtlCol="0">
            <a:spAutoFit/>
          </a:bodyPr>
          <a:lstStyle/>
          <a:p>
            <a:pPr algn="ctr"/>
            <a:r>
              <a:rPr lang="en-US" sz="3200" dirty="0">
                <a:solidFill>
                  <a:schemeClr val="bg1"/>
                </a:solidFill>
                <a:latin typeface="Garamond" panose="02020404030301010803" pitchFamily="18" charset="0"/>
                <a:ea typeface="Baskerville Old Face" charset="0"/>
                <a:cs typeface="Baskerville Old Face" charset="0"/>
              </a:rPr>
              <a:t>Design Contest</a:t>
            </a:r>
          </a:p>
        </p:txBody>
      </p:sp>
      <p:sp>
        <p:nvSpPr>
          <p:cNvPr id="49" name="TextBox 48">
            <a:extLst>
              <a:ext uri="{FF2B5EF4-FFF2-40B4-BE49-F238E27FC236}">
                <a16:creationId xmlns:a16="http://schemas.microsoft.com/office/drawing/2014/main" id="{B7013ABB-EE14-F54B-B302-A5573723654A}"/>
              </a:ext>
            </a:extLst>
          </p:cNvPr>
          <p:cNvSpPr txBox="1"/>
          <p:nvPr/>
        </p:nvSpPr>
        <p:spPr>
          <a:xfrm>
            <a:off x="9226710" y="1234182"/>
            <a:ext cx="2416295" cy="1077218"/>
          </a:xfrm>
          <a:prstGeom prst="rect">
            <a:avLst/>
          </a:prstGeom>
          <a:noFill/>
        </p:spPr>
        <p:txBody>
          <a:bodyPr wrap="square" rtlCol="0">
            <a:spAutoFit/>
          </a:bodyPr>
          <a:lstStyle/>
          <a:p>
            <a:pPr algn="ctr"/>
            <a:r>
              <a:rPr lang="en-US" sz="3200" dirty="0">
                <a:solidFill>
                  <a:schemeClr val="bg1"/>
                </a:solidFill>
                <a:latin typeface="Garamond" panose="02020404030301010803" pitchFamily="18" charset="0"/>
                <a:ea typeface="Baskerville Old Face" charset="0"/>
                <a:cs typeface="Baskerville Old Face" charset="0"/>
              </a:rPr>
              <a:t>Local Fashion Show</a:t>
            </a:r>
          </a:p>
        </p:txBody>
      </p:sp>
      <p:sp>
        <p:nvSpPr>
          <p:cNvPr id="50" name="TextBox 49">
            <a:extLst>
              <a:ext uri="{FF2B5EF4-FFF2-40B4-BE49-F238E27FC236}">
                <a16:creationId xmlns:a16="http://schemas.microsoft.com/office/drawing/2014/main" id="{5D1CC8C8-4362-2E46-A184-740AEC6039A5}"/>
              </a:ext>
            </a:extLst>
          </p:cNvPr>
          <p:cNvSpPr txBox="1"/>
          <p:nvPr/>
        </p:nvSpPr>
        <p:spPr>
          <a:xfrm>
            <a:off x="2819621" y="2437785"/>
            <a:ext cx="4114800" cy="3831818"/>
          </a:xfrm>
          <a:prstGeom prst="rect">
            <a:avLst/>
          </a:prstGeom>
          <a:noFill/>
        </p:spPr>
        <p:txBody>
          <a:bodyPr wrap="square" rtlCol="0">
            <a:spAutoFit/>
          </a:bodyPr>
          <a:lstStyle/>
          <a:p>
            <a:pPr marL="171450" indent="-171450">
              <a:buFont typeface="Arial" panose="020B0604020202020204" pitchFamily="34" charset="0"/>
              <a:buChar char="•"/>
            </a:pPr>
            <a:r>
              <a:rPr lang="en-US" sz="1500" dirty="0">
                <a:latin typeface="Garamond" panose="02020404030301010803" pitchFamily="18" charset="0"/>
              </a:rPr>
              <a:t>Locals submit original pieces to any of the clothing categories (submit online or in stores)</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Anyone with a free EA rewards account can vote</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Example cities to launch: New York City, Los Angeles, Las Vegas, Chicago, Miami, Nashville</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Benefits local community, fashion designers, and Eliot’s Apparel</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Expand to more cities if successful</a:t>
            </a:r>
          </a:p>
          <a:p>
            <a:pPr marL="171450" indent="-171450">
              <a:buFont typeface="Arial" panose="020B0604020202020204" pitchFamily="34" charset="0"/>
              <a:buChar char="•"/>
            </a:pPr>
            <a:endParaRPr lang="en-US" sz="1200" dirty="0">
              <a:latin typeface="Garamond" panose="02020404030301010803" pitchFamily="18" charset="0"/>
            </a:endParaRPr>
          </a:p>
          <a:p>
            <a:pPr marL="171450" indent="-171450">
              <a:buFont typeface="Arial" panose="020B0604020202020204" pitchFamily="34" charset="0"/>
              <a:buChar char="•"/>
            </a:pPr>
            <a:r>
              <a:rPr lang="en-US" sz="1500" dirty="0">
                <a:latin typeface="Garamond" panose="02020404030301010803" pitchFamily="18" charset="0"/>
              </a:rPr>
              <a:t>Goal</a:t>
            </a:r>
          </a:p>
          <a:p>
            <a:pPr marL="628650" lvl="1" indent="-171450">
              <a:buFont typeface="Arial" panose="020B0604020202020204" pitchFamily="34" charset="0"/>
              <a:buChar char="•"/>
            </a:pPr>
            <a:r>
              <a:rPr lang="en-US" sz="1500" dirty="0">
                <a:latin typeface="Garamond" panose="02020404030301010803" pitchFamily="18" charset="0"/>
              </a:rPr>
              <a:t>Improved community engagement and participation</a:t>
            </a:r>
          </a:p>
          <a:p>
            <a:pPr marL="628650" lvl="1" indent="-171450">
              <a:buFont typeface="Arial" panose="020B0604020202020204" pitchFamily="34" charset="0"/>
              <a:buChar char="•"/>
            </a:pPr>
            <a:r>
              <a:rPr lang="en-US" sz="1500" dirty="0">
                <a:latin typeface="Garamond" panose="02020404030301010803" pitchFamily="18" charset="0"/>
              </a:rPr>
              <a:t>Increased EA rewards registrants</a:t>
            </a:r>
          </a:p>
        </p:txBody>
      </p:sp>
      <p:sp>
        <p:nvSpPr>
          <p:cNvPr id="51" name="Oval 50"/>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9663579" y="6361767"/>
            <a:ext cx="2069876" cy="365761"/>
            <a:chOff x="5977943" y="5461651"/>
            <a:chExt cx="2069876" cy="365761"/>
          </a:xfrm>
        </p:grpSpPr>
        <p:grpSp>
          <p:nvGrpSpPr>
            <p:cNvPr id="53" name="Group 52"/>
            <p:cNvGrpSpPr/>
            <p:nvPr/>
          </p:nvGrpSpPr>
          <p:grpSpPr>
            <a:xfrm>
              <a:off x="5977943" y="5461652"/>
              <a:ext cx="365760" cy="365760"/>
              <a:chOff x="1159293" y="2836622"/>
              <a:chExt cx="1173706" cy="1173707"/>
            </a:xfrm>
          </p:grpSpPr>
          <p:sp>
            <p:nvSpPr>
              <p:cNvPr id="66" name="Donut 65"/>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54" name="Group 53"/>
            <p:cNvGrpSpPr/>
            <p:nvPr/>
          </p:nvGrpSpPr>
          <p:grpSpPr>
            <a:xfrm>
              <a:off x="6416536" y="5461651"/>
              <a:ext cx="365760" cy="365760"/>
              <a:chOff x="3482454" y="4624293"/>
              <a:chExt cx="1173706" cy="1173707"/>
            </a:xfrm>
            <a:solidFill>
              <a:srgbClr val="86BC25"/>
            </a:solidFill>
          </p:grpSpPr>
          <p:sp>
            <p:nvSpPr>
              <p:cNvPr id="64" name="Donut 63"/>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55" name="Group 54"/>
            <p:cNvGrpSpPr/>
            <p:nvPr/>
          </p:nvGrpSpPr>
          <p:grpSpPr>
            <a:xfrm>
              <a:off x="6850149" y="5461651"/>
              <a:ext cx="365760" cy="365760"/>
              <a:chOff x="6709717" y="2828011"/>
              <a:chExt cx="1173706" cy="1173707"/>
            </a:xfrm>
            <a:solidFill>
              <a:srgbClr val="86BC25"/>
            </a:solidFill>
          </p:grpSpPr>
          <p:sp>
            <p:nvSpPr>
              <p:cNvPr id="62" name="Donut 61"/>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56" name="Group 55"/>
            <p:cNvGrpSpPr/>
            <p:nvPr/>
          </p:nvGrpSpPr>
          <p:grpSpPr>
            <a:xfrm>
              <a:off x="7266104" y="5461651"/>
              <a:ext cx="365760" cy="365760"/>
              <a:chOff x="9110855" y="4410428"/>
              <a:chExt cx="1173706" cy="1173707"/>
            </a:xfrm>
            <a:solidFill>
              <a:srgbClr val="86BC25"/>
            </a:solidFill>
          </p:grpSpPr>
          <p:sp>
            <p:nvSpPr>
              <p:cNvPr id="60" name="Donut 59"/>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57" name="Group 56"/>
            <p:cNvGrpSpPr/>
            <p:nvPr/>
          </p:nvGrpSpPr>
          <p:grpSpPr>
            <a:xfrm>
              <a:off x="7682059" y="5461651"/>
              <a:ext cx="365760" cy="365760"/>
              <a:chOff x="10607147" y="2845234"/>
              <a:chExt cx="1173706" cy="1173707"/>
            </a:xfrm>
            <a:solidFill>
              <a:srgbClr val="86BC25"/>
            </a:solidFill>
          </p:grpSpPr>
          <p:sp>
            <p:nvSpPr>
              <p:cNvPr id="58" name="Donut 57"/>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37880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13" name="TextBox 12"/>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Technology | Information Systems</a:t>
            </a:r>
          </a:p>
        </p:txBody>
      </p:sp>
      <p:sp>
        <p:nvSpPr>
          <p:cNvPr id="14" name="TextBox 13"/>
          <p:cNvSpPr txBox="1"/>
          <p:nvPr/>
        </p:nvSpPr>
        <p:spPr>
          <a:xfrm>
            <a:off x="407813" y="799982"/>
            <a:ext cx="11325641" cy="338554"/>
          </a:xfrm>
          <a:prstGeom prst="rect">
            <a:avLst/>
          </a:prstGeom>
          <a:noFill/>
        </p:spPr>
        <p:txBody>
          <a:bodyPr wrap="square" rtlCol="0">
            <a:spAutoFit/>
          </a:bodyPr>
          <a:lstStyle/>
          <a:p>
            <a:r>
              <a:rPr lang="en-US" altLang="zh-CN" sz="1600" dirty="0">
                <a:latin typeface="Garamond" charset="0"/>
                <a:ea typeface="Garamond" charset="0"/>
                <a:cs typeface="Garamond" charset="0"/>
              </a:rPr>
              <a:t>Eliot's</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will</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implement</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three</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information</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systems</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to</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help</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companies</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better understand</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the</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local</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communities</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and</a:t>
            </a:r>
            <a:r>
              <a:rPr lang="zh-CN" altLang="en-US" sz="1600" dirty="0">
                <a:latin typeface="Garamond" charset="0"/>
                <a:ea typeface="Garamond" charset="0"/>
                <a:cs typeface="Garamond" charset="0"/>
              </a:rPr>
              <a:t> </a:t>
            </a:r>
            <a:r>
              <a:rPr lang="en-US" altLang="zh-CN" sz="1600" dirty="0">
                <a:latin typeface="Garamond" charset="0"/>
                <a:ea typeface="Garamond" charset="0"/>
                <a:cs typeface="Garamond" charset="0"/>
              </a:rPr>
              <a:t>customer demand</a:t>
            </a:r>
            <a:endParaRPr lang="en-US" sz="1600" dirty="0">
              <a:latin typeface="Garamond" charset="0"/>
              <a:ea typeface="Garamond" charset="0"/>
              <a:cs typeface="Garamond" charset="0"/>
            </a:endParaRPr>
          </a:p>
        </p:txBody>
      </p:sp>
      <p:grpSp>
        <p:nvGrpSpPr>
          <p:cNvPr id="15" name="Group 14"/>
          <p:cNvGrpSpPr/>
          <p:nvPr/>
        </p:nvGrpSpPr>
        <p:grpSpPr>
          <a:xfrm>
            <a:off x="407814" y="2111499"/>
            <a:ext cx="1737360" cy="3471469"/>
            <a:chOff x="407814" y="2111499"/>
            <a:chExt cx="1737360" cy="3471469"/>
          </a:xfrm>
        </p:grpSpPr>
        <p:sp>
          <p:nvSpPr>
            <p:cNvPr id="16" name="Arrow: Down 2">
              <a:extLst>
                <a:ext uri="{FF2B5EF4-FFF2-40B4-BE49-F238E27FC236}">
                  <a16:creationId xmlns:a16="http://schemas.microsoft.com/office/drawing/2014/main" id="{78C1921A-F9D0-F14B-BB0E-621622EA12D5}"/>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17" name="Rectangle 16">
              <a:extLst>
                <a:ext uri="{FF2B5EF4-FFF2-40B4-BE49-F238E27FC236}">
                  <a16:creationId xmlns:a16="http://schemas.microsoft.com/office/drawing/2014/main" id="{C8F69E9F-C9BC-E94E-94F9-47B713C02B38}"/>
                </a:ext>
              </a:extLst>
            </p:cNvPr>
            <p:cNvSpPr/>
            <p:nvPr/>
          </p:nvSpPr>
          <p:spPr>
            <a:xfrm>
              <a:off x="407814" y="2111499"/>
              <a:ext cx="1737360" cy="914400"/>
            </a:xfrm>
            <a:prstGeom prst="rect">
              <a:avLst/>
            </a:prstGeom>
            <a:solidFill>
              <a:srgbClr val="229FE4"/>
            </a:solidFill>
            <a:ln w="3175">
              <a:solidFill>
                <a:srgbClr val="229F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aramond" panose="02020404030301010803" pitchFamily="18" charset="0"/>
                  <a:ea typeface="Verdana" panose="020B0604030504040204" pitchFamily="34" charset="0"/>
                  <a:cs typeface="Verdana" panose="020B0604030504040204" pitchFamily="34" charset="0"/>
                </a:rPr>
                <a:t>Information Systems</a:t>
              </a:r>
            </a:p>
          </p:txBody>
        </p:sp>
        <p:sp>
          <p:nvSpPr>
            <p:cNvPr id="18" name="Rectangle 17">
              <a:extLst>
                <a:ext uri="{FF2B5EF4-FFF2-40B4-BE49-F238E27FC236}">
                  <a16:creationId xmlns:a16="http://schemas.microsoft.com/office/drawing/2014/main" id="{86048DF1-74A9-2744-85AB-56D1860F5008}"/>
                </a:ext>
              </a:extLst>
            </p:cNvPr>
            <p:cNvSpPr/>
            <p:nvPr/>
          </p:nvSpPr>
          <p:spPr>
            <a:xfrm>
              <a:off x="407814" y="3808385"/>
              <a:ext cx="1737360" cy="914400"/>
            </a:xfrm>
            <a:prstGeom prst="rect">
              <a:avLst/>
            </a:prstGeom>
            <a:solidFill>
              <a:schemeClr val="bg1"/>
            </a:solidFill>
            <a:ln w="3175">
              <a:solidFill>
                <a:srgbClr val="229F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Garamond" panose="02020404030301010803" pitchFamily="18" charset="0"/>
                  <a:ea typeface="Verdana" panose="020B0604030504040204" pitchFamily="34" charset="0"/>
                  <a:cs typeface="Verdana" panose="020B0604030504040204" pitchFamily="34" charset="0"/>
                </a:rPr>
                <a:t>System Implementation</a:t>
              </a:r>
            </a:p>
          </p:txBody>
        </p:sp>
      </p:grpSp>
      <p:sp>
        <p:nvSpPr>
          <p:cNvPr id="8" name="Rounded Rectangle 7"/>
          <p:cNvSpPr/>
          <p:nvPr/>
        </p:nvSpPr>
        <p:spPr>
          <a:xfrm>
            <a:off x="3851743" y="1831062"/>
            <a:ext cx="2373809" cy="599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9" name="Rounded Rectangle 8"/>
          <p:cNvSpPr/>
          <p:nvPr/>
        </p:nvSpPr>
        <p:spPr>
          <a:xfrm>
            <a:off x="2508741" y="4081670"/>
            <a:ext cx="2373809" cy="599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10" name="Rounded Rectangle 9"/>
          <p:cNvSpPr/>
          <p:nvPr/>
        </p:nvSpPr>
        <p:spPr>
          <a:xfrm>
            <a:off x="8412935" y="4096432"/>
            <a:ext cx="2373809" cy="599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11" name="Oval 10"/>
          <p:cNvSpPr/>
          <p:nvPr/>
        </p:nvSpPr>
        <p:spPr>
          <a:xfrm>
            <a:off x="5546263" y="2557936"/>
            <a:ext cx="2237465" cy="2237465"/>
          </a:xfrm>
          <a:prstGeom prst="ellipse">
            <a:avLst/>
          </a:prstGeom>
          <a:solidFill>
            <a:srgbClr val="01247B">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12" name="Oval 11"/>
          <p:cNvSpPr/>
          <p:nvPr/>
        </p:nvSpPr>
        <p:spPr>
          <a:xfrm>
            <a:off x="4713076" y="3802683"/>
            <a:ext cx="1207698" cy="1207698"/>
          </a:xfrm>
          <a:prstGeom prst="ellipse">
            <a:avLst/>
          </a:prstGeom>
          <a:solidFill>
            <a:srgbClr val="229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19" name="Oval 18"/>
          <p:cNvSpPr/>
          <p:nvPr/>
        </p:nvSpPr>
        <p:spPr>
          <a:xfrm>
            <a:off x="6027166" y="1549594"/>
            <a:ext cx="1207698" cy="1207698"/>
          </a:xfrm>
          <a:prstGeom prst="ellipse">
            <a:avLst/>
          </a:prstGeom>
          <a:solidFill>
            <a:srgbClr val="229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20" name="Oval 19"/>
          <p:cNvSpPr/>
          <p:nvPr/>
        </p:nvSpPr>
        <p:spPr>
          <a:xfrm>
            <a:off x="7450451" y="3802683"/>
            <a:ext cx="1207698" cy="1207698"/>
          </a:xfrm>
          <a:prstGeom prst="ellipse">
            <a:avLst/>
          </a:prstGeom>
          <a:solidFill>
            <a:srgbClr val="229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550" y="3937805"/>
            <a:ext cx="828136" cy="84165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09" y="1764525"/>
            <a:ext cx="727974" cy="727974"/>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001" y="3937805"/>
            <a:ext cx="914792" cy="914792"/>
          </a:xfrm>
          <a:prstGeom prst="rect">
            <a:avLst/>
          </a:prstGeom>
        </p:spPr>
      </p:pic>
      <p:pic>
        <p:nvPicPr>
          <p:cNvPr id="24" name="Picture 23"/>
          <p:cNvPicPr>
            <a:picLocks noChangeAspect="1"/>
          </p:cNvPicPr>
          <p:nvPr/>
        </p:nvPicPr>
        <p:blipFill>
          <a:blip r:embed="rId5">
            <a:extLst>
              <a:ext uri="{BEBA8EAE-BF5A-486C-A8C5-ECC9F3942E4B}">
                <a14:imgProps xmlns:a14="http://schemas.microsoft.com/office/drawing/2010/main">
                  <a14:imgLayer r:embed="rId6">
                    <a14:imgEffect>
                      <a14:brightnessContrast bright="100000" contrast="64000"/>
                    </a14:imgEffect>
                  </a14:imgLayer>
                </a14:imgProps>
              </a:ext>
              <a:ext uri="{28A0092B-C50C-407E-A947-70E740481C1C}">
                <a14:useLocalDpi xmlns:a14="http://schemas.microsoft.com/office/drawing/2010/main" val="0"/>
              </a:ext>
            </a:extLst>
          </a:blip>
          <a:stretch>
            <a:fillRect/>
          </a:stretch>
        </p:blipFill>
        <p:spPr>
          <a:xfrm>
            <a:off x="5793951" y="3268042"/>
            <a:ext cx="1765540" cy="817252"/>
          </a:xfrm>
          <a:prstGeom prst="rect">
            <a:avLst/>
          </a:prstGeom>
        </p:spPr>
      </p:pic>
      <p:sp>
        <p:nvSpPr>
          <p:cNvPr id="25" name="TextBox 24"/>
          <p:cNvSpPr txBox="1"/>
          <p:nvPr/>
        </p:nvSpPr>
        <p:spPr>
          <a:xfrm>
            <a:off x="4165183" y="1950118"/>
            <a:ext cx="2374962" cy="369332"/>
          </a:xfrm>
          <a:prstGeom prst="rect">
            <a:avLst/>
          </a:prstGeom>
          <a:noFill/>
        </p:spPr>
        <p:txBody>
          <a:bodyPr wrap="square" rtlCol="0">
            <a:spAutoFit/>
          </a:bodyPr>
          <a:lstStyle/>
          <a:p>
            <a:r>
              <a:rPr lang="en-US" altLang="zh-CN" dirty="0">
                <a:latin typeface="Garamond" charset="0"/>
                <a:ea typeface="Garamond" charset="0"/>
                <a:cs typeface="Garamond" charset="0"/>
              </a:rPr>
              <a:t>Customer</a:t>
            </a:r>
            <a:r>
              <a:rPr lang="zh-CN" altLang="en-US">
                <a:latin typeface="Garamond" charset="0"/>
                <a:ea typeface="Garamond" charset="0"/>
                <a:cs typeface="Garamond" charset="0"/>
              </a:rPr>
              <a:t> </a:t>
            </a:r>
            <a:r>
              <a:rPr lang="en-US" altLang="zh-CN" dirty="0">
                <a:latin typeface="Garamond" charset="0"/>
                <a:ea typeface="Garamond" charset="0"/>
                <a:cs typeface="Garamond" charset="0"/>
              </a:rPr>
              <a:t>System</a:t>
            </a:r>
            <a:endParaRPr lang="en-US" dirty="0">
              <a:latin typeface="Garamond" charset="0"/>
              <a:ea typeface="Garamond" charset="0"/>
              <a:cs typeface="Garamond" charset="0"/>
            </a:endParaRPr>
          </a:p>
        </p:txBody>
      </p:sp>
      <p:sp>
        <p:nvSpPr>
          <p:cNvPr id="26" name="TextBox 25"/>
          <p:cNvSpPr txBox="1"/>
          <p:nvPr/>
        </p:nvSpPr>
        <p:spPr>
          <a:xfrm>
            <a:off x="8809854" y="4196561"/>
            <a:ext cx="2374962" cy="369332"/>
          </a:xfrm>
          <a:prstGeom prst="rect">
            <a:avLst/>
          </a:prstGeom>
          <a:noFill/>
        </p:spPr>
        <p:txBody>
          <a:bodyPr wrap="square" rtlCol="0">
            <a:spAutoFit/>
          </a:bodyPr>
          <a:lstStyle/>
          <a:p>
            <a:r>
              <a:rPr lang="en-US" altLang="zh-CN" dirty="0">
                <a:latin typeface="Garamond" charset="0"/>
                <a:ea typeface="Garamond" charset="0"/>
                <a:cs typeface="Garamond" charset="0"/>
              </a:rPr>
              <a:t>Employee</a:t>
            </a:r>
            <a:r>
              <a:rPr lang="zh-CN" altLang="en-US">
                <a:latin typeface="Garamond" charset="0"/>
                <a:ea typeface="Garamond" charset="0"/>
                <a:cs typeface="Garamond" charset="0"/>
              </a:rPr>
              <a:t> </a:t>
            </a:r>
            <a:r>
              <a:rPr lang="en-US" altLang="zh-CN" dirty="0">
                <a:latin typeface="Garamond" charset="0"/>
                <a:ea typeface="Garamond" charset="0"/>
                <a:cs typeface="Garamond" charset="0"/>
              </a:rPr>
              <a:t>System</a:t>
            </a:r>
            <a:endParaRPr lang="en-US" dirty="0">
              <a:latin typeface="Garamond" charset="0"/>
              <a:ea typeface="Garamond" charset="0"/>
              <a:cs typeface="Garamond" charset="0"/>
            </a:endParaRPr>
          </a:p>
        </p:txBody>
      </p:sp>
      <p:sp>
        <p:nvSpPr>
          <p:cNvPr id="27" name="TextBox 26"/>
          <p:cNvSpPr txBox="1"/>
          <p:nvPr/>
        </p:nvSpPr>
        <p:spPr>
          <a:xfrm>
            <a:off x="2783385" y="4196561"/>
            <a:ext cx="2374962" cy="369332"/>
          </a:xfrm>
          <a:prstGeom prst="rect">
            <a:avLst/>
          </a:prstGeom>
          <a:noFill/>
        </p:spPr>
        <p:txBody>
          <a:bodyPr wrap="square" rtlCol="0">
            <a:spAutoFit/>
          </a:bodyPr>
          <a:lstStyle/>
          <a:p>
            <a:r>
              <a:rPr lang="en-US" altLang="zh-CN" dirty="0">
                <a:latin typeface="Garamond" charset="0"/>
                <a:ea typeface="Garamond" charset="0"/>
                <a:cs typeface="Garamond" charset="0"/>
              </a:rPr>
              <a:t>Inventory</a:t>
            </a:r>
            <a:r>
              <a:rPr lang="zh-CN" altLang="en-US">
                <a:latin typeface="Garamond" charset="0"/>
                <a:ea typeface="Garamond" charset="0"/>
                <a:cs typeface="Garamond" charset="0"/>
              </a:rPr>
              <a:t> </a:t>
            </a:r>
            <a:r>
              <a:rPr lang="en-US" altLang="zh-CN" dirty="0">
                <a:latin typeface="Garamond" charset="0"/>
                <a:ea typeface="Garamond" charset="0"/>
                <a:cs typeface="Garamond" charset="0"/>
              </a:rPr>
              <a:t>System</a:t>
            </a:r>
            <a:endParaRPr lang="en-US" dirty="0">
              <a:latin typeface="Garamond" charset="0"/>
              <a:ea typeface="Garamond" charset="0"/>
              <a:cs typeface="Garamond" charset="0"/>
            </a:endParaRPr>
          </a:p>
        </p:txBody>
      </p:sp>
      <p:cxnSp>
        <p:nvCxnSpPr>
          <p:cNvPr id="28" name="Straight Arrow Connector 27"/>
          <p:cNvCxnSpPr/>
          <p:nvPr/>
        </p:nvCxnSpPr>
        <p:spPr>
          <a:xfrm flipV="1">
            <a:off x="7294673" y="2111499"/>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004563" y="1673177"/>
            <a:ext cx="948219" cy="948219"/>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0" name="TextBox 29">
            <a:extLst>
              <a:ext uri="{FF2B5EF4-FFF2-40B4-BE49-F238E27FC236}">
                <a16:creationId xmlns:a16="http://schemas.microsoft.com/office/drawing/2014/main" id="{0612C444-BC12-DB4D-8E4A-BB3993B68F44}"/>
              </a:ext>
            </a:extLst>
          </p:cNvPr>
          <p:cNvSpPr txBox="1"/>
          <p:nvPr/>
        </p:nvSpPr>
        <p:spPr>
          <a:xfrm>
            <a:off x="9043839" y="1648136"/>
            <a:ext cx="2947462" cy="1200329"/>
          </a:xfrm>
          <a:prstGeom prst="rect">
            <a:avLst/>
          </a:prstGeom>
          <a:noFill/>
        </p:spPr>
        <p:txBody>
          <a:bodyPr wrap="square" rtlCol="0">
            <a:spAutoFit/>
          </a:bodyPr>
          <a:lstStyle/>
          <a:p>
            <a:pPr marL="285750" indent="-285750">
              <a:buFont typeface="Wingdings" pitchFamily="2" charset="2"/>
              <a:buChar char="v"/>
            </a:pPr>
            <a:r>
              <a:rPr lang="en-US" altLang="zh-CN" dirty="0">
                <a:latin typeface="Garamond" charset="0"/>
                <a:ea typeface="Garamond" charset="0"/>
                <a:cs typeface="Garamond" charset="0"/>
              </a:rPr>
              <a:t>Analyze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individual</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preferences</a:t>
            </a:r>
          </a:p>
          <a:p>
            <a:pPr marL="285750" indent="-285750">
              <a:buFont typeface="Wingdings" pitchFamily="2" charset="2"/>
              <a:buChar char="v"/>
            </a:pPr>
            <a:r>
              <a:rPr lang="en-US" altLang="zh-CN" dirty="0">
                <a:latin typeface="Garamond" charset="0"/>
                <a:ea typeface="Garamond" charset="0"/>
                <a:cs typeface="Garamond" charset="0"/>
              </a:rPr>
              <a:t>Increase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 brand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loyalty</a:t>
            </a:r>
            <a:endParaRPr lang="en-US" dirty="0">
              <a:latin typeface="Garamond" charset="0"/>
              <a:ea typeface="Garamond" charset="0"/>
              <a:cs typeface="Garamond" charset="0"/>
            </a:endParaRPr>
          </a:p>
        </p:txBody>
      </p:sp>
      <p:cxnSp>
        <p:nvCxnSpPr>
          <p:cNvPr id="31" name="Straight Arrow Connector 30"/>
          <p:cNvCxnSpPr/>
          <p:nvPr/>
        </p:nvCxnSpPr>
        <p:spPr>
          <a:xfrm flipH="1">
            <a:off x="3655373" y="4733829"/>
            <a:ext cx="1" cy="41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182378" y="5177551"/>
            <a:ext cx="948219" cy="9482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3" name="TextBox 32">
            <a:extLst>
              <a:ext uri="{FF2B5EF4-FFF2-40B4-BE49-F238E27FC236}">
                <a16:creationId xmlns:a16="http://schemas.microsoft.com/office/drawing/2014/main" id="{0612C444-BC12-DB4D-8E4A-BB3993B68F44}"/>
              </a:ext>
            </a:extLst>
          </p:cNvPr>
          <p:cNvSpPr txBox="1"/>
          <p:nvPr/>
        </p:nvSpPr>
        <p:spPr>
          <a:xfrm>
            <a:off x="4062692" y="5126453"/>
            <a:ext cx="2863800" cy="1200329"/>
          </a:xfrm>
          <a:prstGeom prst="rect">
            <a:avLst/>
          </a:prstGeom>
          <a:noFill/>
        </p:spPr>
        <p:txBody>
          <a:bodyPr wrap="square" rtlCol="0">
            <a:spAutoFit/>
          </a:bodyPr>
          <a:lstStyle/>
          <a:p>
            <a:pPr marL="285750" indent="-285750">
              <a:buFont typeface="Wingdings" pitchFamily="2" charset="2"/>
              <a:buChar char="v"/>
            </a:pPr>
            <a:r>
              <a:rPr lang="en-US" altLang="zh-CN" dirty="0">
                <a:latin typeface="Garamond" charset="0"/>
                <a:ea typeface="Garamond" charset="0"/>
                <a:cs typeface="Garamond" charset="0"/>
              </a:rPr>
              <a:t>Increase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traceability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inventory</a:t>
            </a:r>
          </a:p>
          <a:p>
            <a:pPr marL="285750" indent="-285750">
              <a:buFont typeface="Wingdings" pitchFamily="2" charset="2"/>
              <a:buChar char="v"/>
            </a:pPr>
            <a:r>
              <a:rPr lang="en-US" altLang="zh-CN" dirty="0">
                <a:latin typeface="Garamond" charset="0"/>
                <a:ea typeface="Garamond" charset="0"/>
                <a:cs typeface="Garamond" charset="0"/>
              </a:rPr>
              <a:t>Cut back on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unsold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inventory</a:t>
            </a: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4709" y="5277295"/>
            <a:ext cx="758296" cy="758296"/>
          </a:xfrm>
          <a:prstGeom prst="rect">
            <a:avLst/>
          </a:prstGeom>
        </p:spPr>
      </p:pic>
      <p:cxnSp>
        <p:nvCxnSpPr>
          <p:cNvPr id="35" name="Straight Arrow Connector 34"/>
          <p:cNvCxnSpPr/>
          <p:nvPr/>
        </p:nvCxnSpPr>
        <p:spPr>
          <a:xfrm flipH="1">
            <a:off x="8900540" y="4770165"/>
            <a:ext cx="1" cy="41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426432" y="5249380"/>
            <a:ext cx="948219" cy="9482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2585" y="5305533"/>
            <a:ext cx="835911" cy="835911"/>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1653" y="1809277"/>
            <a:ext cx="558782" cy="558782"/>
          </a:xfrm>
          <a:prstGeom prst="rect">
            <a:avLst/>
          </a:prstGeom>
        </p:spPr>
      </p:pic>
      <p:sp>
        <p:nvSpPr>
          <p:cNvPr id="39" name="Oval 38"/>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9663579" y="6361767"/>
            <a:ext cx="2069876" cy="365761"/>
            <a:chOff x="5977943" y="5461651"/>
            <a:chExt cx="2069876" cy="365761"/>
          </a:xfrm>
        </p:grpSpPr>
        <p:grpSp>
          <p:nvGrpSpPr>
            <p:cNvPr id="41" name="Group 40"/>
            <p:cNvGrpSpPr/>
            <p:nvPr/>
          </p:nvGrpSpPr>
          <p:grpSpPr>
            <a:xfrm>
              <a:off x="5977943" y="5461652"/>
              <a:ext cx="365760" cy="365760"/>
              <a:chOff x="1159293" y="2836622"/>
              <a:chExt cx="1173706" cy="1173707"/>
            </a:xfrm>
          </p:grpSpPr>
          <p:sp>
            <p:nvSpPr>
              <p:cNvPr id="54" name="Donut 53"/>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42" name="Group 41"/>
            <p:cNvGrpSpPr/>
            <p:nvPr/>
          </p:nvGrpSpPr>
          <p:grpSpPr>
            <a:xfrm>
              <a:off x="6416536" y="5461651"/>
              <a:ext cx="365760" cy="365760"/>
              <a:chOff x="3482454" y="4624293"/>
              <a:chExt cx="1173706" cy="1173707"/>
            </a:xfrm>
            <a:solidFill>
              <a:srgbClr val="86BC25"/>
            </a:solidFill>
          </p:grpSpPr>
          <p:sp>
            <p:nvSpPr>
              <p:cNvPr id="52" name="Donut 51"/>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43" name="Group 42"/>
            <p:cNvGrpSpPr/>
            <p:nvPr/>
          </p:nvGrpSpPr>
          <p:grpSpPr>
            <a:xfrm>
              <a:off x="6850149" y="5461651"/>
              <a:ext cx="365760" cy="365760"/>
              <a:chOff x="6709717" y="2828011"/>
              <a:chExt cx="1173706" cy="1173707"/>
            </a:xfrm>
            <a:solidFill>
              <a:srgbClr val="86BC25"/>
            </a:solidFill>
          </p:grpSpPr>
          <p:sp>
            <p:nvSpPr>
              <p:cNvPr id="50" name="Donut 49"/>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1" name="Picture 5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44" name="Group 43"/>
            <p:cNvGrpSpPr/>
            <p:nvPr/>
          </p:nvGrpSpPr>
          <p:grpSpPr>
            <a:xfrm>
              <a:off x="7266104" y="5461651"/>
              <a:ext cx="365760" cy="365760"/>
              <a:chOff x="9110855" y="4410428"/>
              <a:chExt cx="1173706" cy="1173707"/>
            </a:xfrm>
            <a:solidFill>
              <a:srgbClr val="86BC25"/>
            </a:solidFill>
          </p:grpSpPr>
          <p:sp>
            <p:nvSpPr>
              <p:cNvPr id="48" name="Donut 47"/>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9"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45" name="Group 44"/>
            <p:cNvGrpSpPr/>
            <p:nvPr/>
          </p:nvGrpSpPr>
          <p:grpSpPr>
            <a:xfrm>
              <a:off x="7682059" y="5461651"/>
              <a:ext cx="365760" cy="365760"/>
              <a:chOff x="10607147" y="2845234"/>
              <a:chExt cx="1173706" cy="1173707"/>
            </a:xfrm>
            <a:solidFill>
              <a:srgbClr val="86BC25"/>
            </a:solidFill>
          </p:grpSpPr>
          <p:sp>
            <p:nvSpPr>
              <p:cNvPr id="46" name="Donut 45"/>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
        <p:nvSpPr>
          <p:cNvPr id="56" name="TextBox 55">
            <a:extLst>
              <a:ext uri="{FF2B5EF4-FFF2-40B4-BE49-F238E27FC236}">
                <a16:creationId xmlns:a16="http://schemas.microsoft.com/office/drawing/2014/main" id="{0612C444-BC12-DB4D-8E4A-BB3993B68F44}"/>
              </a:ext>
            </a:extLst>
          </p:cNvPr>
          <p:cNvSpPr txBox="1"/>
          <p:nvPr/>
        </p:nvSpPr>
        <p:spPr>
          <a:xfrm>
            <a:off x="9354844" y="5177551"/>
            <a:ext cx="2863800" cy="1200329"/>
          </a:xfrm>
          <a:prstGeom prst="rect">
            <a:avLst/>
          </a:prstGeom>
          <a:noFill/>
        </p:spPr>
        <p:txBody>
          <a:bodyPr wrap="square" rtlCol="0">
            <a:spAutoFit/>
          </a:bodyPr>
          <a:lstStyle/>
          <a:p>
            <a:pPr marL="285750" indent="-285750">
              <a:buFont typeface="Wingdings" pitchFamily="2" charset="2"/>
              <a:buChar char="v"/>
            </a:pPr>
            <a:r>
              <a:rPr lang="en-US" altLang="zh-CN" dirty="0">
                <a:latin typeface="Garamond" charset="0"/>
                <a:ea typeface="Garamond" charset="0"/>
                <a:cs typeface="Garamond" charset="0"/>
              </a:rPr>
              <a:t>Increase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employee efficiency</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285750" indent="-285750">
              <a:buFont typeface="Wingdings" pitchFamily="2" charset="2"/>
              <a:buChar char="v"/>
            </a:pPr>
            <a:r>
              <a:rPr lang="en-US" altLang="zh-CN" dirty="0">
                <a:latin typeface="Garamond" charset="0"/>
                <a:ea typeface="Garamond" charset="0"/>
                <a:cs typeface="Garamond" charset="0"/>
              </a:rPr>
              <a:t>Record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employee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performance</a:t>
            </a:r>
          </a:p>
        </p:txBody>
      </p:sp>
    </p:spTree>
    <p:extLst>
      <p:ext uri="{BB962C8B-B14F-4D97-AF65-F5344CB8AC3E}">
        <p14:creationId xmlns:p14="http://schemas.microsoft.com/office/powerpoint/2010/main" val="105516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3" name="TextBox 12"/>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Technology | System Implementation</a:t>
            </a:r>
          </a:p>
        </p:txBody>
      </p:sp>
      <p:sp>
        <p:nvSpPr>
          <p:cNvPr id="14" name="TextBox 13"/>
          <p:cNvSpPr txBox="1"/>
          <p:nvPr/>
        </p:nvSpPr>
        <p:spPr>
          <a:xfrm>
            <a:off x="407813" y="799982"/>
            <a:ext cx="11293649" cy="338554"/>
          </a:xfrm>
          <a:prstGeom prst="rect">
            <a:avLst/>
          </a:prstGeom>
          <a:noFill/>
        </p:spPr>
        <p:txBody>
          <a:bodyPr wrap="square" rtlCol="0">
            <a:spAutoFit/>
          </a:bodyPr>
          <a:lstStyle/>
          <a:p>
            <a:r>
              <a:rPr lang="en-US" sz="1600" i="0" dirty="0">
                <a:latin typeface="Garamond" charset="0"/>
                <a:ea typeface="Garamond" charset="0"/>
                <a:cs typeface="Garamond" charset="0"/>
              </a:rPr>
              <a:t>Implementation of new software to improve customer relationships, manage employees, and streamline inventory</a:t>
            </a:r>
          </a:p>
        </p:txBody>
      </p:sp>
      <p:grpSp>
        <p:nvGrpSpPr>
          <p:cNvPr id="15" name="Group 14"/>
          <p:cNvGrpSpPr/>
          <p:nvPr/>
        </p:nvGrpSpPr>
        <p:grpSpPr>
          <a:xfrm>
            <a:off x="407814" y="2111499"/>
            <a:ext cx="1737360" cy="3471469"/>
            <a:chOff x="407814" y="2111499"/>
            <a:chExt cx="1737360" cy="3471469"/>
          </a:xfrm>
        </p:grpSpPr>
        <p:sp>
          <p:nvSpPr>
            <p:cNvPr id="16" name="Arrow: Down 2">
              <a:extLst>
                <a:ext uri="{FF2B5EF4-FFF2-40B4-BE49-F238E27FC236}">
                  <a16:creationId xmlns:a16="http://schemas.microsoft.com/office/drawing/2014/main" id="{78C1921A-F9D0-F14B-BB0E-621622EA12D5}"/>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17" name="Rectangle 16">
              <a:extLst>
                <a:ext uri="{FF2B5EF4-FFF2-40B4-BE49-F238E27FC236}">
                  <a16:creationId xmlns:a16="http://schemas.microsoft.com/office/drawing/2014/main" id="{C8F69E9F-C9BC-E94E-94F9-47B713C02B38}"/>
                </a:ext>
              </a:extLst>
            </p:cNvPr>
            <p:cNvSpPr/>
            <p:nvPr/>
          </p:nvSpPr>
          <p:spPr>
            <a:xfrm>
              <a:off x="407814" y="2111499"/>
              <a:ext cx="1737360" cy="914400"/>
            </a:xfrm>
            <a:prstGeom prst="rect">
              <a:avLst/>
            </a:prstGeom>
            <a:solidFill>
              <a:schemeClr val="bg1"/>
            </a:solidFill>
            <a:ln w="3175">
              <a:solidFill>
                <a:srgbClr val="229F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Information Systems</a:t>
              </a:r>
            </a:p>
          </p:txBody>
        </p:sp>
        <p:sp>
          <p:nvSpPr>
            <p:cNvPr id="18" name="Rectangle 17">
              <a:extLst>
                <a:ext uri="{FF2B5EF4-FFF2-40B4-BE49-F238E27FC236}">
                  <a16:creationId xmlns:a16="http://schemas.microsoft.com/office/drawing/2014/main" id="{86048DF1-74A9-2744-85AB-56D1860F5008}"/>
                </a:ext>
              </a:extLst>
            </p:cNvPr>
            <p:cNvSpPr/>
            <p:nvPr/>
          </p:nvSpPr>
          <p:spPr>
            <a:xfrm>
              <a:off x="407814" y="3808385"/>
              <a:ext cx="1737360" cy="914400"/>
            </a:xfrm>
            <a:prstGeom prst="rect">
              <a:avLst/>
            </a:prstGeom>
            <a:solidFill>
              <a:srgbClr val="229FE4"/>
            </a:solidFill>
            <a:ln w="3175">
              <a:solidFill>
                <a:srgbClr val="229F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aramond" panose="02020404030301010803" pitchFamily="18" charset="0"/>
                  <a:ea typeface="Verdana" panose="020B0604030504040204" pitchFamily="34" charset="0"/>
                  <a:cs typeface="Verdana" panose="020B0604030504040204" pitchFamily="34" charset="0"/>
                </a:rPr>
                <a:t>System Implementation</a:t>
              </a:r>
            </a:p>
          </p:txBody>
        </p:sp>
      </p:grpSp>
      <p:grpSp>
        <p:nvGrpSpPr>
          <p:cNvPr id="19" name="Group 18"/>
          <p:cNvGrpSpPr/>
          <p:nvPr/>
        </p:nvGrpSpPr>
        <p:grpSpPr>
          <a:xfrm>
            <a:off x="2674189" y="1829833"/>
            <a:ext cx="8850140" cy="3863130"/>
            <a:chOff x="2674189" y="1238997"/>
            <a:chExt cx="8850140" cy="4143415"/>
          </a:xfrm>
        </p:grpSpPr>
        <p:sp>
          <p:nvSpPr>
            <p:cNvPr id="20" name="Rectangle 19"/>
            <p:cNvSpPr/>
            <p:nvPr/>
          </p:nvSpPr>
          <p:spPr>
            <a:xfrm>
              <a:off x="8578622" y="1238997"/>
              <a:ext cx="2945707" cy="41402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21" name="Rectangle 20"/>
            <p:cNvSpPr/>
            <p:nvPr/>
          </p:nvSpPr>
          <p:spPr>
            <a:xfrm>
              <a:off x="5628496" y="1238997"/>
              <a:ext cx="2945707" cy="41402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22" name="Rectangle 21"/>
            <p:cNvSpPr/>
            <p:nvPr/>
          </p:nvSpPr>
          <p:spPr>
            <a:xfrm>
              <a:off x="2674189" y="1242204"/>
              <a:ext cx="2945707" cy="4140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grpSp>
      <p:sp>
        <p:nvSpPr>
          <p:cNvPr id="23" name="Oval 22"/>
          <p:cNvSpPr/>
          <p:nvPr/>
        </p:nvSpPr>
        <p:spPr>
          <a:xfrm>
            <a:off x="8285604" y="1507224"/>
            <a:ext cx="795420" cy="795420"/>
          </a:xfrm>
          <a:prstGeom prst="ellipse">
            <a:avLst/>
          </a:prstGeom>
          <a:solidFill>
            <a:schemeClr val="bg1"/>
          </a:solidFill>
          <a:ln>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24" name="TextBox 23">
            <a:extLst>
              <a:ext uri="{FF2B5EF4-FFF2-40B4-BE49-F238E27FC236}">
                <a16:creationId xmlns:a16="http://schemas.microsoft.com/office/drawing/2014/main" id="{0612C444-BC12-DB4D-8E4A-BB3993B68F44}"/>
              </a:ext>
            </a:extLst>
          </p:cNvPr>
          <p:cNvSpPr txBox="1"/>
          <p:nvPr/>
        </p:nvSpPr>
        <p:spPr>
          <a:xfrm>
            <a:off x="8668419" y="4167490"/>
            <a:ext cx="2766110" cy="1200329"/>
          </a:xfrm>
          <a:prstGeom prst="rect">
            <a:avLst/>
          </a:prstGeom>
          <a:noFill/>
        </p:spPr>
        <p:txBody>
          <a:bodyPr wrap="square" rtlCol="0">
            <a:spAutoFit/>
          </a:bodyPr>
          <a:lstStyle/>
          <a:p>
            <a:pPr marL="285750" indent="-285750">
              <a:buFont typeface="Wingdings" pitchFamily="2" charset="2"/>
              <a:buChar char="v"/>
            </a:pPr>
            <a:r>
              <a:rPr lang="en-US" altLang="zh-CN" b="1" dirty="0">
                <a:latin typeface="Garamond" charset="0"/>
                <a:ea typeface="Garamond" charset="0"/>
                <a:cs typeface="Garamond" charset="0"/>
              </a:rPr>
              <a:t>Cost</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$0.5</a:t>
            </a:r>
            <a:r>
              <a:rPr lang="zh-CN" altLang="en-US" dirty="0">
                <a:latin typeface="Garamond" charset="0"/>
                <a:ea typeface="Garamond" charset="0"/>
                <a:cs typeface="Garamond" charset="0"/>
              </a:rPr>
              <a:t> </a:t>
            </a:r>
            <a:r>
              <a:rPr lang="mr-IN"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$1</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per</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tag</a:t>
            </a:r>
          </a:p>
          <a:p>
            <a:pPr marL="285750" indent="-285750">
              <a:buFont typeface="Wingdings" pitchFamily="2" charset="2"/>
              <a:buChar char="v"/>
            </a:pPr>
            <a:r>
              <a:rPr lang="en-US" altLang="zh-CN" b="1" dirty="0">
                <a:latin typeface="Garamond" charset="0"/>
                <a:ea typeface="Garamond" charset="0"/>
                <a:cs typeface="Garamond" charset="0"/>
              </a:rPr>
              <a:t>Implementation</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r>
              <a:rPr lang="en-US" altLang="zh-CN" dirty="0">
                <a:latin typeface="Garamond" charset="0"/>
                <a:ea typeface="Garamond" charset="0"/>
                <a:cs typeface="Garamond" charset="0"/>
              </a:rPr>
              <a:t>      ~4</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years</a:t>
            </a:r>
          </a:p>
          <a:p>
            <a:pPr marL="285750" indent="-285750">
              <a:buFont typeface="Wingdings" pitchFamily="2" charset="2"/>
              <a:buChar char="v"/>
            </a:pPr>
            <a:r>
              <a:rPr lang="en-US" altLang="zh-CN" dirty="0">
                <a:latin typeface="Garamond" charset="0"/>
                <a:ea typeface="Garamond" charset="0"/>
                <a:cs typeface="Garamond" charset="0"/>
              </a:rPr>
              <a:t>Inventory-oriented</a:t>
            </a:r>
            <a:endParaRPr lang="en-US" dirty="0">
              <a:latin typeface="Garamond" charset="0"/>
              <a:ea typeface="Garamond" charset="0"/>
              <a:cs typeface="Garamond" charset="0"/>
            </a:endParaRPr>
          </a:p>
        </p:txBody>
      </p:sp>
      <p:sp>
        <p:nvSpPr>
          <p:cNvPr id="29" name="TextBox 28">
            <a:extLst>
              <a:ext uri="{FF2B5EF4-FFF2-40B4-BE49-F238E27FC236}">
                <a16:creationId xmlns:a16="http://schemas.microsoft.com/office/drawing/2014/main" id="{0612C444-BC12-DB4D-8E4A-BB3993B68F44}"/>
              </a:ext>
            </a:extLst>
          </p:cNvPr>
          <p:cNvSpPr txBox="1"/>
          <p:nvPr/>
        </p:nvSpPr>
        <p:spPr>
          <a:xfrm>
            <a:off x="5781952" y="4196539"/>
            <a:ext cx="2766110" cy="1200329"/>
          </a:xfrm>
          <a:prstGeom prst="rect">
            <a:avLst/>
          </a:prstGeom>
          <a:noFill/>
        </p:spPr>
        <p:txBody>
          <a:bodyPr wrap="square" rtlCol="0">
            <a:spAutoFit/>
          </a:bodyPr>
          <a:lstStyle/>
          <a:p>
            <a:pPr marL="285750" indent="-285750">
              <a:buFont typeface="Wingdings" pitchFamily="2" charset="2"/>
              <a:buChar char="v"/>
            </a:pPr>
            <a:r>
              <a:rPr lang="en-US" altLang="zh-CN" b="1" dirty="0">
                <a:latin typeface="Garamond" charset="0"/>
                <a:ea typeface="Garamond" charset="0"/>
                <a:cs typeface="Garamond" charset="0"/>
              </a:rPr>
              <a:t>Cost</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$150K - $1 million</a:t>
            </a:r>
          </a:p>
          <a:p>
            <a:pPr marL="285750" indent="-285750">
              <a:buFont typeface="Wingdings" pitchFamily="2" charset="2"/>
              <a:buChar char="v"/>
            </a:pPr>
            <a:r>
              <a:rPr lang="en-US" altLang="zh-CN" b="1" dirty="0">
                <a:latin typeface="Garamond" charset="0"/>
                <a:ea typeface="Garamond" charset="0"/>
                <a:cs typeface="Garamond" charset="0"/>
              </a:rPr>
              <a:t>Implementation</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1</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3</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years</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285750" indent="-285750">
              <a:buFont typeface="Wingdings" pitchFamily="2" charset="2"/>
              <a:buChar char="v"/>
            </a:pPr>
            <a:r>
              <a:rPr lang="en-US" altLang="zh-CN" dirty="0">
                <a:latin typeface="Garamond" charset="0"/>
                <a:ea typeface="Garamond" charset="0"/>
                <a:cs typeface="Garamond" charset="0"/>
              </a:rPr>
              <a:t>Management-oriented</a:t>
            </a:r>
            <a:endParaRPr lang="en-US" dirty="0">
              <a:latin typeface="Garamond" charset="0"/>
              <a:ea typeface="Garamond" charset="0"/>
              <a:cs typeface="Garamond" charset="0"/>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554" y="3127183"/>
            <a:ext cx="892615" cy="669888"/>
          </a:xfrm>
          <a:prstGeom prst="rect">
            <a:avLst/>
          </a:prstGeom>
        </p:spPr>
      </p:pic>
      <p:sp>
        <p:nvSpPr>
          <p:cNvPr id="33" name="TextBox 32"/>
          <p:cNvSpPr txBox="1"/>
          <p:nvPr/>
        </p:nvSpPr>
        <p:spPr>
          <a:xfrm>
            <a:off x="3609679" y="1876446"/>
            <a:ext cx="1258968" cy="523220"/>
          </a:xfrm>
          <a:prstGeom prst="rect">
            <a:avLst/>
          </a:prstGeom>
          <a:noFill/>
        </p:spPr>
        <p:txBody>
          <a:bodyPr wrap="square" rtlCol="0">
            <a:spAutoFit/>
          </a:bodyPr>
          <a:lstStyle/>
          <a:p>
            <a:r>
              <a:rPr lang="en-US" altLang="zh-CN" sz="2800" dirty="0">
                <a:latin typeface="Garamond" charset="0"/>
                <a:ea typeface="Garamond" charset="0"/>
                <a:cs typeface="Garamond" charset="0"/>
              </a:rPr>
              <a:t>CRM</a:t>
            </a:r>
            <a:endParaRPr lang="en-US" sz="2800" dirty="0">
              <a:latin typeface="Garamond" charset="0"/>
              <a:ea typeface="Garamond" charset="0"/>
              <a:cs typeface="Garamond"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386" y="2916368"/>
            <a:ext cx="1287608" cy="919849"/>
          </a:xfrm>
          <a:prstGeom prst="rect">
            <a:avLst/>
          </a:prstGeom>
        </p:spPr>
      </p:pic>
      <p:sp>
        <p:nvSpPr>
          <p:cNvPr id="35" name="TextBox 34"/>
          <p:cNvSpPr txBox="1"/>
          <p:nvPr/>
        </p:nvSpPr>
        <p:spPr>
          <a:xfrm>
            <a:off x="6625897" y="1870183"/>
            <a:ext cx="1265056" cy="523220"/>
          </a:xfrm>
          <a:prstGeom prst="rect">
            <a:avLst/>
          </a:prstGeom>
          <a:noFill/>
        </p:spPr>
        <p:txBody>
          <a:bodyPr wrap="square" rtlCol="0">
            <a:spAutoFit/>
          </a:bodyPr>
          <a:lstStyle/>
          <a:p>
            <a:r>
              <a:rPr lang="en-US" altLang="zh-CN" sz="2800" dirty="0">
                <a:latin typeface="Garamond" charset="0"/>
                <a:ea typeface="Garamond" charset="0"/>
                <a:cs typeface="Garamond" charset="0"/>
              </a:rPr>
              <a:t>ERP</a:t>
            </a:r>
            <a:endParaRPr lang="en-US" sz="2800" dirty="0">
              <a:latin typeface="Garamond" charset="0"/>
              <a:ea typeface="Garamond" charset="0"/>
              <a:cs typeface="Garamond" charset="0"/>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027" y="3073452"/>
            <a:ext cx="1426021" cy="802251"/>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4371" y="3174529"/>
            <a:ext cx="1273366" cy="540347"/>
          </a:xfrm>
          <a:prstGeom prst="rect">
            <a:avLst/>
          </a:prstGeom>
        </p:spPr>
      </p:pic>
      <p:sp>
        <p:nvSpPr>
          <p:cNvPr id="38" name="TextBox 37"/>
          <p:cNvSpPr txBox="1"/>
          <p:nvPr/>
        </p:nvSpPr>
        <p:spPr>
          <a:xfrm>
            <a:off x="9648203" y="1901653"/>
            <a:ext cx="1367399" cy="523220"/>
          </a:xfrm>
          <a:prstGeom prst="rect">
            <a:avLst/>
          </a:prstGeom>
          <a:noFill/>
        </p:spPr>
        <p:txBody>
          <a:bodyPr wrap="square" rtlCol="0">
            <a:spAutoFit/>
          </a:bodyPr>
          <a:lstStyle/>
          <a:p>
            <a:r>
              <a:rPr lang="en-US" altLang="zh-CN" sz="2800" dirty="0">
                <a:latin typeface="Garamond" charset="0"/>
                <a:ea typeface="Garamond" charset="0"/>
                <a:cs typeface="Garamond" charset="0"/>
              </a:rPr>
              <a:t>RFID</a:t>
            </a:r>
            <a:endParaRPr lang="en-US" sz="2800" dirty="0">
              <a:latin typeface="Garamond" charset="0"/>
              <a:ea typeface="Garamond" charset="0"/>
              <a:cs typeface="Garamond" charset="0"/>
            </a:endParaRPr>
          </a:p>
        </p:txBody>
      </p:sp>
      <p:sp>
        <p:nvSpPr>
          <p:cNvPr id="39" name="Triangle 38"/>
          <p:cNvSpPr/>
          <p:nvPr/>
        </p:nvSpPr>
        <p:spPr>
          <a:xfrm rot="10800000">
            <a:off x="2672261" y="5674761"/>
            <a:ext cx="8852067" cy="42824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40" name="TextBox 39"/>
          <p:cNvSpPr txBox="1"/>
          <p:nvPr/>
        </p:nvSpPr>
        <p:spPr>
          <a:xfrm>
            <a:off x="5892712" y="6204076"/>
            <a:ext cx="3288794" cy="461665"/>
          </a:xfrm>
          <a:prstGeom prst="rect">
            <a:avLst/>
          </a:prstGeom>
          <a:noFill/>
        </p:spPr>
        <p:txBody>
          <a:bodyPr wrap="square" rtlCol="0">
            <a:spAutoFit/>
          </a:bodyPr>
          <a:lstStyle/>
          <a:p>
            <a:r>
              <a:rPr lang="en-US" altLang="zh-CN" sz="2400" dirty="0">
                <a:latin typeface="Garamond" charset="0"/>
                <a:ea typeface="Garamond" charset="0"/>
                <a:cs typeface="Garamond" charset="0"/>
              </a:rPr>
              <a:t>A</a:t>
            </a:r>
            <a:r>
              <a:rPr lang="zh-CN" altLang="en-US" sz="2400">
                <a:latin typeface="Garamond" charset="0"/>
                <a:ea typeface="Garamond" charset="0"/>
                <a:cs typeface="Garamond" charset="0"/>
              </a:rPr>
              <a:t> </a:t>
            </a:r>
            <a:r>
              <a:rPr lang="en-US" altLang="zh-CN" sz="2400" dirty="0">
                <a:latin typeface="Garamond" charset="0"/>
                <a:ea typeface="Garamond" charset="0"/>
                <a:cs typeface="Garamond" charset="0"/>
              </a:rPr>
              <a:t>data-driven</a:t>
            </a:r>
            <a:r>
              <a:rPr lang="zh-CN" altLang="en-US" sz="2400">
                <a:latin typeface="Garamond" charset="0"/>
                <a:ea typeface="Garamond" charset="0"/>
                <a:cs typeface="Garamond" charset="0"/>
              </a:rPr>
              <a:t> </a:t>
            </a:r>
            <a:r>
              <a:rPr lang="en-US" altLang="zh-CN" sz="2400" dirty="0">
                <a:latin typeface="Garamond" charset="0"/>
                <a:ea typeface="Garamond" charset="0"/>
                <a:cs typeface="Garamond" charset="0"/>
              </a:rPr>
              <a:t>company</a:t>
            </a:r>
            <a:r>
              <a:rPr lang="zh-CN" altLang="en-US" sz="2400">
                <a:latin typeface="Garamond" charset="0"/>
                <a:ea typeface="Garamond" charset="0"/>
                <a:cs typeface="Garamond" charset="0"/>
              </a:rPr>
              <a:t> </a:t>
            </a:r>
            <a:endParaRPr lang="en-US" sz="2400" dirty="0">
              <a:latin typeface="Garamond" charset="0"/>
              <a:ea typeface="Garamond" charset="0"/>
              <a:cs typeface="Garamond" charset="0"/>
            </a:endParaRPr>
          </a:p>
        </p:txBody>
      </p:sp>
      <p:sp>
        <p:nvSpPr>
          <p:cNvPr id="41" name="TextBox 40"/>
          <p:cNvSpPr txBox="1"/>
          <p:nvPr/>
        </p:nvSpPr>
        <p:spPr>
          <a:xfrm>
            <a:off x="3040774" y="2424873"/>
            <a:ext cx="2396778" cy="646331"/>
          </a:xfrm>
          <a:prstGeom prst="rect">
            <a:avLst/>
          </a:prstGeom>
          <a:noFill/>
          <a:ln>
            <a:solidFill>
              <a:schemeClr val="tx1"/>
            </a:solidFill>
          </a:ln>
        </p:spPr>
        <p:txBody>
          <a:bodyPr wrap="square" rtlCol="0">
            <a:spAutoFit/>
          </a:bodyPr>
          <a:lstStyle/>
          <a:p>
            <a:pPr algn="ctr"/>
            <a:r>
              <a:rPr lang="en-US" altLang="zh-CN" dirty="0">
                <a:latin typeface="Garamond" charset="0"/>
                <a:ea typeface="Garamond" charset="0"/>
                <a:cs typeface="Garamond" charset="0"/>
              </a:rPr>
              <a:t>Customer</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Relationship</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Management</a:t>
            </a:r>
            <a:r>
              <a:rPr lang="zh-CN" altLang="en-US" dirty="0">
                <a:latin typeface="Garamond" charset="0"/>
                <a:ea typeface="Garamond" charset="0"/>
                <a:cs typeface="Garamond" charset="0"/>
              </a:rPr>
              <a:t> </a:t>
            </a:r>
            <a:endParaRPr lang="en-US" dirty="0">
              <a:latin typeface="Garamond" charset="0"/>
              <a:ea typeface="Garamond" charset="0"/>
              <a:cs typeface="Garamond" charset="0"/>
            </a:endParaRPr>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1391" y="6047569"/>
            <a:ext cx="860327" cy="860327"/>
          </a:xfrm>
          <a:prstGeom prst="rect">
            <a:avLst/>
          </a:prstGeom>
        </p:spPr>
      </p:pic>
      <p:sp>
        <p:nvSpPr>
          <p:cNvPr id="43" name="TextBox 42"/>
          <p:cNvSpPr txBox="1"/>
          <p:nvPr/>
        </p:nvSpPr>
        <p:spPr>
          <a:xfrm>
            <a:off x="5857930" y="2434243"/>
            <a:ext cx="2482658" cy="646331"/>
          </a:xfrm>
          <a:prstGeom prst="rect">
            <a:avLst/>
          </a:prstGeom>
          <a:noFill/>
          <a:ln>
            <a:solidFill>
              <a:schemeClr val="tx1"/>
            </a:solidFill>
          </a:ln>
        </p:spPr>
        <p:txBody>
          <a:bodyPr wrap="square" rtlCol="0">
            <a:spAutoFit/>
          </a:bodyPr>
          <a:lstStyle/>
          <a:p>
            <a:pPr algn="ctr"/>
            <a:r>
              <a:rPr lang="en-US" altLang="zh-CN" dirty="0">
                <a:latin typeface="Garamond" charset="0"/>
                <a:ea typeface="Garamond" charset="0"/>
                <a:cs typeface="Garamond" charset="0"/>
              </a:rPr>
              <a:t>Enterprise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Resources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Planning</a:t>
            </a:r>
            <a:r>
              <a:rPr lang="zh-CN" altLang="en-US" dirty="0">
                <a:latin typeface="Garamond" charset="0"/>
                <a:ea typeface="Garamond" charset="0"/>
                <a:cs typeface="Garamond" charset="0"/>
              </a:rPr>
              <a:t> </a:t>
            </a:r>
            <a:endParaRPr lang="en-US" dirty="0">
              <a:latin typeface="Garamond" charset="0"/>
              <a:ea typeface="Garamond" charset="0"/>
              <a:cs typeface="Garamond" charset="0"/>
            </a:endParaRPr>
          </a:p>
        </p:txBody>
      </p:sp>
      <p:sp>
        <p:nvSpPr>
          <p:cNvPr id="44" name="TextBox 43"/>
          <p:cNvSpPr txBox="1"/>
          <p:nvPr/>
        </p:nvSpPr>
        <p:spPr>
          <a:xfrm>
            <a:off x="8844651" y="2434243"/>
            <a:ext cx="2482658" cy="646331"/>
          </a:xfrm>
          <a:prstGeom prst="rect">
            <a:avLst/>
          </a:prstGeom>
          <a:noFill/>
          <a:ln>
            <a:solidFill>
              <a:schemeClr val="tx1"/>
            </a:solidFill>
          </a:ln>
        </p:spPr>
        <p:txBody>
          <a:bodyPr wrap="square" rtlCol="0">
            <a:spAutoFit/>
          </a:bodyPr>
          <a:lstStyle/>
          <a:p>
            <a:pPr algn="ctr"/>
            <a:r>
              <a:rPr lang="en-US" altLang="zh-CN" dirty="0">
                <a:latin typeface="Garamond" charset="0"/>
                <a:ea typeface="Garamond" charset="0"/>
                <a:cs typeface="Garamond" charset="0"/>
              </a:rPr>
              <a:t>Radio Frequency Identification</a:t>
            </a:r>
            <a:endParaRPr lang="en-US" dirty="0">
              <a:latin typeface="Garamond" charset="0"/>
              <a:ea typeface="Garamond" charset="0"/>
              <a:cs typeface="Garamond" charset="0"/>
            </a:endParaRPr>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7738" y="3580877"/>
            <a:ext cx="1524597" cy="510680"/>
          </a:xfrm>
          <a:prstGeom prst="rect">
            <a:avLst/>
          </a:prstGeom>
        </p:spPr>
      </p:pic>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7534" y="3277702"/>
            <a:ext cx="837156" cy="837156"/>
          </a:xfrm>
          <a:prstGeom prst="rect">
            <a:avLst/>
          </a:prstGeom>
        </p:spPr>
      </p:pic>
      <p:cxnSp>
        <p:nvCxnSpPr>
          <p:cNvPr id="47" name="Straight Arrow Connector 46"/>
          <p:cNvCxnSpPr/>
          <p:nvPr/>
        </p:nvCxnSpPr>
        <p:spPr>
          <a:xfrm>
            <a:off x="2718147" y="1410259"/>
            <a:ext cx="8609162"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p:cNvPicPr>
          <p:nvPr/>
        </p:nvPicPr>
        <p:blipFill>
          <a:blip r:embed="rId9">
            <a:extLst>
              <a:ext uri="{28A0092B-C50C-407E-A947-70E740481C1C}">
                <a14:useLocalDpi xmlns:a14="http://schemas.microsoft.com/office/drawing/2010/main" val="0"/>
              </a:ext>
            </a:extLst>
          </a:blip>
          <a:stretch>
            <a:fillRect/>
          </a:stretch>
        </p:blipFill>
        <p:spPr>
          <a:xfrm>
            <a:off x="8401715" y="1613617"/>
            <a:ext cx="576072" cy="576072"/>
          </a:xfrm>
          <a:prstGeom prst="rect">
            <a:avLst/>
          </a:prstGeom>
        </p:spPr>
      </p:pic>
      <p:sp>
        <p:nvSpPr>
          <p:cNvPr id="49" name="TextBox 48">
            <a:extLst>
              <a:ext uri="{FF2B5EF4-FFF2-40B4-BE49-F238E27FC236}">
                <a16:creationId xmlns:a16="http://schemas.microsoft.com/office/drawing/2014/main" id="{0612C444-BC12-DB4D-8E4A-BB3993B68F44}"/>
              </a:ext>
            </a:extLst>
          </p:cNvPr>
          <p:cNvSpPr txBox="1"/>
          <p:nvPr/>
        </p:nvSpPr>
        <p:spPr>
          <a:xfrm>
            <a:off x="2911924" y="4202424"/>
            <a:ext cx="2337990" cy="1200329"/>
          </a:xfrm>
          <a:prstGeom prst="rect">
            <a:avLst/>
          </a:prstGeom>
          <a:noFill/>
        </p:spPr>
        <p:txBody>
          <a:bodyPr wrap="square" rtlCol="0">
            <a:spAutoFit/>
          </a:bodyPr>
          <a:lstStyle/>
          <a:p>
            <a:pPr marL="285750" indent="-285750">
              <a:buFont typeface="Wingdings" pitchFamily="2" charset="2"/>
              <a:buChar char="v"/>
            </a:pPr>
            <a:r>
              <a:rPr lang="en-US" altLang="zh-CN" b="1" dirty="0">
                <a:latin typeface="Garamond" charset="0"/>
                <a:ea typeface="Garamond" charset="0"/>
                <a:cs typeface="Garamond" charset="0"/>
              </a:rPr>
              <a:t>Cost</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$4000</a:t>
            </a:r>
          </a:p>
          <a:p>
            <a:pPr marL="285750" indent="-285750">
              <a:buFont typeface="Wingdings" pitchFamily="2" charset="2"/>
              <a:buChar char="v"/>
            </a:pPr>
            <a:r>
              <a:rPr lang="en-US" altLang="zh-CN" b="1" dirty="0">
                <a:latin typeface="Garamond" charset="0"/>
                <a:ea typeface="Garamond" charset="0"/>
                <a:cs typeface="Garamond" charset="0"/>
              </a:rPr>
              <a:t>Implementation</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6</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months</a:t>
            </a:r>
            <a:r>
              <a:rPr lang="zh-CN" altLang="en-US" dirty="0">
                <a:latin typeface="Garamond" charset="0"/>
                <a:ea typeface="Garamond" charset="0"/>
                <a:cs typeface="Garamond" charset="0"/>
              </a:rPr>
              <a:t> </a:t>
            </a:r>
            <a:r>
              <a:rPr lang="mr-IN"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1</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year</a:t>
            </a:r>
          </a:p>
          <a:p>
            <a:pPr marL="285750" indent="-285750">
              <a:buFont typeface="Wingdings" pitchFamily="2" charset="2"/>
              <a:buChar char="v"/>
            </a:pPr>
            <a:r>
              <a:rPr lang="en-US" altLang="zh-CN" dirty="0">
                <a:latin typeface="Garamond" charset="0"/>
                <a:ea typeface="Garamond" charset="0"/>
                <a:cs typeface="Garamond" charset="0"/>
              </a:rPr>
              <a:t>Customer-oriented</a:t>
            </a:r>
            <a:endParaRPr lang="en-US" dirty="0">
              <a:latin typeface="Garamond" charset="0"/>
              <a:ea typeface="Garamond" charset="0"/>
              <a:cs typeface="Garamond" charset="0"/>
            </a:endParaRPr>
          </a:p>
        </p:txBody>
      </p:sp>
      <p:sp>
        <p:nvSpPr>
          <p:cNvPr id="50" name="Oval 49"/>
          <p:cNvSpPr/>
          <p:nvPr/>
        </p:nvSpPr>
        <p:spPr>
          <a:xfrm>
            <a:off x="5249914" y="1509954"/>
            <a:ext cx="795420" cy="795420"/>
          </a:xfrm>
          <a:prstGeom prst="ellipse">
            <a:avLst/>
          </a:prstGeom>
          <a:solidFill>
            <a:schemeClr val="bg1"/>
          </a:solidFill>
          <a:ln>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pic>
        <p:nvPicPr>
          <p:cNvPr id="51" name="Picture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1129" y="1658003"/>
            <a:ext cx="573341" cy="573341"/>
          </a:xfrm>
          <a:prstGeom prst="rect">
            <a:avLst/>
          </a:prstGeom>
        </p:spPr>
      </p:pic>
      <p:sp>
        <p:nvSpPr>
          <p:cNvPr id="52" name="Oval 51"/>
          <p:cNvSpPr/>
          <p:nvPr/>
        </p:nvSpPr>
        <p:spPr>
          <a:xfrm>
            <a:off x="2328027" y="1521127"/>
            <a:ext cx="795420" cy="795420"/>
          </a:xfrm>
          <a:prstGeom prst="ellipse">
            <a:avLst/>
          </a:prstGeom>
          <a:solidFill>
            <a:schemeClr val="bg1"/>
          </a:solidFill>
          <a:ln>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18573" y="1640507"/>
            <a:ext cx="576072" cy="576072"/>
          </a:xfrm>
          <a:prstGeom prst="rect">
            <a:avLst/>
          </a:prstGeom>
        </p:spPr>
      </p:pic>
      <p:pic>
        <p:nvPicPr>
          <p:cNvPr id="54" name="Picture 5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51474" y="3670560"/>
            <a:ext cx="1150555" cy="501663"/>
          </a:xfrm>
          <a:prstGeom prst="rect">
            <a:avLst/>
          </a:prstGeom>
        </p:spPr>
      </p:pic>
      <p:sp>
        <p:nvSpPr>
          <p:cNvPr id="55" name="TextBox 54"/>
          <p:cNvSpPr txBox="1"/>
          <p:nvPr/>
        </p:nvSpPr>
        <p:spPr>
          <a:xfrm>
            <a:off x="10435536" y="1040927"/>
            <a:ext cx="1665790" cy="369332"/>
          </a:xfrm>
          <a:prstGeom prst="rect">
            <a:avLst/>
          </a:prstGeom>
          <a:noFill/>
        </p:spPr>
        <p:txBody>
          <a:bodyPr wrap="square" rtlCol="0">
            <a:spAutoFit/>
          </a:bodyPr>
          <a:lstStyle/>
          <a:p>
            <a:r>
              <a:rPr lang="en-US" altLang="zh-CN" dirty="0">
                <a:latin typeface="Garamond" charset="0"/>
                <a:ea typeface="Garamond" charset="0"/>
                <a:cs typeface="Garamond" charset="0"/>
              </a:rPr>
              <a:t>Time</a:t>
            </a:r>
            <a:endParaRPr lang="en-US" dirty="0">
              <a:latin typeface="Garamond" charset="0"/>
              <a:ea typeface="Garamond" charset="0"/>
              <a:cs typeface="Garamond" charset="0"/>
            </a:endParaRPr>
          </a:p>
        </p:txBody>
      </p:sp>
      <p:sp>
        <p:nvSpPr>
          <p:cNvPr id="73" name="Oval 72"/>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9663579" y="6361767"/>
            <a:ext cx="2069876" cy="365761"/>
            <a:chOff x="5977943" y="5461651"/>
            <a:chExt cx="2069876" cy="365761"/>
          </a:xfrm>
        </p:grpSpPr>
        <p:grpSp>
          <p:nvGrpSpPr>
            <p:cNvPr id="76" name="Group 75"/>
            <p:cNvGrpSpPr/>
            <p:nvPr/>
          </p:nvGrpSpPr>
          <p:grpSpPr>
            <a:xfrm>
              <a:off x="5977943" y="5461652"/>
              <a:ext cx="365760" cy="365760"/>
              <a:chOff x="1159293" y="2836622"/>
              <a:chExt cx="1173706" cy="1173707"/>
            </a:xfrm>
          </p:grpSpPr>
          <p:sp>
            <p:nvSpPr>
              <p:cNvPr id="90" name="Donut 89"/>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1" name="Picture 9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8" name="Group 77"/>
            <p:cNvGrpSpPr/>
            <p:nvPr/>
          </p:nvGrpSpPr>
          <p:grpSpPr>
            <a:xfrm>
              <a:off x="6416536" y="5461651"/>
              <a:ext cx="365760" cy="365760"/>
              <a:chOff x="3482454" y="4624293"/>
              <a:chExt cx="1173706" cy="1173707"/>
            </a:xfrm>
            <a:solidFill>
              <a:srgbClr val="86BC25"/>
            </a:solidFill>
          </p:grpSpPr>
          <p:sp>
            <p:nvSpPr>
              <p:cNvPr id="88" name="Donut 87"/>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9" name="Picture 8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9" name="Group 78"/>
            <p:cNvGrpSpPr/>
            <p:nvPr/>
          </p:nvGrpSpPr>
          <p:grpSpPr>
            <a:xfrm>
              <a:off x="6850149" y="5461651"/>
              <a:ext cx="365760" cy="365760"/>
              <a:chOff x="6709717" y="2828011"/>
              <a:chExt cx="1173706" cy="1173707"/>
            </a:xfrm>
            <a:solidFill>
              <a:srgbClr val="86BC25"/>
            </a:solidFill>
          </p:grpSpPr>
          <p:sp>
            <p:nvSpPr>
              <p:cNvPr id="86" name="Donut 85"/>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7" name="Picture 8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80" name="Group 79"/>
            <p:cNvGrpSpPr/>
            <p:nvPr/>
          </p:nvGrpSpPr>
          <p:grpSpPr>
            <a:xfrm>
              <a:off x="7266104" y="5461651"/>
              <a:ext cx="365760" cy="365760"/>
              <a:chOff x="9110855" y="4410428"/>
              <a:chExt cx="1173706" cy="1173707"/>
            </a:xfrm>
            <a:solidFill>
              <a:srgbClr val="86BC25"/>
            </a:solidFill>
          </p:grpSpPr>
          <p:sp>
            <p:nvSpPr>
              <p:cNvPr id="84" name="Donut 83"/>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5" name="Picture 8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81" name="Group 80"/>
            <p:cNvGrpSpPr/>
            <p:nvPr/>
          </p:nvGrpSpPr>
          <p:grpSpPr>
            <a:xfrm>
              <a:off x="7682059" y="5461651"/>
              <a:ext cx="365760" cy="365760"/>
              <a:chOff x="10607147" y="2845234"/>
              <a:chExt cx="1173706" cy="1173707"/>
            </a:xfrm>
            <a:solidFill>
              <a:srgbClr val="86BC25"/>
            </a:solidFill>
          </p:grpSpPr>
          <p:sp>
            <p:nvSpPr>
              <p:cNvPr id="82" name="Donut 81"/>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202374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16" name="TextBox 15"/>
          <p:cNvSpPr txBox="1"/>
          <p:nvPr/>
        </p:nvSpPr>
        <p:spPr>
          <a:xfrm>
            <a:off x="8904648" y="2326284"/>
            <a:ext cx="2834640" cy="3474720"/>
          </a:xfrm>
          <a:prstGeom prst="rect">
            <a:avLst/>
          </a:prstGeom>
          <a:noFill/>
          <a:ln>
            <a:solidFill>
              <a:srgbClr val="01247B"/>
            </a:solidFill>
          </a:ln>
        </p:spPr>
        <p:txBody>
          <a:bodyPr wrap="square" rtlCol="0">
            <a:spAutoFit/>
          </a:bodyPr>
          <a:lstStyle/>
          <a:p>
            <a:pPr marL="285750" lvl="0" indent="-285750">
              <a:buFont typeface="Arial" charset="0"/>
              <a:buChar char="•"/>
            </a:pPr>
            <a:r>
              <a:rPr lang="en-US" dirty="0">
                <a:latin typeface="Garamond" charset="0"/>
                <a:ea typeface="Garamond" charset="0"/>
                <a:cs typeface="Garamond" charset="0"/>
              </a:rPr>
              <a:t>Highlight the strengths of all employees and places them within the restructure accordingly</a:t>
            </a:r>
          </a:p>
          <a:p>
            <a:pPr marL="285750" lvl="0" indent="-285750">
              <a:buFont typeface="Arial" charset="0"/>
              <a:buChar char="•"/>
            </a:pPr>
            <a:r>
              <a:rPr lang="en-US" dirty="0">
                <a:latin typeface="Garamond" charset="0"/>
                <a:ea typeface="Garamond" charset="0"/>
                <a:cs typeface="Garamond" charset="0"/>
              </a:rPr>
              <a:t>Greater efficiency due to better alignment between an workers skills and their job</a:t>
            </a:r>
          </a:p>
        </p:txBody>
      </p:sp>
      <p:grpSp>
        <p:nvGrpSpPr>
          <p:cNvPr id="18" name="Group 17"/>
          <p:cNvGrpSpPr/>
          <p:nvPr/>
        </p:nvGrpSpPr>
        <p:grpSpPr>
          <a:xfrm>
            <a:off x="2464226" y="1510413"/>
            <a:ext cx="2834640" cy="4289555"/>
            <a:chOff x="2463387" y="1510413"/>
            <a:chExt cx="2834640" cy="4289555"/>
          </a:xfrm>
        </p:grpSpPr>
        <p:sp>
          <p:nvSpPr>
            <p:cNvPr id="9" name="TextBox 8"/>
            <p:cNvSpPr txBox="1"/>
            <p:nvPr/>
          </p:nvSpPr>
          <p:spPr>
            <a:xfrm>
              <a:off x="2463387" y="2325248"/>
              <a:ext cx="2834640" cy="3474720"/>
            </a:xfrm>
            <a:prstGeom prst="rect">
              <a:avLst/>
            </a:prstGeom>
            <a:noFill/>
            <a:ln>
              <a:solidFill>
                <a:srgbClr val="01247B"/>
              </a:solidFill>
            </a:ln>
          </p:spPr>
          <p:txBody>
            <a:bodyPr wrap="square" rtlCol="0">
              <a:spAutoFit/>
            </a:bodyPr>
            <a:lstStyle/>
            <a:p>
              <a:pPr marL="514350" lvl="0" indent="-285750" defTabSz="1200150">
                <a:lnSpc>
                  <a:spcPct val="90000"/>
                </a:lnSpc>
                <a:spcBef>
                  <a:spcPct val="0"/>
                </a:spcBef>
                <a:spcAft>
                  <a:spcPct val="15000"/>
                </a:spcAft>
                <a:buFont typeface="Arial" charset="0"/>
                <a:buChar char="•"/>
              </a:pPr>
              <a:r>
                <a:rPr lang="en-US" dirty="0">
                  <a:latin typeface="Garamond" charset="0"/>
                  <a:ea typeface="Garamond" charset="0"/>
                  <a:cs typeface="Garamond" charset="0"/>
                </a:rPr>
                <a:t>Allows for greater collaboration between employees</a:t>
              </a:r>
            </a:p>
            <a:p>
              <a:pPr marL="514350" lvl="0" indent="-285750" defTabSz="1200150">
                <a:lnSpc>
                  <a:spcPct val="90000"/>
                </a:lnSpc>
                <a:spcBef>
                  <a:spcPct val="0"/>
                </a:spcBef>
                <a:spcAft>
                  <a:spcPct val="15000"/>
                </a:spcAft>
                <a:buFont typeface="Arial" charset="0"/>
                <a:buChar char="•"/>
              </a:pPr>
              <a:r>
                <a:rPr lang="en-US" dirty="0">
                  <a:latin typeface="Garamond" charset="0"/>
                  <a:ea typeface="Garamond" charset="0"/>
                  <a:cs typeface="Garamond" charset="0"/>
                </a:rPr>
                <a:t>Greater insight into the inner workings of the store</a:t>
              </a: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69" y="3808385"/>
              <a:ext cx="1887130" cy="1887130"/>
            </a:xfrm>
            <a:prstGeom prst="rect">
              <a:avLst/>
            </a:prstGeom>
          </p:spPr>
        </p:pic>
        <p:sp>
          <p:nvSpPr>
            <p:cNvPr id="13" name="TextBox 12"/>
            <p:cNvSpPr txBox="1"/>
            <p:nvPr/>
          </p:nvSpPr>
          <p:spPr>
            <a:xfrm>
              <a:off x="2463387" y="1510413"/>
              <a:ext cx="2834640" cy="822960"/>
            </a:xfrm>
            <a:prstGeom prst="rect">
              <a:avLst/>
            </a:prstGeom>
            <a:solidFill>
              <a:srgbClr val="01247B"/>
            </a:solidFill>
            <a:ln>
              <a:solidFill>
                <a:srgbClr val="01247B"/>
              </a:solidFill>
            </a:ln>
          </p:spPr>
          <p:txBody>
            <a:bodyPr wrap="square" rtlCol="0" anchor="ctr">
              <a:spAutoFit/>
            </a:bodyPr>
            <a:lstStyle/>
            <a:p>
              <a:pPr lvl="0" algn="ctr"/>
              <a:r>
                <a:rPr lang="en-US" sz="2800" dirty="0">
                  <a:solidFill>
                    <a:schemeClr val="bg1"/>
                  </a:solidFill>
                  <a:latin typeface="Garamond" charset="0"/>
                  <a:ea typeface="Garamond" charset="0"/>
                  <a:cs typeface="Garamond" charset="0"/>
                </a:rPr>
                <a:t>Oracle HCM</a:t>
              </a:r>
            </a:p>
          </p:txBody>
        </p:sp>
      </p:grpSp>
      <p:grpSp>
        <p:nvGrpSpPr>
          <p:cNvPr id="19" name="Group 18"/>
          <p:cNvGrpSpPr/>
          <p:nvPr/>
        </p:nvGrpSpPr>
        <p:grpSpPr>
          <a:xfrm>
            <a:off x="5684437" y="1510413"/>
            <a:ext cx="2834641" cy="4289555"/>
            <a:chOff x="5505433" y="1510413"/>
            <a:chExt cx="2834641" cy="4289555"/>
          </a:xfrm>
        </p:grpSpPr>
        <p:sp>
          <p:nvSpPr>
            <p:cNvPr id="8" name="TextBox 7"/>
            <p:cNvSpPr txBox="1"/>
            <p:nvPr/>
          </p:nvSpPr>
          <p:spPr>
            <a:xfrm>
              <a:off x="5505433" y="2325248"/>
              <a:ext cx="2834640" cy="3474720"/>
            </a:xfrm>
            <a:prstGeom prst="rect">
              <a:avLst/>
            </a:prstGeom>
            <a:noFill/>
            <a:ln>
              <a:solidFill>
                <a:srgbClr val="01247B"/>
              </a:solidFill>
            </a:ln>
          </p:spPr>
          <p:txBody>
            <a:bodyPr wrap="square" rtlCol="0">
              <a:spAutoFit/>
            </a:bodyPr>
            <a:lstStyle/>
            <a:p>
              <a:pPr marL="285750" lvl="0" indent="-285750">
                <a:buFont typeface="Arial" charset="0"/>
                <a:buChar char="•"/>
              </a:pPr>
              <a:r>
                <a:rPr lang="en-US" dirty="0">
                  <a:latin typeface="Garamond" charset="0"/>
                  <a:ea typeface="Garamond" charset="0"/>
                  <a:cs typeface="Garamond" charset="0"/>
                </a:rPr>
                <a:t>Allows employees to check customers out using their smart phones</a:t>
              </a:r>
            </a:p>
            <a:p>
              <a:pPr marL="285750" lvl="0" indent="-285750">
                <a:buFont typeface="Arial" charset="0"/>
                <a:buChar char="•"/>
              </a:pPr>
              <a:r>
                <a:rPr lang="en-US" dirty="0">
                  <a:latin typeface="Garamond" charset="0"/>
                  <a:ea typeface="Garamond" charset="0"/>
                  <a:cs typeface="Garamond" charset="0"/>
                </a:rPr>
                <a:t>Cuts back on the number of dedicated cashiers needed</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489" y="4198005"/>
              <a:ext cx="1384963" cy="1384963"/>
            </a:xfrm>
            <a:prstGeom prst="rect">
              <a:avLst/>
            </a:prstGeom>
          </p:spPr>
        </p:pic>
        <p:sp>
          <p:nvSpPr>
            <p:cNvPr id="15" name="TextBox 14"/>
            <p:cNvSpPr txBox="1"/>
            <p:nvPr/>
          </p:nvSpPr>
          <p:spPr>
            <a:xfrm>
              <a:off x="5505434" y="1510413"/>
              <a:ext cx="2834640" cy="822960"/>
            </a:xfrm>
            <a:prstGeom prst="rect">
              <a:avLst/>
            </a:prstGeom>
            <a:solidFill>
              <a:srgbClr val="01247B"/>
            </a:solidFill>
            <a:ln>
              <a:solidFill>
                <a:srgbClr val="01247B"/>
              </a:solidFill>
            </a:ln>
          </p:spPr>
          <p:txBody>
            <a:bodyPr wrap="square" rtlCol="0" anchor="ctr">
              <a:spAutoFit/>
            </a:bodyPr>
            <a:lstStyle/>
            <a:p>
              <a:pPr lvl="0" algn="ctr"/>
              <a:r>
                <a:rPr lang="en-US" sz="2800" dirty="0">
                  <a:solidFill>
                    <a:schemeClr val="bg1"/>
                  </a:solidFill>
                  <a:latin typeface="Garamond" charset="0"/>
                  <a:ea typeface="Garamond" charset="0"/>
                  <a:cs typeface="Garamond" charset="0"/>
                </a:rPr>
                <a:t>App Utilization</a:t>
              </a:r>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089" y="4298020"/>
            <a:ext cx="1397964" cy="1397964"/>
          </a:xfrm>
          <a:prstGeom prst="rect">
            <a:avLst/>
          </a:prstGeom>
        </p:spPr>
      </p:pic>
      <p:sp>
        <p:nvSpPr>
          <p:cNvPr id="14" name="TextBox 13"/>
          <p:cNvSpPr txBox="1"/>
          <p:nvPr/>
        </p:nvSpPr>
        <p:spPr>
          <a:xfrm>
            <a:off x="8904648" y="1524701"/>
            <a:ext cx="2834640" cy="822960"/>
          </a:xfrm>
          <a:prstGeom prst="rect">
            <a:avLst/>
          </a:prstGeom>
          <a:solidFill>
            <a:srgbClr val="01247B"/>
          </a:solidFill>
          <a:ln>
            <a:solidFill>
              <a:srgbClr val="01247B"/>
            </a:solidFill>
          </a:ln>
        </p:spPr>
        <p:txBody>
          <a:bodyPr wrap="square" rtlCol="0" anchor="ctr">
            <a:spAutoFit/>
          </a:bodyPr>
          <a:lstStyle/>
          <a:p>
            <a:pPr lvl="0" algn="ctr"/>
            <a:r>
              <a:rPr lang="en-US" sz="2800" dirty="0">
                <a:solidFill>
                  <a:schemeClr val="bg1"/>
                </a:solidFill>
                <a:latin typeface="Garamond" charset="0"/>
                <a:ea typeface="Garamond" charset="0"/>
                <a:cs typeface="Garamond" charset="0"/>
              </a:rPr>
              <a:t>Workday</a:t>
            </a:r>
          </a:p>
        </p:txBody>
      </p:sp>
      <p:sp>
        <p:nvSpPr>
          <p:cNvPr id="21" name="TextBox 20"/>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Human Resource Management | Labor Efficiency</a:t>
            </a:r>
          </a:p>
        </p:txBody>
      </p:sp>
      <p:sp>
        <p:nvSpPr>
          <p:cNvPr id="22" name="TextBox 21"/>
          <p:cNvSpPr txBox="1"/>
          <p:nvPr/>
        </p:nvSpPr>
        <p:spPr>
          <a:xfrm>
            <a:off x="407814" y="799982"/>
            <a:ext cx="8310444" cy="338554"/>
          </a:xfrm>
          <a:prstGeom prst="rect">
            <a:avLst/>
          </a:prstGeom>
          <a:noFill/>
        </p:spPr>
        <p:txBody>
          <a:bodyPr wrap="square" rtlCol="0">
            <a:spAutoFit/>
          </a:bodyPr>
          <a:lstStyle/>
          <a:p>
            <a:r>
              <a:rPr lang="en-US" sz="1600" dirty="0">
                <a:latin typeface="Garamond" panose="02020404030301010803" pitchFamily="18" charset="0"/>
                <a:ea typeface="Verdana" panose="020B0604030504040204" pitchFamily="34" charset="0"/>
                <a:cs typeface="Verdana" panose="020B0604030504040204" pitchFamily="34" charset="0"/>
              </a:rPr>
              <a:t>Methods to increase employee performance and efficiency by implementing new systems and software</a:t>
            </a:r>
          </a:p>
        </p:txBody>
      </p:sp>
      <p:grpSp>
        <p:nvGrpSpPr>
          <p:cNvPr id="27" name="Group 26"/>
          <p:cNvGrpSpPr/>
          <p:nvPr/>
        </p:nvGrpSpPr>
        <p:grpSpPr>
          <a:xfrm>
            <a:off x="407814" y="2096259"/>
            <a:ext cx="1737360" cy="3486709"/>
            <a:chOff x="407814" y="2096259"/>
            <a:chExt cx="1737360" cy="3486709"/>
          </a:xfrm>
        </p:grpSpPr>
        <p:sp>
          <p:nvSpPr>
            <p:cNvPr id="28"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29" name="Rectangle 28">
              <a:extLst>
                <a:ext uri="{FF2B5EF4-FFF2-40B4-BE49-F238E27FC236}">
                  <a16:creationId xmlns:a16="http://schemas.microsoft.com/office/drawing/2014/main" id="{B89565A3-807B-EA48-A155-67967D2C12AA}"/>
                </a:ext>
              </a:extLst>
            </p:cNvPr>
            <p:cNvSpPr/>
            <p:nvPr/>
          </p:nvSpPr>
          <p:spPr>
            <a:xfrm>
              <a:off x="407814" y="2096259"/>
              <a:ext cx="1737360" cy="914400"/>
            </a:xfrm>
            <a:prstGeom prst="rect">
              <a:avLst/>
            </a:prstGeom>
            <a:solidFill>
              <a:srgbClr val="01247B"/>
            </a:solidFill>
            <a:ln w="3175">
              <a:solidFill>
                <a:srgbClr val="0124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aramond" panose="02020404030301010803" pitchFamily="18" charset="0"/>
                  <a:ea typeface="Verdana" panose="020B0604030504040204" pitchFamily="34" charset="0"/>
                  <a:cs typeface="Verdana" panose="020B0604030504040204" pitchFamily="34" charset="0"/>
                </a:rPr>
                <a:t>Labor Efficiency</a:t>
              </a:r>
            </a:p>
          </p:txBody>
        </p:sp>
        <p:sp>
          <p:nvSpPr>
            <p:cNvPr id="30" name="Rectangle 29">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0124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Minimizing Turnover Rate </a:t>
              </a:r>
            </a:p>
          </p:txBody>
        </p:sp>
      </p:grpSp>
      <p:sp>
        <p:nvSpPr>
          <p:cNvPr id="31" name="Oval 30"/>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9663579" y="6361767"/>
            <a:ext cx="2069876" cy="365761"/>
            <a:chOff x="5977943" y="5461651"/>
            <a:chExt cx="2069876" cy="365761"/>
          </a:xfrm>
        </p:grpSpPr>
        <p:grpSp>
          <p:nvGrpSpPr>
            <p:cNvPr id="33" name="Group 32"/>
            <p:cNvGrpSpPr/>
            <p:nvPr/>
          </p:nvGrpSpPr>
          <p:grpSpPr>
            <a:xfrm>
              <a:off x="5977943" y="5461652"/>
              <a:ext cx="365760" cy="365760"/>
              <a:chOff x="1159293" y="2836622"/>
              <a:chExt cx="1173706" cy="1173707"/>
            </a:xfrm>
          </p:grpSpPr>
          <p:sp>
            <p:nvSpPr>
              <p:cNvPr id="46" name="Donut 45"/>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34" name="Group 33"/>
            <p:cNvGrpSpPr/>
            <p:nvPr/>
          </p:nvGrpSpPr>
          <p:grpSpPr>
            <a:xfrm>
              <a:off x="6416536" y="5461651"/>
              <a:ext cx="365760" cy="365760"/>
              <a:chOff x="3482454" y="4624293"/>
              <a:chExt cx="1173706" cy="1173707"/>
            </a:xfrm>
            <a:solidFill>
              <a:srgbClr val="86BC25"/>
            </a:solidFill>
          </p:grpSpPr>
          <p:sp>
            <p:nvSpPr>
              <p:cNvPr id="44" name="Donut 43"/>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35" name="Group 34"/>
            <p:cNvGrpSpPr/>
            <p:nvPr/>
          </p:nvGrpSpPr>
          <p:grpSpPr>
            <a:xfrm>
              <a:off x="6850149" y="5461651"/>
              <a:ext cx="365760" cy="365760"/>
              <a:chOff x="6709717" y="2828011"/>
              <a:chExt cx="1173706" cy="1173707"/>
            </a:xfrm>
            <a:solidFill>
              <a:srgbClr val="86BC25"/>
            </a:solidFill>
          </p:grpSpPr>
          <p:sp>
            <p:nvSpPr>
              <p:cNvPr id="42" name="Donut 41"/>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36" name="Group 35"/>
            <p:cNvGrpSpPr/>
            <p:nvPr/>
          </p:nvGrpSpPr>
          <p:grpSpPr>
            <a:xfrm>
              <a:off x="7266104" y="5461651"/>
              <a:ext cx="365760" cy="365760"/>
              <a:chOff x="9110855" y="4410428"/>
              <a:chExt cx="1173706" cy="1173707"/>
            </a:xfrm>
            <a:solidFill>
              <a:srgbClr val="86BC25"/>
            </a:solidFill>
          </p:grpSpPr>
          <p:sp>
            <p:nvSpPr>
              <p:cNvPr id="40" name="Donut 39"/>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37" name="Group 36"/>
            <p:cNvGrpSpPr/>
            <p:nvPr/>
          </p:nvGrpSpPr>
          <p:grpSpPr>
            <a:xfrm>
              <a:off x="7682059" y="5461651"/>
              <a:ext cx="365760" cy="365760"/>
              <a:chOff x="10607147" y="2845234"/>
              <a:chExt cx="1173706" cy="1173707"/>
            </a:xfrm>
            <a:solidFill>
              <a:srgbClr val="86BC25"/>
            </a:solidFill>
          </p:grpSpPr>
          <p:sp>
            <p:nvSpPr>
              <p:cNvPr id="38" name="Donut 37"/>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202210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10" name="TextBox 9"/>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Human Resource Management | Employee Engagement</a:t>
            </a:r>
          </a:p>
        </p:txBody>
      </p:sp>
      <p:sp>
        <p:nvSpPr>
          <p:cNvPr id="11" name="TextBox 10"/>
          <p:cNvSpPr txBox="1"/>
          <p:nvPr/>
        </p:nvSpPr>
        <p:spPr>
          <a:xfrm>
            <a:off x="407813" y="799982"/>
            <a:ext cx="9255765" cy="338554"/>
          </a:xfrm>
          <a:prstGeom prst="rect">
            <a:avLst/>
          </a:prstGeom>
          <a:noFill/>
        </p:spPr>
        <p:txBody>
          <a:bodyPr wrap="square" rtlCol="0">
            <a:spAutoFit/>
          </a:bodyPr>
          <a:lstStyle/>
          <a:p>
            <a:r>
              <a:rPr lang="en-US" sz="1600" dirty="0">
                <a:latin typeface="Garamond" charset="0"/>
                <a:ea typeface="Garamond" charset="0"/>
                <a:cs typeface="Garamond" charset="0"/>
              </a:rPr>
              <a:t>Increase quality of employee benefits to increase employee satisfaction and lead to a lower turnover rate </a:t>
            </a:r>
            <a:endParaRPr lang="en-US" sz="1600" i="0" dirty="0">
              <a:latin typeface="Garamond" charset="0"/>
              <a:ea typeface="Garamond" charset="0"/>
              <a:cs typeface="Garamond" charset="0"/>
            </a:endParaRPr>
          </a:p>
        </p:txBody>
      </p:sp>
      <p:grpSp>
        <p:nvGrpSpPr>
          <p:cNvPr id="3" name="Group 2"/>
          <p:cNvGrpSpPr/>
          <p:nvPr/>
        </p:nvGrpSpPr>
        <p:grpSpPr>
          <a:xfrm>
            <a:off x="2858094" y="1919166"/>
            <a:ext cx="8544907" cy="3787807"/>
            <a:chOff x="1833533" y="1546193"/>
            <a:chExt cx="9139163" cy="4206240"/>
          </a:xfrm>
        </p:grpSpPr>
        <p:sp>
          <p:nvSpPr>
            <p:cNvPr id="12" name="Rectangle 11">
              <a:extLst>
                <a:ext uri="{FF2B5EF4-FFF2-40B4-BE49-F238E27FC236}">
                  <a16:creationId xmlns:a16="http://schemas.microsoft.com/office/drawing/2014/main" id="{A7870F42-0CC6-D545-8769-F1B3D0D9A49F}"/>
                </a:ext>
              </a:extLst>
            </p:cNvPr>
            <p:cNvSpPr/>
            <p:nvPr/>
          </p:nvSpPr>
          <p:spPr>
            <a:xfrm>
              <a:off x="3940604" y="1552499"/>
              <a:ext cx="7032092" cy="1573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3" name="Rectangle 12">
              <a:extLst>
                <a:ext uri="{FF2B5EF4-FFF2-40B4-BE49-F238E27FC236}">
                  <a16:creationId xmlns:a16="http://schemas.microsoft.com/office/drawing/2014/main" id="{E029D9A4-B8F8-474E-BE4E-53A7E80E46CE}"/>
                </a:ext>
              </a:extLst>
            </p:cNvPr>
            <p:cNvSpPr/>
            <p:nvPr/>
          </p:nvSpPr>
          <p:spPr>
            <a:xfrm>
              <a:off x="3940605" y="2875152"/>
              <a:ext cx="7032091" cy="14696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4" name="Rectangle 13">
              <a:extLst>
                <a:ext uri="{FF2B5EF4-FFF2-40B4-BE49-F238E27FC236}">
                  <a16:creationId xmlns:a16="http://schemas.microsoft.com/office/drawing/2014/main" id="{19EB081C-D381-874A-AABE-58D7FCCE87CE}"/>
                </a:ext>
              </a:extLst>
            </p:cNvPr>
            <p:cNvSpPr/>
            <p:nvPr/>
          </p:nvSpPr>
          <p:spPr>
            <a:xfrm>
              <a:off x="3940604" y="4337477"/>
              <a:ext cx="7032092" cy="14001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5" name="椭圆 12">
              <a:extLst>
                <a:ext uri="{FF2B5EF4-FFF2-40B4-BE49-F238E27FC236}">
                  <a16:creationId xmlns:a16="http://schemas.microsoft.com/office/drawing/2014/main" id="{CE266428-7D34-D84B-AFFD-7286226AD715}"/>
                </a:ext>
              </a:extLst>
            </p:cNvPr>
            <p:cNvSpPr/>
            <p:nvPr/>
          </p:nvSpPr>
          <p:spPr>
            <a:xfrm>
              <a:off x="1833533" y="1546193"/>
              <a:ext cx="4088389" cy="4206240"/>
            </a:xfrm>
            <a:prstGeom prst="ellipse">
              <a:avLst/>
            </a:prstGeom>
            <a:solidFill>
              <a:srgbClr val="01247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Garamond" panose="02020404030301010803" pitchFamily="18" charset="0"/>
              </a:endParaRPr>
            </a:p>
          </p:txBody>
        </p:sp>
        <p:sp>
          <p:nvSpPr>
            <p:cNvPr id="16" name="文本框 16">
              <a:extLst>
                <a:ext uri="{FF2B5EF4-FFF2-40B4-BE49-F238E27FC236}">
                  <a16:creationId xmlns:a16="http://schemas.microsoft.com/office/drawing/2014/main" id="{5DCA1366-5066-4B48-987B-804BEDB71D4F}"/>
                </a:ext>
              </a:extLst>
            </p:cNvPr>
            <p:cNvSpPr txBox="1"/>
            <p:nvPr/>
          </p:nvSpPr>
          <p:spPr>
            <a:xfrm>
              <a:off x="2574748" y="4296496"/>
              <a:ext cx="2567597" cy="1025329"/>
            </a:xfrm>
            <a:prstGeom prst="rect">
              <a:avLst/>
            </a:prstGeom>
            <a:noFill/>
          </p:spPr>
          <p:txBody>
            <a:bodyPr wrap="square" rtlCol="0">
              <a:spAutoFit/>
            </a:bodyPr>
            <a:lstStyle/>
            <a:p>
              <a:pPr algn="ctr"/>
              <a:r>
                <a:rPr kumimoji="1" lang="en-US" altLang="zh-CN" b="1" dirty="0">
                  <a:solidFill>
                    <a:schemeClr val="bg1"/>
                  </a:solidFill>
                  <a:latin typeface="Garamond" panose="02020404030301010803" pitchFamily="18" charset="0"/>
                  <a:cs typeface="Palatino"/>
                </a:rPr>
                <a:t>Result: </a:t>
              </a:r>
              <a:r>
                <a:rPr kumimoji="1" lang="en-US" altLang="zh-CN" dirty="0">
                  <a:solidFill>
                    <a:schemeClr val="bg1"/>
                  </a:solidFill>
                  <a:latin typeface="Garamond" panose="02020404030301010803" pitchFamily="18" charset="0"/>
                  <a:cs typeface="Palatino"/>
                </a:rPr>
                <a:t>Greater employee satisfaction and retention </a:t>
              </a:r>
            </a:p>
          </p:txBody>
        </p:sp>
        <p:pic>
          <p:nvPicPr>
            <p:cNvPr id="17" name="Picture 16">
              <a:extLst>
                <a:ext uri="{FF2B5EF4-FFF2-40B4-BE49-F238E27FC236}">
                  <a16:creationId xmlns:a16="http://schemas.microsoft.com/office/drawing/2014/main" id="{25CD573B-17F4-1F4E-A7DB-0829051A3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019" y="2975170"/>
              <a:ext cx="1103139" cy="1103139"/>
            </a:xfrm>
            <a:prstGeom prst="rect">
              <a:avLst/>
            </a:prstGeom>
          </p:spPr>
        </p:pic>
        <p:pic>
          <p:nvPicPr>
            <p:cNvPr id="18" name="Picture 17">
              <a:extLst>
                <a:ext uri="{FF2B5EF4-FFF2-40B4-BE49-F238E27FC236}">
                  <a16:creationId xmlns:a16="http://schemas.microsoft.com/office/drawing/2014/main" id="{FCB5A602-8F9D-0B4A-B4DD-FC7887D776E5}"/>
                </a:ext>
              </a:extLst>
            </p:cNvPr>
            <p:cNvPicPr>
              <a:picLocks noChangeAspect="1"/>
            </p:cNvPicPr>
            <p:nvPr/>
          </p:nvPicPr>
          <p:blipFill rotWithShape="1">
            <a:blip r:embed="rId4">
              <a:extLst>
                <a:ext uri="{28A0092B-C50C-407E-A947-70E740481C1C}">
                  <a14:useLocalDpi xmlns:a14="http://schemas.microsoft.com/office/drawing/2010/main" val="0"/>
                </a:ext>
              </a:extLst>
            </a:blip>
            <a:srcRect b="20211"/>
            <a:stretch/>
          </p:blipFill>
          <p:spPr>
            <a:xfrm>
              <a:off x="5708399" y="4203204"/>
              <a:ext cx="1851736" cy="1477479"/>
            </a:xfrm>
            <a:prstGeom prst="rect">
              <a:avLst/>
            </a:prstGeom>
          </p:spPr>
        </p:pic>
        <p:sp>
          <p:nvSpPr>
            <p:cNvPr id="19" name="TextBox 18"/>
            <p:cNvSpPr txBox="1"/>
            <p:nvPr/>
          </p:nvSpPr>
          <p:spPr>
            <a:xfrm>
              <a:off x="7575691" y="1903260"/>
              <a:ext cx="3168509" cy="646331"/>
            </a:xfrm>
            <a:prstGeom prst="rect">
              <a:avLst/>
            </a:prstGeom>
            <a:noFill/>
          </p:spPr>
          <p:txBody>
            <a:bodyPr wrap="square" rtlCol="0">
              <a:spAutoFit/>
            </a:bodyPr>
            <a:lstStyle/>
            <a:p>
              <a:r>
                <a:rPr lang="en-US" dirty="0">
                  <a:latin typeface="Garamond" charset="0"/>
                  <a:ea typeface="Garamond" charset="0"/>
                  <a:cs typeface="Garamond" charset="0"/>
                </a:rPr>
                <a:t>Greater responsibility given to employees</a:t>
              </a:r>
            </a:p>
          </p:txBody>
        </p:sp>
        <p:sp>
          <p:nvSpPr>
            <p:cNvPr id="20" name="TextBox 19"/>
            <p:cNvSpPr txBox="1"/>
            <p:nvPr/>
          </p:nvSpPr>
          <p:spPr>
            <a:xfrm>
              <a:off x="7575691" y="3203573"/>
              <a:ext cx="3168509" cy="646331"/>
            </a:xfrm>
            <a:prstGeom prst="rect">
              <a:avLst/>
            </a:prstGeom>
            <a:noFill/>
          </p:spPr>
          <p:txBody>
            <a:bodyPr wrap="square" rtlCol="0">
              <a:spAutoFit/>
            </a:bodyPr>
            <a:lstStyle/>
            <a:p>
              <a:r>
                <a:rPr lang="en-US" dirty="0">
                  <a:latin typeface="Garamond" charset="0"/>
                  <a:ea typeface="Garamond" charset="0"/>
                  <a:cs typeface="Garamond" charset="0"/>
                </a:rPr>
                <a:t>Personal support and development programs</a:t>
              </a:r>
            </a:p>
          </p:txBody>
        </p:sp>
        <p:sp>
          <p:nvSpPr>
            <p:cNvPr id="24" name="TextBox 23"/>
            <p:cNvSpPr txBox="1"/>
            <p:nvPr/>
          </p:nvSpPr>
          <p:spPr>
            <a:xfrm>
              <a:off x="7575692" y="4512172"/>
              <a:ext cx="3232644" cy="646331"/>
            </a:xfrm>
            <a:prstGeom prst="rect">
              <a:avLst/>
            </a:prstGeom>
            <a:noFill/>
          </p:spPr>
          <p:txBody>
            <a:bodyPr wrap="square" rtlCol="0">
              <a:spAutoFit/>
            </a:bodyPr>
            <a:lstStyle/>
            <a:p>
              <a:r>
                <a:rPr lang="en-US" dirty="0">
                  <a:latin typeface="Garamond" charset="0"/>
                  <a:ea typeface="Garamond" charset="0"/>
                  <a:cs typeface="Garamond" charset="0"/>
                </a:rPr>
                <a:t>Increase community involvement through service projects</a:t>
              </a:r>
            </a:p>
          </p:txBody>
        </p:sp>
        <p:pic>
          <p:nvPicPr>
            <p:cNvPr id="28" name="Picture 27"/>
            <p:cNvPicPr>
              <a:picLocks noChangeAspect="1"/>
            </p:cNvPicPr>
            <p:nvPr/>
          </p:nvPicPr>
          <p:blipFill rotWithShape="1">
            <a:blip r:embed="rId5">
              <a:clrChange>
                <a:clrFrom>
                  <a:srgbClr val="000000">
                    <a:alpha val="0"/>
                  </a:srgbClr>
                </a:clrFrom>
                <a:clrTo>
                  <a:srgbClr val="000000">
                    <a:alpha val="0"/>
                  </a:srgbClr>
                </a:clrTo>
              </a:clrChang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bright="100000" contrast="40000"/>
                      </a14:imgEffect>
                    </a14:imgLayer>
                  </a14:imgProps>
                </a:ext>
                <a:ext uri="{28A0092B-C50C-407E-A947-70E740481C1C}">
                  <a14:useLocalDpi xmlns:a14="http://schemas.microsoft.com/office/drawing/2010/main" val="0"/>
                </a:ext>
              </a:extLst>
            </a:blip>
            <a:srcRect/>
            <a:stretch/>
          </p:blipFill>
          <p:spPr>
            <a:xfrm>
              <a:off x="3010874" y="2087384"/>
              <a:ext cx="2077607" cy="2077606"/>
            </a:xfrm>
            <a:prstGeom prst="rect">
              <a:avLst/>
            </a:prstGeom>
            <a:noFill/>
            <a:ln>
              <a:noFill/>
            </a:ln>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4977" y="1573293"/>
              <a:ext cx="1157343" cy="1157343"/>
            </a:xfrm>
            <a:prstGeom prst="rect">
              <a:avLst/>
            </a:prstGeom>
          </p:spPr>
        </p:pic>
      </p:grpSp>
      <p:grpSp>
        <p:nvGrpSpPr>
          <p:cNvPr id="38" name="Group 37"/>
          <p:cNvGrpSpPr/>
          <p:nvPr/>
        </p:nvGrpSpPr>
        <p:grpSpPr>
          <a:xfrm>
            <a:off x="407814" y="2096259"/>
            <a:ext cx="1737360" cy="3486709"/>
            <a:chOff x="407814" y="2096259"/>
            <a:chExt cx="1737360" cy="3486709"/>
          </a:xfrm>
        </p:grpSpPr>
        <p:sp>
          <p:nvSpPr>
            <p:cNvPr id="39"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40" name="Rectangle 39">
              <a:extLst>
                <a:ext uri="{FF2B5EF4-FFF2-40B4-BE49-F238E27FC236}">
                  <a16:creationId xmlns:a16="http://schemas.microsoft.com/office/drawing/2014/main" id="{B89565A3-807B-EA48-A155-67967D2C12AA}"/>
                </a:ext>
              </a:extLst>
            </p:cNvPr>
            <p:cNvSpPr/>
            <p:nvPr/>
          </p:nvSpPr>
          <p:spPr>
            <a:xfrm>
              <a:off x="407814" y="2096259"/>
              <a:ext cx="1737360" cy="914400"/>
            </a:xfrm>
            <a:prstGeom prst="rect">
              <a:avLst/>
            </a:prstGeom>
            <a:solidFill>
              <a:schemeClr val="bg1"/>
            </a:solidFill>
            <a:ln w="3175">
              <a:solidFill>
                <a:srgbClr val="0124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Labor Efficiency</a:t>
              </a:r>
            </a:p>
          </p:txBody>
        </p:sp>
        <p:sp>
          <p:nvSpPr>
            <p:cNvPr id="41" name="Rectangle 40">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rgbClr val="01247B"/>
            </a:solidFill>
            <a:ln w="3175">
              <a:solidFill>
                <a:srgbClr val="0124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aramond" panose="02020404030301010803" pitchFamily="18" charset="0"/>
                  <a:ea typeface="Verdana" panose="020B0604030504040204" pitchFamily="34" charset="0"/>
                  <a:cs typeface="Verdana" panose="020B0604030504040204" pitchFamily="34" charset="0"/>
                </a:rPr>
                <a:t>Minimizing Turnover Rate </a:t>
              </a:r>
            </a:p>
          </p:txBody>
        </p:sp>
      </p:grpSp>
      <p:sp>
        <p:nvSpPr>
          <p:cNvPr id="42" name="Oval 41"/>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9663579" y="6361767"/>
            <a:ext cx="2069876" cy="365761"/>
            <a:chOff x="5977943" y="5461651"/>
            <a:chExt cx="2069876" cy="365761"/>
          </a:xfrm>
        </p:grpSpPr>
        <p:grpSp>
          <p:nvGrpSpPr>
            <p:cNvPr id="44" name="Group 43"/>
            <p:cNvGrpSpPr/>
            <p:nvPr/>
          </p:nvGrpSpPr>
          <p:grpSpPr>
            <a:xfrm>
              <a:off x="5977943" y="5461652"/>
              <a:ext cx="365760" cy="365760"/>
              <a:chOff x="1159293" y="2836622"/>
              <a:chExt cx="1173706" cy="1173707"/>
            </a:xfrm>
          </p:grpSpPr>
          <p:sp>
            <p:nvSpPr>
              <p:cNvPr id="57" name="Donut 56"/>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45" name="Group 44"/>
            <p:cNvGrpSpPr/>
            <p:nvPr/>
          </p:nvGrpSpPr>
          <p:grpSpPr>
            <a:xfrm>
              <a:off x="6416536" y="5461651"/>
              <a:ext cx="365760" cy="365760"/>
              <a:chOff x="3482454" y="4624293"/>
              <a:chExt cx="1173706" cy="1173707"/>
            </a:xfrm>
            <a:solidFill>
              <a:srgbClr val="86BC25"/>
            </a:solidFill>
          </p:grpSpPr>
          <p:sp>
            <p:nvSpPr>
              <p:cNvPr id="55" name="Donut 54"/>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46" name="Group 45"/>
            <p:cNvGrpSpPr/>
            <p:nvPr/>
          </p:nvGrpSpPr>
          <p:grpSpPr>
            <a:xfrm>
              <a:off x="6850149" y="5461651"/>
              <a:ext cx="365760" cy="365760"/>
              <a:chOff x="6709717" y="2828011"/>
              <a:chExt cx="1173706" cy="1173707"/>
            </a:xfrm>
            <a:solidFill>
              <a:srgbClr val="86BC25"/>
            </a:solidFill>
          </p:grpSpPr>
          <p:sp>
            <p:nvSpPr>
              <p:cNvPr id="53" name="Donut 52"/>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47" name="Group 46"/>
            <p:cNvGrpSpPr/>
            <p:nvPr/>
          </p:nvGrpSpPr>
          <p:grpSpPr>
            <a:xfrm>
              <a:off x="7266104" y="5461651"/>
              <a:ext cx="365760" cy="365760"/>
              <a:chOff x="9110855" y="4410428"/>
              <a:chExt cx="1173706" cy="1173707"/>
            </a:xfrm>
            <a:solidFill>
              <a:srgbClr val="86BC25"/>
            </a:solidFill>
          </p:grpSpPr>
          <p:sp>
            <p:nvSpPr>
              <p:cNvPr id="51" name="Donut 50"/>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48" name="Group 47"/>
            <p:cNvGrpSpPr/>
            <p:nvPr/>
          </p:nvGrpSpPr>
          <p:grpSpPr>
            <a:xfrm>
              <a:off x="7682059" y="5461651"/>
              <a:ext cx="365760" cy="365760"/>
              <a:chOff x="10607147" y="2845234"/>
              <a:chExt cx="1173706" cy="1173707"/>
            </a:xfrm>
            <a:solidFill>
              <a:srgbClr val="86BC25"/>
            </a:solidFill>
          </p:grpSpPr>
          <p:sp>
            <p:nvSpPr>
              <p:cNvPr id="49" name="Donut 48"/>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17151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cxnSp>
        <p:nvCxnSpPr>
          <p:cNvPr id="105" name="Straight Connector 104">
            <a:extLst>
              <a:ext uri="{FF2B5EF4-FFF2-40B4-BE49-F238E27FC236}">
                <a16:creationId xmlns:a16="http://schemas.microsoft.com/office/drawing/2014/main" id="{05F319D8-E69F-B940-A85A-F594FADF2AC5}"/>
              </a:ext>
            </a:extLst>
          </p:cNvPr>
          <p:cNvCxnSpPr>
            <a:cxnSpLocks/>
          </p:cNvCxnSpPr>
          <p:nvPr/>
        </p:nvCxnSpPr>
        <p:spPr>
          <a:xfrm>
            <a:off x="9143265" y="4093563"/>
            <a:ext cx="0" cy="16985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Execution Timeline</a:t>
            </a:r>
          </a:p>
        </p:txBody>
      </p:sp>
      <p:sp>
        <p:nvSpPr>
          <p:cNvPr id="18" name="TextBox 17"/>
          <p:cNvSpPr txBox="1"/>
          <p:nvPr/>
        </p:nvSpPr>
        <p:spPr>
          <a:xfrm>
            <a:off x="407814" y="799982"/>
            <a:ext cx="6722734" cy="338554"/>
          </a:xfrm>
          <a:prstGeom prst="rect">
            <a:avLst/>
          </a:prstGeom>
          <a:noFill/>
        </p:spPr>
        <p:txBody>
          <a:bodyPr wrap="square" rtlCol="0">
            <a:spAutoFit/>
          </a:bodyPr>
          <a:lstStyle/>
          <a:p>
            <a:r>
              <a:rPr lang="en-US" sz="1600" dirty="0">
                <a:latin typeface="Garamond" panose="02020404030301010803" pitchFamily="18" charset="0"/>
                <a:ea typeface="Verdana" panose="020B0604030504040204" pitchFamily="34" charset="0"/>
                <a:cs typeface="Verdana" panose="020B0604030504040204" pitchFamily="34" charset="0"/>
              </a:rPr>
              <a:t>Five-year breakdown of recommendations from the three areas </a:t>
            </a:r>
          </a:p>
        </p:txBody>
      </p:sp>
      <p:cxnSp>
        <p:nvCxnSpPr>
          <p:cNvPr id="62" name="Straight Connector 61">
            <a:extLst>
              <a:ext uri="{FF2B5EF4-FFF2-40B4-BE49-F238E27FC236}">
                <a16:creationId xmlns:a16="http://schemas.microsoft.com/office/drawing/2014/main" id="{01C07D48-C8EE-2C44-BDE5-5FFD3000B06C}"/>
              </a:ext>
            </a:extLst>
          </p:cNvPr>
          <p:cNvCxnSpPr>
            <a:cxnSpLocks/>
          </p:cNvCxnSpPr>
          <p:nvPr/>
        </p:nvCxnSpPr>
        <p:spPr>
          <a:xfrm flipH="1">
            <a:off x="8174200" y="2483360"/>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A0B1F6C-E242-D847-925F-AA52B1E5CA47}"/>
              </a:ext>
            </a:extLst>
          </p:cNvPr>
          <p:cNvCxnSpPr>
            <a:cxnSpLocks/>
          </p:cNvCxnSpPr>
          <p:nvPr/>
        </p:nvCxnSpPr>
        <p:spPr>
          <a:xfrm flipH="1">
            <a:off x="10705031" y="3949471"/>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6F92AD9-97B4-914D-AEAD-612C8BF13093}"/>
              </a:ext>
            </a:extLst>
          </p:cNvPr>
          <p:cNvCxnSpPr>
            <a:cxnSpLocks/>
          </p:cNvCxnSpPr>
          <p:nvPr/>
        </p:nvCxnSpPr>
        <p:spPr>
          <a:xfrm flipH="1">
            <a:off x="9805835" y="237587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F08C6B5-AF58-D748-AB51-034703CE4CDD}"/>
              </a:ext>
            </a:extLst>
          </p:cNvPr>
          <p:cNvCxnSpPr>
            <a:cxnSpLocks/>
          </p:cNvCxnSpPr>
          <p:nvPr/>
        </p:nvCxnSpPr>
        <p:spPr>
          <a:xfrm>
            <a:off x="2081183" y="3868089"/>
            <a:ext cx="0" cy="1952812"/>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CD7354-B17A-1A4C-AAFB-44070E7BFECB}"/>
              </a:ext>
            </a:extLst>
          </p:cNvPr>
          <p:cNvCxnSpPr>
            <a:cxnSpLocks/>
          </p:cNvCxnSpPr>
          <p:nvPr/>
        </p:nvCxnSpPr>
        <p:spPr>
          <a:xfrm flipH="1">
            <a:off x="4179754" y="3502328"/>
            <a:ext cx="0" cy="146304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cxnSpLocks/>
          </p:cNvCxnSpPr>
          <p:nvPr/>
        </p:nvCxnSpPr>
        <p:spPr>
          <a:xfrm>
            <a:off x="2906770" y="3924597"/>
            <a:ext cx="0" cy="82296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cxnSpLocks/>
          </p:cNvCxnSpPr>
          <p:nvPr/>
        </p:nvCxnSpPr>
        <p:spPr>
          <a:xfrm flipH="1">
            <a:off x="6465022" y="2004219"/>
            <a:ext cx="0" cy="18288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cxnSpLocks/>
          </p:cNvCxnSpPr>
          <p:nvPr/>
        </p:nvCxnSpPr>
        <p:spPr>
          <a:xfrm flipH="1">
            <a:off x="8188762" y="3868089"/>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cxnSpLocks/>
          </p:cNvCxnSpPr>
          <p:nvPr/>
        </p:nvCxnSpPr>
        <p:spPr>
          <a:xfrm flipH="1">
            <a:off x="1262682" y="3927764"/>
            <a:ext cx="0" cy="100584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cxnSpLocks/>
          </p:cNvCxnSpPr>
          <p:nvPr/>
        </p:nvCxnSpPr>
        <p:spPr>
          <a:xfrm flipH="1">
            <a:off x="4903029" y="2317268"/>
            <a:ext cx="0" cy="1474189"/>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cxnSpLocks/>
          </p:cNvCxnSpPr>
          <p:nvPr/>
        </p:nvCxnSpPr>
        <p:spPr>
          <a:xfrm flipH="1">
            <a:off x="5944711" y="3361174"/>
            <a:ext cx="0" cy="201168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cxnSpLocks/>
          </p:cNvCxnSpPr>
          <p:nvPr/>
        </p:nvCxnSpPr>
        <p:spPr>
          <a:xfrm>
            <a:off x="2262364" y="1996659"/>
            <a:ext cx="0" cy="1952812"/>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cxnSpLocks/>
          </p:cNvCxnSpPr>
          <p:nvPr/>
        </p:nvCxnSpPr>
        <p:spPr>
          <a:xfrm>
            <a:off x="1031433" y="2542055"/>
            <a:ext cx="0" cy="1249402"/>
          </a:xfrm>
          <a:prstGeom prst="line">
            <a:avLst/>
          </a:prstGeom>
        </p:spPr>
        <p:style>
          <a:lnRef idx="1">
            <a:schemeClr val="dk1"/>
          </a:lnRef>
          <a:fillRef idx="0">
            <a:schemeClr val="dk1"/>
          </a:fillRef>
          <a:effectRef idx="0">
            <a:schemeClr val="dk1"/>
          </a:effectRef>
          <a:fontRef idx="minor">
            <a:schemeClr val="tx1"/>
          </a:fontRef>
        </p:style>
      </p:cxnSp>
      <p:sp>
        <p:nvSpPr>
          <p:cNvPr id="80" name="Arrow: Pentagon 34"/>
          <p:cNvSpPr/>
          <p:nvPr/>
        </p:nvSpPr>
        <p:spPr>
          <a:xfrm>
            <a:off x="9674810" y="3315913"/>
            <a:ext cx="2103120" cy="781878"/>
          </a:xfrm>
          <a:prstGeom prst="homePlat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2022</a:t>
            </a:r>
          </a:p>
        </p:txBody>
      </p:sp>
      <p:sp>
        <p:nvSpPr>
          <p:cNvPr id="81" name="Arrow: Pentagon 33"/>
          <p:cNvSpPr/>
          <p:nvPr/>
        </p:nvSpPr>
        <p:spPr>
          <a:xfrm>
            <a:off x="7969979" y="3315913"/>
            <a:ext cx="2103120" cy="781878"/>
          </a:xfrm>
          <a:prstGeom prst="homePlat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2021</a:t>
            </a:r>
          </a:p>
        </p:txBody>
      </p:sp>
      <p:sp>
        <p:nvSpPr>
          <p:cNvPr id="84" name="Arrow: Pentagon 32"/>
          <p:cNvSpPr/>
          <p:nvPr/>
        </p:nvSpPr>
        <p:spPr>
          <a:xfrm>
            <a:off x="6276891" y="3315913"/>
            <a:ext cx="2103120" cy="781878"/>
          </a:xfrm>
          <a:prstGeom prst="homePlat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2020</a:t>
            </a:r>
          </a:p>
        </p:txBody>
      </p:sp>
      <p:sp>
        <p:nvSpPr>
          <p:cNvPr id="85" name="Arrow: Pentagon 31"/>
          <p:cNvSpPr/>
          <p:nvPr/>
        </p:nvSpPr>
        <p:spPr>
          <a:xfrm>
            <a:off x="4681924" y="3315913"/>
            <a:ext cx="2103120" cy="781878"/>
          </a:xfrm>
          <a:prstGeom prst="homePlat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2019</a:t>
            </a:r>
          </a:p>
        </p:txBody>
      </p:sp>
      <p:sp>
        <p:nvSpPr>
          <p:cNvPr id="86" name="Arrow: Pentagon 1"/>
          <p:cNvSpPr/>
          <p:nvPr/>
        </p:nvSpPr>
        <p:spPr>
          <a:xfrm>
            <a:off x="407814" y="3315913"/>
            <a:ext cx="4684142" cy="781878"/>
          </a:xfrm>
          <a:prstGeom prst="homePlate">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2018</a:t>
            </a:r>
          </a:p>
        </p:txBody>
      </p:sp>
      <p:sp>
        <p:nvSpPr>
          <p:cNvPr id="87" name="TextBox 86">
            <a:extLst>
              <a:ext uri="{FF2B5EF4-FFF2-40B4-BE49-F238E27FC236}">
                <a16:creationId xmlns:a16="http://schemas.microsoft.com/office/drawing/2014/main" id="{755934AA-EB42-0140-B229-BA82FA36BEAA}"/>
              </a:ext>
            </a:extLst>
          </p:cNvPr>
          <p:cNvSpPr txBox="1"/>
          <p:nvPr/>
        </p:nvSpPr>
        <p:spPr>
          <a:xfrm>
            <a:off x="546338" y="1396495"/>
            <a:ext cx="970190" cy="1200329"/>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Launch royalty rewards card</a:t>
            </a:r>
          </a:p>
        </p:txBody>
      </p:sp>
      <p:sp>
        <p:nvSpPr>
          <p:cNvPr id="89" name="TextBox 88">
            <a:extLst>
              <a:ext uri="{FF2B5EF4-FFF2-40B4-BE49-F238E27FC236}">
                <a16:creationId xmlns:a16="http://schemas.microsoft.com/office/drawing/2014/main" id="{1A755097-25F4-7F48-A388-F2516D2A2FF0}"/>
              </a:ext>
            </a:extLst>
          </p:cNvPr>
          <p:cNvSpPr txBox="1"/>
          <p:nvPr/>
        </p:nvSpPr>
        <p:spPr>
          <a:xfrm>
            <a:off x="2322879" y="4642203"/>
            <a:ext cx="1136253" cy="646331"/>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Design contest</a:t>
            </a:r>
          </a:p>
        </p:txBody>
      </p:sp>
      <p:sp>
        <p:nvSpPr>
          <p:cNvPr id="90" name="TextBox 89">
            <a:extLst>
              <a:ext uri="{FF2B5EF4-FFF2-40B4-BE49-F238E27FC236}">
                <a16:creationId xmlns:a16="http://schemas.microsoft.com/office/drawing/2014/main" id="{D57D9AE5-B5A4-7845-B272-99BEF0810144}"/>
              </a:ext>
            </a:extLst>
          </p:cNvPr>
          <p:cNvSpPr txBox="1"/>
          <p:nvPr/>
        </p:nvSpPr>
        <p:spPr>
          <a:xfrm>
            <a:off x="5132760" y="4591806"/>
            <a:ext cx="1718497" cy="1200329"/>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Launch</a:t>
            </a:r>
          </a:p>
          <a:p>
            <a:pPr algn="ctr"/>
            <a:r>
              <a:rPr lang="en-US" dirty="0">
                <a:solidFill>
                  <a:schemeClr val="bg1"/>
                </a:solidFill>
                <a:latin typeface="Garamond" panose="02020404030301010803" pitchFamily="18" charset="0"/>
              </a:rPr>
              <a:t>design contest &amp; fashion show in more cities</a:t>
            </a:r>
          </a:p>
        </p:txBody>
      </p:sp>
      <p:sp>
        <p:nvSpPr>
          <p:cNvPr id="91" name="TextBox 90">
            <a:extLst>
              <a:ext uri="{FF2B5EF4-FFF2-40B4-BE49-F238E27FC236}">
                <a16:creationId xmlns:a16="http://schemas.microsoft.com/office/drawing/2014/main" id="{BDE3E8E1-7AE2-1046-B2F3-1A4F38910178}"/>
              </a:ext>
            </a:extLst>
          </p:cNvPr>
          <p:cNvSpPr txBox="1"/>
          <p:nvPr/>
        </p:nvSpPr>
        <p:spPr>
          <a:xfrm>
            <a:off x="7372277" y="4723585"/>
            <a:ext cx="1546879" cy="646331"/>
          </a:xfrm>
          <a:prstGeom prst="rect">
            <a:avLst/>
          </a:prstGeom>
          <a:solidFill>
            <a:srgbClr val="229FE4"/>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Implement RFID</a:t>
            </a:r>
          </a:p>
        </p:txBody>
      </p:sp>
      <p:cxnSp>
        <p:nvCxnSpPr>
          <p:cNvPr id="92" name="Straight Connector 91">
            <a:extLst>
              <a:ext uri="{FF2B5EF4-FFF2-40B4-BE49-F238E27FC236}">
                <a16:creationId xmlns:a16="http://schemas.microsoft.com/office/drawing/2014/main" id="{8242805E-99E8-FC44-82B1-07FCC6737B3B}"/>
              </a:ext>
            </a:extLst>
          </p:cNvPr>
          <p:cNvCxnSpPr>
            <a:cxnSpLocks/>
          </p:cNvCxnSpPr>
          <p:nvPr/>
        </p:nvCxnSpPr>
        <p:spPr>
          <a:xfrm>
            <a:off x="3401128" y="2492953"/>
            <a:ext cx="0" cy="82296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97B2B6C2-4799-0643-9708-FCE5E41A459D}"/>
              </a:ext>
            </a:extLst>
          </p:cNvPr>
          <p:cNvSpPr txBox="1"/>
          <p:nvPr/>
        </p:nvSpPr>
        <p:spPr>
          <a:xfrm>
            <a:off x="2842844" y="2278181"/>
            <a:ext cx="1102922" cy="646331"/>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Fashion show</a:t>
            </a:r>
          </a:p>
        </p:txBody>
      </p:sp>
      <p:sp>
        <p:nvSpPr>
          <p:cNvPr id="95" name="TextBox 94">
            <a:extLst>
              <a:ext uri="{FF2B5EF4-FFF2-40B4-BE49-F238E27FC236}">
                <a16:creationId xmlns:a16="http://schemas.microsoft.com/office/drawing/2014/main" id="{DB4C5B27-888F-8049-A2FC-FF4E017484CD}"/>
              </a:ext>
            </a:extLst>
          </p:cNvPr>
          <p:cNvSpPr txBox="1"/>
          <p:nvPr/>
        </p:nvSpPr>
        <p:spPr>
          <a:xfrm>
            <a:off x="3680443" y="4744745"/>
            <a:ext cx="1102922" cy="923330"/>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Launch mobile</a:t>
            </a:r>
          </a:p>
          <a:p>
            <a:pPr algn="ctr"/>
            <a:r>
              <a:rPr lang="en-US" dirty="0">
                <a:solidFill>
                  <a:schemeClr val="bg1"/>
                </a:solidFill>
                <a:latin typeface="Garamond" panose="02020404030301010803" pitchFamily="18" charset="0"/>
              </a:rPr>
              <a:t>app</a:t>
            </a:r>
          </a:p>
        </p:txBody>
      </p:sp>
      <p:sp>
        <p:nvSpPr>
          <p:cNvPr id="96" name="TextBox 95">
            <a:extLst>
              <a:ext uri="{FF2B5EF4-FFF2-40B4-BE49-F238E27FC236}">
                <a16:creationId xmlns:a16="http://schemas.microsoft.com/office/drawing/2014/main" id="{3985AE8C-A63B-6A4C-8B30-84FB197602D0}"/>
              </a:ext>
            </a:extLst>
          </p:cNvPr>
          <p:cNvSpPr txBox="1"/>
          <p:nvPr/>
        </p:nvSpPr>
        <p:spPr>
          <a:xfrm>
            <a:off x="582147" y="4403308"/>
            <a:ext cx="1254319" cy="646331"/>
          </a:xfrm>
          <a:prstGeom prst="rect">
            <a:avLst/>
          </a:prstGeom>
          <a:solidFill>
            <a:srgbClr val="229FE4"/>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Implement CRM</a:t>
            </a:r>
          </a:p>
        </p:txBody>
      </p:sp>
      <p:sp>
        <p:nvSpPr>
          <p:cNvPr id="97" name="TextBox 96">
            <a:extLst>
              <a:ext uri="{FF2B5EF4-FFF2-40B4-BE49-F238E27FC236}">
                <a16:creationId xmlns:a16="http://schemas.microsoft.com/office/drawing/2014/main" id="{971C8D62-A575-A94B-A9D5-151463647CEA}"/>
              </a:ext>
            </a:extLst>
          </p:cNvPr>
          <p:cNvSpPr txBox="1"/>
          <p:nvPr/>
        </p:nvSpPr>
        <p:spPr>
          <a:xfrm>
            <a:off x="5863230" y="1467863"/>
            <a:ext cx="1199063" cy="646331"/>
          </a:xfrm>
          <a:prstGeom prst="rect">
            <a:avLst/>
          </a:prstGeom>
          <a:solidFill>
            <a:srgbClr val="229FE4"/>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Implement ERP</a:t>
            </a:r>
          </a:p>
        </p:txBody>
      </p:sp>
      <p:sp>
        <p:nvSpPr>
          <p:cNvPr id="98" name="TextBox 97">
            <a:extLst>
              <a:ext uri="{FF2B5EF4-FFF2-40B4-BE49-F238E27FC236}">
                <a16:creationId xmlns:a16="http://schemas.microsoft.com/office/drawing/2014/main" id="{2BFF1C6F-E22F-9143-85C9-1534113A8BDB}"/>
              </a:ext>
            </a:extLst>
          </p:cNvPr>
          <p:cNvSpPr txBox="1"/>
          <p:nvPr/>
        </p:nvSpPr>
        <p:spPr>
          <a:xfrm>
            <a:off x="4261870" y="2022628"/>
            <a:ext cx="1534467" cy="646331"/>
          </a:xfrm>
          <a:prstGeom prst="rect">
            <a:avLst/>
          </a:prstGeom>
          <a:solidFill>
            <a:srgbClr val="01247B"/>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Employee role restructuring</a:t>
            </a:r>
          </a:p>
        </p:txBody>
      </p:sp>
      <p:sp>
        <p:nvSpPr>
          <p:cNvPr id="99" name="TextBox 98">
            <a:extLst>
              <a:ext uri="{FF2B5EF4-FFF2-40B4-BE49-F238E27FC236}">
                <a16:creationId xmlns:a16="http://schemas.microsoft.com/office/drawing/2014/main" id="{1CF52CA1-DBEF-6040-BE59-4968BED79F3D}"/>
              </a:ext>
            </a:extLst>
          </p:cNvPr>
          <p:cNvSpPr txBox="1"/>
          <p:nvPr/>
        </p:nvSpPr>
        <p:spPr>
          <a:xfrm>
            <a:off x="1309240" y="5616176"/>
            <a:ext cx="1534467" cy="646331"/>
          </a:xfrm>
          <a:prstGeom prst="rect">
            <a:avLst/>
          </a:prstGeom>
          <a:solidFill>
            <a:srgbClr val="01247B"/>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Employee support</a:t>
            </a:r>
          </a:p>
        </p:txBody>
      </p:sp>
      <p:sp>
        <p:nvSpPr>
          <p:cNvPr id="100" name="TextBox 99">
            <a:extLst>
              <a:ext uri="{FF2B5EF4-FFF2-40B4-BE49-F238E27FC236}">
                <a16:creationId xmlns:a16="http://schemas.microsoft.com/office/drawing/2014/main" id="{D4E1247D-F06D-5648-9AEA-111164E979DD}"/>
              </a:ext>
            </a:extLst>
          </p:cNvPr>
          <p:cNvSpPr txBox="1"/>
          <p:nvPr/>
        </p:nvSpPr>
        <p:spPr>
          <a:xfrm>
            <a:off x="1633055" y="1432407"/>
            <a:ext cx="1534467" cy="646331"/>
          </a:xfrm>
          <a:prstGeom prst="rect">
            <a:avLst/>
          </a:prstGeom>
          <a:solidFill>
            <a:srgbClr val="01247B"/>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Community outreach</a:t>
            </a:r>
          </a:p>
        </p:txBody>
      </p:sp>
      <p:sp>
        <p:nvSpPr>
          <p:cNvPr id="101" name="TextBox 100">
            <a:extLst>
              <a:ext uri="{FF2B5EF4-FFF2-40B4-BE49-F238E27FC236}">
                <a16:creationId xmlns:a16="http://schemas.microsoft.com/office/drawing/2014/main" id="{76D30AE5-346E-2F4E-9B5E-95EA9BA2997D}"/>
              </a:ext>
            </a:extLst>
          </p:cNvPr>
          <p:cNvSpPr txBox="1"/>
          <p:nvPr/>
        </p:nvSpPr>
        <p:spPr>
          <a:xfrm>
            <a:off x="9116744" y="1341726"/>
            <a:ext cx="1546879" cy="1200329"/>
          </a:xfrm>
          <a:prstGeom prst="rect">
            <a:avLst/>
          </a:prstGeom>
          <a:solidFill>
            <a:srgbClr val="229FE4"/>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Set-up self-checkout registers with RFID</a:t>
            </a:r>
          </a:p>
        </p:txBody>
      </p:sp>
      <p:sp>
        <p:nvSpPr>
          <p:cNvPr id="102" name="TextBox 101">
            <a:extLst>
              <a:ext uri="{FF2B5EF4-FFF2-40B4-BE49-F238E27FC236}">
                <a16:creationId xmlns:a16="http://schemas.microsoft.com/office/drawing/2014/main" id="{41A57697-C41E-7E4A-87BD-AC81BF25CF50}"/>
              </a:ext>
            </a:extLst>
          </p:cNvPr>
          <p:cNvSpPr txBox="1"/>
          <p:nvPr/>
        </p:nvSpPr>
        <p:spPr>
          <a:xfrm>
            <a:off x="10073099" y="4890661"/>
            <a:ext cx="1546879" cy="923330"/>
          </a:xfrm>
          <a:prstGeom prst="rect">
            <a:avLst/>
          </a:prstGeom>
          <a:solidFill>
            <a:srgbClr val="229FE4"/>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Invest in interactive fitting rooms</a:t>
            </a:r>
          </a:p>
        </p:txBody>
      </p:sp>
      <p:sp>
        <p:nvSpPr>
          <p:cNvPr id="103" name="TextBox 102">
            <a:extLst>
              <a:ext uri="{FF2B5EF4-FFF2-40B4-BE49-F238E27FC236}">
                <a16:creationId xmlns:a16="http://schemas.microsoft.com/office/drawing/2014/main" id="{0138E41E-FFD9-D943-9215-3566E7F8A085}"/>
              </a:ext>
            </a:extLst>
          </p:cNvPr>
          <p:cNvSpPr txBox="1"/>
          <p:nvPr/>
        </p:nvSpPr>
        <p:spPr>
          <a:xfrm>
            <a:off x="7345864" y="1191631"/>
            <a:ext cx="1529571" cy="1477328"/>
          </a:xfrm>
          <a:prstGeom prst="rect">
            <a:avLst/>
          </a:prstGeom>
          <a:solidFill>
            <a:srgbClr val="86BC25"/>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Evaluate design contest and fashion show performance</a:t>
            </a:r>
          </a:p>
        </p:txBody>
      </p:sp>
      <p:sp>
        <p:nvSpPr>
          <p:cNvPr id="104" name="TextBox 103">
            <a:extLst>
              <a:ext uri="{FF2B5EF4-FFF2-40B4-BE49-F238E27FC236}">
                <a16:creationId xmlns:a16="http://schemas.microsoft.com/office/drawing/2014/main" id="{DF7688B7-B16E-DB4D-AE2F-CA1ECF5E2702}"/>
              </a:ext>
            </a:extLst>
          </p:cNvPr>
          <p:cNvSpPr txBox="1"/>
          <p:nvPr/>
        </p:nvSpPr>
        <p:spPr>
          <a:xfrm>
            <a:off x="8279628" y="5602295"/>
            <a:ext cx="1723786" cy="646331"/>
          </a:xfrm>
          <a:prstGeom prst="rect">
            <a:avLst/>
          </a:prstGeom>
          <a:solidFill>
            <a:srgbClr val="01247B"/>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Create sustainable goals</a:t>
            </a:r>
          </a:p>
        </p:txBody>
      </p:sp>
      <p:sp>
        <p:nvSpPr>
          <p:cNvPr id="106" name="TextBox 105">
            <a:extLst>
              <a:ext uri="{FF2B5EF4-FFF2-40B4-BE49-F238E27FC236}">
                <a16:creationId xmlns:a16="http://schemas.microsoft.com/office/drawing/2014/main" id="{FEFAF3B1-48C0-3F4A-9F33-6BC7A266A48D}"/>
              </a:ext>
            </a:extLst>
          </p:cNvPr>
          <p:cNvSpPr txBox="1"/>
          <p:nvPr/>
        </p:nvSpPr>
        <p:spPr>
          <a:xfrm>
            <a:off x="4199017" y="5932397"/>
            <a:ext cx="1534467" cy="646331"/>
          </a:xfrm>
          <a:prstGeom prst="rect">
            <a:avLst/>
          </a:prstGeom>
          <a:solidFill>
            <a:srgbClr val="01247B"/>
          </a:solidFill>
          <a:ln>
            <a:solidFill>
              <a:schemeClr val="bg1">
                <a:lumMod val="50000"/>
              </a:schemeClr>
            </a:solidFill>
          </a:ln>
        </p:spPr>
        <p:txBody>
          <a:bodyPr wrap="square" rtlCol="0">
            <a:spAutoFit/>
          </a:bodyPr>
          <a:lstStyle/>
          <a:p>
            <a:pPr algn="ctr"/>
            <a:r>
              <a:rPr lang="en-US" dirty="0">
                <a:solidFill>
                  <a:schemeClr val="bg1"/>
                </a:solidFill>
                <a:latin typeface="Garamond" panose="02020404030301010803" pitchFamily="18" charset="0"/>
              </a:rPr>
              <a:t>Social impact project</a:t>
            </a:r>
          </a:p>
        </p:txBody>
      </p:sp>
      <p:cxnSp>
        <p:nvCxnSpPr>
          <p:cNvPr id="107" name="Straight Connector 106">
            <a:extLst>
              <a:ext uri="{FF2B5EF4-FFF2-40B4-BE49-F238E27FC236}">
                <a16:creationId xmlns:a16="http://schemas.microsoft.com/office/drawing/2014/main" id="{22AF69B1-0A09-AF44-939C-6D3E7FA732EC}"/>
              </a:ext>
            </a:extLst>
          </p:cNvPr>
          <p:cNvCxnSpPr>
            <a:cxnSpLocks/>
          </p:cNvCxnSpPr>
          <p:nvPr/>
        </p:nvCxnSpPr>
        <p:spPr>
          <a:xfrm flipH="1">
            <a:off x="4960948" y="4093562"/>
            <a:ext cx="0" cy="1828800"/>
          </a:xfrm>
          <a:prstGeom prst="line">
            <a:avLst/>
          </a:prstGeom>
        </p:spPr>
        <p:style>
          <a:lnRef idx="1">
            <a:schemeClr val="dk1"/>
          </a:lnRef>
          <a:fillRef idx="0">
            <a:schemeClr val="dk1"/>
          </a:fillRef>
          <a:effectRef idx="0">
            <a:schemeClr val="dk1"/>
          </a:effectRef>
          <a:fontRef idx="minor">
            <a:schemeClr val="tx1"/>
          </a:fontRef>
        </p:style>
      </p:cxnSp>
      <p:sp>
        <p:nvSpPr>
          <p:cNvPr id="108" name="Oval 107"/>
          <p:cNvSpPr/>
          <p:nvPr/>
        </p:nvSpPr>
        <p:spPr>
          <a:xfrm>
            <a:off x="10582506"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p:cNvGrpSpPr/>
          <p:nvPr/>
        </p:nvGrpSpPr>
        <p:grpSpPr>
          <a:xfrm>
            <a:off x="9663579" y="6361767"/>
            <a:ext cx="2069876" cy="365761"/>
            <a:chOff x="5977943" y="5461651"/>
            <a:chExt cx="2069876" cy="365761"/>
          </a:xfrm>
        </p:grpSpPr>
        <p:grpSp>
          <p:nvGrpSpPr>
            <p:cNvPr id="110" name="Group 109"/>
            <p:cNvGrpSpPr/>
            <p:nvPr/>
          </p:nvGrpSpPr>
          <p:grpSpPr>
            <a:xfrm>
              <a:off x="5977943" y="5461652"/>
              <a:ext cx="365760" cy="365760"/>
              <a:chOff x="1159293" y="2836622"/>
              <a:chExt cx="1173706" cy="1173707"/>
            </a:xfrm>
          </p:grpSpPr>
          <p:sp>
            <p:nvSpPr>
              <p:cNvPr id="123" name="Donut 122"/>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111" name="Group 110"/>
            <p:cNvGrpSpPr/>
            <p:nvPr/>
          </p:nvGrpSpPr>
          <p:grpSpPr>
            <a:xfrm>
              <a:off x="6416536" y="5461651"/>
              <a:ext cx="365760" cy="365760"/>
              <a:chOff x="3482454" y="4624293"/>
              <a:chExt cx="1173706" cy="1173707"/>
            </a:xfrm>
            <a:solidFill>
              <a:srgbClr val="86BC25"/>
            </a:solidFill>
          </p:grpSpPr>
          <p:sp>
            <p:nvSpPr>
              <p:cNvPr id="121" name="Donut 120"/>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2" name="Picture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112" name="Group 111"/>
            <p:cNvGrpSpPr/>
            <p:nvPr/>
          </p:nvGrpSpPr>
          <p:grpSpPr>
            <a:xfrm>
              <a:off x="6850149" y="5461651"/>
              <a:ext cx="365760" cy="365760"/>
              <a:chOff x="6709717" y="2828011"/>
              <a:chExt cx="1173706" cy="1173707"/>
            </a:xfrm>
            <a:solidFill>
              <a:srgbClr val="86BC25"/>
            </a:solidFill>
          </p:grpSpPr>
          <p:sp>
            <p:nvSpPr>
              <p:cNvPr id="119" name="Donut 118"/>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0" name="Picture 1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113" name="Group 112"/>
            <p:cNvGrpSpPr/>
            <p:nvPr/>
          </p:nvGrpSpPr>
          <p:grpSpPr>
            <a:xfrm>
              <a:off x="7266104" y="5461651"/>
              <a:ext cx="365760" cy="365760"/>
              <a:chOff x="9110855" y="4410428"/>
              <a:chExt cx="1173706" cy="1173707"/>
            </a:xfrm>
            <a:solidFill>
              <a:srgbClr val="86BC25"/>
            </a:solidFill>
          </p:grpSpPr>
          <p:sp>
            <p:nvSpPr>
              <p:cNvPr id="117" name="Donut 116"/>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8" name="Picture 1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114" name="Group 113"/>
            <p:cNvGrpSpPr/>
            <p:nvPr/>
          </p:nvGrpSpPr>
          <p:grpSpPr>
            <a:xfrm>
              <a:off x="7682059" y="5461651"/>
              <a:ext cx="365760" cy="365760"/>
              <a:chOff x="10607147" y="2845234"/>
              <a:chExt cx="1173706" cy="1173707"/>
            </a:xfrm>
            <a:solidFill>
              <a:srgbClr val="86BC25"/>
            </a:solidFill>
          </p:grpSpPr>
          <p:sp>
            <p:nvSpPr>
              <p:cNvPr id="115" name="Donut 114"/>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6" name="Picture 1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34287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18" name="Oval 17"/>
          <p:cNvSpPr/>
          <p:nvPr/>
        </p:nvSpPr>
        <p:spPr>
          <a:xfrm>
            <a:off x="10995100"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Risk Analysis</a:t>
            </a:r>
          </a:p>
        </p:txBody>
      </p:sp>
      <p:grpSp>
        <p:nvGrpSpPr>
          <p:cNvPr id="4" name="Group 3"/>
          <p:cNvGrpSpPr/>
          <p:nvPr/>
        </p:nvGrpSpPr>
        <p:grpSpPr>
          <a:xfrm>
            <a:off x="407814" y="1463040"/>
            <a:ext cx="10610706" cy="4551960"/>
            <a:chOff x="1106309" y="1652487"/>
            <a:chExt cx="8088368" cy="4434895"/>
          </a:xfrm>
        </p:grpSpPr>
        <p:sp>
          <p:nvSpPr>
            <p:cNvPr id="5" name="Rectangle 4"/>
            <p:cNvSpPr/>
            <p:nvPr/>
          </p:nvSpPr>
          <p:spPr>
            <a:xfrm>
              <a:off x="1106310" y="1659467"/>
              <a:ext cx="3138311" cy="4413955"/>
            </a:xfrm>
            <a:prstGeom prst="rect">
              <a:avLst/>
            </a:prstGeom>
            <a:solidFill>
              <a:schemeClr val="bg1">
                <a:lumMod val="95000"/>
                <a:alpha val="83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p:nvSpPr>
          <p:spPr>
            <a:xfrm>
              <a:off x="4229406" y="1673427"/>
              <a:ext cx="1023118" cy="4413955"/>
            </a:xfrm>
            <a:prstGeom prst="homePlate">
              <a:avLst/>
            </a:prstGeom>
            <a:solidFill>
              <a:schemeClr val="bg1">
                <a:lumMod val="95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244621" y="1659467"/>
              <a:ext cx="496344" cy="698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59836" y="1652487"/>
              <a:ext cx="496344" cy="698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06309" y="1988554"/>
              <a:ext cx="3545203" cy="27829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charset="0"/>
                  <a:ea typeface="Garamond" charset="0"/>
                  <a:cs typeface="Garamond" charset="0"/>
                </a:rPr>
                <a:t>Risks</a:t>
              </a:r>
              <a:r>
                <a:rPr lang="en-US" dirty="0"/>
                <a:t> </a:t>
              </a:r>
            </a:p>
          </p:txBody>
        </p:sp>
        <p:sp>
          <p:nvSpPr>
            <p:cNvPr id="10" name="Rectangle 9"/>
            <p:cNvSpPr/>
            <p:nvPr/>
          </p:nvSpPr>
          <p:spPr>
            <a:xfrm>
              <a:off x="1106310" y="3980928"/>
              <a:ext cx="3545202" cy="27829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charset="0"/>
                  <a:ea typeface="Garamond" charset="0"/>
                  <a:cs typeface="Garamond" charset="0"/>
                </a:rPr>
                <a:t>Mitigation</a:t>
              </a:r>
              <a:r>
                <a:rPr lang="en-US" dirty="0">
                  <a:solidFill>
                    <a:schemeClr val="tx1"/>
                  </a:solidFill>
                </a:rPr>
                <a:t> </a:t>
              </a:r>
              <a:r>
                <a:rPr lang="en-US" dirty="0"/>
                <a:t> </a:t>
              </a:r>
            </a:p>
          </p:txBody>
        </p:sp>
        <p:sp>
          <p:nvSpPr>
            <p:cNvPr id="11" name="TextBox 10"/>
            <p:cNvSpPr txBox="1"/>
            <p:nvPr/>
          </p:nvSpPr>
          <p:spPr>
            <a:xfrm>
              <a:off x="1233984" y="2409565"/>
              <a:ext cx="3268442" cy="1724202"/>
            </a:xfrm>
            <a:prstGeom prst="rect">
              <a:avLst/>
            </a:prstGeom>
            <a:noFill/>
          </p:spPr>
          <p:txBody>
            <a:bodyPr wrap="square" rtlCol="0">
              <a:spAutoFit/>
            </a:bodyPr>
            <a:lstStyle/>
            <a:p>
              <a:pPr marL="171450" indent="-171450">
                <a:buFont typeface="Wingdings" charset="2"/>
                <a:buChar char="v"/>
              </a:pPr>
              <a:r>
                <a:rPr lang="en-US" sz="1500" dirty="0">
                  <a:latin typeface="Baskerville Old Face" panose="02020602080505020303" pitchFamily="18" charset="0"/>
                </a:rPr>
                <a:t>Increased responsibility placed on employees leading to higher stress</a:t>
              </a:r>
            </a:p>
            <a:p>
              <a:pPr marL="171450" indent="-171450">
                <a:buFont typeface="Wingdings" charset="2"/>
                <a:buChar char="v"/>
              </a:pPr>
              <a:endParaRPr lang="en-US" sz="200" dirty="0">
                <a:latin typeface="Baskerville Old Face" panose="02020602080505020303" pitchFamily="18" charset="0"/>
              </a:endParaRPr>
            </a:p>
            <a:p>
              <a:pPr marL="171450" indent="-171450">
                <a:buFont typeface="Wingdings" charset="2"/>
                <a:buChar char="v"/>
              </a:pPr>
              <a:r>
                <a:rPr lang="en-US" sz="1500" dirty="0">
                  <a:latin typeface="Baskerville Old Face" panose="02020602080505020303" pitchFamily="18" charset="0"/>
                </a:rPr>
                <a:t>The current demographics of Eliot’s Apparel is unknown</a:t>
              </a:r>
            </a:p>
            <a:p>
              <a:pPr marL="171450" indent="-171450">
                <a:buFont typeface="Wingdings" charset="2"/>
                <a:buChar char="v"/>
              </a:pPr>
              <a:endParaRPr lang="en-US" sz="200" dirty="0">
                <a:latin typeface="Baskerville Old Face" panose="02020602080505020303" pitchFamily="18" charset="0"/>
              </a:endParaRPr>
            </a:p>
            <a:p>
              <a:pPr marL="171450" indent="-171450">
                <a:buFont typeface="Wingdings" charset="2"/>
                <a:buChar char="v"/>
              </a:pPr>
              <a:r>
                <a:rPr lang="en-US" sz="1500" dirty="0">
                  <a:latin typeface="Baskerville Old Face" panose="02020602080505020303" pitchFamily="18" charset="0"/>
                </a:rPr>
                <a:t>Increased competition from online retailers</a:t>
              </a:r>
            </a:p>
            <a:p>
              <a:pPr marL="171450" indent="-171450">
                <a:buFont typeface="Wingdings" charset="2"/>
                <a:buChar char="v"/>
              </a:pPr>
              <a:endParaRPr lang="en-US" sz="1200" dirty="0">
                <a:latin typeface="Baskerville Old Face" panose="02020602080505020303" pitchFamily="18" charset="0"/>
              </a:endParaRPr>
            </a:p>
            <a:p>
              <a:endParaRPr lang="en-US" dirty="0"/>
            </a:p>
          </p:txBody>
        </p:sp>
        <p:sp>
          <p:nvSpPr>
            <p:cNvPr id="12" name="TextBox 11"/>
            <p:cNvSpPr txBox="1"/>
            <p:nvPr/>
          </p:nvSpPr>
          <p:spPr>
            <a:xfrm>
              <a:off x="1233984" y="4334871"/>
              <a:ext cx="3268442" cy="1724202"/>
            </a:xfrm>
            <a:prstGeom prst="rect">
              <a:avLst/>
            </a:prstGeom>
            <a:noFill/>
          </p:spPr>
          <p:txBody>
            <a:bodyPr wrap="square" rtlCol="0">
              <a:spAutoFit/>
            </a:bodyPr>
            <a:lstStyle/>
            <a:p>
              <a:pPr marL="171450" indent="-171450">
                <a:buFont typeface="Wingdings" charset="2"/>
                <a:buChar char="v"/>
              </a:pPr>
              <a:r>
                <a:rPr lang="en-US" sz="1500" dirty="0">
                  <a:latin typeface="Baskerville Old Face" panose="02020602080505020303" pitchFamily="18" charset="0"/>
                </a:rPr>
                <a:t>Increased training programs and employee support</a:t>
              </a:r>
            </a:p>
            <a:p>
              <a:pPr marL="171450" indent="-171450">
                <a:buFont typeface="Wingdings" charset="2"/>
                <a:buChar char="v"/>
              </a:pPr>
              <a:endParaRPr lang="en-US" sz="200" dirty="0">
                <a:latin typeface="Baskerville Old Face" panose="02020602080505020303" pitchFamily="18" charset="0"/>
              </a:endParaRPr>
            </a:p>
            <a:p>
              <a:pPr marL="171450" indent="-171450">
                <a:buFont typeface="Wingdings" charset="2"/>
                <a:buChar char="v"/>
              </a:pPr>
              <a:r>
                <a:rPr lang="en-US" sz="1500" dirty="0">
                  <a:latin typeface="Baskerville Old Face" panose="02020602080505020303" pitchFamily="18" charset="0"/>
                </a:rPr>
                <a:t>Tech savvy customers have the benefit of the app, while others will benefit from community outreach </a:t>
              </a:r>
            </a:p>
            <a:p>
              <a:pPr marL="171450" indent="-171450">
                <a:buFont typeface="Wingdings" charset="2"/>
                <a:buChar char="v"/>
              </a:pPr>
              <a:endParaRPr lang="en-US" sz="200" dirty="0">
                <a:latin typeface="Baskerville Old Face" panose="02020602080505020303" pitchFamily="18" charset="0"/>
              </a:endParaRPr>
            </a:p>
            <a:p>
              <a:pPr marL="171450" indent="-171450">
                <a:buFont typeface="Wingdings" charset="2"/>
                <a:buChar char="v"/>
              </a:pPr>
              <a:r>
                <a:rPr lang="en-US" sz="1500" dirty="0">
                  <a:latin typeface="Baskerville Old Face" panose="02020602080505020303" pitchFamily="18" charset="0"/>
                </a:rPr>
                <a:t>By optimizing the shopping experience, we hope that people find the value of coming into the store</a:t>
              </a:r>
            </a:p>
            <a:p>
              <a:pPr marL="171450" indent="-171450">
                <a:buFont typeface="Wingdings" charset="2"/>
                <a:buChar char="v"/>
              </a:pPr>
              <a:endParaRPr lang="en-US" sz="1200" dirty="0">
                <a:latin typeface="Baskerville Old Face" panose="02020602080505020303" pitchFamily="18" charset="0"/>
              </a:endParaRPr>
            </a:p>
            <a:p>
              <a:endParaRPr lang="en-US" dirty="0"/>
            </a:p>
          </p:txBody>
        </p:sp>
        <p:sp>
          <p:nvSpPr>
            <p:cNvPr id="13" name="Rectangle 12"/>
            <p:cNvSpPr/>
            <p:nvPr/>
          </p:nvSpPr>
          <p:spPr>
            <a:xfrm>
              <a:off x="6056366" y="1673427"/>
              <a:ext cx="3138311" cy="4413955"/>
            </a:xfrm>
            <a:prstGeom prst="rect">
              <a:avLst/>
            </a:prstGeom>
            <a:solidFill>
              <a:schemeClr val="bg1">
                <a:lumMod val="95000"/>
                <a:alpha val="83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56365" y="1686083"/>
              <a:ext cx="3138311" cy="39119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charset="0"/>
                  <a:ea typeface="Garamond" charset="0"/>
                  <a:cs typeface="Garamond" charset="0"/>
                </a:rPr>
                <a:t>Self-assessment questions</a:t>
              </a:r>
            </a:p>
          </p:txBody>
        </p:sp>
      </p:grpSp>
      <p:sp>
        <p:nvSpPr>
          <p:cNvPr id="15" name="TextBox 14"/>
          <p:cNvSpPr txBox="1"/>
          <p:nvPr/>
        </p:nvSpPr>
        <p:spPr>
          <a:xfrm>
            <a:off x="7094483" y="2133678"/>
            <a:ext cx="3436883" cy="3662541"/>
          </a:xfrm>
          <a:prstGeom prst="rect">
            <a:avLst/>
          </a:prstGeom>
          <a:noFill/>
        </p:spPr>
        <p:txBody>
          <a:bodyPr wrap="square" rtlCol="0">
            <a:spAutoFit/>
          </a:bodyPr>
          <a:lstStyle/>
          <a:p>
            <a:pPr marL="342900" indent="-342900">
              <a:buAutoNum type="arabicPeriod"/>
            </a:pPr>
            <a:r>
              <a:rPr lang="en-US" dirty="0">
                <a:latin typeface="Garamond" charset="0"/>
                <a:ea typeface="Garamond" charset="0"/>
                <a:cs typeface="Garamond" charset="0"/>
              </a:rPr>
              <a:t>How is innovation imbedded in the new business infrastructure?</a:t>
            </a:r>
          </a:p>
          <a:p>
            <a:pPr marL="342900" indent="-342900">
              <a:buAutoNum type="arabicPeriod"/>
            </a:pPr>
            <a:endParaRPr lang="en-US" sz="800" dirty="0">
              <a:latin typeface="Garamond" charset="0"/>
              <a:ea typeface="Garamond" charset="0"/>
              <a:cs typeface="Garamond" charset="0"/>
            </a:endParaRPr>
          </a:p>
          <a:p>
            <a:pPr marL="342900" indent="-342900">
              <a:buAutoNum type="arabicPeriod"/>
            </a:pPr>
            <a:r>
              <a:rPr lang="en-US" dirty="0">
                <a:latin typeface="Garamond" charset="0"/>
                <a:ea typeface="Garamond" charset="0"/>
                <a:cs typeface="Garamond" charset="0"/>
              </a:rPr>
              <a:t>How do you evaluate changes in factors such as integration of information technology, implementation of new business strategies, and changing workforce demographics?</a:t>
            </a:r>
          </a:p>
          <a:p>
            <a:pPr marL="342900" indent="-342900">
              <a:buAutoNum type="arabicPeriod"/>
            </a:pPr>
            <a:endParaRPr lang="en-US" sz="800" dirty="0">
              <a:latin typeface="Garamond" charset="0"/>
              <a:ea typeface="Garamond" charset="0"/>
              <a:cs typeface="Garamond" charset="0"/>
            </a:endParaRPr>
          </a:p>
          <a:p>
            <a:pPr marL="342900" indent="-342900">
              <a:buAutoNum type="arabicPeriod"/>
            </a:pPr>
            <a:r>
              <a:rPr lang="en-US" dirty="0">
                <a:latin typeface="Garamond" charset="0"/>
                <a:ea typeface="Garamond" charset="0"/>
                <a:cs typeface="Garamond" charset="0"/>
              </a:rPr>
              <a:t>Are we maintaining the company’s core values while also trying to maximize profits and reduce risks?</a:t>
            </a:r>
          </a:p>
        </p:txBody>
      </p:sp>
      <p:sp>
        <p:nvSpPr>
          <p:cNvPr id="17" name="TextBox 16"/>
          <p:cNvSpPr txBox="1"/>
          <p:nvPr/>
        </p:nvSpPr>
        <p:spPr>
          <a:xfrm>
            <a:off x="407814" y="799982"/>
            <a:ext cx="6722734" cy="338554"/>
          </a:xfrm>
          <a:prstGeom prst="rect">
            <a:avLst/>
          </a:prstGeom>
          <a:noFill/>
        </p:spPr>
        <p:txBody>
          <a:bodyPr wrap="square" rtlCol="0">
            <a:spAutoFit/>
          </a:bodyPr>
          <a:lstStyle/>
          <a:p>
            <a:r>
              <a:rPr lang="en-US" sz="1600" dirty="0">
                <a:latin typeface="Garamond" panose="02020404030301010803" pitchFamily="18" charset="0"/>
                <a:ea typeface="Verdana" panose="020B0604030504040204" pitchFamily="34" charset="0"/>
                <a:cs typeface="Verdana" panose="020B0604030504040204" pitchFamily="34" charset="0"/>
              </a:rPr>
              <a:t>Evaluation of the potential risks associated with the recommendations</a:t>
            </a:r>
          </a:p>
        </p:txBody>
      </p:sp>
      <p:grpSp>
        <p:nvGrpSpPr>
          <p:cNvPr id="19" name="Group 18"/>
          <p:cNvGrpSpPr/>
          <p:nvPr/>
        </p:nvGrpSpPr>
        <p:grpSpPr>
          <a:xfrm>
            <a:off x="9663579" y="6361767"/>
            <a:ext cx="2069876" cy="365761"/>
            <a:chOff x="5977943" y="5461651"/>
            <a:chExt cx="2069876" cy="365761"/>
          </a:xfrm>
        </p:grpSpPr>
        <p:grpSp>
          <p:nvGrpSpPr>
            <p:cNvPr id="20" name="Group 19"/>
            <p:cNvGrpSpPr/>
            <p:nvPr/>
          </p:nvGrpSpPr>
          <p:grpSpPr>
            <a:xfrm>
              <a:off x="5977943" y="5461652"/>
              <a:ext cx="365760" cy="365760"/>
              <a:chOff x="1159293" y="2836622"/>
              <a:chExt cx="1173706" cy="1173707"/>
            </a:xfrm>
          </p:grpSpPr>
          <p:sp>
            <p:nvSpPr>
              <p:cNvPr id="33" name="Donut 32"/>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21" name="Group 20"/>
            <p:cNvGrpSpPr/>
            <p:nvPr/>
          </p:nvGrpSpPr>
          <p:grpSpPr>
            <a:xfrm>
              <a:off x="6416536" y="5461651"/>
              <a:ext cx="365760" cy="365760"/>
              <a:chOff x="3482454" y="4624293"/>
              <a:chExt cx="1173706" cy="1173707"/>
            </a:xfrm>
            <a:solidFill>
              <a:srgbClr val="86BC25"/>
            </a:solidFill>
          </p:grpSpPr>
          <p:sp>
            <p:nvSpPr>
              <p:cNvPr id="31" name="Donut 30"/>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22" name="Group 21"/>
            <p:cNvGrpSpPr/>
            <p:nvPr/>
          </p:nvGrpSpPr>
          <p:grpSpPr>
            <a:xfrm>
              <a:off x="6850149" y="5461651"/>
              <a:ext cx="365760" cy="365760"/>
              <a:chOff x="6709717" y="2828011"/>
              <a:chExt cx="1173706" cy="1173707"/>
            </a:xfrm>
            <a:solidFill>
              <a:srgbClr val="86BC25"/>
            </a:solidFill>
          </p:grpSpPr>
          <p:sp>
            <p:nvSpPr>
              <p:cNvPr id="29" name="Donut 28"/>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23" name="Group 22"/>
            <p:cNvGrpSpPr/>
            <p:nvPr/>
          </p:nvGrpSpPr>
          <p:grpSpPr>
            <a:xfrm>
              <a:off x="7266104" y="5461651"/>
              <a:ext cx="365760" cy="365760"/>
              <a:chOff x="9110855" y="4410428"/>
              <a:chExt cx="1173706" cy="1173707"/>
            </a:xfrm>
            <a:solidFill>
              <a:srgbClr val="86BC25"/>
            </a:solidFill>
          </p:grpSpPr>
          <p:sp>
            <p:nvSpPr>
              <p:cNvPr id="27" name="Donut 26"/>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24" name="Group 23"/>
            <p:cNvGrpSpPr/>
            <p:nvPr/>
          </p:nvGrpSpPr>
          <p:grpSpPr>
            <a:xfrm>
              <a:off x="7682059" y="5461651"/>
              <a:ext cx="365760" cy="365760"/>
              <a:chOff x="10607147" y="2845234"/>
              <a:chExt cx="1173706" cy="1173707"/>
            </a:xfrm>
            <a:solidFill>
              <a:srgbClr val="86BC25"/>
            </a:solidFill>
          </p:grpSpPr>
          <p:sp>
            <p:nvSpPr>
              <p:cNvPr id="25" name="Donut 24"/>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50566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12" name="TextBox 11"/>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Conclusion</a:t>
            </a:r>
          </a:p>
        </p:txBody>
      </p:sp>
      <p:sp>
        <p:nvSpPr>
          <p:cNvPr id="13" name="TextBox 12"/>
          <p:cNvSpPr txBox="1"/>
          <p:nvPr/>
        </p:nvSpPr>
        <p:spPr>
          <a:xfrm>
            <a:off x="407814" y="799982"/>
            <a:ext cx="6722734" cy="338554"/>
          </a:xfrm>
          <a:prstGeom prst="rect">
            <a:avLst/>
          </a:prstGeom>
          <a:noFill/>
        </p:spPr>
        <p:txBody>
          <a:bodyPr wrap="square" rtlCol="0">
            <a:spAutoFit/>
          </a:bodyPr>
          <a:lstStyle/>
          <a:p>
            <a:r>
              <a:rPr lang="en-US" sz="1600" i="0" dirty="0">
                <a:latin typeface="Garamond" charset="0"/>
                <a:ea typeface="Garamond" charset="0"/>
                <a:cs typeface="Garamond" charset="0"/>
              </a:rPr>
              <a:t>Synergies of all the recommendations</a:t>
            </a:r>
          </a:p>
        </p:txBody>
      </p:sp>
      <p:grpSp>
        <p:nvGrpSpPr>
          <p:cNvPr id="30" name="Group 29">
            <a:extLst>
              <a:ext uri="{FF2B5EF4-FFF2-40B4-BE49-F238E27FC236}">
                <a16:creationId xmlns:a16="http://schemas.microsoft.com/office/drawing/2014/main" id="{E57CEB1C-AF01-784E-8FF8-81C76BC1F037}"/>
              </a:ext>
            </a:extLst>
          </p:cNvPr>
          <p:cNvGrpSpPr/>
          <p:nvPr/>
        </p:nvGrpSpPr>
        <p:grpSpPr>
          <a:xfrm>
            <a:off x="1565032" y="1512277"/>
            <a:ext cx="8850922" cy="2620108"/>
            <a:chOff x="1776046" y="2567354"/>
            <a:chExt cx="8850922" cy="2620108"/>
          </a:xfrm>
        </p:grpSpPr>
        <p:sp>
          <p:nvSpPr>
            <p:cNvPr id="31" name="Oval 30">
              <a:extLst>
                <a:ext uri="{FF2B5EF4-FFF2-40B4-BE49-F238E27FC236}">
                  <a16:creationId xmlns:a16="http://schemas.microsoft.com/office/drawing/2014/main" id="{0C4B5BD8-661F-8B47-9D8A-7F5DA3129EC1}"/>
                </a:ext>
              </a:extLst>
            </p:cNvPr>
            <p:cNvSpPr/>
            <p:nvPr/>
          </p:nvSpPr>
          <p:spPr>
            <a:xfrm>
              <a:off x="1776046" y="2567354"/>
              <a:ext cx="2567354" cy="2620108"/>
            </a:xfrm>
            <a:prstGeom prst="ellipse">
              <a:avLst/>
            </a:prstGeom>
            <a:solidFill>
              <a:schemeClr val="bg1"/>
            </a:solidFill>
            <a:ln w="28575">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62C7B3D5-D4F5-2846-869F-8BE52A0A75B9}"/>
                </a:ext>
              </a:extLst>
            </p:cNvPr>
            <p:cNvSpPr/>
            <p:nvPr/>
          </p:nvSpPr>
          <p:spPr>
            <a:xfrm>
              <a:off x="4917830" y="2567354"/>
              <a:ext cx="2567354" cy="2620108"/>
            </a:xfrm>
            <a:prstGeom prst="ellipse">
              <a:avLst/>
            </a:prstGeom>
            <a:solidFill>
              <a:schemeClr val="bg1"/>
            </a:solidFill>
            <a:ln w="28575">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E7AF78FD-684C-BC44-B0A9-75090103C599}"/>
                </a:ext>
              </a:extLst>
            </p:cNvPr>
            <p:cNvSpPr/>
            <p:nvPr/>
          </p:nvSpPr>
          <p:spPr>
            <a:xfrm>
              <a:off x="8059614" y="2567354"/>
              <a:ext cx="2567354" cy="2620108"/>
            </a:xfrm>
            <a:prstGeom prst="ellipse">
              <a:avLst/>
            </a:prstGeom>
            <a:solidFill>
              <a:schemeClr val="bg1"/>
            </a:solidFill>
            <a:ln w="28575">
              <a:solidFill>
                <a:srgbClr val="012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a:extLst>
              <a:ext uri="{FF2B5EF4-FFF2-40B4-BE49-F238E27FC236}">
                <a16:creationId xmlns:a16="http://schemas.microsoft.com/office/drawing/2014/main" id="{07EA1434-9CE7-2443-AF1C-D272FFD6880A}"/>
              </a:ext>
            </a:extLst>
          </p:cNvPr>
          <p:cNvPicPr>
            <a:picLocks noChangeAspect="1"/>
          </p:cNvPicPr>
          <p:nvPr/>
        </p:nvPicPr>
        <p:blipFill rotWithShape="1">
          <a:blip r:embed="rId2">
            <a:extLst>
              <a:ext uri="{28A0092B-C50C-407E-A947-70E740481C1C}">
                <a14:useLocalDpi xmlns:a14="http://schemas.microsoft.com/office/drawing/2010/main" val="0"/>
              </a:ext>
            </a:extLst>
          </a:blip>
          <a:srcRect b="13556"/>
          <a:stretch/>
        </p:blipFill>
        <p:spPr>
          <a:xfrm>
            <a:off x="2173178" y="2502688"/>
            <a:ext cx="1351059" cy="1167915"/>
          </a:xfrm>
          <a:prstGeom prst="rect">
            <a:avLst/>
          </a:prstGeom>
        </p:spPr>
      </p:pic>
      <p:pic>
        <p:nvPicPr>
          <p:cNvPr id="35" name="Picture 34">
            <a:extLst>
              <a:ext uri="{FF2B5EF4-FFF2-40B4-BE49-F238E27FC236}">
                <a16:creationId xmlns:a16="http://schemas.microsoft.com/office/drawing/2014/main" id="{C1F0DCCD-1B74-DC4A-B80A-F7ED893C4ECA}"/>
              </a:ext>
            </a:extLst>
          </p:cNvPr>
          <p:cNvPicPr>
            <a:picLocks noChangeAspect="1"/>
          </p:cNvPicPr>
          <p:nvPr/>
        </p:nvPicPr>
        <p:blipFill rotWithShape="1">
          <a:blip r:embed="rId3">
            <a:extLst>
              <a:ext uri="{28A0092B-C50C-407E-A947-70E740481C1C}">
                <a14:useLocalDpi xmlns:a14="http://schemas.microsoft.com/office/drawing/2010/main" val="0"/>
              </a:ext>
            </a:extLst>
          </a:blip>
          <a:srcRect t="9662" b="20000"/>
          <a:stretch/>
        </p:blipFill>
        <p:spPr>
          <a:xfrm>
            <a:off x="5205187" y="2395387"/>
            <a:ext cx="1689536" cy="1188389"/>
          </a:xfrm>
          <a:prstGeom prst="rect">
            <a:avLst/>
          </a:prstGeom>
        </p:spPr>
      </p:pic>
      <p:pic>
        <p:nvPicPr>
          <p:cNvPr id="36" name="Picture 35">
            <a:extLst>
              <a:ext uri="{FF2B5EF4-FFF2-40B4-BE49-F238E27FC236}">
                <a16:creationId xmlns:a16="http://schemas.microsoft.com/office/drawing/2014/main" id="{2F4573A1-B9FB-3C46-8BB8-DFF6B1D798C4}"/>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b="16889"/>
          <a:stretch/>
        </p:blipFill>
        <p:spPr>
          <a:xfrm>
            <a:off x="8450231" y="2587357"/>
            <a:ext cx="1348409" cy="1120678"/>
          </a:xfrm>
          <a:prstGeom prst="rect">
            <a:avLst/>
          </a:prstGeom>
        </p:spPr>
      </p:pic>
      <p:cxnSp>
        <p:nvCxnSpPr>
          <p:cNvPr id="37" name="Elbow Connector 36">
            <a:extLst>
              <a:ext uri="{FF2B5EF4-FFF2-40B4-BE49-F238E27FC236}">
                <a16:creationId xmlns:a16="http://schemas.microsoft.com/office/drawing/2014/main" id="{D01EF1B5-7358-1547-A4A0-969BCDFFB8F2}"/>
              </a:ext>
            </a:extLst>
          </p:cNvPr>
          <p:cNvCxnSpPr>
            <a:cxnSpLocks/>
          </p:cNvCxnSpPr>
          <p:nvPr/>
        </p:nvCxnSpPr>
        <p:spPr>
          <a:xfrm rot="16200000" flipH="1">
            <a:off x="2778370" y="4202723"/>
            <a:ext cx="1424354" cy="12836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6140C2-6F95-C249-A48F-74CC7896997D}"/>
              </a:ext>
            </a:extLst>
          </p:cNvPr>
          <p:cNvCxnSpPr>
            <a:cxnSpLocks/>
            <a:stCxn id="33" idx="4"/>
          </p:cNvCxnSpPr>
          <p:nvPr/>
        </p:nvCxnSpPr>
        <p:spPr>
          <a:xfrm>
            <a:off x="5990493" y="4132385"/>
            <a:ext cx="0" cy="142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F793503-CD41-2947-A138-428C77449D92}"/>
              </a:ext>
            </a:extLst>
          </p:cNvPr>
          <p:cNvCxnSpPr>
            <a:stCxn id="34" idx="4"/>
          </p:cNvCxnSpPr>
          <p:nvPr/>
        </p:nvCxnSpPr>
        <p:spPr>
          <a:xfrm rot="5400000">
            <a:off x="7778262" y="4202724"/>
            <a:ext cx="1424354" cy="1283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CED8C81-E5EA-0D46-89C0-CE190A396D77}"/>
              </a:ext>
            </a:extLst>
          </p:cNvPr>
          <p:cNvSpPr txBox="1"/>
          <p:nvPr/>
        </p:nvSpPr>
        <p:spPr>
          <a:xfrm>
            <a:off x="3149322" y="5866478"/>
            <a:ext cx="5945805" cy="461665"/>
          </a:xfrm>
          <a:prstGeom prst="rect">
            <a:avLst/>
          </a:prstGeom>
          <a:noFill/>
        </p:spPr>
        <p:txBody>
          <a:bodyPr wrap="square" rtlCol="0">
            <a:spAutoFit/>
          </a:bodyPr>
          <a:lstStyle/>
          <a:p>
            <a:r>
              <a:rPr lang="en-US" sz="2400" b="1" dirty="0">
                <a:latin typeface="Garamond" panose="02020404030301010803" pitchFamily="18" charset="0"/>
              </a:rPr>
              <a:t>“Become a national brand with a local feel”</a:t>
            </a:r>
          </a:p>
        </p:txBody>
      </p:sp>
      <p:sp>
        <p:nvSpPr>
          <p:cNvPr id="41" name="TextBox 40">
            <a:extLst>
              <a:ext uri="{FF2B5EF4-FFF2-40B4-BE49-F238E27FC236}">
                <a16:creationId xmlns:a16="http://schemas.microsoft.com/office/drawing/2014/main" id="{19449E48-97AE-8A44-8102-DA0616DD16F3}"/>
              </a:ext>
            </a:extLst>
          </p:cNvPr>
          <p:cNvSpPr txBox="1"/>
          <p:nvPr/>
        </p:nvSpPr>
        <p:spPr>
          <a:xfrm>
            <a:off x="2173178" y="1767030"/>
            <a:ext cx="1351059" cy="461665"/>
          </a:xfrm>
          <a:prstGeom prst="rect">
            <a:avLst/>
          </a:prstGeom>
          <a:noFill/>
        </p:spPr>
        <p:txBody>
          <a:bodyPr wrap="square" rtlCol="0">
            <a:spAutoFit/>
          </a:bodyPr>
          <a:lstStyle/>
          <a:p>
            <a:r>
              <a:rPr lang="en-US" sz="2400" b="1" dirty="0">
                <a:latin typeface="Garamond" panose="02020404030301010803" pitchFamily="18" charset="0"/>
              </a:rPr>
              <a:t>Strategy</a:t>
            </a:r>
          </a:p>
        </p:txBody>
      </p:sp>
      <p:sp>
        <p:nvSpPr>
          <p:cNvPr id="42" name="TextBox 41">
            <a:extLst>
              <a:ext uri="{FF2B5EF4-FFF2-40B4-BE49-F238E27FC236}">
                <a16:creationId xmlns:a16="http://schemas.microsoft.com/office/drawing/2014/main" id="{EBED4D70-0E4E-E342-A20C-E845C70BB7ED}"/>
              </a:ext>
            </a:extLst>
          </p:cNvPr>
          <p:cNvSpPr txBox="1"/>
          <p:nvPr/>
        </p:nvSpPr>
        <p:spPr>
          <a:xfrm>
            <a:off x="5171794" y="1811878"/>
            <a:ext cx="1933138" cy="461665"/>
          </a:xfrm>
          <a:prstGeom prst="rect">
            <a:avLst/>
          </a:prstGeom>
          <a:noFill/>
        </p:spPr>
        <p:txBody>
          <a:bodyPr wrap="square" rtlCol="0">
            <a:spAutoFit/>
          </a:bodyPr>
          <a:lstStyle/>
          <a:p>
            <a:r>
              <a:rPr lang="en-US" sz="2400" b="1" dirty="0">
                <a:latin typeface="Garamond" panose="02020404030301010803" pitchFamily="18" charset="0"/>
              </a:rPr>
              <a:t>Technology</a:t>
            </a:r>
          </a:p>
        </p:txBody>
      </p:sp>
      <p:sp>
        <p:nvSpPr>
          <p:cNvPr id="43" name="TextBox 42">
            <a:extLst>
              <a:ext uri="{FF2B5EF4-FFF2-40B4-BE49-F238E27FC236}">
                <a16:creationId xmlns:a16="http://schemas.microsoft.com/office/drawing/2014/main" id="{C8441F96-308B-C745-8579-243545E221F9}"/>
              </a:ext>
            </a:extLst>
          </p:cNvPr>
          <p:cNvSpPr txBox="1"/>
          <p:nvPr/>
        </p:nvSpPr>
        <p:spPr>
          <a:xfrm>
            <a:off x="8232013" y="1793690"/>
            <a:ext cx="1889646" cy="830997"/>
          </a:xfrm>
          <a:prstGeom prst="rect">
            <a:avLst/>
          </a:prstGeom>
          <a:noFill/>
        </p:spPr>
        <p:txBody>
          <a:bodyPr wrap="square" rtlCol="0">
            <a:spAutoFit/>
          </a:bodyPr>
          <a:lstStyle/>
          <a:p>
            <a:pPr algn="ctr"/>
            <a:r>
              <a:rPr lang="en-US" sz="2400" b="1" dirty="0">
                <a:latin typeface="Garamond" panose="02020404030301010803" pitchFamily="18" charset="0"/>
              </a:rPr>
              <a:t>Human Resources </a:t>
            </a:r>
          </a:p>
        </p:txBody>
      </p:sp>
      <p:sp>
        <p:nvSpPr>
          <p:cNvPr id="44" name="Oval 43"/>
          <p:cNvSpPr/>
          <p:nvPr/>
        </p:nvSpPr>
        <p:spPr>
          <a:xfrm>
            <a:off x="11407695"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9663579" y="6361767"/>
            <a:ext cx="2069876" cy="365761"/>
            <a:chOff x="5977943" y="5461651"/>
            <a:chExt cx="2069876" cy="365761"/>
          </a:xfrm>
        </p:grpSpPr>
        <p:grpSp>
          <p:nvGrpSpPr>
            <p:cNvPr id="46" name="Group 45"/>
            <p:cNvGrpSpPr/>
            <p:nvPr/>
          </p:nvGrpSpPr>
          <p:grpSpPr>
            <a:xfrm>
              <a:off x="5977943" y="5461652"/>
              <a:ext cx="365760" cy="365760"/>
              <a:chOff x="1159293" y="2836622"/>
              <a:chExt cx="1173706" cy="1173707"/>
            </a:xfrm>
          </p:grpSpPr>
          <p:sp>
            <p:nvSpPr>
              <p:cNvPr id="59" name="Donut 58"/>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47" name="Group 46"/>
            <p:cNvGrpSpPr/>
            <p:nvPr/>
          </p:nvGrpSpPr>
          <p:grpSpPr>
            <a:xfrm>
              <a:off x="6416536" y="5461651"/>
              <a:ext cx="365760" cy="365760"/>
              <a:chOff x="3482454" y="4624293"/>
              <a:chExt cx="1173706" cy="1173707"/>
            </a:xfrm>
            <a:solidFill>
              <a:srgbClr val="86BC25"/>
            </a:solidFill>
          </p:grpSpPr>
          <p:sp>
            <p:nvSpPr>
              <p:cNvPr id="57" name="Donut 56"/>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8" name="Picture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48" name="Group 47"/>
            <p:cNvGrpSpPr/>
            <p:nvPr/>
          </p:nvGrpSpPr>
          <p:grpSpPr>
            <a:xfrm>
              <a:off x="6850149" y="5461651"/>
              <a:ext cx="365760" cy="365760"/>
              <a:chOff x="6709717" y="2828011"/>
              <a:chExt cx="1173706" cy="1173707"/>
            </a:xfrm>
            <a:solidFill>
              <a:srgbClr val="86BC25"/>
            </a:solidFill>
          </p:grpSpPr>
          <p:sp>
            <p:nvSpPr>
              <p:cNvPr id="55" name="Donut 54"/>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49" name="Group 48"/>
            <p:cNvGrpSpPr/>
            <p:nvPr/>
          </p:nvGrpSpPr>
          <p:grpSpPr>
            <a:xfrm>
              <a:off x="7266104" y="5461651"/>
              <a:ext cx="365760" cy="365760"/>
              <a:chOff x="9110855" y="4410428"/>
              <a:chExt cx="1173706" cy="1173707"/>
            </a:xfrm>
            <a:solidFill>
              <a:srgbClr val="86BC25"/>
            </a:solidFill>
          </p:grpSpPr>
          <p:sp>
            <p:nvSpPr>
              <p:cNvPr id="53" name="Donut 52"/>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50" name="Group 49"/>
            <p:cNvGrpSpPr/>
            <p:nvPr/>
          </p:nvGrpSpPr>
          <p:grpSpPr>
            <a:xfrm>
              <a:off x="7682059" y="5461651"/>
              <a:ext cx="365760" cy="365760"/>
              <a:chOff x="10607147" y="2845234"/>
              <a:chExt cx="1173706" cy="1173707"/>
            </a:xfrm>
            <a:solidFill>
              <a:srgbClr val="86BC25"/>
            </a:solidFill>
          </p:grpSpPr>
          <p:sp>
            <p:nvSpPr>
              <p:cNvPr id="51" name="Donut 50"/>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296740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33" name="TextBox 32"/>
          <p:cNvSpPr txBox="1"/>
          <p:nvPr/>
        </p:nvSpPr>
        <p:spPr>
          <a:xfrm>
            <a:off x="727835" y="1924444"/>
            <a:ext cx="2036619" cy="707886"/>
          </a:xfrm>
          <a:prstGeom prst="rect">
            <a:avLst/>
          </a:prstGeom>
          <a:noFill/>
        </p:spPr>
        <p:txBody>
          <a:bodyPr wrap="square" rtlCol="0">
            <a:spAutoFit/>
          </a:bodyPr>
          <a:lstStyle/>
          <a:p>
            <a:pPr algn="ctr"/>
            <a:r>
              <a:rPr lang="en-US" sz="2000" b="1" dirty="0">
                <a:latin typeface="Garamond" charset="0"/>
                <a:ea typeface="Garamond" charset="0"/>
                <a:cs typeface="Garamond" charset="0"/>
              </a:rPr>
              <a:t>Executive</a:t>
            </a:r>
          </a:p>
          <a:p>
            <a:pPr algn="ctr"/>
            <a:r>
              <a:rPr lang="en-US" sz="2000" b="1" dirty="0">
                <a:latin typeface="Garamond" charset="0"/>
                <a:ea typeface="Garamond" charset="0"/>
                <a:cs typeface="Garamond" charset="0"/>
              </a:rPr>
              <a:t>Summary </a:t>
            </a:r>
          </a:p>
        </p:txBody>
      </p:sp>
      <p:sp>
        <p:nvSpPr>
          <p:cNvPr id="38" name="TextBox 37"/>
          <p:cNvSpPr txBox="1"/>
          <p:nvPr/>
        </p:nvSpPr>
        <p:spPr>
          <a:xfrm>
            <a:off x="2811884" y="2057037"/>
            <a:ext cx="2218377" cy="400110"/>
          </a:xfrm>
          <a:prstGeom prst="rect">
            <a:avLst/>
          </a:prstGeom>
          <a:noFill/>
        </p:spPr>
        <p:txBody>
          <a:bodyPr wrap="square" rtlCol="0">
            <a:spAutoFit/>
          </a:bodyPr>
          <a:lstStyle/>
          <a:p>
            <a:pPr algn="ctr"/>
            <a:r>
              <a:rPr lang="en-US" sz="2000" b="1" dirty="0">
                <a:latin typeface="Garamond" charset="0"/>
                <a:ea typeface="Garamond" charset="0"/>
                <a:cs typeface="Garamond" charset="0"/>
              </a:rPr>
              <a:t>Recommendations</a:t>
            </a:r>
            <a:r>
              <a:rPr lang="en-US" dirty="0">
                <a:latin typeface="Garamond" charset="0"/>
                <a:ea typeface="Garamond" charset="0"/>
                <a:cs typeface="Garamond" charset="0"/>
              </a:rPr>
              <a:t> </a:t>
            </a:r>
          </a:p>
        </p:txBody>
      </p:sp>
      <p:sp>
        <p:nvSpPr>
          <p:cNvPr id="39" name="TextBox 38"/>
          <p:cNvSpPr txBox="1"/>
          <p:nvPr/>
        </p:nvSpPr>
        <p:spPr>
          <a:xfrm>
            <a:off x="5115030" y="1924444"/>
            <a:ext cx="2036619" cy="707886"/>
          </a:xfrm>
          <a:prstGeom prst="rect">
            <a:avLst/>
          </a:prstGeom>
          <a:noFill/>
        </p:spPr>
        <p:txBody>
          <a:bodyPr wrap="square" rtlCol="0">
            <a:spAutoFit/>
          </a:bodyPr>
          <a:lstStyle/>
          <a:p>
            <a:pPr algn="ctr"/>
            <a:r>
              <a:rPr lang="en-US" sz="2000" b="1" dirty="0">
                <a:latin typeface="Garamond" charset="0"/>
                <a:ea typeface="Garamond" charset="0"/>
                <a:cs typeface="Garamond" charset="0"/>
              </a:rPr>
              <a:t>Execution</a:t>
            </a:r>
          </a:p>
          <a:p>
            <a:pPr algn="ctr"/>
            <a:r>
              <a:rPr lang="en-US" sz="2000" b="1" dirty="0">
                <a:latin typeface="Garamond" charset="0"/>
                <a:ea typeface="Garamond" charset="0"/>
                <a:cs typeface="Garamond" charset="0"/>
              </a:rPr>
              <a:t>Timeline </a:t>
            </a:r>
          </a:p>
        </p:txBody>
      </p:sp>
      <p:sp>
        <p:nvSpPr>
          <p:cNvPr id="40" name="TextBox 39"/>
          <p:cNvSpPr txBox="1"/>
          <p:nvPr/>
        </p:nvSpPr>
        <p:spPr>
          <a:xfrm>
            <a:off x="7252615" y="1909829"/>
            <a:ext cx="2036619" cy="707886"/>
          </a:xfrm>
          <a:prstGeom prst="rect">
            <a:avLst/>
          </a:prstGeom>
          <a:noFill/>
        </p:spPr>
        <p:txBody>
          <a:bodyPr wrap="square" rtlCol="0">
            <a:spAutoFit/>
          </a:bodyPr>
          <a:lstStyle/>
          <a:p>
            <a:pPr algn="ctr"/>
            <a:r>
              <a:rPr lang="en-US" sz="2000" b="1" dirty="0">
                <a:latin typeface="Garamond" charset="0"/>
                <a:ea typeface="Garamond" charset="0"/>
                <a:cs typeface="Garamond" charset="0"/>
              </a:rPr>
              <a:t>Risk </a:t>
            </a:r>
          </a:p>
          <a:p>
            <a:pPr algn="ctr"/>
            <a:r>
              <a:rPr lang="en-US" sz="2000" b="1" dirty="0">
                <a:latin typeface="Garamond" charset="0"/>
                <a:ea typeface="Garamond" charset="0"/>
                <a:cs typeface="Garamond" charset="0"/>
              </a:rPr>
              <a:t>Analysis</a:t>
            </a:r>
          </a:p>
        </p:txBody>
      </p:sp>
      <p:sp>
        <p:nvSpPr>
          <p:cNvPr id="30" name="Right Arrow 29"/>
          <p:cNvSpPr/>
          <p:nvPr/>
        </p:nvSpPr>
        <p:spPr>
          <a:xfrm>
            <a:off x="1159293" y="4783040"/>
            <a:ext cx="10165814" cy="357184"/>
          </a:xfrm>
          <a:prstGeom prst="rightArrow">
            <a:avLst/>
          </a:prstGeom>
          <a:solidFill>
            <a:srgbClr val="012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flipH="1">
            <a:off x="1746145" y="4014969"/>
            <a:ext cx="1" cy="839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095999" y="4010329"/>
            <a:ext cx="1" cy="839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270925" y="4024089"/>
            <a:ext cx="1" cy="839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45850" y="4010329"/>
            <a:ext cx="1" cy="839224"/>
          </a:xfrm>
          <a:prstGeom prst="line">
            <a:avLst/>
          </a:prstGeom>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159293" y="2836622"/>
            <a:ext cx="1173706" cy="1173707"/>
            <a:chOff x="1159293" y="2836622"/>
            <a:chExt cx="1173706" cy="1173707"/>
          </a:xfrm>
        </p:grpSpPr>
        <p:sp>
          <p:nvSpPr>
            <p:cNvPr id="5" name="Donut 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14" name="Group 13"/>
          <p:cNvGrpSpPr/>
          <p:nvPr/>
        </p:nvGrpSpPr>
        <p:grpSpPr>
          <a:xfrm>
            <a:off x="3334220" y="2836622"/>
            <a:ext cx="1173706" cy="1173707"/>
            <a:chOff x="3482454" y="4624293"/>
            <a:chExt cx="1173706" cy="1173707"/>
          </a:xfrm>
          <a:solidFill>
            <a:srgbClr val="86BC25"/>
          </a:solidFill>
        </p:grpSpPr>
        <p:sp>
          <p:nvSpPr>
            <p:cNvPr id="12" name="Donut 11"/>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28" name="Group 27"/>
          <p:cNvGrpSpPr/>
          <p:nvPr/>
        </p:nvGrpSpPr>
        <p:grpSpPr>
          <a:xfrm>
            <a:off x="5509147" y="2836622"/>
            <a:ext cx="1173706" cy="1173707"/>
            <a:chOff x="6709717" y="2828011"/>
            <a:chExt cx="1173706" cy="1173707"/>
          </a:xfrm>
          <a:solidFill>
            <a:srgbClr val="86BC25"/>
          </a:solidFill>
        </p:grpSpPr>
        <p:sp>
          <p:nvSpPr>
            <p:cNvPr id="17" name="Donut 16"/>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25" name="Group 24"/>
          <p:cNvGrpSpPr/>
          <p:nvPr/>
        </p:nvGrpSpPr>
        <p:grpSpPr>
          <a:xfrm>
            <a:off x="7684074" y="2836622"/>
            <a:ext cx="1173706" cy="1173707"/>
            <a:chOff x="9110855" y="4410428"/>
            <a:chExt cx="1173706" cy="1173707"/>
          </a:xfrm>
          <a:solidFill>
            <a:srgbClr val="86BC25"/>
          </a:solidFill>
        </p:grpSpPr>
        <p:sp>
          <p:nvSpPr>
            <p:cNvPr id="21" name="Donut 20"/>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44" name="Group 43"/>
          <p:cNvGrpSpPr/>
          <p:nvPr/>
        </p:nvGrpSpPr>
        <p:grpSpPr>
          <a:xfrm>
            <a:off x="9859002" y="2836622"/>
            <a:ext cx="1173706" cy="1173707"/>
            <a:chOff x="10607147" y="2845234"/>
            <a:chExt cx="1173706" cy="1173707"/>
          </a:xfrm>
          <a:solidFill>
            <a:srgbClr val="86BC25"/>
          </a:solidFill>
        </p:grpSpPr>
        <p:sp>
          <p:nvSpPr>
            <p:cNvPr id="42" name="Donut 41"/>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cxnSp>
        <p:nvCxnSpPr>
          <p:cNvPr id="47" name="Straight Connector 46"/>
          <p:cNvCxnSpPr/>
          <p:nvPr/>
        </p:nvCxnSpPr>
        <p:spPr>
          <a:xfrm flipH="1">
            <a:off x="3921073" y="4014969"/>
            <a:ext cx="1" cy="839224"/>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457151" y="2078332"/>
            <a:ext cx="2036619" cy="400110"/>
          </a:xfrm>
          <a:prstGeom prst="rect">
            <a:avLst/>
          </a:prstGeom>
          <a:noFill/>
        </p:spPr>
        <p:txBody>
          <a:bodyPr wrap="square" rtlCol="0">
            <a:spAutoFit/>
          </a:bodyPr>
          <a:lstStyle/>
          <a:p>
            <a:pPr algn="ctr"/>
            <a:r>
              <a:rPr lang="en-US" sz="2000" b="1" dirty="0">
                <a:latin typeface="Garamond" charset="0"/>
                <a:ea typeface="Garamond" charset="0"/>
                <a:cs typeface="Garamond" charset="0"/>
              </a:rPr>
              <a:t>Conclusion</a:t>
            </a:r>
            <a:r>
              <a:rPr lang="en-US" dirty="0">
                <a:latin typeface="Garamond" charset="0"/>
                <a:ea typeface="Garamond" charset="0"/>
                <a:cs typeface="Garamond" charset="0"/>
              </a:rPr>
              <a:t> </a:t>
            </a:r>
          </a:p>
        </p:txBody>
      </p:sp>
      <p:cxnSp>
        <p:nvCxnSpPr>
          <p:cNvPr id="51" name="Straight Connector 50"/>
          <p:cNvCxnSpPr/>
          <p:nvPr/>
        </p:nvCxnSpPr>
        <p:spPr>
          <a:xfrm>
            <a:off x="407814" y="780010"/>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Agenda </a:t>
            </a:r>
          </a:p>
        </p:txBody>
      </p:sp>
      <p:sp>
        <p:nvSpPr>
          <p:cNvPr id="53" name="TextBox 52"/>
          <p:cNvSpPr txBox="1"/>
          <p:nvPr/>
        </p:nvSpPr>
        <p:spPr>
          <a:xfrm>
            <a:off x="407814" y="799982"/>
            <a:ext cx="6722734" cy="338554"/>
          </a:xfrm>
          <a:prstGeom prst="rect">
            <a:avLst/>
          </a:prstGeom>
          <a:noFill/>
        </p:spPr>
        <p:txBody>
          <a:bodyPr wrap="square" rtlCol="0">
            <a:spAutoFit/>
          </a:bodyPr>
          <a:lstStyle/>
          <a:p>
            <a:r>
              <a:rPr lang="en-US" sz="1600" i="0" dirty="0">
                <a:latin typeface="Garamond" charset="0"/>
                <a:ea typeface="Garamond" charset="0"/>
                <a:cs typeface="Garamond" charset="0"/>
              </a:rPr>
              <a:t>Overview of our presentation</a:t>
            </a:r>
          </a:p>
        </p:txBody>
      </p:sp>
    </p:spTree>
    <p:extLst>
      <p:ext uri="{BB962C8B-B14F-4D97-AF65-F5344CB8AC3E}">
        <p14:creationId xmlns:p14="http://schemas.microsoft.com/office/powerpoint/2010/main" val="63700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A4087B-D333-1342-9679-472E549CC039}"/>
              </a:ext>
            </a:extLst>
          </p:cNvPr>
          <p:cNvGrpSpPr/>
          <p:nvPr/>
        </p:nvGrpSpPr>
        <p:grpSpPr>
          <a:xfrm>
            <a:off x="190500" y="2736982"/>
            <a:ext cx="11899900" cy="1362448"/>
            <a:chOff x="190500" y="3278146"/>
            <a:chExt cx="11899900" cy="1362448"/>
          </a:xfrm>
        </p:grpSpPr>
        <p:sp>
          <p:nvSpPr>
            <p:cNvPr id="5" name="Rectangle 4"/>
            <p:cNvSpPr/>
            <p:nvPr/>
          </p:nvSpPr>
          <p:spPr>
            <a:xfrm>
              <a:off x="190500" y="3976282"/>
              <a:ext cx="11795760" cy="69786"/>
            </a:xfrm>
            <a:prstGeom prst="rect">
              <a:avLst/>
            </a:prstGeom>
            <a:solidFill>
              <a:srgbClr val="01247B"/>
            </a:solidFill>
            <a:ln>
              <a:solidFill>
                <a:srgbClr val="012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skerville Old Face" charset="0"/>
                <a:ea typeface="Baskerville Old Face" charset="0"/>
                <a:cs typeface="Baskerville Old Face" charset="0"/>
              </a:endParaRPr>
            </a:p>
          </p:txBody>
        </p:sp>
        <p:sp>
          <p:nvSpPr>
            <p:cNvPr id="9" name="TextBox 8"/>
            <p:cNvSpPr txBox="1"/>
            <p:nvPr/>
          </p:nvSpPr>
          <p:spPr>
            <a:xfrm>
              <a:off x="585919" y="3278146"/>
              <a:ext cx="11504481" cy="646331"/>
            </a:xfrm>
            <a:prstGeom prst="rect">
              <a:avLst/>
            </a:prstGeom>
            <a:noFill/>
          </p:spPr>
          <p:txBody>
            <a:bodyPr wrap="square" rtlCol="0">
              <a:spAutoFit/>
            </a:bodyPr>
            <a:lstStyle/>
            <a:p>
              <a:pPr algn="r"/>
              <a:r>
                <a:rPr lang="en-US" sz="3600" dirty="0">
                  <a:latin typeface="Baskerville Old Face" charset="0"/>
                  <a:ea typeface="Baskerville Old Face" charset="0"/>
                  <a:cs typeface="Baskerville Old Face" charset="0"/>
                </a:rPr>
                <a:t>Questions and Comments? </a:t>
              </a:r>
            </a:p>
          </p:txBody>
        </p:sp>
        <p:sp>
          <p:nvSpPr>
            <p:cNvPr id="10" name="TextBox 9"/>
            <p:cNvSpPr txBox="1"/>
            <p:nvPr/>
          </p:nvSpPr>
          <p:spPr>
            <a:xfrm>
              <a:off x="562477" y="4101985"/>
              <a:ext cx="11504481" cy="538609"/>
            </a:xfrm>
            <a:prstGeom prst="rect">
              <a:avLst/>
            </a:prstGeom>
            <a:noFill/>
          </p:spPr>
          <p:txBody>
            <a:bodyPr wrap="square" rtlCol="0">
              <a:spAutoFit/>
            </a:bodyPr>
            <a:lstStyle/>
            <a:p>
              <a:pPr algn="r"/>
              <a:r>
                <a:rPr lang="en-US" sz="2400" dirty="0">
                  <a:latin typeface="Baskerville Old Face" charset="0"/>
                  <a:ea typeface="Baskerville Old Face" charset="0"/>
                  <a:cs typeface="Baskerville Old Face" charset="0"/>
                </a:rPr>
                <a:t>Thank you!</a:t>
              </a:r>
            </a:p>
            <a:p>
              <a:endParaRPr lang="en-US" sz="500" dirty="0">
                <a:solidFill>
                  <a:srgbClr val="01247B"/>
                </a:solidFill>
                <a:latin typeface="Baskerville Old Face" charset="0"/>
                <a:ea typeface="Baskerville Old Face" charset="0"/>
                <a:cs typeface="Baskerville Old Face" charset="0"/>
              </a:endParaRPr>
            </a:p>
          </p:txBody>
        </p:sp>
        <p:sp>
          <p:nvSpPr>
            <p:cNvPr id="6" name="Rectangle 5">
              <a:extLst>
                <a:ext uri="{FF2B5EF4-FFF2-40B4-BE49-F238E27FC236}">
                  <a16:creationId xmlns:a16="http://schemas.microsoft.com/office/drawing/2014/main" id="{135AF8A6-54A8-6443-9B7B-FED74CFD77BC}"/>
                </a:ext>
              </a:extLst>
            </p:cNvPr>
            <p:cNvSpPr/>
            <p:nvPr/>
          </p:nvSpPr>
          <p:spPr>
            <a:xfrm flipV="1">
              <a:off x="190500" y="4046068"/>
              <a:ext cx="11795760" cy="55917"/>
            </a:xfrm>
            <a:prstGeom prst="rect">
              <a:avLst/>
            </a:prstGeom>
            <a:solidFill>
              <a:srgbClr val="229FE4"/>
            </a:solidFill>
            <a:ln>
              <a:solidFill>
                <a:srgbClr val="229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29FE4"/>
                </a:solidFill>
                <a:latin typeface="Baskerville Old Face" charset="0"/>
                <a:ea typeface="Baskerville Old Face" charset="0"/>
                <a:cs typeface="Baskerville Old Face" charset="0"/>
              </a:endParaRPr>
            </a:p>
          </p:txBody>
        </p:sp>
      </p:grpSp>
      <p:pic>
        <p:nvPicPr>
          <p:cNvPr id="7" name="Picture 6">
            <a:extLst>
              <a:ext uri="{FF2B5EF4-FFF2-40B4-BE49-F238E27FC236}">
                <a16:creationId xmlns:a16="http://schemas.microsoft.com/office/drawing/2014/main" id="{CBD7EF71-202C-CC4E-BA6D-5FD058E69E8E}"/>
              </a:ext>
            </a:extLst>
          </p:cNvPr>
          <p:cNvPicPr>
            <a:picLocks noChangeAspect="1"/>
          </p:cNvPicPr>
          <p:nvPr/>
        </p:nvPicPr>
        <p:blipFill rotWithShape="1">
          <a:blip r:embed="rId3">
            <a:extLst>
              <a:ext uri="{28A0092B-C50C-407E-A947-70E740481C1C}">
                <a14:useLocalDpi xmlns:a14="http://schemas.microsoft.com/office/drawing/2010/main" val="0"/>
              </a:ext>
            </a:extLst>
          </a:blip>
          <a:srcRect l="7304" t="20424" r="6255" b="19716"/>
          <a:stretch/>
        </p:blipFill>
        <p:spPr>
          <a:xfrm>
            <a:off x="10266218" y="6240995"/>
            <a:ext cx="1826140" cy="513980"/>
          </a:xfrm>
          <a:prstGeom prst="rect">
            <a:avLst/>
          </a:prstGeom>
        </p:spPr>
      </p:pic>
    </p:spTree>
    <p:extLst>
      <p:ext uri="{BB962C8B-B14F-4D97-AF65-F5344CB8AC3E}">
        <p14:creationId xmlns:p14="http://schemas.microsoft.com/office/powerpoint/2010/main" val="123069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26" name="TextBox 25"/>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Appendix: Loyalty Rewards Program</a:t>
            </a:r>
          </a:p>
        </p:txBody>
      </p:sp>
      <p:sp>
        <p:nvSpPr>
          <p:cNvPr id="27" name="TextBox 26"/>
          <p:cNvSpPr txBox="1"/>
          <p:nvPr/>
        </p:nvSpPr>
        <p:spPr>
          <a:xfrm>
            <a:off x="407814" y="799982"/>
            <a:ext cx="963534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Introduction of a loyalty rewards program to track customer spending and increase customer retention and satisfaction</a:t>
            </a:r>
          </a:p>
        </p:txBody>
      </p:sp>
      <p:sp>
        <p:nvSpPr>
          <p:cNvPr id="29" name="TextBox 28">
            <a:extLst>
              <a:ext uri="{FF2B5EF4-FFF2-40B4-BE49-F238E27FC236}">
                <a16:creationId xmlns:a16="http://schemas.microsoft.com/office/drawing/2014/main" id="{E0FE11F0-A6D1-A24B-AB6B-F1136FB3B992}"/>
              </a:ext>
            </a:extLst>
          </p:cNvPr>
          <p:cNvSpPr txBox="1"/>
          <p:nvPr/>
        </p:nvSpPr>
        <p:spPr>
          <a:xfrm>
            <a:off x="442673" y="1291233"/>
            <a:ext cx="8310445" cy="5029200"/>
          </a:xfrm>
          <a:prstGeom prst="rect">
            <a:avLst/>
          </a:prstGeom>
          <a:noFill/>
          <a:ln w="57150">
            <a:solidFill>
              <a:srgbClr val="86BC25"/>
            </a:solidFill>
          </a:ln>
        </p:spPr>
        <p:txBody>
          <a:bodyPr wrap="square" rtlCol="0">
            <a:spAutoFit/>
          </a:bodyPr>
          <a:lstStyle/>
          <a:p>
            <a:pPr algn="ctr"/>
            <a:r>
              <a:rPr lang="en-US" sz="2400" b="1" dirty="0">
                <a:latin typeface="Garamond" panose="02020404030301010803" pitchFamily="18" charset="0"/>
                <a:ea typeface="Avenir Next" charset="0"/>
                <a:cs typeface="Avenir Next" charset="0"/>
              </a:rPr>
              <a:t>Join the Rewards Club</a:t>
            </a:r>
          </a:p>
          <a:p>
            <a:pPr algn="ctr"/>
            <a:r>
              <a:rPr lang="en-US" sz="1600" dirty="0">
                <a:latin typeface="Garamond" panose="02020404030301010803" pitchFamily="18" charset="0"/>
                <a:ea typeface="Avenir Next" charset="0"/>
                <a:cs typeface="Avenir Next" charset="0"/>
              </a:rPr>
              <a:t>EA Rewards is the one-stop-shop to rack up stars and cash out on some amazing rewards. It’s completely free, easy to sign up for, qualifies you for different events and competitions, and has zero fees ($1 spent  = 1 point).</a:t>
            </a:r>
          </a:p>
          <a:p>
            <a:pPr algn="ctr"/>
            <a:endParaRPr lang="en-US" sz="800" dirty="0">
              <a:latin typeface="Garamond" panose="02020404030301010803" pitchFamily="18" charset="0"/>
              <a:ea typeface="Avenir Next" charset="0"/>
              <a:cs typeface="Avenir Next" charset="0"/>
            </a:endParaRPr>
          </a:p>
          <a:p>
            <a:pPr algn="ctr"/>
            <a:r>
              <a:rPr lang="en-US" i="1" dirty="0">
                <a:latin typeface="Garamond" panose="02020404030301010803" pitchFamily="18" charset="0"/>
                <a:ea typeface="Avenir Next" charset="0"/>
                <a:cs typeface="Avenir Next" charset="0"/>
              </a:rPr>
              <a:t>THE PERKS</a:t>
            </a:r>
            <a:endParaRPr lang="en-US" sz="900" i="1" dirty="0">
              <a:latin typeface="Garamond" panose="02020404030301010803" pitchFamily="18" charset="0"/>
              <a:ea typeface="Avenir Next" charset="0"/>
              <a:cs typeface="Avenir Next" charset="0"/>
            </a:endParaRPr>
          </a:p>
          <a:p>
            <a:pPr algn="r"/>
            <a:r>
              <a:rPr lang="en-US" sz="1600" b="1" dirty="0">
                <a:latin typeface="Garamond" panose="02020404030301010803" pitchFamily="18" charset="0"/>
                <a:ea typeface="Avenir Next" charset="0"/>
                <a:cs typeface="Avenir Next" charset="0"/>
              </a:rPr>
              <a:t>Basic              Advanced              Platinum</a:t>
            </a:r>
          </a:p>
          <a:p>
            <a:r>
              <a:rPr lang="en-US" sz="1600" dirty="0">
                <a:latin typeface="Garamond" panose="02020404030301010803" pitchFamily="18" charset="0"/>
                <a:ea typeface="Avenir Next" charset="0"/>
                <a:cs typeface="Avenir Next" charset="0"/>
              </a:rPr>
              <a:t>                                                                                         (0 - 150)           (151 – 1000)             (1000+)           </a:t>
            </a:r>
            <a:r>
              <a:rPr lang="en-US" sz="2000" dirty="0">
                <a:latin typeface="Garamond" panose="02020404030301010803" pitchFamily="18" charset="0"/>
                <a:ea typeface="Avenir Next" charset="0"/>
                <a:cs typeface="Avenir Next" charset="0"/>
              </a:rPr>
              <a:t>  </a:t>
            </a:r>
          </a:p>
          <a:p>
            <a:r>
              <a:rPr lang="en-US" sz="1600" dirty="0">
                <a:latin typeface="Garamond" panose="02020404030301010803" pitchFamily="18" charset="0"/>
                <a:ea typeface="Avenir Next" charset="0"/>
                <a:cs typeface="Avenir Next" charset="0"/>
              </a:rPr>
              <a:t>25% off first purchase </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Vote in competitions</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Personalized discounts and offers</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Birthday gift </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Flash fashion mentor</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Exclusive access to annual club sale </a:t>
            </a:r>
          </a:p>
          <a:p>
            <a:endParaRPr lang="en-US" sz="1200" dirty="0">
              <a:latin typeface="Garamond" panose="02020404030301010803" pitchFamily="18" charset="0"/>
              <a:ea typeface="Avenir Next" charset="0"/>
              <a:cs typeface="Avenir Next" charset="0"/>
            </a:endParaRPr>
          </a:p>
          <a:p>
            <a:r>
              <a:rPr lang="en-US" sz="1600" dirty="0">
                <a:latin typeface="Garamond" panose="02020404030301010803" pitchFamily="18" charset="0"/>
                <a:ea typeface="Avenir Next" charset="0"/>
                <a:cs typeface="Avenir Next" charset="0"/>
              </a:rPr>
              <a:t>Carefully crafted reward packages (bi-annual) </a:t>
            </a:r>
          </a:p>
        </p:txBody>
      </p:sp>
      <p:cxnSp>
        <p:nvCxnSpPr>
          <p:cNvPr id="30" name="Straight Connector 29">
            <a:extLst>
              <a:ext uri="{FF2B5EF4-FFF2-40B4-BE49-F238E27FC236}">
                <a16:creationId xmlns:a16="http://schemas.microsoft.com/office/drawing/2014/main" id="{5CD98DFF-1478-0D4F-B7B9-62EE3BAFD4DC}"/>
              </a:ext>
            </a:extLst>
          </p:cNvPr>
          <p:cNvCxnSpPr/>
          <p:nvPr/>
        </p:nvCxnSpPr>
        <p:spPr>
          <a:xfrm>
            <a:off x="5316793" y="2682474"/>
            <a:ext cx="791437" cy="0"/>
          </a:xfrm>
          <a:prstGeom prst="line">
            <a:avLst/>
          </a:prstGeom>
          <a:ln w="57150">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B9E319B-427C-034D-9973-D93112016BDD}"/>
              </a:ext>
            </a:extLst>
          </p:cNvPr>
          <p:cNvCxnSpPr/>
          <p:nvPr/>
        </p:nvCxnSpPr>
        <p:spPr>
          <a:xfrm>
            <a:off x="2963543" y="2682474"/>
            <a:ext cx="791437" cy="0"/>
          </a:xfrm>
          <a:prstGeom prst="line">
            <a:avLst/>
          </a:prstGeom>
          <a:ln w="57150">
            <a:solidFill>
              <a:srgbClr val="86BC25"/>
            </a:solidFill>
          </a:ln>
        </p:spPr>
        <p:style>
          <a:lnRef idx="1">
            <a:schemeClr val="accent1"/>
          </a:lnRef>
          <a:fillRef idx="0">
            <a:schemeClr val="accent1"/>
          </a:fillRef>
          <a:effectRef idx="0">
            <a:schemeClr val="accent1"/>
          </a:effectRef>
          <a:fontRef idx="minor">
            <a:schemeClr val="tx1"/>
          </a:fontRef>
        </p:style>
      </p:cxnSp>
      <p:sp>
        <p:nvSpPr>
          <p:cNvPr id="32" name="Diamond 31">
            <a:extLst>
              <a:ext uri="{FF2B5EF4-FFF2-40B4-BE49-F238E27FC236}">
                <a16:creationId xmlns:a16="http://schemas.microsoft.com/office/drawing/2014/main" id="{E145F5CE-1887-F44E-AACC-2E1365F0B43F}"/>
              </a:ext>
            </a:extLst>
          </p:cNvPr>
          <p:cNvSpPr/>
          <p:nvPr/>
        </p:nvSpPr>
        <p:spPr>
          <a:xfrm>
            <a:off x="6663896" y="3824695"/>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3" name="Diamond 32">
            <a:extLst>
              <a:ext uri="{FF2B5EF4-FFF2-40B4-BE49-F238E27FC236}">
                <a16:creationId xmlns:a16="http://schemas.microsoft.com/office/drawing/2014/main" id="{AB1C3E9F-80F7-E546-BD61-E1ABB7F47DA6}"/>
              </a:ext>
            </a:extLst>
          </p:cNvPr>
          <p:cNvSpPr/>
          <p:nvPr/>
        </p:nvSpPr>
        <p:spPr>
          <a:xfrm>
            <a:off x="5313037" y="3396760"/>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4" name="Diamond 33">
            <a:extLst>
              <a:ext uri="{FF2B5EF4-FFF2-40B4-BE49-F238E27FC236}">
                <a16:creationId xmlns:a16="http://schemas.microsoft.com/office/drawing/2014/main" id="{3E0BED2B-1F3A-8C4F-8A6A-0B8F0520A75E}"/>
              </a:ext>
            </a:extLst>
          </p:cNvPr>
          <p:cNvSpPr/>
          <p:nvPr/>
        </p:nvSpPr>
        <p:spPr>
          <a:xfrm>
            <a:off x="6663896" y="3401925"/>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5" name="Diamond 34">
            <a:extLst>
              <a:ext uri="{FF2B5EF4-FFF2-40B4-BE49-F238E27FC236}">
                <a16:creationId xmlns:a16="http://schemas.microsoft.com/office/drawing/2014/main" id="{FCA41627-3317-0540-93AD-A30F382AE8F9}"/>
              </a:ext>
            </a:extLst>
          </p:cNvPr>
          <p:cNvSpPr/>
          <p:nvPr/>
        </p:nvSpPr>
        <p:spPr>
          <a:xfrm>
            <a:off x="8092287" y="3415238"/>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6" name="Diamond 35">
            <a:extLst>
              <a:ext uri="{FF2B5EF4-FFF2-40B4-BE49-F238E27FC236}">
                <a16:creationId xmlns:a16="http://schemas.microsoft.com/office/drawing/2014/main" id="{1FE7DABF-A1B9-2C48-BA7D-AA35F82FA6B3}"/>
              </a:ext>
            </a:extLst>
          </p:cNvPr>
          <p:cNvSpPr/>
          <p:nvPr/>
        </p:nvSpPr>
        <p:spPr>
          <a:xfrm>
            <a:off x="8092287" y="3833570"/>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7" name="Diamond 36">
            <a:extLst>
              <a:ext uri="{FF2B5EF4-FFF2-40B4-BE49-F238E27FC236}">
                <a16:creationId xmlns:a16="http://schemas.microsoft.com/office/drawing/2014/main" id="{0D93B5D0-1C58-7444-8B16-0E5A06300385}"/>
              </a:ext>
            </a:extLst>
          </p:cNvPr>
          <p:cNvSpPr/>
          <p:nvPr/>
        </p:nvSpPr>
        <p:spPr>
          <a:xfrm>
            <a:off x="6663896" y="4247465"/>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Diamond 37">
            <a:extLst>
              <a:ext uri="{FF2B5EF4-FFF2-40B4-BE49-F238E27FC236}">
                <a16:creationId xmlns:a16="http://schemas.microsoft.com/office/drawing/2014/main" id="{E2867ACC-57F8-3C47-8975-EB9AD4BB606C}"/>
              </a:ext>
            </a:extLst>
          </p:cNvPr>
          <p:cNvSpPr/>
          <p:nvPr/>
        </p:nvSpPr>
        <p:spPr>
          <a:xfrm>
            <a:off x="8092287" y="5506897"/>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9" name="Diamond 38">
            <a:extLst>
              <a:ext uri="{FF2B5EF4-FFF2-40B4-BE49-F238E27FC236}">
                <a16:creationId xmlns:a16="http://schemas.microsoft.com/office/drawing/2014/main" id="{D23DB3E5-4832-3C49-88AC-5746D315541D}"/>
              </a:ext>
            </a:extLst>
          </p:cNvPr>
          <p:cNvSpPr/>
          <p:nvPr/>
        </p:nvSpPr>
        <p:spPr>
          <a:xfrm>
            <a:off x="5313037" y="3834408"/>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0" name="Diamond 39">
            <a:extLst>
              <a:ext uri="{FF2B5EF4-FFF2-40B4-BE49-F238E27FC236}">
                <a16:creationId xmlns:a16="http://schemas.microsoft.com/office/drawing/2014/main" id="{D71405C3-78C1-3943-8543-D8B1DC3EC991}"/>
              </a:ext>
            </a:extLst>
          </p:cNvPr>
          <p:cNvSpPr/>
          <p:nvPr/>
        </p:nvSpPr>
        <p:spPr>
          <a:xfrm>
            <a:off x="8092287" y="5088565"/>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1" name="Diamond 40">
            <a:extLst>
              <a:ext uri="{FF2B5EF4-FFF2-40B4-BE49-F238E27FC236}">
                <a16:creationId xmlns:a16="http://schemas.microsoft.com/office/drawing/2014/main" id="{07DF5F57-FAB0-E448-B494-367A01D1A35A}"/>
              </a:ext>
            </a:extLst>
          </p:cNvPr>
          <p:cNvSpPr/>
          <p:nvPr/>
        </p:nvSpPr>
        <p:spPr>
          <a:xfrm>
            <a:off x="8092287" y="5925227"/>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2" name="Diamond 41">
            <a:extLst>
              <a:ext uri="{FF2B5EF4-FFF2-40B4-BE49-F238E27FC236}">
                <a16:creationId xmlns:a16="http://schemas.microsoft.com/office/drawing/2014/main" id="{7FC33FB7-B1C6-B542-A294-2554F49F634A}"/>
              </a:ext>
            </a:extLst>
          </p:cNvPr>
          <p:cNvSpPr/>
          <p:nvPr/>
        </p:nvSpPr>
        <p:spPr>
          <a:xfrm>
            <a:off x="8092287" y="4251902"/>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3" name="Diamond 42">
            <a:extLst>
              <a:ext uri="{FF2B5EF4-FFF2-40B4-BE49-F238E27FC236}">
                <a16:creationId xmlns:a16="http://schemas.microsoft.com/office/drawing/2014/main" id="{196F175E-53E6-334A-95BE-F53CF320CB5A}"/>
              </a:ext>
            </a:extLst>
          </p:cNvPr>
          <p:cNvSpPr/>
          <p:nvPr/>
        </p:nvSpPr>
        <p:spPr>
          <a:xfrm>
            <a:off x="8092287" y="4670234"/>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4" name="Diamond 43">
            <a:extLst>
              <a:ext uri="{FF2B5EF4-FFF2-40B4-BE49-F238E27FC236}">
                <a16:creationId xmlns:a16="http://schemas.microsoft.com/office/drawing/2014/main" id="{7449281D-E14A-E345-AF24-C99806CB984E}"/>
              </a:ext>
            </a:extLst>
          </p:cNvPr>
          <p:cNvSpPr/>
          <p:nvPr/>
        </p:nvSpPr>
        <p:spPr>
          <a:xfrm>
            <a:off x="6663896" y="4670234"/>
            <a:ext cx="118872" cy="182880"/>
          </a:xfrm>
          <a:prstGeom prst="diamond">
            <a:avLst/>
          </a:prstGeom>
          <a:solidFill>
            <a:srgbClr val="229FE4"/>
          </a:solidFill>
          <a:ln w="3810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pic>
        <p:nvPicPr>
          <p:cNvPr id="45" name="Picture 44">
            <a:extLst>
              <a:ext uri="{FF2B5EF4-FFF2-40B4-BE49-F238E27FC236}">
                <a16:creationId xmlns:a16="http://schemas.microsoft.com/office/drawing/2014/main" id="{4E82FFFC-4B5F-5349-800B-B43677FAF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074" y="1277378"/>
            <a:ext cx="2824330" cy="5023542"/>
          </a:xfrm>
          <a:prstGeom prst="rect">
            <a:avLst/>
          </a:prstGeom>
          <a:ln>
            <a:solidFill>
              <a:schemeClr val="bg1">
                <a:lumMod val="65000"/>
              </a:schemeClr>
            </a:solidFill>
          </a:ln>
        </p:spPr>
      </p:pic>
    </p:spTree>
    <p:extLst>
      <p:ext uri="{BB962C8B-B14F-4D97-AF65-F5344CB8AC3E}">
        <p14:creationId xmlns:p14="http://schemas.microsoft.com/office/powerpoint/2010/main" val="146149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582ED11B-B315-44AB-A5C2-588385D59D92}"/>
              </a:ext>
            </a:extLst>
          </p:cNvPr>
          <p:cNvCxnSpPr>
            <a:cxnSpLocks/>
          </p:cNvCxnSpPr>
          <p:nvPr/>
        </p:nvCxnSpPr>
        <p:spPr>
          <a:xfrm>
            <a:off x="5554024" y="1516479"/>
            <a:ext cx="0" cy="4821382"/>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48D418FB-C6EF-4F52-952C-50632D77BD40}"/>
              </a:ext>
            </a:extLst>
          </p:cNvPr>
          <p:cNvCxnSpPr>
            <a:cxnSpLocks/>
          </p:cNvCxnSpPr>
          <p:nvPr/>
        </p:nvCxnSpPr>
        <p:spPr>
          <a:xfrm>
            <a:off x="1436511" y="3835732"/>
            <a:ext cx="9036669" cy="17416"/>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CF4A5B2-3FA8-4EB7-B9A7-23B562C36F08}"/>
              </a:ext>
            </a:extLst>
          </p:cNvPr>
          <p:cNvSpPr txBox="1"/>
          <p:nvPr/>
        </p:nvSpPr>
        <p:spPr>
          <a:xfrm>
            <a:off x="10514984" y="3315665"/>
            <a:ext cx="1341908" cy="923330"/>
          </a:xfrm>
          <a:prstGeom prst="rect">
            <a:avLst/>
          </a:prstGeom>
          <a:noFill/>
        </p:spPr>
        <p:txBody>
          <a:bodyPr wrap="square" rtlCol="0">
            <a:spAutoFit/>
          </a:bodyPr>
          <a:lstStyle/>
          <a:p>
            <a:pPr algn="ctr"/>
            <a:r>
              <a:rPr lang="en-US" b="1" dirty="0">
                <a:latin typeface="Garamond" charset="0"/>
                <a:ea typeface="Garamond" charset="0"/>
                <a:cs typeface="Garamond" charset="0"/>
              </a:rPr>
              <a:t>Positive</a:t>
            </a:r>
          </a:p>
          <a:p>
            <a:pPr algn="ctr"/>
            <a:r>
              <a:rPr lang="en-US" b="1" dirty="0">
                <a:latin typeface="Garamond" charset="0"/>
                <a:ea typeface="Garamond" charset="0"/>
                <a:cs typeface="Garamond" charset="0"/>
              </a:rPr>
              <a:t>Shopping Experience</a:t>
            </a:r>
          </a:p>
        </p:txBody>
      </p:sp>
      <p:sp>
        <p:nvSpPr>
          <p:cNvPr id="5" name="TextBox 4">
            <a:extLst>
              <a:ext uri="{FF2B5EF4-FFF2-40B4-BE49-F238E27FC236}">
                <a16:creationId xmlns:a16="http://schemas.microsoft.com/office/drawing/2014/main" id="{90681635-AD7A-4BD1-881C-D546A63EF8E7}"/>
              </a:ext>
            </a:extLst>
          </p:cNvPr>
          <p:cNvSpPr txBox="1"/>
          <p:nvPr/>
        </p:nvSpPr>
        <p:spPr>
          <a:xfrm>
            <a:off x="4746509" y="6349147"/>
            <a:ext cx="1615030" cy="369332"/>
          </a:xfrm>
          <a:prstGeom prst="rect">
            <a:avLst/>
          </a:prstGeom>
          <a:noFill/>
        </p:spPr>
        <p:txBody>
          <a:bodyPr wrap="square" rtlCol="0">
            <a:spAutoFit/>
          </a:bodyPr>
          <a:lstStyle/>
          <a:p>
            <a:pPr algn="ctr"/>
            <a:r>
              <a:rPr lang="en-US" b="1" dirty="0">
                <a:latin typeface="Garamond" charset="0"/>
                <a:ea typeface="Garamond" charset="0"/>
                <a:cs typeface="Garamond" charset="0"/>
              </a:rPr>
              <a:t>Low cost</a:t>
            </a:r>
          </a:p>
        </p:txBody>
      </p:sp>
      <p:pic>
        <p:nvPicPr>
          <p:cNvPr id="6" name="Picture 4" descr="Image result for zumiez logo">
            <a:extLst>
              <a:ext uri="{FF2B5EF4-FFF2-40B4-BE49-F238E27FC236}">
                <a16:creationId xmlns:a16="http://schemas.microsoft.com/office/drawing/2014/main" id="{ABF4C852-D1BA-4DB0-AA11-3DF9552C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092" y="2666717"/>
            <a:ext cx="843147" cy="237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Express Logo">
            <a:extLst>
              <a:ext uri="{FF2B5EF4-FFF2-40B4-BE49-F238E27FC236}">
                <a16:creationId xmlns:a16="http://schemas.microsoft.com/office/drawing/2014/main" id="{84A87D03-5C7A-42A0-9F12-F5DB9FFFE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972" y="2302178"/>
            <a:ext cx="720629" cy="1161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Urban Outfitters Logo">
            <a:extLst>
              <a:ext uri="{FF2B5EF4-FFF2-40B4-BE49-F238E27FC236}">
                <a16:creationId xmlns:a16="http://schemas.microsoft.com/office/drawing/2014/main" id="{C16DF9C5-DD94-4306-AC7D-4E9BF6B16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028" y="1636080"/>
            <a:ext cx="1201663" cy="5332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jcpenney logo">
            <a:extLst>
              <a:ext uri="{FF2B5EF4-FFF2-40B4-BE49-F238E27FC236}">
                <a16:creationId xmlns:a16="http://schemas.microsoft.com/office/drawing/2014/main" id="{8C2BF482-E3F5-4DE6-9A10-8B8C8890B6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486" y="4882378"/>
            <a:ext cx="973773" cy="3491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Image result for Zara logo">
            <a:extLst>
              <a:ext uri="{FF2B5EF4-FFF2-40B4-BE49-F238E27FC236}">
                <a16:creationId xmlns:a16="http://schemas.microsoft.com/office/drawing/2014/main" id="{086BD5D0-FA69-483D-AB41-2401305EE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4089" y="2417078"/>
            <a:ext cx="1111646" cy="5847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Image result for abercrombie and fitch logo">
            <a:extLst>
              <a:ext uri="{FF2B5EF4-FFF2-40B4-BE49-F238E27FC236}">
                <a16:creationId xmlns:a16="http://schemas.microsoft.com/office/drawing/2014/main" id="{4D0D82E2-76FD-4EDC-86CF-70E3704A6F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68" y="2360264"/>
            <a:ext cx="863686" cy="4462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Image result for pacsun logo">
            <a:extLst>
              <a:ext uri="{FF2B5EF4-FFF2-40B4-BE49-F238E27FC236}">
                <a16:creationId xmlns:a16="http://schemas.microsoft.com/office/drawing/2014/main" id="{3A3F18C0-F43C-474B-A75A-1E848C837E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3160" y="3127915"/>
            <a:ext cx="895568" cy="8955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Image result for Gap Logo">
            <a:extLst>
              <a:ext uri="{FF2B5EF4-FFF2-40B4-BE49-F238E27FC236}">
                <a16:creationId xmlns:a16="http://schemas.microsoft.com/office/drawing/2014/main" id="{BBECA114-07B5-436D-963C-70B8818185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2378" y="2474101"/>
            <a:ext cx="841564" cy="8415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Hollister Logo">
            <a:extLst>
              <a:ext uri="{FF2B5EF4-FFF2-40B4-BE49-F238E27FC236}">
                <a16:creationId xmlns:a16="http://schemas.microsoft.com/office/drawing/2014/main" id="{87121EA2-A86E-4A45-B79F-5C7D91CC3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5671" y="3844440"/>
            <a:ext cx="1290709" cy="7314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Image result for H&amp;M logo">
            <a:extLst>
              <a:ext uri="{FF2B5EF4-FFF2-40B4-BE49-F238E27FC236}">
                <a16:creationId xmlns:a16="http://schemas.microsoft.com/office/drawing/2014/main" id="{75F8F471-8FED-4ECA-B58A-EB6D89ABE2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9368" y="5364690"/>
            <a:ext cx="887802" cy="5847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Image result for nordstrom logo">
            <a:extLst>
              <a:ext uri="{FF2B5EF4-FFF2-40B4-BE49-F238E27FC236}">
                <a16:creationId xmlns:a16="http://schemas.microsoft.com/office/drawing/2014/main" id="{BA8AFC23-8AA5-4875-BAB1-8AB7DC6E7D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1533" y="1862177"/>
            <a:ext cx="1111647" cy="1567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Image result for Macys logo">
            <a:extLst>
              <a:ext uri="{FF2B5EF4-FFF2-40B4-BE49-F238E27FC236}">
                <a16:creationId xmlns:a16="http://schemas.microsoft.com/office/drawing/2014/main" id="{4011564E-7ADB-4908-9D05-AAB6C4B363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5822" y="4209663"/>
            <a:ext cx="495710" cy="5019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Image result for Forever 21 logo">
            <a:extLst>
              <a:ext uri="{FF2B5EF4-FFF2-40B4-BE49-F238E27FC236}">
                <a16:creationId xmlns:a16="http://schemas.microsoft.com/office/drawing/2014/main" id="{1DA1B80B-2178-4885-94C3-591A6CD0462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6596" y="4851397"/>
            <a:ext cx="1151691" cy="3929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0" descr="Image result for banana republic logo">
            <a:extLst>
              <a:ext uri="{FF2B5EF4-FFF2-40B4-BE49-F238E27FC236}">
                <a16:creationId xmlns:a16="http://schemas.microsoft.com/office/drawing/2014/main" id="{5D0C100C-E111-4CA7-8D08-4E42416755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3151" y="2722746"/>
            <a:ext cx="843147" cy="8431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2" descr="Image result for charlotte russe logo">
            <a:extLst>
              <a:ext uri="{FF2B5EF4-FFF2-40B4-BE49-F238E27FC236}">
                <a16:creationId xmlns:a16="http://schemas.microsoft.com/office/drawing/2014/main" id="{C1D0BBCD-2759-4820-8CB1-E28B528D440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25259" y="5308192"/>
            <a:ext cx="964539" cy="36170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C096AF0-4E3E-4F58-B9AF-7D2EB4178CF4}"/>
              </a:ext>
            </a:extLst>
          </p:cNvPr>
          <p:cNvSpPr txBox="1"/>
          <p:nvPr/>
        </p:nvSpPr>
        <p:spPr>
          <a:xfrm>
            <a:off x="8723942" y="4850809"/>
            <a:ext cx="712047" cy="523220"/>
          </a:xfrm>
          <a:prstGeom prst="rect">
            <a:avLst/>
          </a:prstGeom>
          <a:noFill/>
        </p:spPr>
        <p:txBody>
          <a:bodyPr wrap="square" rtlCol="0">
            <a:spAutoFit/>
          </a:bodyPr>
          <a:lstStyle/>
          <a:p>
            <a:r>
              <a:rPr lang="en-US" sz="2800" dirty="0">
                <a:latin typeface="Modern No. 20" panose="02070704070505020303" pitchFamily="18" charset="0"/>
              </a:rPr>
              <a:t>E</a:t>
            </a:r>
          </a:p>
        </p:txBody>
      </p:sp>
      <p:sp>
        <p:nvSpPr>
          <p:cNvPr id="22" name="TextBox 21">
            <a:extLst>
              <a:ext uri="{FF2B5EF4-FFF2-40B4-BE49-F238E27FC236}">
                <a16:creationId xmlns:a16="http://schemas.microsoft.com/office/drawing/2014/main" id="{62C78C7E-8EE0-42DE-8CD9-5D42E0165438}"/>
              </a:ext>
            </a:extLst>
          </p:cNvPr>
          <p:cNvSpPr txBox="1"/>
          <p:nvPr/>
        </p:nvSpPr>
        <p:spPr>
          <a:xfrm>
            <a:off x="8845258" y="5012690"/>
            <a:ext cx="612427" cy="523220"/>
          </a:xfrm>
          <a:prstGeom prst="rect">
            <a:avLst/>
          </a:prstGeom>
          <a:noFill/>
        </p:spPr>
        <p:txBody>
          <a:bodyPr wrap="square" rtlCol="0">
            <a:spAutoFit/>
          </a:bodyPr>
          <a:lstStyle/>
          <a:p>
            <a:r>
              <a:rPr lang="en-US" sz="2800" dirty="0">
                <a:latin typeface="Modern No. 20" panose="02070704070505020303" pitchFamily="18" charset="0"/>
              </a:rPr>
              <a:t>A</a:t>
            </a:r>
          </a:p>
        </p:txBody>
      </p:sp>
      <p:sp>
        <p:nvSpPr>
          <p:cNvPr id="23" name="TextBox 22"/>
          <p:cNvSpPr txBox="1"/>
          <p:nvPr/>
        </p:nvSpPr>
        <p:spPr>
          <a:xfrm>
            <a:off x="4926764" y="1146840"/>
            <a:ext cx="2253647" cy="369332"/>
          </a:xfrm>
          <a:prstGeom prst="rect">
            <a:avLst/>
          </a:prstGeom>
          <a:noFill/>
        </p:spPr>
        <p:txBody>
          <a:bodyPr wrap="square" rtlCol="0">
            <a:spAutoFit/>
          </a:bodyPr>
          <a:lstStyle/>
          <a:p>
            <a:r>
              <a:rPr lang="en-US" b="1" dirty="0">
                <a:latin typeface="Garamond" charset="0"/>
                <a:ea typeface="Garamond" charset="0"/>
                <a:cs typeface="Garamond" charset="0"/>
              </a:rPr>
              <a:t>High cost </a:t>
            </a:r>
          </a:p>
        </p:txBody>
      </p:sp>
      <p:sp>
        <p:nvSpPr>
          <p:cNvPr id="24" name="TextBox 23">
            <a:extLst>
              <a:ext uri="{FF2B5EF4-FFF2-40B4-BE49-F238E27FC236}">
                <a16:creationId xmlns:a16="http://schemas.microsoft.com/office/drawing/2014/main" id="{90681635-AD7A-4BD1-881C-D546A63EF8E7}"/>
              </a:ext>
            </a:extLst>
          </p:cNvPr>
          <p:cNvSpPr txBox="1"/>
          <p:nvPr/>
        </p:nvSpPr>
        <p:spPr>
          <a:xfrm>
            <a:off x="63500" y="3328365"/>
            <a:ext cx="1389537" cy="923330"/>
          </a:xfrm>
          <a:prstGeom prst="rect">
            <a:avLst/>
          </a:prstGeom>
          <a:noFill/>
        </p:spPr>
        <p:txBody>
          <a:bodyPr wrap="square" rtlCol="0">
            <a:spAutoFit/>
          </a:bodyPr>
          <a:lstStyle/>
          <a:p>
            <a:pPr algn="ctr"/>
            <a:r>
              <a:rPr lang="en-US" b="1" dirty="0">
                <a:latin typeface="Garamond" charset="0"/>
                <a:ea typeface="Garamond" charset="0"/>
                <a:cs typeface="Garamond" charset="0"/>
              </a:rPr>
              <a:t>Negative </a:t>
            </a:r>
          </a:p>
          <a:p>
            <a:pPr algn="ctr"/>
            <a:r>
              <a:rPr lang="en-US" b="1" dirty="0">
                <a:latin typeface="Garamond" charset="0"/>
                <a:ea typeface="Garamond" charset="0"/>
                <a:cs typeface="Garamond" charset="0"/>
              </a:rPr>
              <a:t>Shopping Experience </a:t>
            </a:r>
          </a:p>
        </p:txBody>
      </p:sp>
      <p:sp>
        <p:nvSpPr>
          <p:cNvPr id="25" name="TextBox 24"/>
          <p:cNvSpPr txBox="1"/>
          <p:nvPr/>
        </p:nvSpPr>
        <p:spPr>
          <a:xfrm>
            <a:off x="8712653" y="4893667"/>
            <a:ext cx="603502" cy="606665"/>
          </a:xfrm>
          <a:prstGeom prst="rect">
            <a:avLst/>
          </a:prstGeom>
          <a:noFill/>
          <a:ln>
            <a:solidFill>
              <a:srgbClr val="FF0000"/>
            </a:solidFill>
          </a:ln>
        </p:spPr>
        <p:txBody>
          <a:bodyPr wrap="square" rtlCol="0">
            <a:spAutoFit/>
          </a:bodyPr>
          <a:lstStyle/>
          <a:p>
            <a:endParaRPr lang="en-US" dirty="0"/>
          </a:p>
        </p:txBody>
      </p:sp>
      <p:sp>
        <p:nvSpPr>
          <p:cNvPr id="26" name="TextBox 25"/>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Appendix: Competitor Analysis</a:t>
            </a:r>
          </a:p>
        </p:txBody>
      </p:sp>
      <p:sp>
        <p:nvSpPr>
          <p:cNvPr id="27" name="TextBox 26"/>
          <p:cNvSpPr txBox="1"/>
          <p:nvPr/>
        </p:nvSpPr>
        <p:spPr>
          <a:xfrm>
            <a:off x="407814" y="799982"/>
            <a:ext cx="6722734" cy="338554"/>
          </a:xfrm>
          <a:prstGeom prst="rect">
            <a:avLst/>
          </a:prstGeom>
          <a:noFill/>
        </p:spPr>
        <p:txBody>
          <a:bodyPr wrap="square" rtlCol="0">
            <a:spAutoFit/>
          </a:bodyPr>
          <a:lstStyle/>
          <a:p>
            <a:r>
              <a:rPr lang="en-US" sz="1600" i="0" dirty="0">
                <a:latin typeface="Garamond" charset="0"/>
                <a:ea typeface="Garamond" charset="0"/>
                <a:cs typeface="Garamond" charset="0"/>
              </a:rPr>
              <a:t>Comparing Eliot’s Apparel to other competitors in the retail industry</a:t>
            </a:r>
          </a:p>
        </p:txBody>
      </p:sp>
    </p:spTree>
    <p:extLst>
      <p:ext uri="{BB962C8B-B14F-4D97-AF65-F5344CB8AC3E}">
        <p14:creationId xmlns:p14="http://schemas.microsoft.com/office/powerpoint/2010/main" val="27899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7098346"/>
              </p:ext>
            </p:extLst>
          </p:nvPr>
        </p:nvGraphicFramePr>
        <p:xfrm>
          <a:off x="394404" y="1334841"/>
          <a:ext cx="8072640" cy="4683652"/>
        </p:xfrm>
        <a:graphic>
          <a:graphicData uri="http://schemas.openxmlformats.org/drawingml/2006/table">
            <a:tbl>
              <a:tblPr bandRow="1">
                <a:tableStyleId>{16D9F66E-5EB9-4882-86FB-DCBF35E3C3E4}</a:tableStyleId>
              </a:tblPr>
              <a:tblGrid>
                <a:gridCol w="2172950">
                  <a:extLst>
                    <a:ext uri="{9D8B030D-6E8A-4147-A177-3AD203B41FA5}">
                      <a16:colId xmlns:a16="http://schemas.microsoft.com/office/drawing/2014/main" val="1596512200"/>
                    </a:ext>
                  </a:extLst>
                </a:gridCol>
                <a:gridCol w="720969">
                  <a:extLst>
                    <a:ext uri="{9D8B030D-6E8A-4147-A177-3AD203B41FA5}">
                      <a16:colId xmlns:a16="http://schemas.microsoft.com/office/drawing/2014/main" val="4217849910"/>
                    </a:ext>
                  </a:extLst>
                </a:gridCol>
                <a:gridCol w="606721">
                  <a:extLst>
                    <a:ext uri="{9D8B030D-6E8A-4147-A177-3AD203B41FA5}">
                      <a16:colId xmlns:a16="http://schemas.microsoft.com/office/drawing/2014/main" val="541182264"/>
                    </a:ext>
                  </a:extLst>
                </a:gridCol>
                <a:gridCol w="914400">
                  <a:extLst>
                    <a:ext uri="{9D8B030D-6E8A-4147-A177-3AD203B41FA5}">
                      <a16:colId xmlns:a16="http://schemas.microsoft.com/office/drawing/2014/main" val="2064569329"/>
                    </a:ext>
                  </a:extLst>
                </a:gridCol>
                <a:gridCol w="914400">
                  <a:extLst>
                    <a:ext uri="{9D8B030D-6E8A-4147-A177-3AD203B41FA5}">
                      <a16:colId xmlns:a16="http://schemas.microsoft.com/office/drawing/2014/main" val="3749092070"/>
                    </a:ext>
                  </a:extLst>
                </a:gridCol>
                <a:gridCol w="914400">
                  <a:extLst>
                    <a:ext uri="{9D8B030D-6E8A-4147-A177-3AD203B41FA5}">
                      <a16:colId xmlns:a16="http://schemas.microsoft.com/office/drawing/2014/main" val="383442135"/>
                    </a:ext>
                  </a:extLst>
                </a:gridCol>
                <a:gridCol w="914400">
                  <a:extLst>
                    <a:ext uri="{9D8B030D-6E8A-4147-A177-3AD203B41FA5}">
                      <a16:colId xmlns:a16="http://schemas.microsoft.com/office/drawing/2014/main" val="2586797719"/>
                    </a:ext>
                  </a:extLst>
                </a:gridCol>
                <a:gridCol w="914400">
                  <a:extLst>
                    <a:ext uri="{9D8B030D-6E8A-4147-A177-3AD203B41FA5}">
                      <a16:colId xmlns:a16="http://schemas.microsoft.com/office/drawing/2014/main" val="2348613189"/>
                    </a:ext>
                  </a:extLst>
                </a:gridCol>
              </a:tblGrid>
              <a:tr h="271150">
                <a:tc>
                  <a:txBody>
                    <a:bodyPr/>
                    <a:lstStyle/>
                    <a:p>
                      <a:pPr rtl="0" fontAlgn="b"/>
                      <a:endParaRPr lang="en-US" sz="1600" dirty="0">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2016</a:t>
                      </a:r>
                    </a:p>
                  </a:txBody>
                  <a:tcPr marL="25220" marR="25220" marT="16814" marB="16814" anchor="b"/>
                </a:tc>
                <a:tc>
                  <a:txBody>
                    <a:bodyPr/>
                    <a:lstStyle/>
                    <a:p>
                      <a:pPr algn="r" rtl="0" fontAlgn="b"/>
                      <a:r>
                        <a:rPr lang="en-US" sz="1800" b="1" dirty="0">
                          <a:effectLst/>
                          <a:latin typeface="Garamond" panose="02020404030301010803" pitchFamily="18" charset="0"/>
                        </a:rPr>
                        <a:t>2017</a:t>
                      </a:r>
                      <a:endParaRPr lang="en-US" sz="1800" b="1" dirty="0">
                        <a:solidFill>
                          <a:srgbClr val="FF0000"/>
                        </a:solidFill>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2018</a:t>
                      </a:r>
                      <a:endParaRPr lang="en-US" sz="1800" b="1" dirty="0">
                        <a:solidFill>
                          <a:srgbClr val="FF0000"/>
                        </a:solidFill>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2019</a:t>
                      </a:r>
                      <a:endParaRPr lang="en-US" sz="1800" b="1" dirty="0">
                        <a:solidFill>
                          <a:srgbClr val="FF0000"/>
                        </a:solidFill>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2020</a:t>
                      </a:r>
                      <a:endParaRPr lang="en-US" sz="1800" b="1" dirty="0">
                        <a:solidFill>
                          <a:srgbClr val="FF0000"/>
                        </a:solidFill>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2021</a:t>
                      </a:r>
                      <a:endParaRPr lang="en-US" sz="1800" b="1" dirty="0">
                        <a:solidFill>
                          <a:srgbClr val="FF0000"/>
                        </a:solidFill>
                        <a:effectLst/>
                        <a:latin typeface="Garamond" panose="02020404030301010803" pitchFamily="18" charset="0"/>
                      </a:endParaRPr>
                    </a:p>
                  </a:txBody>
                  <a:tcPr marL="25220" marR="25220" marT="16814" marB="16814" anchor="b"/>
                </a:tc>
                <a:tc>
                  <a:txBody>
                    <a:bodyPr/>
                    <a:lstStyle/>
                    <a:p>
                      <a:pPr algn="r" rtl="0" fontAlgn="b"/>
                      <a:r>
                        <a:rPr lang="en-US" sz="1800" b="1" dirty="0">
                          <a:effectLst/>
                          <a:latin typeface="Garamond" panose="02020404030301010803" pitchFamily="18" charset="0"/>
                        </a:rPr>
                        <a:t>2022</a:t>
                      </a:r>
                      <a:endParaRPr lang="en-US" sz="1800" b="1" dirty="0">
                        <a:solidFill>
                          <a:srgbClr val="FF0000"/>
                        </a:solidFill>
                        <a:effectLst/>
                        <a:latin typeface="Garamond" panose="02020404030301010803" pitchFamily="18" charset="0"/>
                      </a:endParaRPr>
                    </a:p>
                  </a:txBody>
                  <a:tcPr marL="25220" marR="25220" marT="16814" marB="16814" anchor="b"/>
                </a:tc>
                <a:extLst>
                  <a:ext uri="{0D108BD9-81ED-4DB2-BD59-A6C34878D82A}">
                    <a16:rowId xmlns:a16="http://schemas.microsoft.com/office/drawing/2014/main" val="4086578168"/>
                  </a:ext>
                </a:extLst>
              </a:tr>
              <a:tr h="0">
                <a:tc>
                  <a:txBody>
                    <a:bodyPr/>
                    <a:lstStyle/>
                    <a:p>
                      <a:pPr rtl="0" fontAlgn="b"/>
                      <a:r>
                        <a:rPr lang="en-US" sz="1600" b="1" dirty="0">
                          <a:effectLst/>
                          <a:latin typeface="Garamond" panose="02020404030301010803" pitchFamily="18" charset="0"/>
                        </a:rPr>
                        <a:t>Revenue</a:t>
                      </a:r>
                    </a:p>
                  </a:txBody>
                  <a:tcPr marL="25220" marR="25220" marT="16814" marB="16814" anchor="b"/>
                </a:tc>
                <a:tc>
                  <a:txBody>
                    <a:bodyPr/>
                    <a:lstStyle/>
                    <a:p>
                      <a:pPr algn="r" rtl="0" fontAlgn="b"/>
                      <a:r>
                        <a:rPr lang="en-US" sz="1600" dirty="0">
                          <a:effectLst/>
                          <a:latin typeface="Garamond" panose="02020404030301010803" pitchFamily="18" charset="0"/>
                        </a:rPr>
                        <a:t>$3.900</a:t>
                      </a:r>
                    </a:p>
                  </a:txBody>
                  <a:tcPr marL="28575" marR="28575" marT="19050" marB="19050" anchor="b"/>
                </a:tc>
                <a:tc>
                  <a:txBody>
                    <a:bodyPr/>
                    <a:lstStyle/>
                    <a:p>
                      <a:pPr algn="r" rtl="0" fontAlgn="b"/>
                      <a:r>
                        <a:rPr lang="en-US" sz="1600" dirty="0">
                          <a:effectLst/>
                          <a:latin typeface="Garamond" panose="02020404030301010803" pitchFamily="18" charset="0"/>
                        </a:rPr>
                        <a:t>$3.720</a:t>
                      </a:r>
                    </a:p>
                  </a:txBody>
                  <a:tcPr marL="28575" marR="28575" marT="19050" marB="19050" anchor="b"/>
                </a:tc>
                <a:tc>
                  <a:txBody>
                    <a:bodyPr/>
                    <a:lstStyle/>
                    <a:p>
                      <a:pPr algn="r" rtl="0" fontAlgn="b"/>
                      <a:r>
                        <a:rPr lang="en-US" sz="1600" dirty="0">
                          <a:effectLst/>
                          <a:latin typeface="Garamond" panose="02020404030301010803" pitchFamily="18" charset="0"/>
                        </a:rPr>
                        <a:t>$3.820000</a:t>
                      </a:r>
                    </a:p>
                  </a:txBody>
                  <a:tcPr marL="28575" marR="28575" marT="19050" marB="19050" anchor="b"/>
                </a:tc>
                <a:tc>
                  <a:txBody>
                    <a:bodyPr/>
                    <a:lstStyle/>
                    <a:p>
                      <a:pPr algn="r" rtl="0" fontAlgn="b"/>
                      <a:r>
                        <a:rPr lang="en-US" sz="1600" dirty="0">
                          <a:effectLst/>
                          <a:latin typeface="Garamond" panose="02020404030301010803" pitchFamily="18" charset="0"/>
                        </a:rPr>
                        <a:t>$3.910000</a:t>
                      </a:r>
                    </a:p>
                  </a:txBody>
                  <a:tcPr marL="28575" marR="28575" marT="19050" marB="19050" anchor="b"/>
                </a:tc>
                <a:tc>
                  <a:txBody>
                    <a:bodyPr/>
                    <a:lstStyle/>
                    <a:p>
                      <a:pPr algn="r" rtl="0" fontAlgn="b"/>
                      <a:r>
                        <a:rPr lang="en-US" sz="1600" dirty="0">
                          <a:effectLst/>
                          <a:latin typeface="Garamond" panose="02020404030301010803" pitchFamily="18" charset="0"/>
                        </a:rPr>
                        <a:t>$4.000000</a:t>
                      </a:r>
                    </a:p>
                  </a:txBody>
                  <a:tcPr marL="28575" marR="28575" marT="19050" marB="19050" anchor="b"/>
                </a:tc>
                <a:tc>
                  <a:txBody>
                    <a:bodyPr/>
                    <a:lstStyle/>
                    <a:p>
                      <a:pPr algn="r" rtl="0" fontAlgn="b"/>
                      <a:r>
                        <a:rPr lang="en-US" sz="1600" dirty="0">
                          <a:effectLst/>
                          <a:latin typeface="Garamond" panose="02020404030301010803" pitchFamily="18" charset="0"/>
                        </a:rPr>
                        <a:t>$4.108000</a:t>
                      </a:r>
                    </a:p>
                  </a:txBody>
                  <a:tcPr marL="28575" marR="28575" marT="19050" marB="19050" anchor="b"/>
                </a:tc>
                <a:tc>
                  <a:txBody>
                    <a:bodyPr/>
                    <a:lstStyle/>
                    <a:p>
                      <a:pPr algn="r" rtl="0" fontAlgn="b"/>
                      <a:r>
                        <a:rPr lang="en-US" sz="1600" dirty="0">
                          <a:effectLst/>
                          <a:latin typeface="Garamond" panose="02020404030301010803" pitchFamily="18" charset="0"/>
                        </a:rPr>
                        <a:t>$4.186000</a:t>
                      </a:r>
                    </a:p>
                  </a:txBody>
                  <a:tcPr marL="28575" marR="28575" marT="19050" marB="19050" anchor="b"/>
                </a:tc>
                <a:extLst>
                  <a:ext uri="{0D108BD9-81ED-4DB2-BD59-A6C34878D82A}">
                    <a16:rowId xmlns:a16="http://schemas.microsoft.com/office/drawing/2014/main" val="1068581084"/>
                  </a:ext>
                </a:extLst>
              </a:tr>
              <a:tr h="0">
                <a:tc>
                  <a:txBody>
                    <a:bodyPr/>
                    <a:lstStyle/>
                    <a:p>
                      <a:pPr rtl="0" fontAlgn="b"/>
                      <a:r>
                        <a:rPr lang="en-US" sz="1600" dirty="0">
                          <a:effectLst/>
                          <a:latin typeface="Garamond" panose="02020404030301010803" pitchFamily="18" charset="0"/>
                        </a:rPr>
                        <a:t>COGS*</a:t>
                      </a:r>
                    </a:p>
                  </a:txBody>
                  <a:tcPr marL="25220" marR="25220" marT="16814" marB="16814" anchor="b"/>
                </a:tc>
                <a:tc>
                  <a:txBody>
                    <a:bodyPr/>
                    <a:lstStyle/>
                    <a:p>
                      <a:pPr algn="r" rtl="0" fontAlgn="b"/>
                      <a:r>
                        <a:rPr lang="en-US" sz="1600" dirty="0">
                          <a:effectLst/>
                          <a:latin typeface="Garamond" panose="02020404030301010803" pitchFamily="18" charset="0"/>
                        </a:rPr>
                        <a:t>$2.400</a:t>
                      </a:r>
                    </a:p>
                  </a:txBody>
                  <a:tcPr marL="28575" marR="28575" marT="19050" marB="19050" anchor="b"/>
                </a:tc>
                <a:tc>
                  <a:txBody>
                    <a:bodyPr/>
                    <a:lstStyle/>
                    <a:p>
                      <a:pPr algn="r" rtl="0" fontAlgn="b"/>
                      <a:r>
                        <a:rPr lang="en-US" sz="1600" dirty="0">
                          <a:effectLst/>
                          <a:latin typeface="Garamond" panose="02020404030301010803" pitchFamily="18" charset="0"/>
                        </a:rPr>
                        <a:t>$2.200</a:t>
                      </a:r>
                    </a:p>
                  </a:txBody>
                  <a:tcPr marL="28575" marR="28575" marT="19050" marB="19050" anchor="b"/>
                </a:tc>
                <a:tc>
                  <a:txBody>
                    <a:bodyPr/>
                    <a:lstStyle/>
                    <a:p>
                      <a:pPr algn="r" rtl="0" fontAlgn="b"/>
                      <a:r>
                        <a:rPr lang="en-US" sz="1600" dirty="0">
                          <a:effectLst/>
                          <a:latin typeface="Garamond" panose="02020404030301010803" pitchFamily="18" charset="0"/>
                        </a:rPr>
                        <a:t>$2.120000</a:t>
                      </a:r>
                    </a:p>
                  </a:txBody>
                  <a:tcPr marL="28575" marR="28575" marT="19050" marB="19050" anchor="b"/>
                </a:tc>
                <a:tc>
                  <a:txBody>
                    <a:bodyPr/>
                    <a:lstStyle/>
                    <a:p>
                      <a:pPr algn="r" rtl="0" fontAlgn="b"/>
                      <a:r>
                        <a:rPr lang="en-US" sz="1600" dirty="0">
                          <a:effectLst/>
                          <a:latin typeface="Garamond" panose="02020404030301010803" pitchFamily="18" charset="0"/>
                        </a:rPr>
                        <a:t>$2.040000</a:t>
                      </a:r>
                    </a:p>
                  </a:txBody>
                  <a:tcPr marL="28575" marR="28575" marT="19050" marB="19050" anchor="b"/>
                </a:tc>
                <a:tc>
                  <a:txBody>
                    <a:bodyPr/>
                    <a:lstStyle/>
                    <a:p>
                      <a:pPr algn="r" rtl="0" fontAlgn="b"/>
                      <a:r>
                        <a:rPr lang="en-US" sz="1600" dirty="0">
                          <a:effectLst/>
                          <a:latin typeface="Garamond" panose="02020404030301010803" pitchFamily="18" charset="0"/>
                        </a:rPr>
                        <a:t>$2.020000</a:t>
                      </a:r>
                    </a:p>
                  </a:txBody>
                  <a:tcPr marL="28575" marR="28575" marT="19050" marB="19050" anchor="b"/>
                </a:tc>
                <a:tc>
                  <a:txBody>
                    <a:bodyPr/>
                    <a:lstStyle/>
                    <a:p>
                      <a:pPr algn="r" rtl="0" fontAlgn="b"/>
                      <a:r>
                        <a:rPr lang="en-US" sz="1600" dirty="0">
                          <a:effectLst/>
                          <a:latin typeface="Garamond" panose="02020404030301010803" pitchFamily="18" charset="0"/>
                        </a:rPr>
                        <a:t>$2.030000</a:t>
                      </a:r>
                    </a:p>
                  </a:txBody>
                  <a:tcPr marL="28575" marR="28575" marT="19050" marB="19050" anchor="b"/>
                </a:tc>
                <a:tc>
                  <a:txBody>
                    <a:bodyPr/>
                    <a:lstStyle/>
                    <a:p>
                      <a:pPr algn="r" rtl="0" fontAlgn="b"/>
                      <a:r>
                        <a:rPr lang="en-US" sz="1600" dirty="0">
                          <a:effectLst/>
                          <a:latin typeface="Garamond" panose="02020404030301010803" pitchFamily="18" charset="0"/>
                        </a:rPr>
                        <a:t>$2.050000</a:t>
                      </a:r>
                    </a:p>
                  </a:txBody>
                  <a:tcPr marL="28575" marR="28575" marT="19050" marB="19050" anchor="b"/>
                </a:tc>
                <a:extLst>
                  <a:ext uri="{0D108BD9-81ED-4DB2-BD59-A6C34878D82A}">
                    <a16:rowId xmlns:a16="http://schemas.microsoft.com/office/drawing/2014/main" val="2818941494"/>
                  </a:ext>
                </a:extLst>
              </a:tr>
              <a:tr h="0">
                <a:tc>
                  <a:txBody>
                    <a:bodyPr/>
                    <a:lstStyle/>
                    <a:p>
                      <a:pPr rtl="0" fontAlgn="b"/>
                      <a:r>
                        <a:rPr lang="en-US" sz="1600" dirty="0">
                          <a:effectLst/>
                          <a:latin typeface="Garamond" panose="02020404030301010803" pitchFamily="18" charset="0"/>
                        </a:rPr>
                        <a:t>Gross </a:t>
                      </a:r>
                    </a:p>
                    <a:p>
                      <a:pPr rtl="0" fontAlgn="b"/>
                      <a:r>
                        <a:rPr lang="en-US" sz="1600" dirty="0">
                          <a:effectLst/>
                          <a:latin typeface="Garamond" panose="02020404030301010803" pitchFamily="18" charset="0"/>
                        </a:rPr>
                        <a:t>Margin*</a:t>
                      </a:r>
                    </a:p>
                  </a:txBody>
                  <a:tcPr marL="25220" marR="25220" marT="16814" marB="16814" anchor="b"/>
                </a:tc>
                <a:tc>
                  <a:txBody>
                    <a:bodyPr/>
                    <a:lstStyle/>
                    <a:p>
                      <a:pPr algn="r" rtl="0" fontAlgn="b"/>
                      <a:r>
                        <a:rPr lang="en-US" sz="1600" dirty="0">
                          <a:effectLst/>
                          <a:latin typeface="Garamond" panose="02020404030301010803" pitchFamily="18" charset="0"/>
                        </a:rPr>
                        <a:t>$1.500</a:t>
                      </a:r>
                    </a:p>
                  </a:txBody>
                  <a:tcPr marL="28575" marR="28575" marT="19050" marB="19050" anchor="b"/>
                </a:tc>
                <a:tc>
                  <a:txBody>
                    <a:bodyPr/>
                    <a:lstStyle/>
                    <a:p>
                      <a:pPr algn="r" rtl="0" fontAlgn="b"/>
                      <a:r>
                        <a:rPr lang="en-US" sz="1600" dirty="0">
                          <a:effectLst/>
                          <a:latin typeface="Garamond" panose="02020404030301010803" pitchFamily="18" charset="0"/>
                        </a:rPr>
                        <a:t>$1.520</a:t>
                      </a:r>
                    </a:p>
                  </a:txBody>
                  <a:tcPr marL="28575" marR="28575" marT="19050" marB="19050" anchor="b"/>
                </a:tc>
                <a:tc>
                  <a:txBody>
                    <a:bodyPr/>
                    <a:lstStyle/>
                    <a:p>
                      <a:pPr algn="r" rtl="0" fontAlgn="b"/>
                      <a:r>
                        <a:rPr lang="en-US" sz="1600" dirty="0">
                          <a:effectLst/>
                          <a:latin typeface="Garamond" panose="02020404030301010803" pitchFamily="18" charset="0"/>
                        </a:rPr>
                        <a:t>$1.700000</a:t>
                      </a:r>
                    </a:p>
                  </a:txBody>
                  <a:tcPr marL="28575" marR="28575" marT="19050" marB="19050" anchor="b"/>
                </a:tc>
                <a:tc>
                  <a:txBody>
                    <a:bodyPr/>
                    <a:lstStyle/>
                    <a:p>
                      <a:pPr algn="r" rtl="0" fontAlgn="b"/>
                      <a:r>
                        <a:rPr lang="en-US" sz="1600" dirty="0">
                          <a:effectLst/>
                          <a:latin typeface="Garamond" panose="02020404030301010803" pitchFamily="18" charset="0"/>
                        </a:rPr>
                        <a:t>$1.870000</a:t>
                      </a:r>
                    </a:p>
                  </a:txBody>
                  <a:tcPr marL="28575" marR="28575" marT="19050" marB="19050" anchor="b"/>
                </a:tc>
                <a:tc>
                  <a:txBody>
                    <a:bodyPr/>
                    <a:lstStyle/>
                    <a:p>
                      <a:pPr algn="r" rtl="0" fontAlgn="b"/>
                      <a:r>
                        <a:rPr lang="en-US" sz="1600" dirty="0">
                          <a:effectLst/>
                          <a:latin typeface="Garamond" panose="02020404030301010803" pitchFamily="18" charset="0"/>
                        </a:rPr>
                        <a:t>$1.980000</a:t>
                      </a:r>
                    </a:p>
                  </a:txBody>
                  <a:tcPr marL="28575" marR="28575" marT="19050" marB="19050" anchor="b"/>
                </a:tc>
                <a:tc>
                  <a:txBody>
                    <a:bodyPr/>
                    <a:lstStyle/>
                    <a:p>
                      <a:pPr algn="r" rtl="0" fontAlgn="b"/>
                      <a:r>
                        <a:rPr lang="en-US" sz="1600" dirty="0">
                          <a:effectLst/>
                          <a:latin typeface="Garamond" panose="02020404030301010803" pitchFamily="18" charset="0"/>
                        </a:rPr>
                        <a:t>$2.078000</a:t>
                      </a:r>
                    </a:p>
                  </a:txBody>
                  <a:tcPr marL="28575" marR="28575" marT="19050" marB="19050" anchor="b"/>
                </a:tc>
                <a:tc>
                  <a:txBody>
                    <a:bodyPr/>
                    <a:lstStyle/>
                    <a:p>
                      <a:pPr algn="r" rtl="0" fontAlgn="b"/>
                      <a:r>
                        <a:rPr lang="en-US" sz="1600" dirty="0">
                          <a:effectLst/>
                          <a:latin typeface="Garamond" panose="02020404030301010803" pitchFamily="18" charset="0"/>
                        </a:rPr>
                        <a:t>$2.136000</a:t>
                      </a:r>
                    </a:p>
                  </a:txBody>
                  <a:tcPr marL="28575" marR="28575" marT="19050" marB="19050" anchor="b"/>
                </a:tc>
                <a:extLst>
                  <a:ext uri="{0D108BD9-81ED-4DB2-BD59-A6C34878D82A}">
                    <a16:rowId xmlns:a16="http://schemas.microsoft.com/office/drawing/2014/main" val="3419601973"/>
                  </a:ext>
                </a:extLst>
              </a:tr>
              <a:tr h="0">
                <a:tc gridSpan="8">
                  <a:txBody>
                    <a:bodyPr/>
                    <a:lstStyle/>
                    <a:p>
                      <a:pPr rtl="0" fontAlgn="b"/>
                      <a:r>
                        <a:rPr lang="en-US" sz="1600" b="1" dirty="0">
                          <a:effectLst/>
                          <a:latin typeface="Garamond" panose="02020404030301010803" pitchFamily="18" charset="0"/>
                        </a:rPr>
                        <a:t>Operating Costs*</a:t>
                      </a:r>
                    </a:p>
                  </a:txBody>
                  <a:tcPr marL="25220" marR="25220" marT="16814" marB="16814" anchor="b"/>
                </a:tc>
                <a:tc hMerge="1">
                  <a:txBody>
                    <a:bodyPr/>
                    <a:lstStyle/>
                    <a:p>
                      <a:endParaRPr lang="en-US"/>
                    </a:p>
                  </a:txBody>
                  <a:tcPr/>
                </a:tc>
                <a:tc hMerge="1">
                  <a:txBody>
                    <a:bodyPr/>
                    <a:lstStyle/>
                    <a:p>
                      <a:endParaRPr lang="en-US"/>
                    </a:p>
                  </a:txBody>
                  <a:tcPr/>
                </a:tc>
                <a:tc hMerge="1">
                  <a:txBody>
                    <a:bodyPr/>
                    <a:lstStyle/>
                    <a:p>
                      <a:pPr rtl="0" fontAlgn="b"/>
                      <a:endParaRPr lang="en-US" sz="1200" dirty="0">
                        <a:effectLst/>
                        <a:latin typeface="Garamond" panose="02020404030301010803" pitchFamily="18" charset="0"/>
                      </a:endParaRPr>
                    </a:p>
                  </a:txBody>
                  <a:tcPr marL="28575" marR="28575" marT="19050" marB="19050" anchor="b"/>
                </a:tc>
                <a:tc hMerge="1">
                  <a:txBody>
                    <a:bodyPr/>
                    <a:lstStyle/>
                    <a:p>
                      <a:pPr rtl="0" fontAlgn="b"/>
                      <a:endParaRPr lang="en-US" sz="1200" dirty="0">
                        <a:effectLst/>
                        <a:latin typeface="Garamond" panose="02020404030301010803" pitchFamily="18" charset="0"/>
                      </a:endParaRPr>
                    </a:p>
                  </a:txBody>
                  <a:tcPr marL="28575" marR="28575" marT="19050" marB="19050" anchor="b"/>
                </a:tc>
                <a:tc hMerge="1">
                  <a:txBody>
                    <a:bodyPr/>
                    <a:lstStyle/>
                    <a:p>
                      <a:pPr rtl="0" fontAlgn="b"/>
                      <a:endParaRPr lang="en-US" sz="1200">
                        <a:effectLst/>
                        <a:latin typeface="Garamond" panose="02020404030301010803" pitchFamily="18" charset="0"/>
                      </a:endParaRPr>
                    </a:p>
                  </a:txBody>
                  <a:tcPr marL="28575" marR="28575" marT="19050" marB="19050" anchor="b"/>
                </a:tc>
                <a:tc hMerge="1">
                  <a:txBody>
                    <a:bodyPr/>
                    <a:lstStyle/>
                    <a:p>
                      <a:pPr rtl="0" fontAlgn="b"/>
                      <a:endParaRPr lang="en-US" sz="1200" dirty="0">
                        <a:effectLst/>
                        <a:latin typeface="Garamond" panose="02020404030301010803" pitchFamily="18" charset="0"/>
                      </a:endParaRPr>
                    </a:p>
                  </a:txBody>
                  <a:tcPr marL="28575" marR="28575" marT="19050" marB="19050" anchor="b"/>
                </a:tc>
                <a:tc hMerge="1">
                  <a:txBody>
                    <a:bodyPr/>
                    <a:lstStyle/>
                    <a:p>
                      <a:pPr rtl="0" fontAlgn="b"/>
                      <a:endParaRPr lang="en-US" sz="1200" dirty="0">
                        <a:effectLst/>
                        <a:latin typeface="Garamond" panose="02020404030301010803" pitchFamily="18" charset="0"/>
                      </a:endParaRPr>
                    </a:p>
                  </a:txBody>
                  <a:tcPr marL="28575" marR="28575" marT="19050" marB="19050" anchor="b"/>
                </a:tc>
                <a:extLst>
                  <a:ext uri="{0D108BD9-81ED-4DB2-BD59-A6C34878D82A}">
                    <a16:rowId xmlns:a16="http://schemas.microsoft.com/office/drawing/2014/main" val="84264374"/>
                  </a:ext>
                </a:extLst>
              </a:tr>
              <a:tr h="274320">
                <a:tc>
                  <a:txBody>
                    <a:bodyPr/>
                    <a:lstStyle/>
                    <a:p>
                      <a:pPr lvl="1" rtl="0" fontAlgn="b"/>
                      <a:r>
                        <a:rPr lang="en-US" sz="1600" dirty="0">
                          <a:effectLst/>
                          <a:latin typeface="Garamond" panose="02020404030301010803" pitchFamily="18" charset="0"/>
                        </a:rPr>
                        <a:t>App development and maintenance</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$0.000200</a:t>
                      </a:r>
                    </a:p>
                  </a:txBody>
                  <a:tcPr marL="28575" marR="28575" marT="19050" marB="19050" anchor="b"/>
                </a:tc>
                <a:tc>
                  <a:txBody>
                    <a:bodyPr/>
                    <a:lstStyle/>
                    <a:p>
                      <a:pPr algn="r" rtl="0" fontAlgn="b"/>
                      <a:r>
                        <a:rPr lang="en-US" sz="1600" dirty="0">
                          <a:effectLst/>
                          <a:latin typeface="Garamond" panose="02020404030301010803" pitchFamily="18" charset="0"/>
                        </a:rPr>
                        <a:t>$0.000050</a:t>
                      </a:r>
                    </a:p>
                  </a:txBody>
                  <a:tcPr marL="28575" marR="28575" marT="19050" marB="19050" anchor="b"/>
                </a:tc>
                <a:tc>
                  <a:txBody>
                    <a:bodyPr/>
                    <a:lstStyle/>
                    <a:p>
                      <a:pPr algn="r" rtl="0" fontAlgn="b"/>
                      <a:r>
                        <a:rPr lang="en-US" sz="1600" dirty="0">
                          <a:effectLst/>
                          <a:latin typeface="Garamond" panose="02020404030301010803" pitchFamily="18" charset="0"/>
                        </a:rPr>
                        <a:t>$0.000050</a:t>
                      </a:r>
                    </a:p>
                  </a:txBody>
                  <a:tcPr marL="28575" marR="28575" marT="19050" marB="19050" anchor="b"/>
                </a:tc>
                <a:tc>
                  <a:txBody>
                    <a:bodyPr/>
                    <a:lstStyle/>
                    <a:p>
                      <a:pPr algn="r" rtl="0" fontAlgn="b"/>
                      <a:r>
                        <a:rPr lang="en-US" sz="1600" dirty="0">
                          <a:effectLst/>
                          <a:latin typeface="Garamond" panose="02020404030301010803" pitchFamily="18" charset="0"/>
                        </a:rPr>
                        <a:t>$0.000050</a:t>
                      </a:r>
                    </a:p>
                  </a:txBody>
                  <a:tcPr marL="28575" marR="28575" marT="19050" marB="19050" anchor="b"/>
                </a:tc>
                <a:tc>
                  <a:txBody>
                    <a:bodyPr/>
                    <a:lstStyle/>
                    <a:p>
                      <a:pPr algn="r" rtl="0" fontAlgn="b"/>
                      <a:r>
                        <a:rPr lang="en-US" sz="1600" dirty="0">
                          <a:effectLst/>
                          <a:latin typeface="Garamond" panose="02020404030301010803" pitchFamily="18" charset="0"/>
                        </a:rPr>
                        <a:t>$0.000050</a:t>
                      </a:r>
                    </a:p>
                  </a:txBody>
                  <a:tcPr marL="28575" marR="28575" marT="19050" marB="19050" anchor="b"/>
                </a:tc>
                <a:extLst>
                  <a:ext uri="{0D108BD9-81ED-4DB2-BD59-A6C34878D82A}">
                    <a16:rowId xmlns:a16="http://schemas.microsoft.com/office/drawing/2014/main" val="2479231728"/>
                  </a:ext>
                </a:extLst>
              </a:tr>
              <a:tr h="274320">
                <a:tc>
                  <a:txBody>
                    <a:bodyPr/>
                    <a:lstStyle/>
                    <a:p>
                      <a:pPr lvl="1" rtl="0" fontAlgn="b"/>
                      <a:r>
                        <a:rPr lang="en-US" sz="1600" dirty="0">
                          <a:effectLst/>
                          <a:latin typeface="Garamond" panose="02020404030301010803" pitchFamily="18" charset="0"/>
                        </a:rPr>
                        <a:t>Loyalty Rewards Discount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$0.000800</a:t>
                      </a:r>
                    </a:p>
                  </a:txBody>
                  <a:tcPr marL="28575" marR="28575" marT="19050" marB="19050" anchor="b"/>
                </a:tc>
                <a:tc>
                  <a:txBody>
                    <a:bodyPr/>
                    <a:lstStyle/>
                    <a:p>
                      <a:pPr algn="r" rtl="0" fontAlgn="b"/>
                      <a:r>
                        <a:rPr lang="en-US" sz="1600" dirty="0">
                          <a:effectLst/>
                          <a:latin typeface="Garamond" panose="02020404030301010803" pitchFamily="18" charset="0"/>
                        </a:rPr>
                        <a:t>$0.000500</a:t>
                      </a:r>
                    </a:p>
                  </a:txBody>
                  <a:tcPr marL="28575" marR="28575" marT="19050" marB="19050" anchor="b"/>
                </a:tc>
                <a:tc>
                  <a:txBody>
                    <a:bodyPr/>
                    <a:lstStyle/>
                    <a:p>
                      <a:pPr algn="r" rtl="0" fontAlgn="b"/>
                      <a:r>
                        <a:rPr lang="en-US" sz="1600" dirty="0">
                          <a:effectLst/>
                          <a:latin typeface="Garamond" panose="02020404030301010803" pitchFamily="18" charset="0"/>
                        </a:rPr>
                        <a:t>$0.000400</a:t>
                      </a:r>
                    </a:p>
                  </a:txBody>
                  <a:tcPr marL="28575" marR="28575" marT="19050" marB="19050" anchor="b"/>
                </a:tc>
                <a:tc>
                  <a:txBody>
                    <a:bodyPr/>
                    <a:lstStyle/>
                    <a:p>
                      <a:pPr algn="r" rtl="0" fontAlgn="b"/>
                      <a:r>
                        <a:rPr lang="en-US" sz="1600" dirty="0">
                          <a:effectLst/>
                          <a:latin typeface="Garamond" panose="02020404030301010803" pitchFamily="18" charset="0"/>
                        </a:rPr>
                        <a:t>$0.000380</a:t>
                      </a:r>
                    </a:p>
                  </a:txBody>
                  <a:tcPr marL="28575" marR="28575" marT="19050" marB="19050" anchor="b"/>
                </a:tc>
                <a:tc>
                  <a:txBody>
                    <a:bodyPr/>
                    <a:lstStyle/>
                    <a:p>
                      <a:pPr algn="r" rtl="0" fontAlgn="b"/>
                      <a:r>
                        <a:rPr lang="en-US" sz="1600" dirty="0">
                          <a:effectLst/>
                          <a:latin typeface="Garamond" panose="02020404030301010803" pitchFamily="18" charset="0"/>
                        </a:rPr>
                        <a:t>$0.000350</a:t>
                      </a:r>
                    </a:p>
                  </a:txBody>
                  <a:tcPr marL="28575" marR="28575" marT="19050" marB="19050" anchor="b"/>
                </a:tc>
                <a:extLst>
                  <a:ext uri="{0D108BD9-81ED-4DB2-BD59-A6C34878D82A}">
                    <a16:rowId xmlns:a16="http://schemas.microsoft.com/office/drawing/2014/main" val="2565670814"/>
                  </a:ext>
                </a:extLst>
              </a:tr>
              <a:tr h="274320">
                <a:tc>
                  <a:txBody>
                    <a:bodyPr/>
                    <a:lstStyle/>
                    <a:p>
                      <a:pPr lvl="1" rtl="0" fontAlgn="b"/>
                      <a:r>
                        <a:rPr lang="en-US" sz="1600" dirty="0">
                          <a:effectLst/>
                          <a:latin typeface="Garamond" panose="02020404030301010803" pitchFamily="18" charset="0"/>
                        </a:rPr>
                        <a:t>Fashion Show and Design Contest</a:t>
                      </a:r>
                    </a:p>
                  </a:txBody>
                  <a:tcPr marL="28575" marR="28575" marT="19050" marB="19050" anchor="b"/>
                </a:tc>
                <a:tc>
                  <a:txBody>
                    <a:bodyPr/>
                    <a:lstStyle/>
                    <a:p>
                      <a:pPr algn="ctr" rtl="0" fontAlgn="b"/>
                      <a:endParaRPr lang="en-US" sz="1600" dirty="0">
                        <a:effectLst/>
                        <a:latin typeface="Garamond" panose="02020404030301010803" pitchFamily="18" charset="0"/>
                      </a:endParaRPr>
                    </a:p>
                  </a:txBody>
                  <a:tcPr marL="28575" marR="28575" marT="19050" marB="19050" anchor="b"/>
                </a:tc>
                <a:tc>
                  <a:txBody>
                    <a:bodyPr/>
                    <a:lstStyle/>
                    <a:p>
                      <a:pPr algn="ctr" rtl="0" fontAlgn="b"/>
                      <a:endParaRPr lang="en-US" sz="1600" dirty="0">
                        <a:effectLst/>
                        <a:latin typeface="Garamond" panose="02020404030301010803" pitchFamily="18" charset="0"/>
                      </a:endParaRPr>
                    </a:p>
                  </a:txBody>
                  <a:tcPr marL="28575" marR="28575" marT="19050" marB="19050" anchor="b"/>
                </a:tc>
                <a:tc>
                  <a:txBody>
                    <a:bodyPr/>
                    <a:lstStyle/>
                    <a:p>
                      <a:pPr algn="r" rtl="0" fontAlgn="b"/>
                      <a:r>
                        <a:rPr lang="en-US" sz="1600" dirty="0">
                          <a:effectLst/>
                          <a:latin typeface="Garamond" panose="02020404030301010803" pitchFamily="18" charset="0"/>
                        </a:rPr>
                        <a:t>$0.001000</a:t>
                      </a:r>
                    </a:p>
                  </a:txBody>
                  <a:tcPr marL="28575" marR="28575" marT="19050" marB="19050" anchor="b"/>
                </a:tc>
                <a:tc>
                  <a:txBody>
                    <a:bodyPr/>
                    <a:lstStyle/>
                    <a:p>
                      <a:pPr algn="r" rtl="0" fontAlgn="b"/>
                      <a:r>
                        <a:rPr lang="en-US" sz="1600" dirty="0">
                          <a:effectLst/>
                          <a:latin typeface="Garamond" panose="02020404030301010803" pitchFamily="18" charset="0"/>
                        </a:rPr>
                        <a:t>$0.001200</a:t>
                      </a:r>
                    </a:p>
                  </a:txBody>
                  <a:tcPr marL="28575" marR="28575" marT="19050" marB="19050" anchor="b"/>
                </a:tc>
                <a:tc>
                  <a:txBody>
                    <a:bodyPr/>
                    <a:lstStyle/>
                    <a:p>
                      <a:pPr algn="r" rtl="0" fontAlgn="b"/>
                      <a:r>
                        <a:rPr lang="en-US" sz="1600" dirty="0">
                          <a:effectLst/>
                          <a:latin typeface="Garamond" panose="02020404030301010803" pitchFamily="18" charset="0"/>
                        </a:rPr>
                        <a:t>$0.001400</a:t>
                      </a:r>
                    </a:p>
                  </a:txBody>
                  <a:tcPr marL="28575" marR="28575" marT="19050" marB="19050" anchor="b"/>
                </a:tc>
                <a:tc>
                  <a:txBody>
                    <a:bodyPr/>
                    <a:lstStyle/>
                    <a:p>
                      <a:pPr algn="r" rtl="0" fontAlgn="b"/>
                      <a:r>
                        <a:rPr lang="en-US" sz="1600" dirty="0">
                          <a:effectLst/>
                          <a:latin typeface="Garamond" panose="02020404030301010803" pitchFamily="18" charset="0"/>
                        </a:rPr>
                        <a:t>$0.001600</a:t>
                      </a:r>
                    </a:p>
                  </a:txBody>
                  <a:tcPr marL="28575" marR="28575" marT="19050" marB="19050" anchor="b"/>
                </a:tc>
                <a:tc>
                  <a:txBody>
                    <a:bodyPr/>
                    <a:lstStyle/>
                    <a:p>
                      <a:pPr algn="r" rtl="0" fontAlgn="b"/>
                      <a:r>
                        <a:rPr lang="en-US" sz="1600" dirty="0">
                          <a:effectLst/>
                          <a:latin typeface="Garamond" panose="02020404030301010803" pitchFamily="18" charset="0"/>
                        </a:rPr>
                        <a:t>$0.001600</a:t>
                      </a:r>
                    </a:p>
                  </a:txBody>
                  <a:tcPr marL="28575" marR="28575" marT="19050" marB="19050" anchor="b"/>
                </a:tc>
                <a:extLst>
                  <a:ext uri="{0D108BD9-81ED-4DB2-BD59-A6C34878D82A}">
                    <a16:rowId xmlns:a16="http://schemas.microsoft.com/office/drawing/2014/main" val="2237173520"/>
                  </a:ext>
                </a:extLst>
              </a:tr>
              <a:tr h="274320">
                <a:tc>
                  <a:txBody>
                    <a:bodyPr/>
                    <a:lstStyle/>
                    <a:p>
                      <a:pPr lvl="1" rtl="0" fontAlgn="b"/>
                      <a:r>
                        <a:rPr lang="en-US" sz="1600" dirty="0">
                          <a:effectLst/>
                          <a:latin typeface="Garamond" panose="02020404030301010803" pitchFamily="18" charset="0"/>
                        </a:rPr>
                        <a:t>CRM</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$0.000001</a:t>
                      </a:r>
                    </a:p>
                  </a:txBody>
                  <a:tcPr marL="28575" marR="28575" marT="19050" marB="19050" anchor="b"/>
                </a:tc>
                <a:tc>
                  <a:txBody>
                    <a:bodyPr/>
                    <a:lstStyle/>
                    <a:p>
                      <a:pPr algn="r" rtl="0" fontAlgn="b"/>
                      <a:r>
                        <a:rPr lang="en-US" sz="1600" dirty="0">
                          <a:effectLst/>
                          <a:latin typeface="Garamond" panose="02020404030301010803" pitchFamily="18" charset="0"/>
                        </a:rPr>
                        <a:t>$0.000001</a:t>
                      </a:r>
                    </a:p>
                  </a:txBody>
                  <a:tcPr marL="28575" marR="28575" marT="19050" marB="19050" anchor="b"/>
                </a:tc>
                <a:tc>
                  <a:txBody>
                    <a:bodyPr/>
                    <a:lstStyle/>
                    <a:p>
                      <a:pPr algn="r" rtl="0" fontAlgn="b"/>
                      <a:r>
                        <a:rPr lang="en-US" sz="1600" dirty="0">
                          <a:effectLst/>
                          <a:latin typeface="Garamond" panose="02020404030301010803" pitchFamily="18" charset="0"/>
                        </a:rPr>
                        <a:t>$0.000001</a:t>
                      </a:r>
                    </a:p>
                  </a:txBody>
                  <a:tcPr marL="28575" marR="28575" marT="19050" marB="19050" anchor="b"/>
                </a:tc>
                <a:tc>
                  <a:txBody>
                    <a:bodyPr/>
                    <a:lstStyle/>
                    <a:p>
                      <a:pPr algn="r" rtl="0" fontAlgn="b"/>
                      <a:r>
                        <a:rPr lang="en-US" sz="1600" dirty="0">
                          <a:effectLst/>
                          <a:latin typeface="Garamond" panose="02020404030301010803" pitchFamily="18" charset="0"/>
                        </a:rPr>
                        <a:t>$0.000001</a:t>
                      </a:r>
                    </a:p>
                  </a:txBody>
                  <a:tcPr marL="28575" marR="28575" marT="19050" marB="19050" anchor="b"/>
                </a:tc>
                <a:tc>
                  <a:txBody>
                    <a:bodyPr/>
                    <a:lstStyle/>
                    <a:p>
                      <a:pPr algn="r" rtl="0" fontAlgn="b"/>
                      <a:r>
                        <a:rPr lang="en-US" sz="1600" dirty="0">
                          <a:effectLst/>
                          <a:latin typeface="Garamond" panose="02020404030301010803" pitchFamily="18" charset="0"/>
                        </a:rPr>
                        <a:t>$0.000001</a:t>
                      </a:r>
                    </a:p>
                  </a:txBody>
                  <a:tcPr marL="28575" marR="28575" marT="19050" marB="19050" anchor="b"/>
                </a:tc>
                <a:extLst>
                  <a:ext uri="{0D108BD9-81ED-4DB2-BD59-A6C34878D82A}">
                    <a16:rowId xmlns:a16="http://schemas.microsoft.com/office/drawing/2014/main" val="393811251"/>
                  </a:ext>
                </a:extLst>
              </a:tr>
              <a:tr h="274320">
                <a:tc>
                  <a:txBody>
                    <a:bodyPr/>
                    <a:lstStyle/>
                    <a:p>
                      <a:pPr lvl="1" rtl="0" fontAlgn="b"/>
                      <a:r>
                        <a:rPr lang="en-US" sz="1600" dirty="0">
                          <a:effectLst/>
                          <a:latin typeface="Garamond" panose="02020404030301010803" pitchFamily="18" charset="0"/>
                        </a:rPr>
                        <a:t>ERP</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$0.000800</a:t>
                      </a:r>
                    </a:p>
                  </a:txBody>
                  <a:tcPr marL="28575" marR="28575" marT="19050" marB="19050" anchor="b"/>
                </a:tc>
                <a:tc>
                  <a:txBody>
                    <a:bodyPr/>
                    <a:lstStyle/>
                    <a:p>
                      <a:pPr algn="r" rtl="0" fontAlgn="b"/>
                      <a:r>
                        <a:rPr lang="en-US" sz="1600" dirty="0">
                          <a:effectLst/>
                          <a:latin typeface="Garamond" panose="02020404030301010803" pitchFamily="18" charset="0"/>
                        </a:rPr>
                        <a:t>$0.000100</a:t>
                      </a:r>
                    </a:p>
                  </a:txBody>
                  <a:tcPr marL="28575" marR="28575" marT="19050" marB="19050" anchor="b"/>
                </a:tc>
                <a:tc>
                  <a:txBody>
                    <a:bodyPr/>
                    <a:lstStyle/>
                    <a:p>
                      <a:pPr algn="r" rtl="0" fontAlgn="b"/>
                      <a:r>
                        <a:rPr lang="en-US" sz="1600" dirty="0">
                          <a:effectLst/>
                          <a:latin typeface="Garamond" panose="02020404030301010803" pitchFamily="18" charset="0"/>
                        </a:rPr>
                        <a:t>$0.000100</a:t>
                      </a:r>
                    </a:p>
                  </a:txBody>
                  <a:tcPr marL="28575" marR="28575" marT="19050" marB="19050" anchor="b"/>
                </a:tc>
                <a:extLst>
                  <a:ext uri="{0D108BD9-81ED-4DB2-BD59-A6C34878D82A}">
                    <a16:rowId xmlns:a16="http://schemas.microsoft.com/office/drawing/2014/main" val="81221870"/>
                  </a:ext>
                </a:extLst>
              </a:tr>
              <a:tr h="274320">
                <a:tc>
                  <a:txBody>
                    <a:bodyPr/>
                    <a:lstStyle/>
                    <a:p>
                      <a:pPr lvl="1" rtl="0" fontAlgn="b"/>
                      <a:r>
                        <a:rPr lang="en-US" sz="1600" dirty="0">
                          <a:effectLst/>
                          <a:latin typeface="Garamond" panose="02020404030301010803" pitchFamily="18" charset="0"/>
                        </a:rPr>
                        <a:t>RFID</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$0.000400</a:t>
                      </a:r>
                    </a:p>
                  </a:txBody>
                  <a:tcPr marL="28575" marR="28575" marT="19050" marB="19050" anchor="b"/>
                </a:tc>
                <a:tc>
                  <a:txBody>
                    <a:bodyPr/>
                    <a:lstStyle/>
                    <a:p>
                      <a:pPr algn="r" rtl="0" fontAlgn="b"/>
                      <a:r>
                        <a:rPr lang="en-US" sz="1600" dirty="0">
                          <a:effectLst/>
                          <a:latin typeface="Garamond" panose="02020404030301010803" pitchFamily="18" charset="0"/>
                        </a:rPr>
                        <a:t>$0.000450</a:t>
                      </a:r>
                    </a:p>
                  </a:txBody>
                  <a:tcPr marL="28575" marR="28575" marT="19050" marB="19050" anchor="b"/>
                </a:tc>
                <a:extLst>
                  <a:ext uri="{0D108BD9-81ED-4DB2-BD59-A6C34878D82A}">
                    <a16:rowId xmlns:a16="http://schemas.microsoft.com/office/drawing/2014/main" val="2354543767"/>
                  </a:ext>
                </a:extLst>
              </a:tr>
              <a:tr h="274320">
                <a:tc>
                  <a:txBody>
                    <a:bodyPr/>
                    <a:lstStyle/>
                    <a:p>
                      <a:pPr lvl="1" rtl="0" fontAlgn="b"/>
                      <a:r>
                        <a:rPr lang="en-US" sz="1600" dirty="0">
                          <a:effectLst/>
                          <a:latin typeface="Garamond" panose="02020404030301010803" pitchFamily="18" charset="0"/>
                        </a:rPr>
                        <a:t>Future Technologies</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ctr" rtl="0" fontAlgn="b"/>
                      <a:r>
                        <a:rPr lang="en-US" sz="1600" dirty="0">
                          <a:effectLst/>
                          <a:latin typeface="Garamond" panose="02020404030301010803" pitchFamily="18" charset="0"/>
                        </a:rPr>
                        <a:t>-</a:t>
                      </a:r>
                    </a:p>
                  </a:txBody>
                  <a:tcPr marL="28575" marR="28575" marT="19050" marB="19050" anchor="b"/>
                </a:tc>
                <a:tc>
                  <a:txBody>
                    <a:bodyPr/>
                    <a:lstStyle/>
                    <a:p>
                      <a:pPr algn="r" rtl="0" fontAlgn="b"/>
                      <a:r>
                        <a:rPr lang="en-US" sz="1600" dirty="0">
                          <a:effectLst/>
                          <a:latin typeface="Garamond" panose="02020404030301010803" pitchFamily="18" charset="0"/>
                        </a:rPr>
                        <a:t>$0.001750</a:t>
                      </a:r>
                    </a:p>
                  </a:txBody>
                  <a:tcPr marL="28575" marR="28575" marT="19050" marB="19050" anchor="b"/>
                </a:tc>
                <a:extLst>
                  <a:ext uri="{0D108BD9-81ED-4DB2-BD59-A6C34878D82A}">
                    <a16:rowId xmlns:a16="http://schemas.microsoft.com/office/drawing/2014/main" val="897121213"/>
                  </a:ext>
                </a:extLst>
              </a:tr>
              <a:tr h="274320">
                <a:tc>
                  <a:txBody>
                    <a:bodyPr/>
                    <a:lstStyle/>
                    <a:p>
                      <a:pPr rtl="0" fontAlgn="b"/>
                      <a:r>
                        <a:rPr lang="en-US" sz="1800" b="1" dirty="0">
                          <a:effectLst/>
                          <a:latin typeface="Garamond" panose="02020404030301010803" pitchFamily="18" charset="0"/>
                        </a:rPr>
                        <a:t>Net Income*</a:t>
                      </a:r>
                    </a:p>
                  </a:txBody>
                  <a:tcPr marL="25220" marR="25220" marT="16814" marB="16814" anchor="b"/>
                </a:tc>
                <a:tc>
                  <a:txBody>
                    <a:bodyPr/>
                    <a:lstStyle/>
                    <a:p>
                      <a:pPr algn="r" rtl="0" fontAlgn="b"/>
                      <a:r>
                        <a:rPr lang="en-US" sz="1600" dirty="0">
                          <a:effectLst/>
                          <a:latin typeface="Garamond" panose="02020404030301010803" pitchFamily="18" charset="0"/>
                        </a:rPr>
                        <a:t>$1.500</a:t>
                      </a:r>
                    </a:p>
                  </a:txBody>
                  <a:tcPr marL="28575" marR="28575" marT="19050" marB="19050" anchor="b"/>
                </a:tc>
                <a:tc>
                  <a:txBody>
                    <a:bodyPr/>
                    <a:lstStyle/>
                    <a:p>
                      <a:pPr algn="r" rtl="0" fontAlgn="b"/>
                      <a:r>
                        <a:rPr lang="en-US" sz="1600" dirty="0">
                          <a:effectLst/>
                          <a:latin typeface="Garamond" panose="02020404030301010803" pitchFamily="18" charset="0"/>
                        </a:rPr>
                        <a:t>$1.520</a:t>
                      </a:r>
                    </a:p>
                  </a:txBody>
                  <a:tcPr marL="28575" marR="28575" marT="19050" marB="19050" anchor="b"/>
                </a:tc>
                <a:tc>
                  <a:txBody>
                    <a:bodyPr/>
                    <a:lstStyle/>
                    <a:p>
                      <a:pPr algn="r" rtl="0" fontAlgn="b"/>
                      <a:r>
                        <a:rPr lang="en-US" sz="1600" dirty="0">
                          <a:effectLst/>
                          <a:latin typeface="Garamond" panose="02020404030301010803" pitchFamily="18" charset="0"/>
                        </a:rPr>
                        <a:t>$1.697999</a:t>
                      </a:r>
                    </a:p>
                  </a:txBody>
                  <a:tcPr marL="28575" marR="28575" marT="19050" marB="19050" anchor="b"/>
                </a:tc>
                <a:tc>
                  <a:txBody>
                    <a:bodyPr/>
                    <a:lstStyle/>
                    <a:p>
                      <a:pPr algn="r" rtl="0" fontAlgn="b"/>
                      <a:r>
                        <a:rPr lang="en-US" sz="1600" dirty="0">
                          <a:effectLst/>
                          <a:latin typeface="Garamond" panose="02020404030301010803" pitchFamily="18" charset="0"/>
                        </a:rPr>
                        <a:t>$1.868249</a:t>
                      </a:r>
                    </a:p>
                  </a:txBody>
                  <a:tcPr marL="28575" marR="28575" marT="19050" marB="19050" anchor="b"/>
                </a:tc>
                <a:tc>
                  <a:txBody>
                    <a:bodyPr/>
                    <a:lstStyle/>
                    <a:p>
                      <a:pPr algn="r" rtl="0" fontAlgn="b"/>
                      <a:r>
                        <a:rPr lang="en-US" sz="1600" dirty="0">
                          <a:effectLst/>
                          <a:latin typeface="Garamond" panose="02020404030301010803" pitchFamily="18" charset="0"/>
                        </a:rPr>
                        <a:t>$1.977349</a:t>
                      </a:r>
                    </a:p>
                  </a:txBody>
                  <a:tcPr marL="28575" marR="28575" marT="19050" marB="19050" anchor="b"/>
                </a:tc>
                <a:tc>
                  <a:txBody>
                    <a:bodyPr/>
                    <a:lstStyle/>
                    <a:p>
                      <a:pPr algn="r" rtl="0" fontAlgn="b"/>
                      <a:r>
                        <a:rPr lang="en-US" sz="1600" dirty="0">
                          <a:effectLst/>
                          <a:latin typeface="Garamond" panose="02020404030301010803" pitchFamily="18" charset="0"/>
                        </a:rPr>
                        <a:t>$2.075469</a:t>
                      </a:r>
                    </a:p>
                  </a:txBody>
                  <a:tcPr marL="28575" marR="28575" marT="19050" marB="19050" anchor="b"/>
                </a:tc>
                <a:tc>
                  <a:txBody>
                    <a:bodyPr/>
                    <a:lstStyle/>
                    <a:p>
                      <a:pPr algn="r" rtl="0" fontAlgn="b"/>
                      <a:r>
                        <a:rPr lang="en-US" sz="1600" dirty="0">
                          <a:effectLst/>
                          <a:latin typeface="Garamond" panose="02020404030301010803" pitchFamily="18" charset="0"/>
                        </a:rPr>
                        <a:t>$2.131699</a:t>
                      </a:r>
                    </a:p>
                  </a:txBody>
                  <a:tcPr marL="28575" marR="28575" marT="19050" marB="19050" anchor="b"/>
                </a:tc>
                <a:extLst>
                  <a:ext uri="{0D108BD9-81ED-4DB2-BD59-A6C34878D82A}">
                    <a16:rowId xmlns:a16="http://schemas.microsoft.com/office/drawing/2014/main" val="135354422"/>
                  </a:ext>
                </a:extLst>
              </a:tr>
            </a:tbl>
          </a:graphicData>
        </a:graphic>
      </p:graphicFrame>
      <p:sp>
        <p:nvSpPr>
          <p:cNvPr id="7" name="TextBox 6">
            <a:extLst>
              <a:ext uri="{FF2B5EF4-FFF2-40B4-BE49-F238E27FC236}">
                <a16:creationId xmlns:a16="http://schemas.microsoft.com/office/drawing/2014/main" id="{D1BC7FEE-C56B-D54F-907A-6B6A9944D857}"/>
              </a:ext>
            </a:extLst>
          </p:cNvPr>
          <p:cNvSpPr txBox="1"/>
          <p:nvPr/>
        </p:nvSpPr>
        <p:spPr>
          <a:xfrm>
            <a:off x="8630333" y="1229331"/>
            <a:ext cx="3221696" cy="5201424"/>
          </a:xfrm>
          <a:prstGeom prst="rect">
            <a:avLst/>
          </a:prstGeom>
          <a:noFill/>
        </p:spPr>
        <p:txBody>
          <a:bodyPr wrap="square" rtlCol="0">
            <a:spAutoFit/>
          </a:bodyPr>
          <a:lstStyle/>
          <a:p>
            <a:r>
              <a:rPr lang="en-US" dirty="0">
                <a:latin typeface="Garamond" panose="02020404030301010803" pitchFamily="18" charset="0"/>
              </a:rPr>
              <a:t>*Due to insufficient data, these numbers were estimated based on our market research on competitors</a:t>
            </a:r>
          </a:p>
          <a:p>
            <a:endParaRPr lang="en-US" sz="800" dirty="0">
              <a:latin typeface="Garamond" panose="02020404030301010803" pitchFamily="18" charset="0"/>
            </a:endParaRPr>
          </a:p>
          <a:p>
            <a:r>
              <a:rPr lang="en-US" b="1" dirty="0">
                <a:latin typeface="Garamond" panose="02020404030301010803" pitchFamily="18" charset="0"/>
              </a:rPr>
              <a:t>Assumptions:</a:t>
            </a:r>
          </a:p>
          <a:p>
            <a:pPr marL="285750" indent="-285750">
              <a:buFont typeface="Arial" panose="020B0604020202020204" pitchFamily="34" charset="0"/>
              <a:buChar char="•"/>
            </a:pPr>
            <a:r>
              <a:rPr lang="en-US" dirty="0">
                <a:latin typeface="Garamond" panose="02020404030301010803" pitchFamily="18" charset="0"/>
              </a:rPr>
              <a:t>Sales revenue increases by ~2% annually after 2018</a:t>
            </a:r>
          </a:p>
          <a:p>
            <a:pPr marL="285750" indent="-285750">
              <a:buFont typeface="Arial" panose="020B0604020202020204" pitchFamily="34" charset="0"/>
              <a:buChar char="•"/>
            </a:pPr>
            <a:r>
              <a:rPr lang="en-US" dirty="0">
                <a:latin typeface="Garamond" panose="02020404030301010803" pitchFamily="18" charset="0"/>
              </a:rPr>
              <a:t>Recommendations don’t require large capital investments</a:t>
            </a:r>
          </a:p>
          <a:p>
            <a:pPr marL="285750" indent="-285750">
              <a:buFont typeface="Arial" panose="020B0604020202020204" pitchFamily="34" charset="0"/>
              <a:buChar char="•"/>
            </a:pPr>
            <a:r>
              <a:rPr lang="en-US" dirty="0">
                <a:latin typeface="Garamond" panose="02020404030301010803" pitchFamily="18" charset="0"/>
              </a:rPr>
              <a:t>Emphasis on strong customer focus could potentially drive sales</a:t>
            </a:r>
          </a:p>
          <a:p>
            <a:pPr marL="285750" indent="-285750">
              <a:buFont typeface="Arial" panose="020B0604020202020204" pitchFamily="34" charset="0"/>
              <a:buChar char="•"/>
            </a:pPr>
            <a:r>
              <a:rPr lang="en-US" dirty="0">
                <a:latin typeface="Garamond" panose="02020404030301010803" pitchFamily="18" charset="0"/>
              </a:rPr>
              <a:t>Initial capital raised from loyalty rewards program gains</a:t>
            </a:r>
          </a:p>
          <a:p>
            <a:pPr marL="285750" indent="-285750">
              <a:buFont typeface="Arial" panose="020B0604020202020204" pitchFamily="34" charset="0"/>
              <a:buChar char="•"/>
            </a:pPr>
            <a:r>
              <a:rPr lang="en-US" dirty="0">
                <a:latin typeface="Garamond" panose="02020404030301010803" pitchFamily="18" charset="0"/>
              </a:rPr>
              <a:t>Positive ROI for fashion show hosting and design contest</a:t>
            </a:r>
          </a:p>
          <a:p>
            <a:endParaRPr lang="en-US" dirty="0">
              <a:latin typeface="Garamond" panose="02020404030301010803" pitchFamily="18" charset="0"/>
            </a:endParaRPr>
          </a:p>
        </p:txBody>
      </p:sp>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Appendix: Financial Analysis</a:t>
            </a:r>
          </a:p>
        </p:txBody>
      </p:sp>
      <p:sp>
        <p:nvSpPr>
          <p:cNvPr id="8" name="TextBox 7"/>
          <p:cNvSpPr txBox="1"/>
          <p:nvPr/>
        </p:nvSpPr>
        <p:spPr>
          <a:xfrm>
            <a:off x="407814" y="799982"/>
            <a:ext cx="9635346" cy="338554"/>
          </a:xfrm>
          <a:prstGeom prst="rect">
            <a:avLst/>
          </a:prstGeom>
          <a:noFill/>
        </p:spPr>
        <p:txBody>
          <a:bodyPr wrap="square" rtlCol="0">
            <a:spAutoFit/>
          </a:bodyPr>
          <a:lstStyle/>
          <a:p>
            <a:r>
              <a:rPr lang="en-US" sz="1600" dirty="0">
                <a:latin typeface="Garamond" charset="0"/>
                <a:ea typeface="Garamond" charset="0"/>
                <a:cs typeface="Garamond" charset="0"/>
              </a:rPr>
              <a:t>Projected financial breakdown from cost of implementation and revenue increase</a:t>
            </a:r>
          </a:p>
        </p:txBody>
      </p:sp>
    </p:spTree>
    <p:extLst>
      <p:ext uri="{BB962C8B-B14F-4D97-AF65-F5344CB8AC3E}">
        <p14:creationId xmlns:p14="http://schemas.microsoft.com/office/powerpoint/2010/main" val="139466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26" name="TextBox 25"/>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Appendix: Eliot’s Community</a:t>
            </a:r>
          </a:p>
        </p:txBody>
      </p:sp>
      <p:sp>
        <p:nvSpPr>
          <p:cNvPr id="27" name="TextBox 26"/>
          <p:cNvSpPr txBox="1"/>
          <p:nvPr/>
        </p:nvSpPr>
        <p:spPr>
          <a:xfrm>
            <a:off x="407814" y="799982"/>
            <a:ext cx="1103742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Overview of the Eliot’s Apparel community section of the mobile application designed to increase community engagement</a:t>
            </a:r>
          </a:p>
        </p:txBody>
      </p:sp>
      <p:pic>
        <p:nvPicPr>
          <p:cNvPr id="29" name="Picture 28">
            <a:extLst>
              <a:ext uri="{FF2B5EF4-FFF2-40B4-BE49-F238E27FC236}">
                <a16:creationId xmlns:a16="http://schemas.microsoft.com/office/drawing/2014/main" id="{F25C4779-AF3F-5740-B819-833713798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181" y="1410608"/>
            <a:ext cx="2817615" cy="5011598"/>
          </a:xfrm>
          <a:prstGeom prst="rect">
            <a:avLst/>
          </a:prstGeom>
          <a:ln>
            <a:solidFill>
              <a:schemeClr val="bg1">
                <a:lumMod val="50000"/>
              </a:schemeClr>
            </a:solidFill>
          </a:ln>
        </p:spPr>
      </p:pic>
      <p:sp>
        <p:nvSpPr>
          <p:cNvPr id="30" name="TextBox 29">
            <a:extLst>
              <a:ext uri="{FF2B5EF4-FFF2-40B4-BE49-F238E27FC236}">
                <a16:creationId xmlns:a16="http://schemas.microsoft.com/office/drawing/2014/main" id="{E1859296-1019-2944-A861-EC2927365503}"/>
              </a:ext>
            </a:extLst>
          </p:cNvPr>
          <p:cNvSpPr txBox="1"/>
          <p:nvPr/>
        </p:nvSpPr>
        <p:spPr>
          <a:xfrm>
            <a:off x="5896304" y="1970682"/>
            <a:ext cx="5239191" cy="3831818"/>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86BC25"/>
                </a:solidFill>
                <a:latin typeface="Garamond" panose="02020404030301010803" pitchFamily="18" charset="0"/>
              </a:rPr>
              <a:t>Local photos </a:t>
            </a:r>
            <a:r>
              <a:rPr lang="en-US" dirty="0">
                <a:latin typeface="Garamond" panose="02020404030301010803" pitchFamily="18" charset="0"/>
              </a:rPr>
              <a:t>picked to be featured</a:t>
            </a:r>
          </a:p>
          <a:p>
            <a:pPr marL="285750" indent="-285750">
              <a:buFont typeface="Arial" panose="020B0604020202020204" pitchFamily="34" charset="0"/>
              <a:buChar char="•"/>
            </a:pPr>
            <a:endParaRPr lang="en-US" dirty="0">
              <a:latin typeface="Garamond" panose="02020404030301010803" pitchFamily="18" charset="0"/>
            </a:endParaRPr>
          </a:p>
          <a:p>
            <a:pPr marL="285750" indent="-285750">
              <a:buFont typeface="Arial" panose="020B0604020202020204" pitchFamily="34" charset="0"/>
              <a:buChar char="•"/>
            </a:pPr>
            <a:r>
              <a:rPr lang="en-US" b="1" dirty="0">
                <a:solidFill>
                  <a:srgbClr val="86BC25"/>
                </a:solidFill>
                <a:latin typeface="Garamond" panose="02020404030301010803" pitchFamily="18" charset="0"/>
              </a:rPr>
              <a:t>Explore</a:t>
            </a:r>
            <a:r>
              <a:rPr lang="en-US" dirty="0">
                <a:latin typeface="Garamond" panose="02020404030301010803" pitchFamily="18" charset="0"/>
              </a:rPr>
              <a:t> what other individuals in the area are doing</a:t>
            </a:r>
          </a:p>
          <a:p>
            <a:pPr marL="285750" indent="-285750">
              <a:buFont typeface="Arial" panose="020B0604020202020204" pitchFamily="34" charset="0"/>
              <a:buChar char="•"/>
            </a:pPr>
            <a:endParaRPr lang="en-US" dirty="0">
              <a:latin typeface="Garamond" panose="02020404030301010803" pitchFamily="18" charset="0"/>
            </a:endParaRPr>
          </a:p>
          <a:p>
            <a:pPr marL="285750" indent="-285750">
              <a:buFont typeface="Arial" panose="020B0604020202020204" pitchFamily="34" charset="0"/>
              <a:buChar char="•"/>
            </a:pPr>
            <a:r>
              <a:rPr lang="en-US" dirty="0">
                <a:latin typeface="Garamond" panose="02020404030301010803" pitchFamily="18" charset="0"/>
              </a:rPr>
              <a:t>Sense of </a:t>
            </a:r>
            <a:r>
              <a:rPr lang="en-US" b="1" dirty="0">
                <a:solidFill>
                  <a:srgbClr val="86BC25"/>
                </a:solidFill>
                <a:latin typeface="Garamond" panose="02020404030301010803" pitchFamily="18" charset="0"/>
              </a:rPr>
              <a:t>unity</a:t>
            </a:r>
            <a:r>
              <a:rPr lang="en-US" dirty="0">
                <a:latin typeface="Garamond" panose="02020404030301010803" pitchFamily="18" charset="0"/>
              </a:rPr>
              <a:t> in the different local store areas</a:t>
            </a:r>
          </a:p>
          <a:p>
            <a:pPr marL="285750" indent="-285750">
              <a:buFont typeface="Arial" panose="020B0604020202020204" pitchFamily="34" charset="0"/>
              <a:buChar char="•"/>
            </a:pPr>
            <a:endParaRPr lang="en-US" dirty="0">
              <a:latin typeface="Garamond" panose="02020404030301010803" pitchFamily="18" charset="0"/>
            </a:endParaRPr>
          </a:p>
          <a:p>
            <a:pPr marL="285750" indent="-285750">
              <a:buFont typeface="Arial" panose="020B0604020202020204" pitchFamily="34" charset="0"/>
              <a:buChar char="•"/>
            </a:pPr>
            <a:r>
              <a:rPr lang="en-US" b="1" dirty="0">
                <a:solidFill>
                  <a:srgbClr val="86BC25"/>
                </a:solidFill>
                <a:latin typeface="Garamond" panose="02020404030301010803" pitchFamily="18" charset="0"/>
              </a:rPr>
              <a:t>Discover the differences </a:t>
            </a:r>
            <a:r>
              <a:rPr lang="en-US" dirty="0">
                <a:latin typeface="Garamond" panose="02020404030301010803" pitchFamily="18" charset="0"/>
              </a:rPr>
              <a:t>by viewing other locations</a:t>
            </a:r>
          </a:p>
          <a:p>
            <a:endParaRPr lang="en-US" dirty="0">
              <a:latin typeface="Garamond" panose="02020404030301010803" pitchFamily="18" charset="0"/>
            </a:endParaRPr>
          </a:p>
          <a:p>
            <a:pPr marL="285750" indent="-285750">
              <a:buFont typeface="Arial" panose="020B0604020202020204" pitchFamily="34" charset="0"/>
              <a:buChar char="•"/>
            </a:pPr>
            <a:r>
              <a:rPr lang="en-US" dirty="0">
                <a:latin typeface="Garamond" panose="02020404030301010803" pitchFamily="18" charset="0"/>
              </a:rPr>
              <a:t>Different </a:t>
            </a:r>
            <a:r>
              <a:rPr lang="en-US" b="1" dirty="0">
                <a:solidFill>
                  <a:srgbClr val="86BC25"/>
                </a:solidFill>
                <a:latin typeface="Garamond" panose="02020404030301010803" pitchFamily="18" charset="0"/>
              </a:rPr>
              <a:t>hashtags</a:t>
            </a:r>
            <a:r>
              <a:rPr lang="en-US" dirty="0">
                <a:latin typeface="Garamond" panose="02020404030301010803" pitchFamily="18" charset="0"/>
              </a:rPr>
              <a:t> to sort posts</a:t>
            </a:r>
          </a:p>
          <a:p>
            <a:pPr algn="ctr">
              <a:lnSpc>
                <a:spcPct val="150000"/>
              </a:lnSpc>
            </a:pPr>
            <a:r>
              <a:rPr lang="en-US" b="1" dirty="0">
                <a:latin typeface="Garamond" panose="02020404030301010803" pitchFamily="18" charset="0"/>
              </a:rPr>
              <a:t>#EAunited </a:t>
            </a:r>
          </a:p>
          <a:p>
            <a:pPr algn="ctr">
              <a:lnSpc>
                <a:spcPct val="150000"/>
              </a:lnSpc>
            </a:pPr>
            <a:r>
              <a:rPr lang="en-US" b="1" dirty="0">
                <a:latin typeface="Garamond" panose="02020404030301010803" pitchFamily="18" charset="0"/>
              </a:rPr>
              <a:t>#EAsuccess</a:t>
            </a:r>
          </a:p>
          <a:p>
            <a:pPr algn="ctr">
              <a:lnSpc>
                <a:spcPct val="150000"/>
              </a:lnSpc>
            </a:pPr>
            <a:r>
              <a:rPr lang="en-US" b="1" dirty="0">
                <a:latin typeface="Garamond" panose="02020404030301010803" pitchFamily="18" charset="0"/>
              </a:rPr>
              <a:t>#EApride</a:t>
            </a:r>
          </a:p>
        </p:txBody>
      </p:sp>
    </p:spTree>
    <p:extLst>
      <p:ext uri="{BB962C8B-B14F-4D97-AF65-F5344CB8AC3E}">
        <p14:creationId xmlns:p14="http://schemas.microsoft.com/office/powerpoint/2010/main" val="89705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2" name="TextBox 1"/>
          <p:cNvSpPr txBox="1"/>
          <p:nvPr/>
        </p:nvSpPr>
        <p:spPr>
          <a:xfrm>
            <a:off x="4381056" y="1774675"/>
            <a:ext cx="2590336" cy="2031325"/>
          </a:xfrm>
          <a:prstGeom prst="rect">
            <a:avLst/>
          </a:prstGeom>
          <a:noFill/>
        </p:spPr>
        <p:txBody>
          <a:bodyPr wrap="square" rtlCol="0">
            <a:spAutoFit/>
          </a:bodyPr>
          <a:lstStyle/>
          <a:p>
            <a:r>
              <a:rPr lang="en-US" altLang="zh-CN" b="1" dirty="0">
                <a:latin typeface="Garamond" charset="0"/>
                <a:ea typeface="Garamond" charset="0"/>
                <a:cs typeface="Garamond" charset="0"/>
              </a:rPr>
              <a:t>Interactive</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Fitting</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Room</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change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settings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fitting</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room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find more items and receive better service.</a:t>
            </a:r>
          </a:p>
          <a:p>
            <a:endParaRPr lang="en-US" dirty="0">
              <a:latin typeface="Garamond" charset="0"/>
              <a:ea typeface="Garamond" charset="0"/>
              <a:cs typeface="Garamond" charset="0"/>
            </a:endParaRPr>
          </a:p>
          <a:p>
            <a:endParaRPr lang="en-US" dirty="0">
              <a:latin typeface="Garamond" charset="0"/>
              <a:ea typeface="Garamond" charset="0"/>
              <a:cs typeface="Garamond" charset="0"/>
            </a:endParaRPr>
          </a:p>
        </p:txBody>
      </p:sp>
      <p:sp>
        <p:nvSpPr>
          <p:cNvPr id="3" name="TextBox 2"/>
          <p:cNvSpPr txBox="1"/>
          <p:nvPr/>
        </p:nvSpPr>
        <p:spPr>
          <a:xfrm>
            <a:off x="900113" y="1774675"/>
            <a:ext cx="2694926" cy="1754326"/>
          </a:xfrm>
          <a:prstGeom prst="rect">
            <a:avLst/>
          </a:prstGeom>
          <a:noFill/>
        </p:spPr>
        <p:txBody>
          <a:bodyPr wrap="square" rtlCol="0">
            <a:spAutoFit/>
          </a:bodyPr>
          <a:lstStyle/>
          <a:p>
            <a:r>
              <a:rPr lang="en-US" altLang="zh-CN" b="1" dirty="0">
                <a:latin typeface="Garamond" charset="0"/>
                <a:ea typeface="Garamond" charset="0"/>
                <a:cs typeface="Garamond" charset="0"/>
              </a:rPr>
              <a:t>RFID</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Each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will</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have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own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identification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code.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When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want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RFID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codes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easily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access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a:t>
            </a:r>
            <a:r>
              <a:rPr lang="zh-CN" altLang="en-US" dirty="0">
                <a:latin typeface="Garamond" charset="0"/>
                <a:ea typeface="Garamond" charset="0"/>
                <a:cs typeface="Garamond" charset="0"/>
              </a:rPr>
              <a:t>  </a:t>
            </a:r>
            <a:endParaRPr lang="en-US" dirty="0">
              <a:latin typeface="Garamond" charset="0"/>
              <a:ea typeface="Garamond" charset="0"/>
              <a:cs typeface="Garamond" charset="0"/>
            </a:endParaRPr>
          </a:p>
        </p:txBody>
      </p:sp>
      <p:sp>
        <p:nvSpPr>
          <p:cNvPr id="4" name="TextBox 3"/>
          <p:cNvSpPr txBox="1"/>
          <p:nvPr/>
        </p:nvSpPr>
        <p:spPr>
          <a:xfrm>
            <a:off x="7757409" y="1774675"/>
            <a:ext cx="2590336" cy="1477328"/>
          </a:xfrm>
          <a:prstGeom prst="rect">
            <a:avLst/>
          </a:prstGeom>
          <a:noFill/>
        </p:spPr>
        <p:txBody>
          <a:bodyPr wrap="square" rtlCol="0">
            <a:spAutoFit/>
          </a:bodyPr>
          <a:lstStyle/>
          <a:p>
            <a:r>
              <a:rPr lang="en-US" altLang="zh-CN" b="1" dirty="0">
                <a:latin typeface="Garamond" charset="0"/>
                <a:ea typeface="Garamond" charset="0"/>
                <a:cs typeface="Garamond" charset="0"/>
              </a:rPr>
              <a:t>Self-checkout</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registers</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self-check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out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their</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with the use of the RFID technology.</a:t>
            </a:r>
            <a:r>
              <a:rPr lang="zh-CN" altLang="en-US" dirty="0">
                <a:latin typeface="Garamond" charset="0"/>
                <a:ea typeface="Garamond" charset="0"/>
                <a:cs typeface="Garamond" charset="0"/>
              </a:rPr>
              <a:t>   </a:t>
            </a:r>
            <a:endParaRPr lang="en-US" dirty="0">
              <a:latin typeface="Garamond" charset="0"/>
              <a:ea typeface="Garamond" charset="0"/>
              <a:cs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158" y="3806000"/>
            <a:ext cx="1828800" cy="1828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421" y="3509667"/>
            <a:ext cx="2020996" cy="20209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707" y="3523955"/>
            <a:ext cx="1828800" cy="1828800"/>
          </a:xfrm>
          <a:prstGeom prst="rect">
            <a:avLst/>
          </a:prstGeom>
        </p:spPr>
      </p:pic>
      <p:cxnSp>
        <p:nvCxnSpPr>
          <p:cNvPr id="8" name="Straight Connector 7"/>
          <p:cNvCxnSpPr/>
          <p:nvPr/>
        </p:nvCxnSpPr>
        <p:spPr>
          <a:xfrm>
            <a:off x="3933645" y="1777042"/>
            <a:ext cx="0" cy="40233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64083" y="1794295"/>
            <a:ext cx="0" cy="40233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7814" y="256790"/>
            <a:ext cx="8310444" cy="523220"/>
          </a:xfrm>
          <a:prstGeom prst="rect">
            <a:avLst/>
          </a:prstGeom>
          <a:noFill/>
        </p:spPr>
        <p:txBody>
          <a:bodyPr wrap="square" rtlCol="0">
            <a:spAutoFit/>
          </a:bodyPr>
          <a:lstStyle/>
          <a:p>
            <a:r>
              <a:rPr lang="en-US" sz="2800" dirty="0">
                <a:latin typeface="Garamond" charset="0"/>
                <a:ea typeface="Garamond" charset="0"/>
                <a:cs typeface="Garamond" charset="0"/>
              </a:rPr>
              <a:t>Appendix: </a:t>
            </a:r>
            <a:r>
              <a:rPr lang="en-US" altLang="zh-CN" sz="2800" dirty="0">
                <a:latin typeface="Garamond" charset="0"/>
                <a:ea typeface="Garamond" charset="0"/>
                <a:cs typeface="Garamond" charset="0"/>
              </a:rPr>
              <a:t>Future Development of Technology</a:t>
            </a:r>
          </a:p>
        </p:txBody>
      </p:sp>
      <p:sp>
        <p:nvSpPr>
          <p:cNvPr id="11" name="TextBox 10"/>
          <p:cNvSpPr txBox="1"/>
          <p:nvPr/>
        </p:nvSpPr>
        <p:spPr>
          <a:xfrm>
            <a:off x="407813" y="799982"/>
            <a:ext cx="10133665" cy="338554"/>
          </a:xfrm>
          <a:prstGeom prst="rect">
            <a:avLst/>
          </a:prstGeom>
          <a:noFill/>
        </p:spPr>
        <p:txBody>
          <a:bodyPr wrap="square" rtlCol="0">
            <a:spAutoFit/>
          </a:bodyPr>
          <a:lstStyle/>
          <a:p>
            <a:r>
              <a:rPr lang="en-US" sz="1600" i="0" dirty="0">
                <a:latin typeface="Garamond" charset="0"/>
                <a:ea typeface="Garamond" charset="0"/>
                <a:cs typeface="Garamond" charset="0"/>
              </a:rPr>
              <a:t>These are potential ideas that can be implemented in 4-5 years once Eliot’s is in a stable financial condition</a:t>
            </a:r>
          </a:p>
        </p:txBody>
      </p:sp>
    </p:spTree>
    <p:extLst>
      <p:ext uri="{BB962C8B-B14F-4D97-AF65-F5344CB8AC3E}">
        <p14:creationId xmlns:p14="http://schemas.microsoft.com/office/powerpoint/2010/main" val="2102167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grpSp>
        <p:nvGrpSpPr>
          <p:cNvPr id="22" name="Group 21"/>
          <p:cNvGrpSpPr/>
          <p:nvPr/>
        </p:nvGrpSpPr>
        <p:grpSpPr>
          <a:xfrm>
            <a:off x="823410" y="2171548"/>
            <a:ext cx="10630154" cy="2342165"/>
            <a:chOff x="354453" y="3480946"/>
            <a:chExt cx="7125419" cy="2782903"/>
          </a:xfrm>
        </p:grpSpPr>
        <p:sp>
          <p:nvSpPr>
            <p:cNvPr id="20" name="TextBox 19"/>
            <p:cNvSpPr txBox="1"/>
            <p:nvPr/>
          </p:nvSpPr>
          <p:spPr>
            <a:xfrm>
              <a:off x="354453" y="3850278"/>
              <a:ext cx="7125419" cy="2413571"/>
            </a:xfrm>
            <a:prstGeom prst="rect">
              <a:avLst/>
            </a:prstGeom>
            <a:solidFill>
              <a:schemeClr val="bg1">
                <a:lumMod val="65000"/>
              </a:schemeClr>
            </a:solidFill>
          </p:spPr>
          <p:txBody>
            <a:bodyPr wrap="square" rtlCol="0">
              <a:spAutoFit/>
            </a:bodyPr>
            <a:lstStyle/>
            <a:p>
              <a:r>
                <a:rPr lang="en-US" altLang="zh-CN" b="1" dirty="0">
                  <a:latin typeface="Garamond" charset="0"/>
                  <a:ea typeface="Garamond" charset="0"/>
                  <a:cs typeface="Garamond" charset="0"/>
                </a:rPr>
                <a:t>Profiling</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Customer</a:t>
              </a:r>
              <a:r>
                <a:rPr lang="zh-CN" altLang="en-US">
                  <a:latin typeface="Garamond" charset="0"/>
                  <a:ea typeface="Garamond" charset="0"/>
                  <a:cs typeface="Garamond" charset="0"/>
                </a:rPr>
                <a:t> </a:t>
              </a:r>
              <a:r>
                <a:rPr lang="en-US" altLang="zh-CN" dirty="0">
                  <a:latin typeface="Garamond" charset="0"/>
                  <a:ea typeface="Garamond" charset="0"/>
                  <a:cs typeface="Garamond" charset="0"/>
                </a:rPr>
                <a:t>segments,</a:t>
              </a:r>
              <a:r>
                <a:rPr lang="zh-CN" altLang="en-US">
                  <a:latin typeface="Garamond" charset="0"/>
                  <a:ea typeface="Garamond" charset="0"/>
                  <a:cs typeface="Garamond" charset="0"/>
                </a:rPr>
                <a:t> </a:t>
              </a:r>
              <a:r>
                <a:rPr lang="en-US" altLang="zh-CN" dirty="0">
                  <a:latin typeface="Garamond" charset="0"/>
                  <a:ea typeface="Garamond" charset="0"/>
                  <a:cs typeface="Garamond" charset="0"/>
                </a:rPr>
                <a:t>risks,</a:t>
              </a:r>
              <a:r>
                <a:rPr lang="zh-CN" altLang="en-US">
                  <a:latin typeface="Garamond" charset="0"/>
                  <a:ea typeface="Garamond" charset="0"/>
                  <a:cs typeface="Garamond" charset="0"/>
                </a:rPr>
                <a:t> </a:t>
              </a:r>
              <a:r>
                <a:rPr lang="en-US" altLang="zh-CN" dirty="0">
                  <a:latin typeface="Garamond" charset="0"/>
                  <a:ea typeface="Garamond" charset="0"/>
                  <a:cs typeface="Garamond" charset="0"/>
                </a:rPr>
                <a:t>habits,</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preferences</a:t>
              </a:r>
            </a:p>
            <a:p>
              <a:r>
                <a:rPr lang="en-US" b="1" dirty="0">
                  <a:latin typeface="Garamond" charset="0"/>
                  <a:ea typeface="Garamond" charset="0"/>
                  <a:cs typeface="Garamond" charset="0"/>
                </a:rPr>
                <a:t>Persistency</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How</a:t>
              </a:r>
              <a:r>
                <a:rPr lang="zh-CN" altLang="en-US">
                  <a:latin typeface="Garamond" charset="0"/>
                  <a:ea typeface="Garamond" charset="0"/>
                  <a:cs typeface="Garamond" charset="0"/>
                </a:rPr>
                <a:t> </a:t>
              </a:r>
              <a:r>
                <a:rPr lang="en-US" altLang="zh-CN" dirty="0">
                  <a:latin typeface="Garamond" charset="0"/>
                  <a:ea typeface="Garamond" charset="0"/>
                  <a:cs typeface="Garamond" charset="0"/>
                </a:rPr>
                <a:t>long</a:t>
              </a:r>
              <a:r>
                <a:rPr lang="zh-CN" altLang="en-US">
                  <a:latin typeface="Garamond" charset="0"/>
                  <a:ea typeface="Garamond" charset="0"/>
                  <a:cs typeface="Garamond" charset="0"/>
                </a:rPr>
                <a:t> </a:t>
              </a:r>
              <a:r>
                <a:rPr lang="en-US" altLang="zh-CN" dirty="0">
                  <a:latin typeface="Garamond" charset="0"/>
                  <a:ea typeface="Garamond" charset="0"/>
                  <a:cs typeface="Garamond" charset="0"/>
                </a:rPr>
                <a:t>does</a:t>
              </a:r>
              <a:r>
                <a:rPr lang="zh-CN" altLang="en-US">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a:latin typeface="Garamond" charset="0"/>
                  <a:ea typeface="Garamond" charset="0"/>
                  <a:cs typeface="Garamond" charset="0"/>
                </a:rPr>
                <a:t> </a:t>
              </a:r>
              <a:r>
                <a:rPr lang="en-US" altLang="zh-CN" dirty="0">
                  <a:latin typeface="Garamond" charset="0"/>
                  <a:ea typeface="Garamond" charset="0"/>
                  <a:cs typeface="Garamond" charset="0"/>
                </a:rPr>
                <a:t>customer</a:t>
              </a:r>
              <a:r>
                <a:rPr lang="zh-CN" altLang="en-US">
                  <a:latin typeface="Garamond" charset="0"/>
                  <a:ea typeface="Garamond" charset="0"/>
                  <a:cs typeface="Garamond" charset="0"/>
                </a:rPr>
                <a:t> </a:t>
              </a:r>
              <a:r>
                <a:rPr lang="en-US" altLang="zh-CN" dirty="0">
                  <a:latin typeface="Garamond" charset="0"/>
                  <a:ea typeface="Garamond" charset="0"/>
                  <a:cs typeface="Garamond" charset="0"/>
                </a:rPr>
                <a:t>stay</a:t>
              </a:r>
              <a:r>
                <a:rPr lang="zh-CN" altLang="en-US">
                  <a:latin typeface="Garamond" charset="0"/>
                  <a:ea typeface="Garamond" charset="0"/>
                  <a:cs typeface="Garamond" charset="0"/>
                </a:rPr>
                <a:t> </a:t>
              </a:r>
              <a:r>
                <a:rPr lang="en-US" altLang="zh-CN" dirty="0">
                  <a:latin typeface="Garamond" charset="0"/>
                  <a:ea typeface="Garamond" charset="0"/>
                  <a:cs typeface="Garamond" charset="0"/>
                </a:rPr>
                <a:t>with</a:t>
              </a:r>
              <a:r>
                <a:rPr lang="zh-CN" altLang="en-US">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products</a:t>
              </a:r>
            </a:p>
            <a:p>
              <a:r>
                <a:rPr lang="en-US" altLang="zh-CN" b="1" dirty="0">
                  <a:latin typeface="Garamond" charset="0"/>
                  <a:ea typeface="Garamond" charset="0"/>
                  <a:cs typeface="Garamond" charset="0"/>
                </a:rPr>
                <a:t>Profitability</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Company</a:t>
              </a:r>
              <a:r>
                <a:rPr lang="zh-CN" altLang="en-US">
                  <a:latin typeface="Garamond" charset="0"/>
                  <a:ea typeface="Garamond" charset="0"/>
                  <a:cs typeface="Garamond" charset="0"/>
                </a:rPr>
                <a:t> </a:t>
              </a:r>
              <a:r>
                <a:rPr lang="en-US" altLang="zh-CN" dirty="0">
                  <a:latin typeface="Garamond" charset="0"/>
                  <a:ea typeface="Garamond" charset="0"/>
                  <a:cs typeface="Garamond" charset="0"/>
                </a:rPr>
                <a:t>receive</a:t>
              </a:r>
              <a:r>
                <a:rPr lang="zh-CN" altLang="en-US">
                  <a:latin typeface="Garamond" charset="0"/>
                  <a:ea typeface="Garamond" charset="0"/>
                  <a:cs typeface="Garamond" charset="0"/>
                </a:rPr>
                <a:t> </a:t>
              </a:r>
              <a:r>
                <a:rPr lang="en-US" altLang="zh-CN" dirty="0">
                  <a:latin typeface="Garamond" charset="0"/>
                  <a:ea typeface="Garamond" charset="0"/>
                  <a:cs typeface="Garamond" charset="0"/>
                </a:rPr>
                <a:t>different</a:t>
              </a:r>
              <a:r>
                <a:rPr lang="zh-CN" altLang="en-US">
                  <a:latin typeface="Garamond" charset="0"/>
                  <a:ea typeface="Garamond" charset="0"/>
                  <a:cs typeface="Garamond" charset="0"/>
                </a:rPr>
                <a:t> </a:t>
              </a:r>
              <a:r>
                <a:rPr lang="en-US" altLang="zh-CN" dirty="0">
                  <a:latin typeface="Garamond" charset="0"/>
                  <a:ea typeface="Garamond" charset="0"/>
                  <a:cs typeface="Garamond" charset="0"/>
                </a:rPr>
                <a:t>margin,</a:t>
              </a:r>
              <a:r>
                <a:rPr lang="zh-CN" altLang="en-US">
                  <a:latin typeface="Garamond" charset="0"/>
                  <a:ea typeface="Garamond" charset="0"/>
                  <a:cs typeface="Garamond" charset="0"/>
                </a:rPr>
                <a:t> </a:t>
              </a:r>
              <a:r>
                <a:rPr lang="en-US" altLang="zh-CN" dirty="0">
                  <a:latin typeface="Garamond" charset="0"/>
                  <a:ea typeface="Garamond" charset="0"/>
                  <a:cs typeface="Garamond" charset="0"/>
                </a:rPr>
                <a:t>total</a:t>
              </a:r>
              <a:r>
                <a:rPr lang="zh-CN" altLang="en-US">
                  <a:latin typeface="Garamond" charset="0"/>
                  <a:ea typeface="Garamond" charset="0"/>
                  <a:cs typeface="Garamond" charset="0"/>
                </a:rPr>
                <a:t> </a:t>
              </a:r>
              <a:r>
                <a:rPr lang="en-US" altLang="zh-CN" dirty="0">
                  <a:latin typeface="Garamond" charset="0"/>
                  <a:ea typeface="Garamond" charset="0"/>
                  <a:cs typeface="Garamond" charset="0"/>
                </a:rPr>
                <a:t>revenue</a:t>
              </a:r>
              <a:r>
                <a:rPr lang="zh-CN" altLang="en-US">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a:latin typeface="Garamond" charset="0"/>
                  <a:ea typeface="Garamond" charset="0"/>
                  <a:cs typeface="Garamond" charset="0"/>
                </a:rPr>
                <a:t> </a:t>
              </a:r>
              <a:r>
                <a:rPr lang="en-US" altLang="zh-CN" dirty="0">
                  <a:latin typeface="Garamond" charset="0"/>
                  <a:ea typeface="Garamond" charset="0"/>
                  <a:cs typeface="Garamond" charset="0"/>
                </a:rPr>
                <a:t>gross</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profit</a:t>
              </a:r>
              <a:r>
                <a:rPr lang="zh-CN" altLang="en-US">
                  <a:latin typeface="Garamond" charset="0"/>
                  <a:ea typeface="Garamond" charset="0"/>
                  <a:cs typeface="Garamond" charset="0"/>
                </a:rPr>
                <a:t>  </a:t>
              </a:r>
              <a:r>
                <a:rPr lang="en-US" altLang="zh-CN" dirty="0">
                  <a:latin typeface="Garamond" charset="0"/>
                  <a:ea typeface="Garamond" charset="0"/>
                  <a:cs typeface="Garamond" charset="0"/>
                </a:rPr>
                <a:t>from</a:t>
              </a:r>
              <a:r>
                <a:rPr lang="zh-CN" altLang="en-US">
                  <a:latin typeface="Garamond" charset="0"/>
                  <a:ea typeface="Garamond" charset="0"/>
                  <a:cs typeface="Garamond" charset="0"/>
                </a:rPr>
                <a:t> </a:t>
              </a:r>
              <a:r>
                <a:rPr lang="en-US" altLang="zh-CN" dirty="0">
                  <a:latin typeface="Garamond" charset="0"/>
                  <a:ea typeface="Garamond" charset="0"/>
                  <a:cs typeface="Garamond" charset="0"/>
                </a:rPr>
                <a:t>different</a:t>
              </a:r>
              <a:r>
                <a:rPr lang="zh-CN" altLang="en-US">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a:latin typeface="Garamond" charset="0"/>
                  <a:ea typeface="Garamond" charset="0"/>
                  <a:cs typeface="Garamond" charset="0"/>
                </a:rPr>
                <a:t> </a:t>
              </a:r>
              <a:endParaRPr lang="en-US" altLang="zh-CN" dirty="0">
                <a:latin typeface="Garamond" charset="0"/>
                <a:ea typeface="Garamond" charset="0"/>
                <a:cs typeface="Garamond" charset="0"/>
              </a:endParaRPr>
            </a:p>
            <a:p>
              <a:r>
                <a:rPr lang="en-US" altLang="zh-CN" b="1" dirty="0">
                  <a:latin typeface="Garamond" charset="0"/>
                  <a:ea typeface="Garamond" charset="0"/>
                  <a:cs typeface="Garamond" charset="0"/>
                </a:rPr>
                <a:t>Performance</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Understand</a:t>
              </a:r>
              <a:r>
                <a:rPr lang="zh-CN" altLang="en-US">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a:latin typeface="Garamond" charset="0"/>
                  <a:ea typeface="Garamond" charset="0"/>
                  <a:cs typeface="Garamond" charset="0"/>
                </a:rPr>
                <a:t> </a:t>
              </a:r>
              <a:r>
                <a:rPr lang="en-US" altLang="zh-CN" dirty="0">
                  <a:latin typeface="Garamond" charset="0"/>
                  <a:ea typeface="Garamond" charset="0"/>
                  <a:cs typeface="Garamond" charset="0"/>
                </a:rPr>
                <a:t>geolocation,</a:t>
              </a:r>
              <a:r>
                <a:rPr lang="zh-CN" altLang="en-US">
                  <a:latin typeface="Garamond" charset="0"/>
                  <a:ea typeface="Garamond" charset="0"/>
                  <a:cs typeface="Garamond" charset="0"/>
                </a:rPr>
                <a:t> </a:t>
              </a:r>
              <a:r>
                <a:rPr lang="en-US" altLang="zh-CN" dirty="0">
                  <a:latin typeface="Garamond" charset="0"/>
                  <a:ea typeface="Garamond" charset="0"/>
                  <a:cs typeface="Garamond" charset="0"/>
                </a:rPr>
                <a:t>categories</a:t>
              </a:r>
              <a:r>
                <a:rPr lang="zh-CN" altLang="en-US">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a:latin typeface="Garamond" charset="0"/>
                  <a:ea typeface="Garamond" charset="0"/>
                  <a:cs typeface="Garamond" charset="0"/>
                </a:rPr>
                <a:t> </a:t>
              </a:r>
              <a:r>
                <a:rPr lang="en-US" altLang="zh-CN" dirty="0">
                  <a:latin typeface="Garamond" charset="0"/>
                  <a:ea typeface="Garamond" charset="0"/>
                  <a:cs typeface="Garamond" charset="0"/>
                </a:rPr>
                <a:t>channels</a:t>
              </a:r>
              <a:r>
                <a:rPr lang="zh-CN" altLang="en-US">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a:latin typeface="Garamond" charset="0"/>
                  <a:ea typeface="Garamond" charset="0"/>
                  <a:cs typeface="Garamond" charset="0"/>
                </a:rPr>
                <a:t> </a:t>
              </a:r>
              <a:r>
                <a:rPr lang="en-US" altLang="zh-CN" dirty="0">
                  <a:latin typeface="Garamond" charset="0"/>
                  <a:ea typeface="Garamond" charset="0"/>
                  <a:cs typeface="Garamond" charset="0"/>
                </a:rPr>
                <a:t>buying</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products.</a:t>
              </a:r>
              <a:r>
                <a:rPr lang="zh-CN" altLang="en-US">
                  <a:latin typeface="Garamond" charset="0"/>
                  <a:ea typeface="Garamond" charset="0"/>
                  <a:cs typeface="Garamond" charset="0"/>
                </a:rPr>
                <a:t> </a:t>
              </a:r>
              <a:endParaRPr lang="en-US" altLang="zh-CN" dirty="0">
                <a:latin typeface="Garamond" charset="0"/>
                <a:ea typeface="Garamond" charset="0"/>
                <a:cs typeface="Garamond" charset="0"/>
              </a:endParaRPr>
            </a:p>
            <a:p>
              <a:r>
                <a:rPr lang="en-US" altLang="zh-CN" b="1" dirty="0">
                  <a:latin typeface="Garamond" charset="0"/>
                  <a:ea typeface="Garamond" charset="0"/>
                  <a:cs typeface="Garamond" charset="0"/>
                </a:rPr>
                <a:t>Prospecting</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Developing</a:t>
              </a:r>
              <a:r>
                <a:rPr lang="zh-CN" altLang="en-US">
                  <a:latin typeface="Garamond" charset="0"/>
                  <a:ea typeface="Garamond" charset="0"/>
                  <a:cs typeface="Garamond" charset="0"/>
                </a:rPr>
                <a:t> </a:t>
              </a:r>
              <a:r>
                <a:rPr lang="en-US" altLang="zh-CN" dirty="0">
                  <a:latin typeface="Garamond" charset="0"/>
                  <a:ea typeface="Garamond" charset="0"/>
                  <a:cs typeface="Garamond" charset="0"/>
                </a:rPr>
                <a:t>new</a:t>
              </a:r>
              <a:r>
                <a:rPr lang="zh-CN" altLang="en-US">
                  <a:latin typeface="Garamond" charset="0"/>
                  <a:ea typeface="Garamond" charset="0"/>
                  <a:cs typeface="Garamond" charset="0"/>
                </a:rPr>
                <a:t> </a:t>
              </a:r>
              <a:r>
                <a:rPr lang="en-US" altLang="zh-CN" dirty="0">
                  <a:latin typeface="Garamond" charset="0"/>
                  <a:ea typeface="Garamond" charset="0"/>
                  <a:cs typeface="Garamond" charset="0"/>
                </a:rPr>
                <a:t>methods</a:t>
              </a:r>
              <a:r>
                <a:rPr lang="zh-CN" altLang="en-US">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a:latin typeface="Garamond" charset="0"/>
                  <a:ea typeface="Garamond" charset="0"/>
                  <a:cs typeface="Garamond" charset="0"/>
                </a:rPr>
                <a:t> </a:t>
              </a:r>
              <a:r>
                <a:rPr lang="en-US" altLang="zh-CN" dirty="0">
                  <a:latin typeface="Garamond" charset="0"/>
                  <a:ea typeface="Garamond" charset="0"/>
                  <a:cs typeface="Garamond" charset="0"/>
                </a:rPr>
                <a:t>attract</a:t>
              </a:r>
              <a:r>
                <a:rPr lang="zh-CN" altLang="en-US">
                  <a:latin typeface="Garamond" charset="0"/>
                  <a:ea typeface="Garamond" charset="0"/>
                  <a:cs typeface="Garamond" charset="0"/>
                </a:rPr>
                <a:t> </a:t>
              </a:r>
              <a:r>
                <a:rPr lang="en-US" altLang="zh-CN" dirty="0">
                  <a:latin typeface="Garamond" charset="0"/>
                  <a:ea typeface="Garamond" charset="0"/>
                  <a:cs typeface="Garamond" charset="0"/>
                </a:rPr>
                <a:t>new</a:t>
              </a:r>
              <a:r>
                <a:rPr lang="zh-CN" altLang="en-US">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a:latin typeface="Garamond" charset="0"/>
                  <a:ea typeface="Garamond" charset="0"/>
                  <a:cs typeface="Garamond" charset="0"/>
                </a:rPr>
                <a:t> </a:t>
              </a:r>
              <a:endParaRPr lang="en-US" altLang="zh-CN" dirty="0">
                <a:latin typeface="Garamond" charset="0"/>
                <a:ea typeface="Garamond" charset="0"/>
                <a:cs typeface="Garamond" charset="0"/>
              </a:endParaRPr>
            </a:p>
            <a:p>
              <a:r>
                <a:rPr lang="en-US" altLang="zh-CN" b="1" dirty="0">
                  <a:latin typeface="Garamond" charset="0"/>
                  <a:ea typeface="Garamond" charset="0"/>
                  <a:cs typeface="Garamond" charset="0"/>
                </a:rPr>
                <a:t>Product</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Design</a:t>
              </a:r>
              <a:r>
                <a:rPr lang="zh-CN" altLang="en-US">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product,</a:t>
              </a:r>
              <a:r>
                <a:rPr lang="zh-CN" altLang="en-US">
                  <a:latin typeface="Garamond" charset="0"/>
                  <a:ea typeface="Garamond" charset="0"/>
                  <a:cs typeface="Garamond" charset="0"/>
                </a:rPr>
                <a:t> </a:t>
              </a:r>
              <a:r>
                <a:rPr lang="en-US" altLang="zh-CN" dirty="0">
                  <a:latin typeface="Garamond" charset="0"/>
                  <a:ea typeface="Garamond" charset="0"/>
                  <a:cs typeface="Garamond" charset="0"/>
                </a:rPr>
                <a:t>sales</a:t>
              </a:r>
              <a:r>
                <a:rPr lang="zh-CN" altLang="en-US">
                  <a:latin typeface="Garamond" charset="0"/>
                  <a:ea typeface="Garamond" charset="0"/>
                  <a:cs typeface="Garamond" charset="0"/>
                </a:rPr>
                <a:t> </a:t>
              </a:r>
              <a:r>
                <a:rPr lang="en-US" altLang="zh-CN" dirty="0">
                  <a:latin typeface="Garamond" charset="0"/>
                  <a:ea typeface="Garamond" charset="0"/>
                  <a:cs typeface="Garamond" charset="0"/>
                </a:rPr>
                <a:t>bundle,</a:t>
              </a:r>
              <a:r>
                <a:rPr lang="zh-CN" altLang="en-US">
                  <a:latin typeface="Garamond" charset="0"/>
                  <a:ea typeface="Garamond" charset="0"/>
                  <a:cs typeface="Garamond" charset="0"/>
                </a:rPr>
                <a:t> </a:t>
              </a:r>
              <a:r>
                <a:rPr lang="en-US" altLang="zh-CN" dirty="0">
                  <a:latin typeface="Garamond" charset="0"/>
                  <a:ea typeface="Garamond" charset="0"/>
                  <a:cs typeface="Garamond" charset="0"/>
                </a:rPr>
                <a:t>supply</a:t>
              </a:r>
              <a:r>
                <a:rPr lang="zh-CN" altLang="en-US">
                  <a:latin typeface="Garamond" charset="0"/>
                  <a:ea typeface="Garamond" charset="0"/>
                  <a:cs typeface="Garamond" charset="0"/>
                </a:rPr>
                <a:t> </a:t>
              </a:r>
              <a:r>
                <a:rPr lang="en-US" altLang="zh-CN" dirty="0">
                  <a:latin typeface="Garamond" charset="0"/>
                  <a:ea typeface="Garamond" charset="0"/>
                  <a:cs typeface="Garamond" charset="0"/>
                </a:rPr>
                <a:t>chain</a:t>
              </a:r>
              <a:r>
                <a:rPr lang="zh-CN" altLang="en-US">
                  <a:latin typeface="Garamond" charset="0"/>
                  <a:ea typeface="Garamond" charset="0"/>
                  <a:cs typeface="Garamond" charset="0"/>
                </a:rPr>
                <a:t> </a:t>
              </a:r>
              <a:r>
                <a:rPr lang="en-US" altLang="zh-CN" dirty="0">
                  <a:latin typeface="Garamond" charset="0"/>
                  <a:ea typeface="Garamond" charset="0"/>
                  <a:cs typeface="Garamond" charset="0"/>
                </a:rPr>
                <a:t>etc.</a:t>
              </a:r>
              <a:r>
                <a:rPr lang="zh-CN" altLang="en-US">
                  <a:latin typeface="Garamond" charset="0"/>
                  <a:ea typeface="Garamond" charset="0"/>
                  <a:cs typeface="Garamond" charset="0"/>
                </a:rPr>
                <a:t> </a:t>
              </a:r>
              <a:endParaRPr lang="en-US" altLang="zh-CN" dirty="0">
                <a:latin typeface="Garamond" charset="0"/>
                <a:ea typeface="Garamond" charset="0"/>
                <a:cs typeface="Garamond" charset="0"/>
              </a:endParaRPr>
            </a:p>
            <a:p>
              <a:r>
                <a:rPr lang="en-US" altLang="zh-CN" b="1" dirty="0">
                  <a:latin typeface="Garamond" charset="0"/>
                  <a:ea typeface="Garamond" charset="0"/>
                  <a:cs typeface="Garamond" charset="0"/>
                </a:rPr>
                <a:t>Promotion</a:t>
              </a:r>
              <a:r>
                <a:rPr lang="en-US" altLang="zh-CN" dirty="0">
                  <a:latin typeface="Garamond" charset="0"/>
                  <a:ea typeface="Garamond" charset="0"/>
                  <a:cs typeface="Garamond" charset="0"/>
                </a:rPr>
                <a:t>:</a:t>
              </a:r>
              <a:r>
                <a:rPr lang="zh-CN" altLang="en-US">
                  <a:latin typeface="Garamond" charset="0"/>
                  <a:ea typeface="Garamond" charset="0"/>
                  <a:cs typeface="Garamond" charset="0"/>
                </a:rPr>
                <a:t> </a:t>
              </a:r>
              <a:r>
                <a:rPr lang="en-US" altLang="zh-CN" dirty="0">
                  <a:latin typeface="Garamond" charset="0"/>
                  <a:ea typeface="Garamond" charset="0"/>
                  <a:cs typeface="Garamond" charset="0"/>
                </a:rPr>
                <a:t>Management</a:t>
              </a:r>
              <a:r>
                <a:rPr lang="zh-CN" altLang="en-US">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promotion,</a:t>
              </a:r>
              <a:r>
                <a:rPr lang="zh-CN" altLang="en-US">
                  <a:latin typeface="Garamond" charset="0"/>
                  <a:ea typeface="Garamond" charset="0"/>
                  <a:cs typeface="Garamond" charset="0"/>
                </a:rPr>
                <a:t> </a:t>
              </a:r>
              <a:r>
                <a:rPr lang="en-US" altLang="zh-CN" dirty="0">
                  <a:latin typeface="Garamond" charset="0"/>
                  <a:ea typeface="Garamond" charset="0"/>
                  <a:cs typeface="Garamond" charset="0"/>
                </a:rPr>
                <a:t>advertisement</a:t>
              </a:r>
              <a:r>
                <a:rPr lang="zh-CN" altLang="en-US">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a:latin typeface="Garamond" charset="0"/>
                  <a:ea typeface="Garamond" charset="0"/>
                  <a:cs typeface="Garamond" charset="0"/>
                </a:rPr>
                <a:t> </a:t>
              </a:r>
              <a:r>
                <a:rPr lang="en-US" altLang="zh-CN" dirty="0">
                  <a:latin typeface="Garamond" charset="0"/>
                  <a:ea typeface="Garamond" charset="0"/>
                  <a:cs typeface="Garamond" charset="0"/>
                </a:rPr>
                <a:t>events</a:t>
              </a:r>
              <a:r>
                <a:rPr lang="zh-CN" altLang="en-US">
                  <a:latin typeface="Garamond" charset="0"/>
                  <a:ea typeface="Garamond" charset="0"/>
                  <a:cs typeface="Garamond" charset="0"/>
                </a:rPr>
                <a:t> </a:t>
              </a:r>
              <a:endParaRPr lang="en-US" dirty="0">
                <a:latin typeface="Garamond" charset="0"/>
                <a:ea typeface="Garamond" charset="0"/>
                <a:cs typeface="Garamond" charset="0"/>
              </a:endParaRPr>
            </a:p>
          </p:txBody>
        </p:sp>
        <p:sp>
          <p:nvSpPr>
            <p:cNvPr id="21" name="TextBox 20"/>
            <p:cNvSpPr txBox="1"/>
            <p:nvPr/>
          </p:nvSpPr>
          <p:spPr>
            <a:xfrm>
              <a:off x="354453" y="3480946"/>
              <a:ext cx="7125419" cy="438831"/>
            </a:xfrm>
            <a:prstGeom prst="rect">
              <a:avLst/>
            </a:prstGeom>
            <a:solidFill>
              <a:srgbClr val="229FE4"/>
            </a:solidFill>
            <a:ln>
              <a:noFill/>
            </a:ln>
          </p:spPr>
          <p:txBody>
            <a:bodyPr wrap="square" rtlCol="0">
              <a:spAutoFit/>
            </a:bodyPr>
            <a:lstStyle/>
            <a:p>
              <a:pPr algn="ctr"/>
              <a:r>
                <a:rPr lang="en-US" altLang="zh-CN" b="1" dirty="0">
                  <a:latin typeface="Garamond" charset="0"/>
                  <a:ea typeface="Garamond" charset="0"/>
                  <a:cs typeface="Garamond" charset="0"/>
                </a:rPr>
                <a:t>7P</a:t>
              </a:r>
              <a:r>
                <a:rPr lang="zh-CN" altLang="en-US" b="1">
                  <a:latin typeface="Garamond" charset="0"/>
                  <a:ea typeface="Garamond" charset="0"/>
                  <a:cs typeface="Garamond" charset="0"/>
                </a:rPr>
                <a:t> </a:t>
              </a:r>
              <a:r>
                <a:rPr lang="en-US" altLang="zh-CN" b="1" dirty="0">
                  <a:latin typeface="Garamond" charset="0"/>
                  <a:ea typeface="Garamond" charset="0"/>
                  <a:cs typeface="Garamond" charset="0"/>
                </a:rPr>
                <a:t>analysis</a:t>
              </a:r>
              <a:r>
                <a:rPr lang="zh-CN" altLang="en-US" b="1">
                  <a:latin typeface="Garamond" charset="0"/>
                  <a:ea typeface="Garamond" charset="0"/>
                  <a:cs typeface="Garamond" charset="0"/>
                </a:rPr>
                <a:t> </a:t>
              </a:r>
              <a:r>
                <a:rPr lang="en-US" altLang="zh-CN" b="1" dirty="0">
                  <a:latin typeface="Garamond" charset="0"/>
                  <a:ea typeface="Garamond" charset="0"/>
                  <a:cs typeface="Garamond" charset="0"/>
                </a:rPr>
                <a:t>in</a:t>
              </a:r>
              <a:r>
                <a:rPr lang="zh-CN" altLang="en-US" b="1">
                  <a:latin typeface="Garamond" charset="0"/>
                  <a:ea typeface="Garamond" charset="0"/>
                  <a:cs typeface="Garamond" charset="0"/>
                </a:rPr>
                <a:t> </a:t>
              </a:r>
              <a:r>
                <a:rPr lang="en-US" altLang="zh-CN" b="1" dirty="0">
                  <a:latin typeface="Garamond" charset="0"/>
                  <a:ea typeface="Garamond" charset="0"/>
                  <a:cs typeface="Garamond" charset="0"/>
                </a:rPr>
                <a:t>CRM</a:t>
              </a:r>
              <a:endParaRPr lang="en-US" b="1" dirty="0">
                <a:latin typeface="Garamond" charset="0"/>
                <a:ea typeface="Garamond" charset="0"/>
                <a:cs typeface="Garamond" charset="0"/>
              </a:endParaRPr>
            </a:p>
          </p:txBody>
        </p:sp>
      </p:grpSp>
      <p:graphicFrame>
        <p:nvGraphicFramePr>
          <p:cNvPr id="25" name="Diagram 24"/>
          <p:cNvGraphicFramePr/>
          <p:nvPr>
            <p:extLst/>
          </p:nvPr>
        </p:nvGraphicFramePr>
        <p:xfrm>
          <a:off x="2118410" y="1256211"/>
          <a:ext cx="8350703" cy="653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p:cNvSpPr txBox="1"/>
          <p:nvPr/>
        </p:nvSpPr>
        <p:spPr>
          <a:xfrm>
            <a:off x="2118410" y="6647294"/>
            <a:ext cx="10501222" cy="169277"/>
          </a:xfrm>
          <a:prstGeom prst="rect">
            <a:avLst/>
          </a:prstGeom>
          <a:noFill/>
        </p:spPr>
        <p:txBody>
          <a:bodyPr wrap="square" rtlCol="0">
            <a:spAutoFit/>
          </a:bodyPr>
          <a:lstStyle/>
          <a:p>
            <a:r>
              <a:rPr lang="en-US" sz="500" dirty="0">
                <a:solidFill>
                  <a:schemeClr val="tx1">
                    <a:lumMod val="65000"/>
                    <a:lumOff val="35000"/>
                  </a:schemeClr>
                </a:solidFill>
                <a:latin typeface="Garamond" charset="0"/>
                <a:ea typeface="Garamond" charset="0"/>
                <a:cs typeface="Garamond" charset="0"/>
              </a:rPr>
              <a:t>W</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Chang, J</a:t>
            </a:r>
            <a:r>
              <a:rPr lang="en-US" altLang="zh-CN" sz="500" dirty="0">
                <a:solidFill>
                  <a:schemeClr val="tx1">
                    <a:lumMod val="65000"/>
                    <a:lumOff val="35000"/>
                  </a:schemeClr>
                </a:solidFill>
                <a:latin typeface="Garamond" charset="0"/>
                <a:ea typeface="Garamond" charset="0"/>
                <a:cs typeface="Garamond" charset="0"/>
              </a:rPr>
              <a:t>.</a:t>
            </a:r>
            <a:r>
              <a:rPr lang="en-US" sz="500" dirty="0">
                <a:solidFill>
                  <a:schemeClr val="tx1">
                    <a:lumMod val="65000"/>
                    <a:lumOff val="35000"/>
                  </a:schemeClr>
                </a:solidFill>
                <a:latin typeface="Garamond" charset="0"/>
                <a:ea typeface="Garamond" charset="0"/>
                <a:cs typeface="Garamond" charset="0"/>
              </a:rPr>
              <a:t>E Park, S</a:t>
            </a:r>
            <a:r>
              <a:rPr lang="en-US" altLang="zh-CN" sz="500" dirty="0">
                <a:solidFill>
                  <a:schemeClr val="tx1">
                    <a:lumMod val="65000"/>
                    <a:lumOff val="35000"/>
                  </a:schemeClr>
                </a:solidFill>
                <a:latin typeface="Garamond" charset="0"/>
                <a:ea typeface="Garamond" charset="0"/>
                <a:cs typeface="Garamond" charset="0"/>
              </a:rPr>
              <a:t>.</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Chaiy,</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How does CRM technology transform into organizational performance? A mediating role of marketing capability,</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Journal of Business Research,</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Volume 63, Issue 8,</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2010,</a:t>
            </a:r>
            <a:r>
              <a:rPr lang="zh-CN" altLang="en-US" sz="500" dirty="0">
                <a:solidFill>
                  <a:schemeClr val="tx1">
                    <a:lumMod val="65000"/>
                    <a:lumOff val="35000"/>
                  </a:schemeClr>
                </a:solidFill>
                <a:latin typeface="Garamond" charset="0"/>
                <a:ea typeface="Garamond" charset="0"/>
                <a:cs typeface="Garamond" charset="0"/>
              </a:rPr>
              <a:t> </a:t>
            </a:r>
            <a:r>
              <a:rPr lang="en-US" sz="500" dirty="0">
                <a:solidFill>
                  <a:schemeClr val="tx1">
                    <a:lumMod val="65000"/>
                    <a:lumOff val="35000"/>
                  </a:schemeClr>
                </a:solidFill>
                <a:latin typeface="Garamond" charset="0"/>
                <a:ea typeface="Garamond" charset="0"/>
                <a:cs typeface="Garamond" charset="0"/>
              </a:rPr>
              <a:t>Pages 849-855</a:t>
            </a:r>
          </a:p>
        </p:txBody>
      </p:sp>
      <p:sp>
        <p:nvSpPr>
          <p:cNvPr id="27" name="TextBox 26"/>
          <p:cNvSpPr txBox="1"/>
          <p:nvPr/>
        </p:nvSpPr>
        <p:spPr>
          <a:xfrm>
            <a:off x="823410" y="4795897"/>
            <a:ext cx="3433008" cy="1477328"/>
          </a:xfrm>
          <a:prstGeom prst="rect">
            <a:avLst/>
          </a:prstGeom>
          <a:noFill/>
          <a:ln>
            <a:solidFill>
              <a:schemeClr val="accent1">
                <a:shade val="50000"/>
              </a:schemeClr>
            </a:solidFill>
          </a:ln>
        </p:spPr>
        <p:txBody>
          <a:bodyPr wrap="square" rtlCol="0">
            <a:spAutoFit/>
          </a:bodyPr>
          <a:lstStyle/>
          <a:p>
            <a:r>
              <a:rPr lang="en-US" altLang="zh-CN" b="1" dirty="0">
                <a:latin typeface="Garamond" charset="0"/>
                <a:ea typeface="Garamond" charset="0"/>
                <a:cs typeface="Garamond" charset="0"/>
              </a:rPr>
              <a:t>Advantages:</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1:</a:t>
            </a:r>
            <a:r>
              <a:rPr lang="zh-CN" altLang="en-US" b="1" dirty="0">
                <a:latin typeface="Garamond" charset="0"/>
                <a:ea typeface="Garamond" charset="0"/>
                <a:cs typeface="Garamond" charset="0"/>
              </a:rPr>
              <a:t> </a:t>
            </a:r>
            <a:r>
              <a:rPr lang="en-US" altLang="zh-CN" dirty="0">
                <a:latin typeface="Garamond" charset="0"/>
                <a:ea typeface="Garamond" charset="0"/>
                <a:cs typeface="Garamond" charset="0"/>
              </a:rPr>
              <a:t>Through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CRM,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you</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sort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out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data</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successful</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salesman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integrate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process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how</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manage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system.</a:t>
            </a:r>
            <a:endParaRPr lang="en-US" dirty="0">
              <a:latin typeface="Garamond" charset="0"/>
              <a:ea typeface="Garamond" charset="0"/>
              <a:cs typeface="Garamond" charset="0"/>
            </a:endParaRPr>
          </a:p>
        </p:txBody>
      </p:sp>
      <p:sp>
        <p:nvSpPr>
          <p:cNvPr id="82" name="TextBox 81"/>
          <p:cNvSpPr txBox="1"/>
          <p:nvPr/>
        </p:nvSpPr>
        <p:spPr>
          <a:xfrm>
            <a:off x="4577257" y="4795897"/>
            <a:ext cx="3433008" cy="1477328"/>
          </a:xfrm>
          <a:prstGeom prst="rect">
            <a:avLst/>
          </a:prstGeom>
          <a:noFill/>
          <a:ln>
            <a:solidFill>
              <a:schemeClr val="accent1">
                <a:shade val="50000"/>
              </a:schemeClr>
            </a:solidFill>
          </a:ln>
        </p:spPr>
        <p:txBody>
          <a:bodyPr wrap="square" rtlCol="0">
            <a:spAutoFit/>
          </a:bodyPr>
          <a:lstStyle/>
          <a:p>
            <a:r>
              <a:rPr lang="en-US" altLang="zh-CN" b="1" dirty="0">
                <a:latin typeface="Garamond" charset="0"/>
                <a:ea typeface="Garamond" charset="0"/>
                <a:cs typeface="Garamond" charset="0"/>
              </a:rPr>
              <a:t>Advantages:</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2:</a:t>
            </a:r>
            <a:r>
              <a:rPr lang="zh-CN" altLang="en-US" b="1" dirty="0">
                <a:latin typeface="Garamond" charset="0"/>
                <a:ea typeface="Garamond" charset="0"/>
                <a:cs typeface="Garamond" charset="0"/>
              </a:rPr>
              <a:t> </a:t>
            </a:r>
            <a:r>
              <a:rPr lang="en-US" altLang="zh-CN" dirty="0">
                <a:latin typeface="Garamond" charset="0"/>
                <a:ea typeface="Garamond" charset="0"/>
                <a:cs typeface="Garamond" charset="0"/>
              </a:rPr>
              <a:t>CRM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records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all</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sales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history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contact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history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with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When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new</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employees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take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position,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will</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system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quickly.</a:t>
            </a:r>
            <a:endParaRPr lang="en-US" dirty="0">
              <a:latin typeface="Garamond" charset="0"/>
              <a:ea typeface="Garamond" charset="0"/>
              <a:cs typeface="Garamond" charset="0"/>
            </a:endParaRPr>
          </a:p>
        </p:txBody>
      </p:sp>
      <p:sp>
        <p:nvSpPr>
          <p:cNvPr id="83" name="TextBox 82"/>
          <p:cNvSpPr txBox="1"/>
          <p:nvPr/>
        </p:nvSpPr>
        <p:spPr>
          <a:xfrm>
            <a:off x="8193081" y="4795897"/>
            <a:ext cx="3433008" cy="1477328"/>
          </a:xfrm>
          <a:prstGeom prst="rect">
            <a:avLst/>
          </a:prstGeom>
          <a:noFill/>
          <a:ln>
            <a:solidFill>
              <a:schemeClr val="accent1">
                <a:shade val="50000"/>
              </a:schemeClr>
            </a:solidFill>
          </a:ln>
        </p:spPr>
        <p:txBody>
          <a:bodyPr wrap="square" rtlCol="0">
            <a:spAutoFit/>
          </a:bodyPr>
          <a:lstStyle/>
          <a:p>
            <a:r>
              <a:rPr lang="en-US" altLang="zh-CN" b="1" dirty="0">
                <a:latin typeface="Garamond" charset="0"/>
                <a:ea typeface="Garamond" charset="0"/>
                <a:cs typeface="Garamond" charset="0"/>
              </a:rPr>
              <a:t>Advantages:</a:t>
            </a:r>
            <a:r>
              <a:rPr lang="zh-CN" altLang="en-US" b="1" dirty="0">
                <a:latin typeface="Garamond" charset="0"/>
                <a:ea typeface="Garamond" charset="0"/>
                <a:cs typeface="Garamond" charset="0"/>
              </a:rPr>
              <a:t> </a:t>
            </a:r>
            <a:r>
              <a:rPr lang="en-US" altLang="zh-CN" b="1" dirty="0">
                <a:latin typeface="Garamond" charset="0"/>
                <a:ea typeface="Garamond" charset="0"/>
                <a:cs typeface="Garamond" charset="0"/>
              </a:rPr>
              <a:t>3:</a:t>
            </a:r>
            <a:r>
              <a:rPr lang="zh-CN" altLang="en-US" b="1" dirty="0">
                <a:latin typeface="Garamond" charset="0"/>
                <a:ea typeface="Garamond" charset="0"/>
                <a:cs typeface="Garamond" charset="0"/>
              </a:rPr>
              <a:t> </a:t>
            </a:r>
            <a:r>
              <a:rPr lang="en-US" altLang="zh-CN" dirty="0">
                <a:latin typeface="Garamond" charset="0"/>
                <a:ea typeface="Garamond" charset="0"/>
                <a:cs typeface="Garamond" charset="0"/>
              </a:rPr>
              <a:t>CRM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help</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company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rank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brand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loyalty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stickiness.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helps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company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allocate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limited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resources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increase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sales.</a:t>
            </a:r>
            <a:endParaRPr lang="en-US" dirty="0">
              <a:latin typeface="Garamond" charset="0"/>
              <a:ea typeface="Garamond" charset="0"/>
              <a:cs typeface="Garamond" charset="0"/>
            </a:endParaRPr>
          </a:p>
        </p:txBody>
      </p:sp>
      <p:sp>
        <p:nvSpPr>
          <p:cNvPr id="13" name="TextBox 12"/>
          <p:cNvSpPr txBox="1"/>
          <p:nvPr/>
        </p:nvSpPr>
        <p:spPr>
          <a:xfrm>
            <a:off x="407814" y="256790"/>
            <a:ext cx="8310444" cy="523220"/>
          </a:xfrm>
          <a:prstGeom prst="rect">
            <a:avLst/>
          </a:prstGeom>
          <a:noFill/>
        </p:spPr>
        <p:txBody>
          <a:bodyPr wrap="square" rtlCol="0">
            <a:spAutoFit/>
          </a:bodyPr>
          <a:lstStyle/>
          <a:p>
            <a:r>
              <a:rPr lang="en-US" sz="2800" dirty="0">
                <a:latin typeface="Garamond" charset="0"/>
                <a:ea typeface="Garamond" charset="0"/>
                <a:cs typeface="Garamond" charset="0"/>
              </a:rPr>
              <a:t>Appendix: </a:t>
            </a:r>
            <a:r>
              <a:rPr lang="en-US" altLang="zh-CN" sz="2800" dirty="0">
                <a:latin typeface="Garamond" charset="0"/>
                <a:ea typeface="Garamond" charset="0"/>
                <a:cs typeface="Garamond" charset="0"/>
              </a:rPr>
              <a:t>Customer</a:t>
            </a:r>
            <a:r>
              <a:rPr lang="zh-CN" altLang="en-US" sz="2800">
                <a:latin typeface="Garamond" charset="0"/>
                <a:ea typeface="Garamond" charset="0"/>
                <a:cs typeface="Garamond" charset="0"/>
              </a:rPr>
              <a:t> </a:t>
            </a:r>
            <a:r>
              <a:rPr lang="en-US" altLang="zh-CN" sz="2800" dirty="0">
                <a:latin typeface="Garamond" charset="0"/>
                <a:ea typeface="Garamond" charset="0"/>
                <a:cs typeface="Garamond" charset="0"/>
              </a:rPr>
              <a:t>Relationship</a:t>
            </a:r>
            <a:r>
              <a:rPr lang="zh-CN" altLang="en-US" sz="2800">
                <a:latin typeface="Garamond" charset="0"/>
                <a:ea typeface="Garamond" charset="0"/>
                <a:cs typeface="Garamond" charset="0"/>
              </a:rPr>
              <a:t> </a:t>
            </a:r>
            <a:r>
              <a:rPr lang="en-US" altLang="zh-CN" sz="2800" dirty="0">
                <a:latin typeface="Garamond" charset="0"/>
                <a:ea typeface="Garamond" charset="0"/>
                <a:cs typeface="Garamond" charset="0"/>
              </a:rPr>
              <a:t>Management</a:t>
            </a:r>
            <a:r>
              <a:rPr lang="zh-CN" altLang="en-US" sz="2800">
                <a:latin typeface="Garamond" charset="0"/>
                <a:ea typeface="Garamond" charset="0"/>
                <a:cs typeface="Garamond" charset="0"/>
              </a:rPr>
              <a:t> </a:t>
            </a:r>
            <a:r>
              <a:rPr lang="en-US" altLang="zh-CN" sz="2800" dirty="0">
                <a:latin typeface="Garamond" charset="0"/>
                <a:ea typeface="Garamond" charset="0"/>
                <a:cs typeface="Garamond" charset="0"/>
              </a:rPr>
              <a:t>(CRM)</a:t>
            </a:r>
          </a:p>
        </p:txBody>
      </p:sp>
      <p:sp>
        <p:nvSpPr>
          <p:cNvPr id="14" name="TextBox 13"/>
          <p:cNvSpPr txBox="1"/>
          <p:nvPr/>
        </p:nvSpPr>
        <p:spPr>
          <a:xfrm>
            <a:off x="407814" y="799982"/>
            <a:ext cx="6722734" cy="338554"/>
          </a:xfrm>
          <a:prstGeom prst="rect">
            <a:avLst/>
          </a:prstGeom>
          <a:noFill/>
        </p:spPr>
        <p:txBody>
          <a:bodyPr wrap="square" rtlCol="0">
            <a:spAutoFit/>
          </a:bodyPr>
          <a:lstStyle/>
          <a:p>
            <a:r>
              <a:rPr lang="en-US" sz="1600" i="0" dirty="0">
                <a:latin typeface="Garamond" charset="0"/>
                <a:ea typeface="Garamond" charset="0"/>
                <a:cs typeface="Garamond" charset="0"/>
              </a:rPr>
              <a:t>In-depth overview of CRM system recommended in the technology section</a:t>
            </a:r>
          </a:p>
        </p:txBody>
      </p:sp>
    </p:spTree>
    <p:extLst>
      <p:ext uri="{BB962C8B-B14F-4D97-AF65-F5344CB8AC3E}">
        <p14:creationId xmlns:p14="http://schemas.microsoft.com/office/powerpoint/2010/main" val="111953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2" name="Rectangle 1"/>
          <p:cNvSpPr/>
          <p:nvPr/>
        </p:nvSpPr>
        <p:spPr>
          <a:xfrm>
            <a:off x="534839" y="1964502"/>
            <a:ext cx="1311214" cy="517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ramond" charset="0"/>
                <a:ea typeface="Garamond" charset="0"/>
                <a:cs typeface="Garamond" charset="0"/>
              </a:rPr>
              <a:t>EPC</a:t>
            </a:r>
          </a:p>
        </p:txBody>
      </p:sp>
      <p:cxnSp>
        <p:nvCxnSpPr>
          <p:cNvPr id="6" name="Straight Arrow Connector 5"/>
          <p:cNvCxnSpPr>
            <a:stCxn id="2" idx="3"/>
          </p:cNvCxnSpPr>
          <p:nvPr/>
        </p:nvCxnSpPr>
        <p:spPr>
          <a:xfrm flipV="1">
            <a:off x="1846053" y="2223294"/>
            <a:ext cx="6211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84408" y="1880278"/>
            <a:ext cx="2674188" cy="646331"/>
          </a:xfrm>
          <a:prstGeom prst="rect">
            <a:avLst/>
          </a:prstGeom>
          <a:noFill/>
          <a:ln>
            <a:solidFill>
              <a:schemeClr val="accent1">
                <a:shade val="50000"/>
              </a:schemeClr>
            </a:solidFill>
          </a:ln>
        </p:spPr>
        <p:txBody>
          <a:bodyPr wrap="square" rtlCol="0">
            <a:spAutoFit/>
          </a:bodyPr>
          <a:lstStyle/>
          <a:p>
            <a:r>
              <a:rPr lang="en-US" altLang="zh-CN" dirty="0">
                <a:latin typeface="Garamond" charset="0"/>
                <a:ea typeface="Garamond" charset="0"/>
                <a:cs typeface="Garamond" charset="0"/>
              </a:rPr>
              <a:t>Assign</a:t>
            </a:r>
            <a:r>
              <a:rPr lang="zh-CN" altLang="en-US">
                <a:latin typeface="Garamond" charset="0"/>
                <a:ea typeface="Garamond" charset="0"/>
                <a:cs typeface="Garamond" charset="0"/>
              </a:rPr>
              <a:t> </a:t>
            </a:r>
            <a:r>
              <a:rPr lang="en-US" altLang="zh-CN" dirty="0">
                <a:latin typeface="Garamond" charset="0"/>
                <a:ea typeface="Garamond" charset="0"/>
                <a:cs typeface="Garamond" charset="0"/>
              </a:rPr>
              <a:t>unique</a:t>
            </a:r>
            <a:r>
              <a:rPr lang="zh-CN" altLang="en-US">
                <a:latin typeface="Garamond" charset="0"/>
                <a:ea typeface="Garamond" charset="0"/>
                <a:cs typeface="Garamond" charset="0"/>
              </a:rPr>
              <a:t> </a:t>
            </a:r>
            <a:r>
              <a:rPr lang="en-US" altLang="zh-CN" dirty="0">
                <a:latin typeface="Garamond" charset="0"/>
                <a:ea typeface="Garamond" charset="0"/>
                <a:cs typeface="Garamond" charset="0"/>
              </a:rPr>
              <a:t>codes</a:t>
            </a:r>
            <a:r>
              <a:rPr lang="zh-CN" altLang="en-US">
                <a:latin typeface="Garamond" charset="0"/>
                <a:ea typeface="Garamond" charset="0"/>
                <a:cs typeface="Garamond" charset="0"/>
              </a:rPr>
              <a:t> </a:t>
            </a:r>
            <a:r>
              <a:rPr lang="en-US" altLang="zh-CN" dirty="0">
                <a:latin typeface="Garamond" charset="0"/>
                <a:ea typeface="Garamond" charset="0"/>
                <a:cs typeface="Garamond" charset="0"/>
              </a:rPr>
              <a:t>for</a:t>
            </a:r>
            <a:r>
              <a:rPr lang="zh-CN" altLang="en-US">
                <a:latin typeface="Garamond" charset="0"/>
                <a:ea typeface="Garamond" charset="0"/>
                <a:cs typeface="Garamond" charset="0"/>
              </a:rPr>
              <a:t> </a:t>
            </a:r>
            <a:r>
              <a:rPr lang="en-US" altLang="zh-CN" dirty="0">
                <a:latin typeface="Garamond" charset="0"/>
                <a:ea typeface="Garamond" charset="0"/>
                <a:cs typeface="Garamond" charset="0"/>
              </a:rPr>
              <a:t>each</a:t>
            </a:r>
            <a:r>
              <a:rPr lang="zh-CN" altLang="en-US">
                <a:latin typeface="Garamond" charset="0"/>
                <a:ea typeface="Garamond" charset="0"/>
                <a:cs typeface="Garamond" charset="0"/>
              </a:rPr>
              <a:t> </a:t>
            </a:r>
            <a:r>
              <a:rPr lang="en-US" altLang="zh-CN" dirty="0">
                <a:latin typeface="Garamond" charset="0"/>
                <a:ea typeface="Garamond" charset="0"/>
                <a:cs typeface="Garamond" charset="0"/>
              </a:rPr>
              <a:t>product</a:t>
            </a:r>
            <a:endParaRPr lang="en-US" dirty="0">
              <a:latin typeface="Garamond" charset="0"/>
              <a:ea typeface="Garamond" charset="0"/>
              <a:cs typeface="Garamond" charset="0"/>
            </a:endParaRPr>
          </a:p>
        </p:txBody>
      </p:sp>
      <p:sp>
        <p:nvSpPr>
          <p:cNvPr id="12" name="TextBox 11"/>
          <p:cNvSpPr txBox="1"/>
          <p:nvPr/>
        </p:nvSpPr>
        <p:spPr>
          <a:xfrm>
            <a:off x="6529223" y="1936955"/>
            <a:ext cx="2674188" cy="646331"/>
          </a:xfrm>
          <a:prstGeom prst="rect">
            <a:avLst/>
          </a:prstGeom>
          <a:noFill/>
          <a:ln>
            <a:solidFill>
              <a:schemeClr val="accent1">
                <a:shade val="50000"/>
              </a:schemeClr>
            </a:solidFill>
          </a:ln>
        </p:spPr>
        <p:txBody>
          <a:bodyPr wrap="square" rtlCol="0">
            <a:spAutoFit/>
          </a:bodyPr>
          <a:lstStyle/>
          <a:p>
            <a:r>
              <a:rPr lang="en-US" altLang="zh-CN" dirty="0">
                <a:latin typeface="Garamond" charset="0"/>
                <a:ea typeface="Garamond" charset="0"/>
                <a:cs typeface="Garamond" charset="0"/>
              </a:rPr>
              <a:t>Print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bar</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code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stick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with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assigned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a:t>
            </a:r>
            <a:endParaRPr lang="en-US" dirty="0">
              <a:latin typeface="Garamond" charset="0"/>
              <a:ea typeface="Garamond" charset="0"/>
              <a:cs typeface="Garamond" charset="0"/>
            </a:endParaRPr>
          </a:p>
        </p:txBody>
      </p:sp>
      <p:cxnSp>
        <p:nvCxnSpPr>
          <p:cNvPr id="13" name="Straight Arrow Connector 12"/>
          <p:cNvCxnSpPr>
            <a:cxnSpLocks/>
            <a:stCxn id="12" idx="3"/>
          </p:cNvCxnSpPr>
          <p:nvPr/>
        </p:nvCxnSpPr>
        <p:spPr>
          <a:xfrm>
            <a:off x="9203411" y="2260121"/>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753599" y="1880278"/>
            <a:ext cx="2047335" cy="646331"/>
          </a:xfrm>
          <a:prstGeom prst="rect">
            <a:avLst/>
          </a:prstGeom>
          <a:noFill/>
          <a:ln>
            <a:solidFill>
              <a:schemeClr val="accent1">
                <a:shade val="50000"/>
              </a:schemeClr>
            </a:solidFill>
          </a:ln>
        </p:spPr>
        <p:txBody>
          <a:bodyPr wrap="square" rtlCol="0">
            <a:spAutoFit/>
          </a:bodyPr>
          <a:lstStyle/>
          <a:p>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item</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endParaRPr lang="en-US" dirty="0">
              <a:latin typeface="Garamond" charset="0"/>
              <a:ea typeface="Garamond" charset="0"/>
              <a:cs typeface="Garamond" charset="0"/>
            </a:endParaRPr>
          </a:p>
        </p:txBody>
      </p:sp>
      <p:sp>
        <p:nvSpPr>
          <p:cNvPr id="16" name="TextBox 15"/>
          <p:cNvSpPr txBox="1"/>
          <p:nvPr/>
        </p:nvSpPr>
        <p:spPr>
          <a:xfrm>
            <a:off x="2193092" y="2759618"/>
            <a:ext cx="3433008" cy="3693319"/>
          </a:xfrm>
          <a:prstGeom prst="rect">
            <a:avLst/>
          </a:prstGeom>
          <a:solidFill>
            <a:schemeClr val="bg1">
              <a:lumMod val="65000"/>
            </a:schemeClr>
          </a:solidFill>
          <a:ln>
            <a:noFill/>
          </a:ln>
        </p:spPr>
        <p:txBody>
          <a:bodyPr wrap="square" rtlCol="0">
            <a:spAutoFit/>
          </a:bodyPr>
          <a:lstStyle/>
          <a:p>
            <a:r>
              <a:rPr lang="en-US" altLang="zh-CN" b="1" dirty="0">
                <a:latin typeface="Garamond" charset="0"/>
                <a:ea typeface="Garamond" charset="0"/>
                <a:cs typeface="Garamond" charset="0"/>
              </a:rPr>
              <a:t>Advantages</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easily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track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interaction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with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products.</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help</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self-checkout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register.</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check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availability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products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each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store,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which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better</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arrange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inventories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reduce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products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which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are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hard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sell.</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It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can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help</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find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 location of items in an store quickly.</a:t>
            </a:r>
          </a:p>
        </p:txBody>
      </p:sp>
      <p:sp>
        <p:nvSpPr>
          <p:cNvPr id="17" name="TextBox 16"/>
          <p:cNvSpPr txBox="1"/>
          <p:nvPr/>
        </p:nvSpPr>
        <p:spPr>
          <a:xfrm>
            <a:off x="6109485" y="2751836"/>
            <a:ext cx="3433008" cy="3693319"/>
          </a:xfrm>
          <a:prstGeom prst="rect">
            <a:avLst/>
          </a:prstGeom>
          <a:solidFill>
            <a:schemeClr val="bg1">
              <a:lumMod val="65000"/>
            </a:schemeClr>
          </a:solidFill>
          <a:ln>
            <a:noFill/>
          </a:ln>
        </p:spPr>
        <p:txBody>
          <a:bodyPr wrap="square" rtlCol="0">
            <a:spAutoFit/>
          </a:bodyPr>
          <a:lstStyle/>
          <a:p>
            <a:r>
              <a:rPr lang="en-US" altLang="zh-CN" b="1" dirty="0">
                <a:latin typeface="Garamond" charset="0"/>
                <a:ea typeface="Garamond" charset="0"/>
                <a:cs typeface="Garamond" charset="0"/>
              </a:rPr>
              <a:t>Disadvantages</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technology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high</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sunk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cost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be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implemented.</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technology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not</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be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widely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used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industry.</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This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technology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risk</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violating</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privacy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harming</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the</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data</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security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of</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customers.</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r>
              <a:rPr lang="en-US" altLang="zh-CN" dirty="0">
                <a:latin typeface="Garamond" charset="0"/>
                <a:ea typeface="Garamond" charset="0"/>
                <a:cs typeface="Garamond" charset="0"/>
              </a:rPr>
              <a:t>This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technology</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needs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technicians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and</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professions</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to</a:t>
            </a:r>
            <a:r>
              <a:rPr lang="zh-CN" altLang="en-US" dirty="0">
                <a:latin typeface="Garamond" charset="0"/>
                <a:ea typeface="Garamond" charset="0"/>
                <a:cs typeface="Garamond" charset="0"/>
              </a:rPr>
              <a:t> </a:t>
            </a:r>
            <a:r>
              <a:rPr lang="en-US" altLang="zh-CN" dirty="0">
                <a:latin typeface="Garamond" charset="0"/>
                <a:ea typeface="Garamond" charset="0"/>
                <a:cs typeface="Garamond" charset="0"/>
              </a:rPr>
              <a:t>maintain.</a:t>
            </a:r>
            <a:r>
              <a:rPr lang="zh-CN" altLang="en-US" dirty="0">
                <a:latin typeface="Garamond" charset="0"/>
                <a:ea typeface="Garamond" charset="0"/>
                <a:cs typeface="Garamond" charset="0"/>
              </a:rPr>
              <a:t> </a:t>
            </a:r>
            <a:endParaRPr lang="en-US" altLang="zh-CN" dirty="0">
              <a:latin typeface="Garamond" charset="0"/>
              <a:ea typeface="Garamond" charset="0"/>
              <a:cs typeface="Garamond" charset="0"/>
            </a:endParaRPr>
          </a:p>
          <a:p>
            <a:pPr marL="342900" indent="-342900">
              <a:buAutoNum type="arabicPeriod"/>
            </a:pPr>
            <a:endParaRPr lang="en-US" altLang="zh-CN" dirty="0">
              <a:latin typeface="Garamond" charset="0"/>
              <a:ea typeface="Garamond" charset="0"/>
              <a:cs typeface="Garamond"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923" y="1124046"/>
            <a:ext cx="854946" cy="854946"/>
          </a:xfrm>
          <a:prstGeom prst="rect">
            <a:avLst/>
          </a:prstGeom>
        </p:spPr>
      </p:pic>
      <p:cxnSp>
        <p:nvCxnSpPr>
          <p:cNvPr id="19" name="Straight Arrow Connector 18"/>
          <p:cNvCxnSpPr/>
          <p:nvPr/>
        </p:nvCxnSpPr>
        <p:spPr>
          <a:xfrm flipV="1">
            <a:off x="1104181" y="2526609"/>
            <a:ext cx="0" cy="111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46" y="3684869"/>
            <a:ext cx="1147553" cy="730609"/>
          </a:xfrm>
          <a:prstGeom prst="rect">
            <a:avLst/>
          </a:prstGeom>
        </p:spPr>
      </p:pic>
      <p:pic>
        <p:nvPicPr>
          <p:cNvPr id="23" name="Picture 22"/>
          <p:cNvPicPr>
            <a:picLocks/>
          </p:cNvPicPr>
          <p:nvPr/>
        </p:nvPicPr>
        <p:blipFill>
          <a:blip r:embed="rId5">
            <a:extLst>
              <a:ext uri="{28A0092B-C50C-407E-A947-70E740481C1C}">
                <a14:useLocalDpi xmlns:a14="http://schemas.microsoft.com/office/drawing/2010/main" val="0"/>
              </a:ext>
            </a:extLst>
          </a:blip>
          <a:stretch>
            <a:fillRect/>
          </a:stretch>
        </p:blipFill>
        <p:spPr>
          <a:xfrm>
            <a:off x="10113340" y="3736210"/>
            <a:ext cx="1143000" cy="731520"/>
          </a:xfrm>
          <a:prstGeom prst="rect">
            <a:avLst/>
          </a:prstGeom>
        </p:spPr>
      </p:pic>
      <p:cxnSp>
        <p:nvCxnSpPr>
          <p:cNvPr id="27" name="Straight Arrow Connector 26"/>
          <p:cNvCxnSpPr>
            <a:cxnSpLocks/>
          </p:cNvCxnSpPr>
          <p:nvPr/>
        </p:nvCxnSpPr>
        <p:spPr>
          <a:xfrm>
            <a:off x="10707844" y="2526609"/>
            <a:ext cx="0" cy="12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90778" y="6617772"/>
            <a:ext cx="10501222" cy="430887"/>
          </a:xfrm>
          <a:prstGeom prst="rect">
            <a:avLst/>
          </a:prstGeom>
          <a:noFill/>
        </p:spPr>
        <p:txBody>
          <a:bodyPr wrap="square" rtlCol="0">
            <a:spAutoFit/>
          </a:bodyPr>
          <a:lstStyle/>
          <a:p>
            <a:r>
              <a:rPr lang="en-US" sz="600" dirty="0">
                <a:solidFill>
                  <a:schemeClr val="tx1">
                    <a:lumMod val="85000"/>
                    <a:lumOff val="15000"/>
                  </a:schemeClr>
                </a:solidFill>
              </a:rPr>
              <a:t>RFID (Radio Frequency Identification): Principles and Applications</a:t>
            </a:r>
            <a:r>
              <a:rPr lang="zh-CN" altLang="en-US" sz="600">
                <a:solidFill>
                  <a:schemeClr val="tx1">
                    <a:lumMod val="85000"/>
                    <a:lumOff val="15000"/>
                  </a:schemeClr>
                </a:solidFill>
              </a:rPr>
              <a:t> </a:t>
            </a:r>
            <a:r>
              <a:rPr lang="en-US" altLang="zh-CN" sz="600" dirty="0">
                <a:solidFill>
                  <a:schemeClr val="tx1">
                    <a:lumMod val="85000"/>
                    <a:lumOff val="15000"/>
                  </a:schemeClr>
                </a:solidFill>
              </a:rPr>
              <a:t>by</a:t>
            </a:r>
            <a:r>
              <a:rPr lang="zh-CN" altLang="en-US" sz="600">
                <a:solidFill>
                  <a:schemeClr val="tx1">
                    <a:lumMod val="85000"/>
                    <a:lumOff val="15000"/>
                  </a:schemeClr>
                </a:solidFill>
              </a:rPr>
              <a:t> </a:t>
            </a:r>
            <a:r>
              <a:rPr lang="en-US" altLang="zh-CN" sz="600" dirty="0">
                <a:solidFill>
                  <a:schemeClr val="tx1">
                    <a:lumMod val="85000"/>
                    <a:lumOff val="15000"/>
                  </a:schemeClr>
                </a:solidFill>
              </a:rPr>
              <a:t>Stephen A. Weis</a:t>
            </a:r>
            <a:endParaRPr lang="en-US" sz="600" dirty="0">
              <a:solidFill>
                <a:schemeClr val="tx1">
                  <a:lumMod val="85000"/>
                  <a:lumOff val="15000"/>
                </a:schemeClr>
              </a:solidFill>
            </a:endParaRPr>
          </a:p>
          <a:p>
            <a:endParaRPr lang="en-US" sz="1600" dirty="0">
              <a:solidFill>
                <a:schemeClr val="bg1">
                  <a:lumMod val="65000"/>
                </a:schemeClr>
              </a:solidFill>
            </a:endParaRPr>
          </a:p>
        </p:txBody>
      </p:sp>
      <p:sp>
        <p:nvSpPr>
          <p:cNvPr id="25" name="TextBox 24"/>
          <p:cNvSpPr txBox="1"/>
          <p:nvPr/>
        </p:nvSpPr>
        <p:spPr>
          <a:xfrm>
            <a:off x="407814" y="256790"/>
            <a:ext cx="8310444" cy="523220"/>
          </a:xfrm>
          <a:prstGeom prst="rect">
            <a:avLst/>
          </a:prstGeom>
          <a:noFill/>
        </p:spPr>
        <p:txBody>
          <a:bodyPr wrap="square" rtlCol="0">
            <a:spAutoFit/>
          </a:bodyPr>
          <a:lstStyle/>
          <a:p>
            <a:r>
              <a:rPr lang="en-US" sz="2800" dirty="0">
                <a:latin typeface="Garamond" charset="0"/>
                <a:ea typeface="Garamond" charset="0"/>
                <a:cs typeface="Garamond" charset="0"/>
              </a:rPr>
              <a:t>Appendix: </a:t>
            </a:r>
            <a:r>
              <a:rPr lang="en-US" altLang="zh-CN" sz="2800" dirty="0">
                <a:latin typeface="Garamond" charset="0"/>
                <a:ea typeface="Garamond" charset="0"/>
                <a:cs typeface="Garamond" charset="0"/>
              </a:rPr>
              <a:t>Radio Frequency Identification </a:t>
            </a:r>
          </a:p>
        </p:txBody>
      </p:sp>
      <p:sp>
        <p:nvSpPr>
          <p:cNvPr id="26" name="TextBox 25"/>
          <p:cNvSpPr txBox="1"/>
          <p:nvPr/>
        </p:nvSpPr>
        <p:spPr>
          <a:xfrm>
            <a:off x="407813" y="799982"/>
            <a:ext cx="10133665" cy="338554"/>
          </a:xfrm>
          <a:prstGeom prst="rect">
            <a:avLst/>
          </a:prstGeom>
          <a:noFill/>
        </p:spPr>
        <p:txBody>
          <a:bodyPr wrap="square" rtlCol="0">
            <a:spAutoFit/>
          </a:bodyPr>
          <a:lstStyle/>
          <a:p>
            <a:r>
              <a:rPr lang="en-US" sz="1600" i="0" dirty="0">
                <a:latin typeface="Garamond" charset="0"/>
                <a:ea typeface="Garamond" charset="0"/>
                <a:cs typeface="Garamond" charset="0"/>
              </a:rPr>
              <a:t>RDIF can be implemented in year 3 to prepare for more innovative technologies (self check-out)</a:t>
            </a:r>
          </a:p>
        </p:txBody>
      </p:sp>
      <p:cxnSp>
        <p:nvCxnSpPr>
          <p:cNvPr id="24" name="Straight Arrow Connector 23">
            <a:extLst>
              <a:ext uri="{FF2B5EF4-FFF2-40B4-BE49-F238E27FC236}">
                <a16:creationId xmlns:a16="http://schemas.microsoft.com/office/drawing/2014/main" id="{D1240BAE-B9FF-6647-91B7-B999BF0C3818}"/>
              </a:ext>
            </a:extLst>
          </p:cNvPr>
          <p:cNvCxnSpPr>
            <a:cxnSpLocks/>
          </p:cNvCxnSpPr>
          <p:nvPr/>
        </p:nvCxnSpPr>
        <p:spPr>
          <a:xfrm>
            <a:off x="5158596" y="226012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4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26" y="1158508"/>
            <a:ext cx="10970706" cy="5286734"/>
          </a:xfrm>
          <a:prstGeom prst="rect">
            <a:avLst/>
          </a:prstGeom>
        </p:spPr>
      </p:pic>
      <p:sp>
        <p:nvSpPr>
          <p:cNvPr id="14" name="TextBox 13"/>
          <p:cNvSpPr txBox="1"/>
          <p:nvPr/>
        </p:nvSpPr>
        <p:spPr>
          <a:xfrm>
            <a:off x="1863307" y="6552563"/>
            <a:ext cx="10501222" cy="184666"/>
          </a:xfrm>
          <a:prstGeom prst="rect">
            <a:avLst/>
          </a:prstGeom>
          <a:noFill/>
        </p:spPr>
        <p:txBody>
          <a:bodyPr wrap="square" rtlCol="0">
            <a:spAutoFit/>
          </a:bodyPr>
          <a:lstStyle/>
          <a:p>
            <a:r>
              <a:rPr lang="en-US" sz="600" dirty="0">
                <a:solidFill>
                  <a:schemeClr val="tx1">
                    <a:lumMod val="75000"/>
                    <a:lumOff val="25000"/>
                  </a:schemeClr>
                </a:solidFill>
              </a:rPr>
              <a:t>https://www.ibm.com/developerworks/rational/library/macro-pattern-public-sector-systems-architecture/index.html</a:t>
            </a:r>
          </a:p>
        </p:txBody>
      </p:sp>
      <p:sp>
        <p:nvSpPr>
          <p:cNvPr id="8" name="TextBox 7"/>
          <p:cNvSpPr txBox="1"/>
          <p:nvPr/>
        </p:nvSpPr>
        <p:spPr>
          <a:xfrm>
            <a:off x="407814" y="256790"/>
            <a:ext cx="8310444" cy="523220"/>
          </a:xfrm>
          <a:prstGeom prst="rect">
            <a:avLst/>
          </a:prstGeom>
          <a:noFill/>
        </p:spPr>
        <p:txBody>
          <a:bodyPr wrap="square" rtlCol="0">
            <a:spAutoFit/>
          </a:bodyPr>
          <a:lstStyle/>
          <a:p>
            <a:r>
              <a:rPr lang="en-US" sz="2800" dirty="0">
                <a:latin typeface="Garamond" charset="0"/>
                <a:ea typeface="Garamond" charset="0"/>
                <a:cs typeface="Garamond" charset="0"/>
              </a:rPr>
              <a:t>Appendix: </a:t>
            </a:r>
            <a:r>
              <a:rPr lang="en-US" altLang="zh-CN" sz="2800" dirty="0">
                <a:latin typeface="Garamond" charset="0"/>
                <a:ea typeface="Garamond" charset="0"/>
                <a:cs typeface="Garamond" charset="0"/>
              </a:rPr>
              <a:t>Enterprise Resource Planning (ERP)</a:t>
            </a:r>
          </a:p>
        </p:txBody>
      </p:sp>
      <p:sp>
        <p:nvSpPr>
          <p:cNvPr id="10" name="TextBox 9"/>
          <p:cNvSpPr txBox="1"/>
          <p:nvPr/>
        </p:nvSpPr>
        <p:spPr>
          <a:xfrm>
            <a:off x="407814" y="799982"/>
            <a:ext cx="6722734" cy="338554"/>
          </a:xfrm>
          <a:prstGeom prst="rect">
            <a:avLst/>
          </a:prstGeom>
          <a:noFill/>
        </p:spPr>
        <p:txBody>
          <a:bodyPr wrap="square" rtlCol="0">
            <a:spAutoFit/>
          </a:bodyPr>
          <a:lstStyle/>
          <a:p>
            <a:r>
              <a:rPr lang="en-US" sz="1600" dirty="0">
                <a:latin typeface="Garamond" charset="0"/>
                <a:ea typeface="Garamond" charset="0"/>
                <a:cs typeface="Garamond" charset="0"/>
              </a:rPr>
              <a:t>Layout of the ERP framework and the benefits it can bring to Eliot’s</a:t>
            </a:r>
            <a:endParaRPr lang="en-US" sz="1600" i="0" dirty="0">
              <a:latin typeface="Garamond" charset="0"/>
              <a:ea typeface="Garamond" charset="0"/>
              <a:cs typeface="Garamond" charset="0"/>
            </a:endParaRPr>
          </a:p>
        </p:txBody>
      </p:sp>
    </p:spTree>
    <p:extLst>
      <p:ext uri="{BB962C8B-B14F-4D97-AF65-F5344CB8AC3E}">
        <p14:creationId xmlns:p14="http://schemas.microsoft.com/office/powerpoint/2010/main" val="1785589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7814" y="256790"/>
            <a:ext cx="8310444" cy="523220"/>
          </a:xfrm>
          <a:prstGeom prst="rect">
            <a:avLst/>
          </a:prstGeom>
          <a:noFill/>
        </p:spPr>
        <p:txBody>
          <a:bodyPr wrap="square" rtlCol="0">
            <a:spAutoFit/>
          </a:bodyPr>
          <a:lstStyle/>
          <a:p>
            <a:r>
              <a:rPr lang="en-US" sz="2800" dirty="0">
                <a:latin typeface="Garamond" charset="0"/>
                <a:ea typeface="Garamond" charset="0"/>
                <a:cs typeface="Garamond" charset="0"/>
              </a:rPr>
              <a:t>Appendix: </a:t>
            </a:r>
            <a:r>
              <a:rPr lang="en-US" altLang="zh-CN" sz="2800" dirty="0">
                <a:latin typeface="Garamond" charset="0"/>
                <a:ea typeface="Garamond" charset="0"/>
                <a:cs typeface="Garamond" charset="0"/>
              </a:rPr>
              <a:t>Ranking of Popular CRM and ERP</a:t>
            </a:r>
          </a:p>
        </p:txBody>
      </p:sp>
      <p:sp>
        <p:nvSpPr>
          <p:cNvPr id="11" name="TextBox 10"/>
          <p:cNvSpPr txBox="1"/>
          <p:nvPr/>
        </p:nvSpPr>
        <p:spPr>
          <a:xfrm>
            <a:off x="407813" y="799982"/>
            <a:ext cx="10133665" cy="338554"/>
          </a:xfrm>
          <a:prstGeom prst="rect">
            <a:avLst/>
          </a:prstGeom>
          <a:noFill/>
        </p:spPr>
        <p:txBody>
          <a:bodyPr wrap="square" rtlCol="0">
            <a:spAutoFit/>
          </a:bodyPr>
          <a:lstStyle/>
          <a:p>
            <a:r>
              <a:rPr lang="en-US" sz="1600" i="0" dirty="0">
                <a:latin typeface="Garamond" charset="0"/>
                <a:ea typeface="Garamond" charset="0"/>
                <a:cs typeface="Garamond" charset="0"/>
              </a:rPr>
              <a:t>Comparing CRM and ERP to competitors in the field</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16" y="1115644"/>
            <a:ext cx="5065337" cy="522476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2071"/>
          <a:stretch/>
        </p:blipFill>
        <p:spPr>
          <a:xfrm>
            <a:off x="6475411" y="1095672"/>
            <a:ext cx="5088406" cy="5244732"/>
          </a:xfrm>
          <a:prstGeom prst="rect">
            <a:avLst/>
          </a:prstGeom>
        </p:spPr>
      </p:pic>
      <p:sp>
        <p:nvSpPr>
          <p:cNvPr id="14" name="Rectangle 13"/>
          <p:cNvSpPr/>
          <p:nvPr/>
        </p:nvSpPr>
        <p:spPr>
          <a:xfrm>
            <a:off x="1938041" y="6440420"/>
            <a:ext cx="7607592" cy="2000548"/>
          </a:xfrm>
          <a:prstGeom prst="rect">
            <a:avLst/>
          </a:prstGeom>
        </p:spPr>
        <p:txBody>
          <a:bodyPr wrap="square">
            <a:spAutoFit/>
          </a:bodyPr>
          <a:lstStyle/>
          <a:p>
            <a:r>
              <a:rPr lang="en-US" sz="800" b="1" dirty="0">
                <a:solidFill>
                  <a:schemeClr val="bg1">
                    <a:lumMod val="50000"/>
                  </a:schemeClr>
                </a:solidFill>
                <a:latin typeface="Garamond" charset="0"/>
                <a:ea typeface="Garamond" charset="0"/>
                <a:cs typeface="Garamond" charset="0"/>
              </a:rPr>
              <a:t>FrontRunners® for Customer Relationship Management, August 2017</a:t>
            </a:r>
          </a:p>
          <a:p>
            <a:r>
              <a:rPr lang="en-US" sz="800" b="1" dirty="0">
                <a:solidFill>
                  <a:schemeClr val="bg1">
                    <a:lumMod val="50000"/>
                  </a:schemeClr>
                </a:solidFill>
                <a:latin typeface="Garamond" charset="0"/>
                <a:ea typeface="Garamond" charset="0"/>
                <a:cs typeface="Garamond" charset="0"/>
              </a:rPr>
              <a:t>Powered by Gartner Methodology</a:t>
            </a:r>
          </a:p>
          <a:p>
            <a:br>
              <a:rPr lang="en-US" dirty="0">
                <a:solidFill>
                  <a:schemeClr val="bg1">
                    <a:lumMod val="50000"/>
                  </a:schemeClr>
                </a:solidFill>
              </a:rPr>
            </a:br>
            <a:endParaRPr lang="en-US" dirty="0">
              <a:solidFill>
                <a:schemeClr val="bg1">
                  <a:lumMod val="50000"/>
                </a:schemeClr>
              </a:solidFill>
            </a:endParaRPr>
          </a:p>
          <a:p>
            <a:endParaRPr lang="en-US" b="1"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200287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charset="0"/>
                <a:ea typeface="Garamond" charset="0"/>
                <a:cs typeface="Garamond" charset="0"/>
              </a:rPr>
              <a:t>Executive Summary | Issues and Solutions </a:t>
            </a:r>
          </a:p>
        </p:txBody>
      </p:sp>
      <p:sp>
        <p:nvSpPr>
          <p:cNvPr id="46" name="TextBox 45"/>
          <p:cNvSpPr txBox="1"/>
          <p:nvPr/>
        </p:nvSpPr>
        <p:spPr>
          <a:xfrm>
            <a:off x="407813" y="799982"/>
            <a:ext cx="10845113" cy="338554"/>
          </a:xfrm>
          <a:prstGeom prst="rect">
            <a:avLst/>
          </a:prstGeom>
          <a:noFill/>
        </p:spPr>
        <p:txBody>
          <a:bodyPr wrap="square" rtlCol="0">
            <a:spAutoFit/>
          </a:bodyPr>
          <a:lstStyle/>
          <a:p>
            <a:r>
              <a:rPr lang="en-US" sz="1600" dirty="0">
                <a:latin typeface="Garamond" charset="0"/>
                <a:ea typeface="Garamond" charset="0"/>
                <a:cs typeface="Garamond" charset="0"/>
              </a:rPr>
              <a:t>Addressing Eliot’s retail challenges through innovative approaches in three main areas </a:t>
            </a:r>
          </a:p>
        </p:txBody>
      </p:sp>
      <p:sp>
        <p:nvSpPr>
          <p:cNvPr id="26" name="Rectangle 25"/>
          <p:cNvSpPr/>
          <p:nvPr/>
        </p:nvSpPr>
        <p:spPr>
          <a:xfrm>
            <a:off x="402175" y="1789418"/>
            <a:ext cx="2145236" cy="11867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charset="0"/>
                <a:ea typeface="Garamond" charset="0"/>
                <a:cs typeface="Garamond" charset="0"/>
              </a:rPr>
              <a:t>Declining Sales Growth</a:t>
            </a:r>
          </a:p>
        </p:txBody>
      </p:sp>
      <p:sp>
        <p:nvSpPr>
          <p:cNvPr id="27" name="Rectangle 26"/>
          <p:cNvSpPr/>
          <p:nvPr/>
        </p:nvSpPr>
        <p:spPr>
          <a:xfrm>
            <a:off x="400981" y="3196846"/>
            <a:ext cx="2145236" cy="11867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charset="0"/>
                <a:ea typeface="Garamond" charset="0"/>
                <a:cs typeface="Garamond" charset="0"/>
              </a:rPr>
              <a:t>Technology Integration Issues</a:t>
            </a:r>
          </a:p>
        </p:txBody>
      </p:sp>
      <p:sp>
        <p:nvSpPr>
          <p:cNvPr id="28" name="Rectangle 27"/>
          <p:cNvSpPr/>
          <p:nvPr/>
        </p:nvSpPr>
        <p:spPr>
          <a:xfrm>
            <a:off x="400981" y="4604274"/>
            <a:ext cx="2145236" cy="11867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charset="0"/>
                <a:ea typeface="Garamond" charset="0"/>
                <a:cs typeface="Garamond" charset="0"/>
              </a:rPr>
              <a:t>High Costs, Low Efficiency</a:t>
            </a:r>
          </a:p>
        </p:txBody>
      </p:sp>
      <p:sp>
        <p:nvSpPr>
          <p:cNvPr id="29" name="TextBox 28"/>
          <p:cNvSpPr txBox="1"/>
          <p:nvPr/>
        </p:nvSpPr>
        <p:spPr>
          <a:xfrm>
            <a:off x="379164" y="1400670"/>
            <a:ext cx="2607013" cy="400110"/>
          </a:xfrm>
          <a:prstGeom prst="rect">
            <a:avLst/>
          </a:prstGeom>
          <a:noFill/>
        </p:spPr>
        <p:txBody>
          <a:bodyPr wrap="square" rtlCol="0">
            <a:spAutoFit/>
          </a:bodyPr>
          <a:lstStyle/>
          <a:p>
            <a:r>
              <a:rPr lang="en-US" sz="2000" dirty="0">
                <a:latin typeface="Garamond" charset="0"/>
                <a:ea typeface="Garamond" charset="0"/>
                <a:cs typeface="Garamond" charset="0"/>
              </a:rPr>
              <a:t>Current Issues</a:t>
            </a:r>
          </a:p>
        </p:txBody>
      </p:sp>
      <p:sp>
        <p:nvSpPr>
          <p:cNvPr id="30" name="Rectangle 29"/>
          <p:cNvSpPr/>
          <p:nvPr/>
        </p:nvSpPr>
        <p:spPr>
          <a:xfrm flipH="1">
            <a:off x="2546217" y="1789419"/>
            <a:ext cx="5120640" cy="1186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1" name="Rectangle 30"/>
          <p:cNvSpPr/>
          <p:nvPr/>
        </p:nvSpPr>
        <p:spPr>
          <a:xfrm flipH="1">
            <a:off x="2546217" y="3196846"/>
            <a:ext cx="5120640" cy="1186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2" name="Rectangle 31"/>
          <p:cNvSpPr/>
          <p:nvPr/>
        </p:nvSpPr>
        <p:spPr>
          <a:xfrm flipH="1">
            <a:off x="2546217" y="4604274"/>
            <a:ext cx="5120640" cy="1175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3" name="Isosceles Triangle 73"/>
          <p:cNvSpPr/>
          <p:nvPr/>
        </p:nvSpPr>
        <p:spPr>
          <a:xfrm rot="5400000">
            <a:off x="6010739" y="3530590"/>
            <a:ext cx="3979021" cy="519173"/>
          </a:xfrm>
          <a:prstGeom prst="triangle">
            <a:avLst>
              <a:gd name="adj" fmla="val 50508"/>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4" name="TextBox 33"/>
          <p:cNvSpPr txBox="1"/>
          <p:nvPr/>
        </p:nvSpPr>
        <p:spPr>
          <a:xfrm>
            <a:off x="3372108" y="1385692"/>
            <a:ext cx="2607013" cy="400110"/>
          </a:xfrm>
          <a:prstGeom prst="rect">
            <a:avLst/>
          </a:prstGeom>
          <a:noFill/>
        </p:spPr>
        <p:txBody>
          <a:bodyPr wrap="square" rtlCol="0">
            <a:spAutoFit/>
          </a:bodyPr>
          <a:lstStyle/>
          <a:p>
            <a:pPr algn="r"/>
            <a:r>
              <a:rPr lang="en-US" sz="2000" dirty="0">
                <a:latin typeface="Garamond" charset="0"/>
                <a:ea typeface="Garamond" charset="0"/>
                <a:cs typeface="Garamond" charset="0"/>
              </a:rPr>
              <a:t>Proposed Solutions</a:t>
            </a:r>
          </a:p>
        </p:txBody>
      </p:sp>
      <p:sp>
        <p:nvSpPr>
          <p:cNvPr id="35" name="Rectangle 34"/>
          <p:cNvSpPr/>
          <p:nvPr/>
        </p:nvSpPr>
        <p:spPr>
          <a:xfrm flipH="1">
            <a:off x="8391793" y="4600625"/>
            <a:ext cx="3341662" cy="1200061"/>
          </a:xfrm>
          <a:prstGeom prst="rect">
            <a:avLst/>
          </a:prstGeom>
          <a:solidFill>
            <a:srgbClr val="01247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6" name="Rectangle 35"/>
          <p:cNvSpPr/>
          <p:nvPr/>
        </p:nvSpPr>
        <p:spPr>
          <a:xfrm flipH="1">
            <a:off x="8391793" y="3199341"/>
            <a:ext cx="3341662" cy="1200061"/>
          </a:xfrm>
          <a:prstGeom prst="rect">
            <a:avLst/>
          </a:prstGeom>
          <a:solidFill>
            <a:srgbClr val="229F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7" name="Rectangle 36"/>
          <p:cNvSpPr/>
          <p:nvPr/>
        </p:nvSpPr>
        <p:spPr>
          <a:xfrm flipH="1">
            <a:off x="8391793" y="1795416"/>
            <a:ext cx="3341662" cy="1200061"/>
          </a:xfrm>
          <a:prstGeom prst="rect">
            <a:avLst/>
          </a:prstGeom>
          <a:solidFill>
            <a:srgbClr val="86BC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charset="0"/>
              <a:ea typeface="Garamond" charset="0"/>
              <a:cs typeface="Garamond" charset="0"/>
            </a:endParaRPr>
          </a:p>
        </p:txBody>
      </p:sp>
      <p:sp>
        <p:nvSpPr>
          <p:cNvPr id="38" name="TextBox 37"/>
          <p:cNvSpPr txBox="1"/>
          <p:nvPr/>
        </p:nvSpPr>
        <p:spPr>
          <a:xfrm>
            <a:off x="8751508" y="1420086"/>
            <a:ext cx="2607013" cy="400110"/>
          </a:xfrm>
          <a:prstGeom prst="rect">
            <a:avLst/>
          </a:prstGeom>
          <a:noFill/>
        </p:spPr>
        <p:txBody>
          <a:bodyPr wrap="square" rtlCol="0">
            <a:spAutoFit/>
          </a:bodyPr>
          <a:lstStyle/>
          <a:p>
            <a:pPr algn="ctr"/>
            <a:r>
              <a:rPr lang="en-US" sz="2000" dirty="0">
                <a:latin typeface="Garamond" charset="0"/>
                <a:ea typeface="Garamond" charset="0"/>
                <a:cs typeface="Garamond" charset="0"/>
              </a:rPr>
              <a:t>Expected Impact</a:t>
            </a:r>
          </a:p>
        </p:txBody>
      </p:sp>
      <p:sp>
        <p:nvSpPr>
          <p:cNvPr id="39" name="TextBox 38"/>
          <p:cNvSpPr txBox="1"/>
          <p:nvPr/>
        </p:nvSpPr>
        <p:spPr>
          <a:xfrm>
            <a:off x="3631966" y="1818598"/>
            <a:ext cx="3928347" cy="1200329"/>
          </a:xfrm>
          <a:prstGeom prst="rect">
            <a:avLst/>
          </a:prstGeom>
          <a:noFill/>
        </p:spPr>
        <p:txBody>
          <a:bodyPr wrap="square" rtlCol="0">
            <a:spAutoFit/>
          </a:bodyPr>
          <a:lstStyle/>
          <a:p>
            <a:r>
              <a:rPr lang="en-US" b="1" dirty="0">
                <a:latin typeface="Garamond" charset="0"/>
                <a:ea typeface="Garamond" charset="0"/>
                <a:cs typeface="Garamond" charset="0"/>
              </a:rPr>
              <a:t>Strategy</a:t>
            </a:r>
            <a:endParaRPr lang="en-US" dirty="0">
              <a:latin typeface="Garamond" charset="0"/>
              <a:ea typeface="Garamond" charset="0"/>
              <a:cs typeface="Garamond" charset="0"/>
            </a:endParaRPr>
          </a:p>
          <a:p>
            <a:pPr marL="285750" indent="-285750">
              <a:buFont typeface="Arial" panose="020B0604020202020204" pitchFamily="34" charset="0"/>
              <a:buChar char="•"/>
            </a:pPr>
            <a:r>
              <a:rPr lang="en-US" dirty="0">
                <a:latin typeface="Garamond" charset="0"/>
                <a:ea typeface="Garamond" charset="0"/>
                <a:cs typeface="Garamond" charset="0"/>
              </a:rPr>
              <a:t>Mobile app for customer experience</a:t>
            </a:r>
          </a:p>
          <a:p>
            <a:pPr marL="285750" indent="-285750">
              <a:buFont typeface="Arial" panose="020B0604020202020204" pitchFamily="34" charset="0"/>
              <a:buChar char="•"/>
            </a:pPr>
            <a:r>
              <a:rPr lang="en-US" dirty="0">
                <a:latin typeface="Garamond" charset="0"/>
                <a:ea typeface="Garamond" charset="0"/>
                <a:cs typeface="Garamond" charset="0"/>
              </a:rPr>
              <a:t>Local design contest and fashion show</a:t>
            </a:r>
          </a:p>
          <a:p>
            <a:pPr algn="ctr"/>
            <a:endParaRPr lang="en-US" dirty="0">
              <a:latin typeface="Garamond" charset="0"/>
              <a:ea typeface="Garamond" charset="0"/>
              <a:cs typeface="Garamond" charset="0"/>
            </a:endParaRPr>
          </a:p>
        </p:txBody>
      </p:sp>
      <p:sp>
        <p:nvSpPr>
          <p:cNvPr id="40" name="TextBox 39"/>
          <p:cNvSpPr txBox="1"/>
          <p:nvPr/>
        </p:nvSpPr>
        <p:spPr>
          <a:xfrm>
            <a:off x="3660601" y="3583305"/>
            <a:ext cx="3508320" cy="376678"/>
          </a:xfrm>
          <a:prstGeom prst="rect">
            <a:avLst/>
          </a:prstGeom>
          <a:noFill/>
        </p:spPr>
        <p:txBody>
          <a:bodyPr wrap="square" rtlCol="0">
            <a:spAutoFit/>
          </a:bodyPr>
          <a:lstStyle/>
          <a:p>
            <a:pPr algn="ctr"/>
            <a:endParaRPr lang="en-US" dirty="0">
              <a:latin typeface="Garamond" charset="0"/>
              <a:ea typeface="Garamond" charset="0"/>
              <a:cs typeface="Garamond" charset="0"/>
            </a:endParaRPr>
          </a:p>
        </p:txBody>
      </p:sp>
      <p:sp>
        <p:nvSpPr>
          <p:cNvPr id="41" name="TextBox 40"/>
          <p:cNvSpPr txBox="1"/>
          <p:nvPr/>
        </p:nvSpPr>
        <p:spPr>
          <a:xfrm>
            <a:off x="8435857" y="3611033"/>
            <a:ext cx="3341662" cy="369332"/>
          </a:xfrm>
          <a:prstGeom prst="rect">
            <a:avLst/>
          </a:prstGeom>
          <a:noFill/>
        </p:spPr>
        <p:txBody>
          <a:bodyPr wrap="square" rtlCol="0">
            <a:spAutoFit/>
          </a:bodyPr>
          <a:lstStyle/>
          <a:p>
            <a:pPr algn="ctr"/>
            <a:r>
              <a:rPr lang="en-US" dirty="0">
                <a:solidFill>
                  <a:schemeClr val="bg1"/>
                </a:solidFill>
                <a:latin typeface="Garamond" charset="0"/>
                <a:ea typeface="Garamond" charset="0"/>
                <a:cs typeface="Garamond" charset="0"/>
              </a:rPr>
              <a:t>Increase sales and efficiency</a:t>
            </a:r>
            <a:endParaRPr lang="en-US" sz="1600" dirty="0">
              <a:solidFill>
                <a:schemeClr val="bg1"/>
              </a:solidFill>
              <a:latin typeface="Garamond" charset="0"/>
              <a:ea typeface="Garamond" charset="0"/>
              <a:cs typeface="Garamond" charset="0"/>
            </a:endParaRPr>
          </a:p>
        </p:txBody>
      </p:sp>
      <p:sp>
        <p:nvSpPr>
          <p:cNvPr id="42" name="TextBox 41"/>
          <p:cNvSpPr txBox="1"/>
          <p:nvPr/>
        </p:nvSpPr>
        <p:spPr>
          <a:xfrm>
            <a:off x="8435857" y="2029685"/>
            <a:ext cx="3273625" cy="646331"/>
          </a:xfrm>
          <a:prstGeom prst="rect">
            <a:avLst/>
          </a:prstGeom>
          <a:noFill/>
        </p:spPr>
        <p:txBody>
          <a:bodyPr wrap="square" rtlCol="0">
            <a:spAutoFit/>
          </a:bodyPr>
          <a:lstStyle/>
          <a:p>
            <a:pPr algn="ctr"/>
            <a:r>
              <a:rPr lang="en-US" dirty="0">
                <a:solidFill>
                  <a:schemeClr val="bg1"/>
                </a:solidFill>
                <a:latin typeface="Garamond" charset="0"/>
                <a:ea typeface="Garamond" charset="0"/>
                <a:cs typeface="Garamond" charset="0"/>
              </a:rPr>
              <a:t>Increase in sales and a more engaging customer experience </a:t>
            </a:r>
          </a:p>
        </p:txBody>
      </p:sp>
      <p:sp>
        <p:nvSpPr>
          <p:cNvPr id="43" name="TextBox 42"/>
          <p:cNvSpPr txBox="1"/>
          <p:nvPr/>
        </p:nvSpPr>
        <p:spPr>
          <a:xfrm>
            <a:off x="8399403" y="4877489"/>
            <a:ext cx="3326442" cy="646331"/>
          </a:xfrm>
          <a:prstGeom prst="rect">
            <a:avLst/>
          </a:prstGeom>
          <a:noFill/>
        </p:spPr>
        <p:txBody>
          <a:bodyPr wrap="square" rtlCol="0">
            <a:spAutoFit/>
          </a:bodyPr>
          <a:lstStyle/>
          <a:p>
            <a:pPr algn="ctr"/>
            <a:r>
              <a:rPr lang="en-US" dirty="0">
                <a:solidFill>
                  <a:schemeClr val="bg1"/>
                </a:solidFill>
                <a:latin typeface="Garamond" charset="0"/>
                <a:ea typeface="Garamond" charset="0"/>
                <a:cs typeface="Garamond" charset="0"/>
              </a:rPr>
              <a:t>More efficient labor force with community outreach programs</a:t>
            </a:r>
          </a:p>
        </p:txBody>
      </p:sp>
      <p:pic>
        <p:nvPicPr>
          <p:cNvPr id="44" name="Picture 43">
            <a:extLst>
              <a:ext uri="{FF2B5EF4-FFF2-40B4-BE49-F238E27FC236}">
                <a16:creationId xmlns:a16="http://schemas.microsoft.com/office/drawing/2014/main" id="{09D2A1F5-F6B1-B144-93E5-8860ECE5D3DE}"/>
              </a:ext>
            </a:extLst>
          </p:cNvPr>
          <p:cNvPicPr>
            <a:picLocks noChangeAspect="1"/>
          </p:cNvPicPr>
          <p:nvPr/>
        </p:nvPicPr>
        <p:blipFill rotWithShape="1">
          <a:blip r:embed="rId3">
            <a:extLst>
              <a:ext uri="{28A0092B-C50C-407E-A947-70E740481C1C}">
                <a14:useLocalDpi xmlns:a14="http://schemas.microsoft.com/office/drawing/2010/main" val="0"/>
              </a:ext>
            </a:extLst>
          </a:blip>
          <a:srcRect b="12727"/>
          <a:stretch/>
        </p:blipFill>
        <p:spPr>
          <a:xfrm>
            <a:off x="2637290" y="4769260"/>
            <a:ext cx="980946" cy="856099"/>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967" y="3307172"/>
            <a:ext cx="928944" cy="928944"/>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060" y="2029477"/>
            <a:ext cx="717476" cy="717476"/>
          </a:xfrm>
          <a:prstGeom prst="rect">
            <a:avLst/>
          </a:prstGeom>
        </p:spPr>
      </p:pic>
      <p:sp>
        <p:nvSpPr>
          <p:cNvPr id="48" name="TextBox 47"/>
          <p:cNvSpPr txBox="1"/>
          <p:nvPr/>
        </p:nvSpPr>
        <p:spPr>
          <a:xfrm>
            <a:off x="3631966" y="3202409"/>
            <a:ext cx="3928347" cy="1477328"/>
          </a:xfrm>
          <a:prstGeom prst="rect">
            <a:avLst/>
          </a:prstGeom>
          <a:noFill/>
        </p:spPr>
        <p:txBody>
          <a:bodyPr wrap="square" rtlCol="0">
            <a:spAutoFit/>
          </a:bodyPr>
          <a:lstStyle/>
          <a:p>
            <a:r>
              <a:rPr lang="en-US" b="1" dirty="0">
                <a:latin typeface="Garamond" charset="0"/>
                <a:ea typeface="Garamond" charset="0"/>
                <a:cs typeface="Garamond" charset="0"/>
              </a:rPr>
              <a:t>Technology </a:t>
            </a:r>
            <a:endParaRPr lang="en-US" dirty="0">
              <a:latin typeface="Garamond" charset="0"/>
              <a:ea typeface="Garamond" charset="0"/>
              <a:cs typeface="Garamond" charset="0"/>
            </a:endParaRPr>
          </a:p>
          <a:p>
            <a:pPr marL="285750" indent="-285750">
              <a:buFont typeface="Arial" panose="020B0604020202020204" pitchFamily="34" charset="0"/>
              <a:buChar char="•"/>
            </a:pPr>
            <a:r>
              <a:rPr lang="en-US" dirty="0">
                <a:latin typeface="Garamond" charset="0"/>
                <a:ea typeface="Garamond" charset="0"/>
                <a:cs typeface="Garamond" charset="0"/>
              </a:rPr>
              <a:t>Inventory system </a:t>
            </a:r>
          </a:p>
          <a:p>
            <a:pPr marL="285750" indent="-285750">
              <a:buFont typeface="Arial" panose="020B0604020202020204" pitchFamily="34" charset="0"/>
              <a:buChar char="•"/>
            </a:pPr>
            <a:r>
              <a:rPr lang="en-US" dirty="0">
                <a:latin typeface="Garamond" charset="0"/>
                <a:ea typeface="Garamond" charset="0"/>
                <a:cs typeface="Garamond" charset="0"/>
              </a:rPr>
              <a:t>Customer system </a:t>
            </a:r>
          </a:p>
          <a:p>
            <a:pPr marL="285750" indent="-285750">
              <a:buFont typeface="Arial" panose="020B0604020202020204" pitchFamily="34" charset="0"/>
              <a:buChar char="•"/>
            </a:pPr>
            <a:r>
              <a:rPr lang="en-US" dirty="0">
                <a:latin typeface="Garamond" charset="0"/>
                <a:ea typeface="Garamond" charset="0"/>
                <a:cs typeface="Garamond" charset="0"/>
              </a:rPr>
              <a:t>Employee portal </a:t>
            </a:r>
          </a:p>
          <a:p>
            <a:pPr algn="ctr"/>
            <a:endParaRPr lang="en-US" dirty="0">
              <a:latin typeface="Garamond" charset="0"/>
              <a:ea typeface="Garamond" charset="0"/>
              <a:cs typeface="Garamond" charset="0"/>
            </a:endParaRPr>
          </a:p>
        </p:txBody>
      </p:sp>
      <p:sp>
        <p:nvSpPr>
          <p:cNvPr id="49" name="TextBox 48"/>
          <p:cNvSpPr txBox="1"/>
          <p:nvPr/>
        </p:nvSpPr>
        <p:spPr>
          <a:xfrm>
            <a:off x="3631966" y="4593496"/>
            <a:ext cx="3928347" cy="1477328"/>
          </a:xfrm>
          <a:prstGeom prst="rect">
            <a:avLst/>
          </a:prstGeom>
          <a:noFill/>
        </p:spPr>
        <p:txBody>
          <a:bodyPr wrap="square" rtlCol="0">
            <a:spAutoFit/>
          </a:bodyPr>
          <a:lstStyle/>
          <a:p>
            <a:r>
              <a:rPr lang="en-US" b="1" dirty="0">
                <a:latin typeface="Garamond" charset="0"/>
                <a:ea typeface="Garamond" charset="0"/>
                <a:cs typeface="Garamond" charset="0"/>
              </a:rPr>
              <a:t>Human Resource Management </a:t>
            </a:r>
            <a:endParaRPr lang="en-US" dirty="0">
              <a:latin typeface="Garamond" charset="0"/>
              <a:ea typeface="Garamond" charset="0"/>
              <a:cs typeface="Garamond" charset="0"/>
            </a:endParaRPr>
          </a:p>
          <a:p>
            <a:pPr marL="285750" indent="-285750">
              <a:buFont typeface="Arial" panose="020B0604020202020204" pitchFamily="34" charset="0"/>
              <a:buChar char="•"/>
            </a:pPr>
            <a:r>
              <a:rPr lang="en-US" dirty="0">
                <a:latin typeface="Garamond" charset="0"/>
                <a:ea typeface="Garamond" charset="0"/>
                <a:cs typeface="Garamond" charset="0"/>
              </a:rPr>
              <a:t>Employee talent optimization  </a:t>
            </a:r>
          </a:p>
          <a:p>
            <a:pPr marL="285750" indent="-285750">
              <a:buFont typeface="Arial" panose="020B0604020202020204" pitchFamily="34" charset="0"/>
              <a:buChar char="•"/>
            </a:pPr>
            <a:r>
              <a:rPr lang="en-US" dirty="0">
                <a:latin typeface="Garamond" charset="0"/>
                <a:ea typeface="Garamond" charset="0"/>
                <a:cs typeface="Garamond" charset="0"/>
              </a:rPr>
              <a:t>Customer outreach programs</a:t>
            </a:r>
          </a:p>
          <a:p>
            <a:pPr marL="285750" indent="-285750">
              <a:buFont typeface="Arial" panose="020B0604020202020204" pitchFamily="34" charset="0"/>
              <a:buChar char="•"/>
            </a:pPr>
            <a:r>
              <a:rPr lang="en-US" dirty="0">
                <a:latin typeface="Garamond" charset="0"/>
                <a:ea typeface="Garamond" charset="0"/>
                <a:cs typeface="Garamond" charset="0"/>
              </a:rPr>
              <a:t>High quality employee benefits </a:t>
            </a:r>
          </a:p>
          <a:p>
            <a:pPr algn="ctr"/>
            <a:endParaRPr lang="en-US" dirty="0">
              <a:latin typeface="Garamond" charset="0"/>
              <a:ea typeface="Garamond" charset="0"/>
              <a:cs typeface="Garamond" charset="0"/>
            </a:endParaRPr>
          </a:p>
        </p:txBody>
      </p:sp>
      <p:sp>
        <p:nvSpPr>
          <p:cNvPr id="8" name="Oval 7"/>
          <p:cNvSpPr/>
          <p:nvPr/>
        </p:nvSpPr>
        <p:spPr>
          <a:xfrm>
            <a:off x="9708235" y="6379843"/>
            <a:ext cx="276447" cy="303028"/>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663579" y="6361767"/>
            <a:ext cx="2069876" cy="365761"/>
            <a:chOff x="5977943" y="5461651"/>
            <a:chExt cx="2069876" cy="365761"/>
          </a:xfrm>
        </p:grpSpPr>
        <p:grpSp>
          <p:nvGrpSpPr>
            <p:cNvPr id="51" name="Group 50"/>
            <p:cNvGrpSpPr/>
            <p:nvPr/>
          </p:nvGrpSpPr>
          <p:grpSpPr>
            <a:xfrm>
              <a:off x="5977943" y="5461652"/>
              <a:ext cx="365760" cy="365760"/>
              <a:chOff x="1159293" y="2836622"/>
              <a:chExt cx="1173706" cy="1173707"/>
            </a:xfrm>
          </p:grpSpPr>
          <p:sp>
            <p:nvSpPr>
              <p:cNvPr id="72" name="Donut 71"/>
              <p:cNvSpPr/>
              <p:nvPr/>
            </p:nvSpPr>
            <p:spPr>
              <a:xfrm>
                <a:off x="1159293" y="2836622"/>
                <a:ext cx="1173706" cy="1173707"/>
              </a:xfrm>
              <a:prstGeom prst="donut">
                <a:avLst>
                  <a:gd name="adj" fmla="val 12624"/>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52" name="Group 51"/>
            <p:cNvGrpSpPr/>
            <p:nvPr/>
          </p:nvGrpSpPr>
          <p:grpSpPr>
            <a:xfrm>
              <a:off x="6416536" y="5461651"/>
              <a:ext cx="365760" cy="365760"/>
              <a:chOff x="3482454" y="4624293"/>
              <a:chExt cx="1173706" cy="1173707"/>
            </a:xfrm>
            <a:solidFill>
              <a:srgbClr val="86BC25"/>
            </a:solidFill>
          </p:grpSpPr>
          <p:sp>
            <p:nvSpPr>
              <p:cNvPr id="69" name="Donut 68"/>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53" name="Group 52"/>
            <p:cNvGrpSpPr/>
            <p:nvPr/>
          </p:nvGrpSpPr>
          <p:grpSpPr>
            <a:xfrm>
              <a:off x="6850149" y="5461651"/>
              <a:ext cx="365760" cy="365760"/>
              <a:chOff x="6709717" y="2828011"/>
              <a:chExt cx="1173706" cy="1173707"/>
            </a:xfrm>
            <a:solidFill>
              <a:srgbClr val="86BC25"/>
            </a:solidFill>
          </p:grpSpPr>
          <p:sp>
            <p:nvSpPr>
              <p:cNvPr id="65" name="Donut 64"/>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54" name="Group 53"/>
            <p:cNvGrpSpPr/>
            <p:nvPr/>
          </p:nvGrpSpPr>
          <p:grpSpPr>
            <a:xfrm>
              <a:off x="7266104" y="5461651"/>
              <a:ext cx="365760" cy="365760"/>
              <a:chOff x="9110855" y="4410428"/>
              <a:chExt cx="1173706" cy="1173707"/>
            </a:xfrm>
            <a:solidFill>
              <a:srgbClr val="86BC25"/>
            </a:solidFill>
          </p:grpSpPr>
          <p:sp>
            <p:nvSpPr>
              <p:cNvPr id="63" name="Donut 62"/>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55" name="Group 54"/>
            <p:cNvGrpSpPr/>
            <p:nvPr/>
          </p:nvGrpSpPr>
          <p:grpSpPr>
            <a:xfrm>
              <a:off x="7682059" y="5461651"/>
              <a:ext cx="365760" cy="365760"/>
              <a:chOff x="10607147" y="2845234"/>
              <a:chExt cx="1173706" cy="1173707"/>
            </a:xfrm>
            <a:solidFill>
              <a:srgbClr val="86BC25"/>
            </a:solidFill>
          </p:grpSpPr>
          <p:sp>
            <p:nvSpPr>
              <p:cNvPr id="56" name="Donut 55"/>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0" name="Picture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56605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2" name="Oval 1"/>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Recommendation Overview</a:t>
            </a:r>
          </a:p>
        </p:txBody>
      </p:sp>
      <p:sp>
        <p:nvSpPr>
          <p:cNvPr id="46" name="TextBox 45"/>
          <p:cNvSpPr txBox="1"/>
          <p:nvPr/>
        </p:nvSpPr>
        <p:spPr>
          <a:xfrm>
            <a:off x="407814" y="799982"/>
            <a:ext cx="11881168"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Eliot’s Apparel can implement three core strategies to help increase current sales while also creating high community involvement</a:t>
            </a:r>
          </a:p>
        </p:txBody>
      </p:sp>
      <p:sp>
        <p:nvSpPr>
          <p:cNvPr id="14" name="Striped Right Arrow 13">
            <a:extLst>
              <a:ext uri="{FF2B5EF4-FFF2-40B4-BE49-F238E27FC236}">
                <a16:creationId xmlns:a16="http://schemas.microsoft.com/office/drawing/2014/main" id="{6673DA53-3D16-484A-8F55-0C3763C49097}"/>
              </a:ext>
            </a:extLst>
          </p:cNvPr>
          <p:cNvSpPr/>
          <p:nvPr/>
        </p:nvSpPr>
        <p:spPr>
          <a:xfrm>
            <a:off x="2225495" y="2193370"/>
            <a:ext cx="1005840" cy="800190"/>
          </a:xfrm>
          <a:prstGeom prst="stripedRightArrow">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06970E9-8561-B04C-B133-912EE2CA238B}"/>
              </a:ext>
            </a:extLst>
          </p:cNvPr>
          <p:cNvPicPr>
            <a:picLocks noChangeAspect="1"/>
          </p:cNvPicPr>
          <p:nvPr/>
        </p:nvPicPr>
        <p:blipFill rotWithShape="1">
          <a:blip r:embed="rId3">
            <a:extLst>
              <a:ext uri="{28A0092B-C50C-407E-A947-70E740481C1C}">
                <a14:useLocalDpi xmlns:a14="http://schemas.microsoft.com/office/drawing/2010/main" val="0"/>
              </a:ext>
            </a:extLst>
          </a:blip>
          <a:srcRect b="14049"/>
          <a:stretch/>
        </p:blipFill>
        <p:spPr>
          <a:xfrm>
            <a:off x="3142924" y="1727819"/>
            <a:ext cx="1848245" cy="1588579"/>
          </a:xfrm>
          <a:prstGeom prst="rect">
            <a:avLst/>
          </a:prstGeom>
        </p:spPr>
      </p:pic>
      <p:sp>
        <p:nvSpPr>
          <p:cNvPr id="16" name="Striped Right Arrow 15">
            <a:extLst>
              <a:ext uri="{FF2B5EF4-FFF2-40B4-BE49-F238E27FC236}">
                <a16:creationId xmlns:a16="http://schemas.microsoft.com/office/drawing/2014/main" id="{F8A374AB-E074-E04D-9673-4BCAA19A9104}"/>
              </a:ext>
            </a:extLst>
          </p:cNvPr>
          <p:cNvSpPr/>
          <p:nvPr/>
        </p:nvSpPr>
        <p:spPr>
          <a:xfrm>
            <a:off x="2225495" y="3901163"/>
            <a:ext cx="1005840" cy="800190"/>
          </a:xfrm>
          <a:prstGeom prst="stripedRightArrow">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2A861F7-AF39-764D-B8D3-46F246BD8238}"/>
              </a:ext>
            </a:extLst>
          </p:cNvPr>
          <p:cNvSpPr txBox="1"/>
          <p:nvPr/>
        </p:nvSpPr>
        <p:spPr>
          <a:xfrm>
            <a:off x="4885188" y="1638161"/>
            <a:ext cx="6765523" cy="1715213"/>
          </a:xfrm>
          <a:prstGeom prst="rect">
            <a:avLst/>
          </a:prstGeom>
          <a:noFill/>
        </p:spPr>
        <p:txBody>
          <a:bodyPr wrap="square" rtlCol="0">
            <a:spAutoFit/>
          </a:bodyPr>
          <a:lstStyle/>
          <a:p>
            <a:pPr marL="285750" indent="-285750">
              <a:lnSpc>
                <a:spcPct val="150000"/>
              </a:lnSpc>
              <a:buFont typeface="Wingdings" pitchFamily="2" charset="2"/>
              <a:buChar char="v"/>
            </a:pPr>
            <a:r>
              <a:rPr lang="en-US" dirty="0">
                <a:latin typeface="Garamond" panose="02020404030301010803" pitchFamily="18" charset="0"/>
              </a:rPr>
              <a:t>Low online sales is preventing Eliot’s from entering the new digital era</a:t>
            </a:r>
          </a:p>
          <a:p>
            <a:pPr marL="285750" indent="-285750">
              <a:lnSpc>
                <a:spcPct val="150000"/>
              </a:lnSpc>
              <a:buFont typeface="Wingdings" pitchFamily="2" charset="2"/>
              <a:buChar char="v"/>
            </a:pPr>
            <a:r>
              <a:rPr lang="en-US" dirty="0">
                <a:latin typeface="Garamond" panose="02020404030301010803" pitchFamily="18" charset="0"/>
              </a:rPr>
              <a:t>Creative and innovative features on mobile application </a:t>
            </a:r>
          </a:p>
          <a:p>
            <a:pPr marL="285750" indent="-285750">
              <a:lnSpc>
                <a:spcPct val="150000"/>
              </a:lnSpc>
              <a:buFont typeface="Wingdings" pitchFamily="2" charset="2"/>
              <a:buChar char="v"/>
            </a:pPr>
            <a:r>
              <a:rPr lang="en-US" dirty="0">
                <a:latin typeface="Garamond" panose="02020404030301010803" pitchFamily="18" charset="0"/>
              </a:rPr>
              <a:t>App would include loyalty rewards program to track consumer data</a:t>
            </a:r>
          </a:p>
          <a:p>
            <a:pPr marL="285750" indent="-285750">
              <a:lnSpc>
                <a:spcPct val="150000"/>
              </a:lnSpc>
              <a:buFont typeface="Wingdings" pitchFamily="2" charset="2"/>
              <a:buChar char="v"/>
            </a:pPr>
            <a:r>
              <a:rPr lang="en-US" dirty="0">
                <a:latin typeface="Garamond" panose="02020404030301010803" pitchFamily="18" charset="0"/>
              </a:rPr>
              <a:t>Create a more personal and engaging shopping experience</a:t>
            </a:r>
          </a:p>
        </p:txBody>
      </p:sp>
      <p:sp>
        <p:nvSpPr>
          <p:cNvPr id="18" name="TextBox 17">
            <a:extLst>
              <a:ext uri="{FF2B5EF4-FFF2-40B4-BE49-F238E27FC236}">
                <a16:creationId xmlns:a16="http://schemas.microsoft.com/office/drawing/2014/main" id="{71E5D062-7970-EC43-A141-CDEA8BD226E8}"/>
              </a:ext>
            </a:extLst>
          </p:cNvPr>
          <p:cNvSpPr txBox="1"/>
          <p:nvPr/>
        </p:nvSpPr>
        <p:spPr>
          <a:xfrm>
            <a:off x="4885188" y="3743504"/>
            <a:ext cx="6598586" cy="1715213"/>
          </a:xfrm>
          <a:prstGeom prst="rect">
            <a:avLst/>
          </a:prstGeom>
          <a:noFill/>
        </p:spPr>
        <p:txBody>
          <a:bodyPr wrap="square" rtlCol="0">
            <a:spAutoFit/>
          </a:bodyPr>
          <a:lstStyle/>
          <a:p>
            <a:pPr marL="285750" indent="-285750">
              <a:lnSpc>
                <a:spcPct val="150000"/>
              </a:lnSpc>
              <a:buFont typeface="Wingdings" pitchFamily="2" charset="2"/>
              <a:buChar char="v"/>
            </a:pPr>
            <a:r>
              <a:rPr lang="en-US" dirty="0">
                <a:latin typeface="Garamond" panose="02020404030301010803" pitchFamily="18" charset="0"/>
              </a:rPr>
              <a:t>Local stores lack differentiation from one another</a:t>
            </a:r>
          </a:p>
          <a:p>
            <a:pPr marL="285750" indent="-285750">
              <a:lnSpc>
                <a:spcPct val="150000"/>
              </a:lnSpc>
              <a:buFont typeface="Wingdings" pitchFamily="2" charset="2"/>
              <a:buChar char="v"/>
            </a:pPr>
            <a:r>
              <a:rPr lang="en-US" dirty="0">
                <a:latin typeface="Garamond" panose="02020404030301010803" pitchFamily="18" charset="0"/>
              </a:rPr>
              <a:t>Create a community vibe to bring in more locals</a:t>
            </a:r>
          </a:p>
          <a:p>
            <a:pPr marL="285750" indent="-285750">
              <a:lnSpc>
                <a:spcPct val="150000"/>
              </a:lnSpc>
              <a:buFont typeface="Wingdings" pitchFamily="2" charset="2"/>
              <a:buChar char="v"/>
            </a:pPr>
            <a:r>
              <a:rPr lang="en-US" dirty="0">
                <a:latin typeface="Garamond" panose="02020404030301010803" pitchFamily="18" charset="0"/>
              </a:rPr>
              <a:t>Community members submit own designs and community votes</a:t>
            </a:r>
          </a:p>
          <a:p>
            <a:pPr marL="285750" indent="-285750">
              <a:lnSpc>
                <a:spcPct val="150000"/>
              </a:lnSpc>
              <a:buFont typeface="Wingdings" pitchFamily="2" charset="2"/>
              <a:buChar char="v"/>
            </a:pPr>
            <a:r>
              <a:rPr lang="en-US" dirty="0">
                <a:latin typeface="Garamond" panose="02020404030301010803" pitchFamily="18" charset="0"/>
              </a:rPr>
              <a:t>Top votes get featured in a fashion show</a:t>
            </a:r>
          </a:p>
        </p:txBody>
      </p:sp>
      <p:cxnSp>
        <p:nvCxnSpPr>
          <p:cNvPr id="22" name="Straight Connector 21">
            <a:extLst>
              <a:ext uri="{FF2B5EF4-FFF2-40B4-BE49-F238E27FC236}">
                <a16:creationId xmlns:a16="http://schemas.microsoft.com/office/drawing/2014/main" id="{F74A6302-AB76-D846-BB80-7C92077731F5}"/>
              </a:ext>
            </a:extLst>
          </p:cNvPr>
          <p:cNvCxnSpPr/>
          <p:nvPr/>
        </p:nvCxnSpPr>
        <p:spPr>
          <a:xfrm>
            <a:off x="2882114" y="3543713"/>
            <a:ext cx="8869680"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
        <p:nvSpPr>
          <p:cNvPr id="23" name="Arrow: Down 2">
            <a:extLst>
              <a:ext uri="{FF2B5EF4-FFF2-40B4-BE49-F238E27FC236}">
                <a16:creationId xmlns:a16="http://schemas.microsoft.com/office/drawing/2014/main" id="{091A5159-E563-F74B-A446-EAAB230DDA57}"/>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20560C1E-C3C1-D745-B8CC-04AFC54B744B}"/>
              </a:ext>
            </a:extLst>
          </p:cNvPr>
          <p:cNvSpPr/>
          <p:nvPr/>
        </p:nvSpPr>
        <p:spPr>
          <a:xfrm>
            <a:off x="407814" y="2096259"/>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25" name="Rectangle 24">
            <a:extLst>
              <a:ext uri="{FF2B5EF4-FFF2-40B4-BE49-F238E27FC236}">
                <a16:creationId xmlns:a16="http://schemas.microsoft.com/office/drawing/2014/main" id="{13FDF4BA-7945-E243-B699-736FD704CE14}"/>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pic>
        <p:nvPicPr>
          <p:cNvPr id="26" name="Picture 25">
            <a:extLst>
              <a:ext uri="{FF2B5EF4-FFF2-40B4-BE49-F238E27FC236}">
                <a16:creationId xmlns:a16="http://schemas.microsoft.com/office/drawing/2014/main" id="{B97C7D26-4DA2-F948-880C-047155903F89}"/>
              </a:ext>
            </a:extLst>
          </p:cNvPr>
          <p:cNvPicPr>
            <a:picLocks noChangeAspect="1"/>
          </p:cNvPicPr>
          <p:nvPr/>
        </p:nvPicPr>
        <p:blipFill rotWithShape="1">
          <a:blip r:embed="rId4">
            <a:extLst>
              <a:ext uri="{28A0092B-C50C-407E-A947-70E740481C1C}">
                <a14:useLocalDpi xmlns:a14="http://schemas.microsoft.com/office/drawing/2010/main" val="0"/>
              </a:ext>
            </a:extLst>
          </a:blip>
          <a:srcRect b="14021"/>
          <a:stretch/>
        </p:blipFill>
        <p:spPr>
          <a:xfrm>
            <a:off x="3233096" y="3769369"/>
            <a:ext cx="1726638" cy="1484547"/>
          </a:xfrm>
          <a:prstGeom prst="rect">
            <a:avLst/>
          </a:prstGeom>
        </p:spPr>
      </p:pic>
      <p:grpSp>
        <p:nvGrpSpPr>
          <p:cNvPr id="27" name="Group 26"/>
          <p:cNvGrpSpPr/>
          <p:nvPr/>
        </p:nvGrpSpPr>
        <p:grpSpPr>
          <a:xfrm>
            <a:off x="9663579" y="6361767"/>
            <a:ext cx="2069876" cy="365761"/>
            <a:chOff x="5977943" y="5461651"/>
            <a:chExt cx="2069876" cy="365761"/>
          </a:xfrm>
        </p:grpSpPr>
        <p:grpSp>
          <p:nvGrpSpPr>
            <p:cNvPr id="28" name="Group 27"/>
            <p:cNvGrpSpPr/>
            <p:nvPr/>
          </p:nvGrpSpPr>
          <p:grpSpPr>
            <a:xfrm>
              <a:off x="5977943" y="5461652"/>
              <a:ext cx="365760" cy="365760"/>
              <a:chOff x="1159293" y="2836622"/>
              <a:chExt cx="1173706" cy="1173707"/>
            </a:xfrm>
          </p:grpSpPr>
          <p:sp>
            <p:nvSpPr>
              <p:cNvPr id="41" name="Donut 40"/>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29" name="Group 28"/>
            <p:cNvGrpSpPr/>
            <p:nvPr/>
          </p:nvGrpSpPr>
          <p:grpSpPr>
            <a:xfrm>
              <a:off x="6416536" y="5461651"/>
              <a:ext cx="365760" cy="365760"/>
              <a:chOff x="3482454" y="4624293"/>
              <a:chExt cx="1173706" cy="1173707"/>
            </a:xfrm>
            <a:solidFill>
              <a:srgbClr val="86BC25"/>
            </a:solidFill>
          </p:grpSpPr>
          <p:sp>
            <p:nvSpPr>
              <p:cNvPr id="39" name="Donut 38"/>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30" name="Group 29"/>
            <p:cNvGrpSpPr/>
            <p:nvPr/>
          </p:nvGrpSpPr>
          <p:grpSpPr>
            <a:xfrm>
              <a:off x="6850149" y="5461651"/>
              <a:ext cx="365760" cy="365760"/>
              <a:chOff x="6709717" y="2828011"/>
              <a:chExt cx="1173706" cy="1173707"/>
            </a:xfrm>
            <a:solidFill>
              <a:srgbClr val="86BC25"/>
            </a:solidFill>
          </p:grpSpPr>
          <p:sp>
            <p:nvSpPr>
              <p:cNvPr id="37" name="Donut 36"/>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31" name="Group 30"/>
            <p:cNvGrpSpPr/>
            <p:nvPr/>
          </p:nvGrpSpPr>
          <p:grpSpPr>
            <a:xfrm>
              <a:off x="7266104" y="5461651"/>
              <a:ext cx="365760" cy="365760"/>
              <a:chOff x="9110855" y="4410428"/>
              <a:chExt cx="1173706" cy="1173707"/>
            </a:xfrm>
            <a:solidFill>
              <a:srgbClr val="86BC25"/>
            </a:solidFill>
          </p:grpSpPr>
          <p:sp>
            <p:nvSpPr>
              <p:cNvPr id="35" name="Donut 34"/>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32" name="Group 31"/>
            <p:cNvGrpSpPr/>
            <p:nvPr/>
          </p:nvGrpSpPr>
          <p:grpSpPr>
            <a:xfrm>
              <a:off x="7682059" y="5461651"/>
              <a:ext cx="365760" cy="365760"/>
              <a:chOff x="10607147" y="2845234"/>
              <a:chExt cx="1173706" cy="1173707"/>
            </a:xfrm>
            <a:solidFill>
              <a:srgbClr val="86BC25"/>
            </a:solidFill>
          </p:grpSpPr>
          <p:sp>
            <p:nvSpPr>
              <p:cNvPr id="33" name="Donut 32"/>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202416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6BC25">
            <a:alpha val="0"/>
          </a:srgbClr>
        </a:solidFill>
        <a:effectLst/>
      </p:bgPr>
    </p:bg>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132842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
        <p:nvSpPr>
          <p:cNvPr id="39" name="TextBox 38">
            <a:extLst>
              <a:ext uri="{FF2B5EF4-FFF2-40B4-BE49-F238E27FC236}">
                <a16:creationId xmlns:a16="http://schemas.microsoft.com/office/drawing/2014/main" id="{26908C8F-44BC-8A4C-ADF3-4FFDA0963300}"/>
              </a:ext>
            </a:extLst>
          </p:cNvPr>
          <p:cNvSpPr txBox="1"/>
          <p:nvPr/>
        </p:nvSpPr>
        <p:spPr>
          <a:xfrm>
            <a:off x="3058510" y="2364830"/>
            <a:ext cx="1005840" cy="1005840"/>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41779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Tree>
    <p:extLst>
      <p:ext uri="{BB962C8B-B14F-4D97-AF65-F5344CB8AC3E}">
        <p14:creationId xmlns:p14="http://schemas.microsoft.com/office/powerpoint/2010/main" val="229670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
        <p:nvSpPr>
          <p:cNvPr id="39" name="TextBox 38">
            <a:extLst>
              <a:ext uri="{FF2B5EF4-FFF2-40B4-BE49-F238E27FC236}">
                <a16:creationId xmlns:a16="http://schemas.microsoft.com/office/drawing/2014/main" id="{B4260896-058E-F64F-850C-2744E2CA4D93}"/>
              </a:ext>
            </a:extLst>
          </p:cNvPr>
          <p:cNvSpPr txBox="1"/>
          <p:nvPr/>
        </p:nvSpPr>
        <p:spPr>
          <a:xfrm>
            <a:off x="8661047" y="3195849"/>
            <a:ext cx="822960" cy="822960"/>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16548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404" y="256790"/>
            <a:ext cx="8323854" cy="523220"/>
          </a:xfrm>
          <a:prstGeom prst="rect">
            <a:avLst/>
          </a:prstGeom>
          <a:noFill/>
        </p:spPr>
        <p:txBody>
          <a:bodyPr wrap="square" rtlCol="0">
            <a:spAutoFit/>
          </a:bodyPr>
          <a:lstStyle/>
          <a:p>
            <a:r>
              <a:rPr lang="en-US" sz="2800" dirty="0">
                <a:latin typeface="Garamond" panose="02020404030301010803" pitchFamily="18" charset="0"/>
                <a:ea typeface="Baskerville Old Face" charset="0"/>
                <a:cs typeface="Baskerville Old Face" charset="0"/>
              </a:rPr>
              <a:t>Strategy | Mobile Application Launch </a:t>
            </a:r>
          </a:p>
        </p:txBody>
      </p:sp>
      <p:sp>
        <p:nvSpPr>
          <p:cNvPr id="46" name="TextBox 45"/>
          <p:cNvSpPr txBox="1"/>
          <p:nvPr/>
        </p:nvSpPr>
        <p:spPr>
          <a:xfrm>
            <a:off x="407814" y="799982"/>
            <a:ext cx="11436856" cy="338554"/>
          </a:xfrm>
          <a:prstGeom prst="rect">
            <a:avLst/>
          </a:prstGeom>
          <a:noFill/>
        </p:spPr>
        <p:txBody>
          <a:bodyPr wrap="square" rtlCol="0">
            <a:spAutoFit/>
          </a:bodyPr>
          <a:lstStyle/>
          <a:p>
            <a:r>
              <a:rPr lang="en-US" sz="1600" dirty="0">
                <a:latin typeface="Garamond" panose="02020404030301010803" pitchFamily="18" charset="0"/>
                <a:ea typeface="Baskerville Old Face" charset="0"/>
                <a:cs typeface="Baskerville Old Face" charset="0"/>
              </a:rPr>
              <a:t>To increase Eliot’s digital footprint, a mobile app can be used to offer innovative features to create a more personal customer experience</a:t>
            </a:r>
          </a:p>
        </p:txBody>
      </p:sp>
      <p:sp>
        <p:nvSpPr>
          <p:cNvPr id="52" name="Arrow: Down 2">
            <a:extLst>
              <a:ext uri="{FF2B5EF4-FFF2-40B4-BE49-F238E27FC236}">
                <a16:creationId xmlns:a16="http://schemas.microsoft.com/office/drawing/2014/main" id="{746C3349-C0F1-5E41-9968-19E41819865B}"/>
              </a:ext>
            </a:extLst>
          </p:cNvPr>
          <p:cNvSpPr/>
          <p:nvPr/>
        </p:nvSpPr>
        <p:spPr>
          <a:xfrm>
            <a:off x="653335" y="2139680"/>
            <a:ext cx="1246317" cy="3443288"/>
          </a:xfrm>
          <a:prstGeom prst="downArrow">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aramond" panose="02020404030301010803" pitchFamily="18"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B89565A3-807B-EA48-A155-67967D2C12AA}"/>
              </a:ext>
            </a:extLst>
          </p:cNvPr>
          <p:cNvSpPr/>
          <p:nvPr/>
        </p:nvSpPr>
        <p:spPr>
          <a:xfrm>
            <a:off x="407814" y="2111499"/>
            <a:ext cx="1737360" cy="914400"/>
          </a:xfrm>
          <a:prstGeom prst="rect">
            <a:avLst/>
          </a:prstGeom>
          <a:solidFill>
            <a:srgbClr val="86BC25"/>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8F8F8"/>
                </a:solidFill>
                <a:latin typeface="Garamond" panose="02020404030301010803" pitchFamily="18" charset="0"/>
                <a:ea typeface="Verdana" panose="020B0604030504040204" pitchFamily="34" charset="0"/>
                <a:cs typeface="Verdana" panose="020B0604030504040204" pitchFamily="34" charset="0"/>
              </a:rPr>
              <a:t>Mobile App Creation</a:t>
            </a:r>
          </a:p>
        </p:txBody>
      </p:sp>
      <p:sp>
        <p:nvSpPr>
          <p:cNvPr id="54" name="Rectangle 53">
            <a:extLst>
              <a:ext uri="{FF2B5EF4-FFF2-40B4-BE49-F238E27FC236}">
                <a16:creationId xmlns:a16="http://schemas.microsoft.com/office/drawing/2014/main" id="{BCB4E1CE-8FED-2C4E-96A0-3CD6C8169888}"/>
              </a:ext>
            </a:extLst>
          </p:cNvPr>
          <p:cNvSpPr/>
          <p:nvPr/>
        </p:nvSpPr>
        <p:spPr>
          <a:xfrm>
            <a:off x="407814" y="3808385"/>
            <a:ext cx="1737360" cy="914400"/>
          </a:xfrm>
          <a:prstGeom prst="rect">
            <a:avLst/>
          </a:prstGeom>
          <a:solidFill>
            <a:schemeClr val="bg1"/>
          </a:solidFill>
          <a:ln w="3175">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Garamond" panose="02020404030301010803" pitchFamily="18" charset="0"/>
                <a:ea typeface="Verdana" panose="020B0604030504040204" pitchFamily="34" charset="0"/>
                <a:cs typeface="Verdana" panose="020B0604030504040204" pitchFamily="34" charset="0"/>
              </a:rPr>
              <a:t>Community Involvement Initiatives</a:t>
            </a:r>
          </a:p>
        </p:txBody>
      </p:sp>
      <p:cxnSp>
        <p:nvCxnSpPr>
          <p:cNvPr id="55" name="Straight Connector 54">
            <a:extLst>
              <a:ext uri="{FF2B5EF4-FFF2-40B4-BE49-F238E27FC236}">
                <a16:creationId xmlns:a16="http://schemas.microsoft.com/office/drawing/2014/main" id="{93AB4A1B-4605-5845-9777-32C7059CB0F3}"/>
              </a:ext>
            </a:extLst>
          </p:cNvPr>
          <p:cNvCxnSpPr>
            <a:cxnSpLocks/>
          </p:cNvCxnSpPr>
          <p:nvPr/>
        </p:nvCxnSpPr>
        <p:spPr>
          <a:xfrm>
            <a:off x="4121095"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67EC0D-BB10-F642-BD07-FADED2B990F5}"/>
              </a:ext>
            </a:extLst>
          </p:cNvPr>
          <p:cNvCxnSpPr>
            <a:cxnSpLocks/>
          </p:cNvCxnSpPr>
          <p:nvPr/>
        </p:nvCxnSpPr>
        <p:spPr>
          <a:xfrm>
            <a:off x="6117470"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CDDEB2-0560-4347-BD7A-D428FBBF1944}"/>
              </a:ext>
            </a:extLst>
          </p:cNvPr>
          <p:cNvCxnSpPr>
            <a:cxnSpLocks/>
          </p:cNvCxnSpPr>
          <p:nvPr/>
        </p:nvCxnSpPr>
        <p:spPr>
          <a:xfrm>
            <a:off x="8094878" y="1300964"/>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5B5AAB-CA08-FB4D-8C55-22A8DC6C280E}"/>
              </a:ext>
            </a:extLst>
          </p:cNvPr>
          <p:cNvCxnSpPr>
            <a:cxnSpLocks/>
          </p:cNvCxnSpPr>
          <p:nvPr/>
        </p:nvCxnSpPr>
        <p:spPr>
          <a:xfrm>
            <a:off x="10050176" y="1288546"/>
            <a:ext cx="0" cy="502920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2900F46-A24C-C945-9065-BD8E425BB8DD}"/>
              </a:ext>
            </a:extLst>
          </p:cNvPr>
          <p:cNvSpPr txBox="1"/>
          <p:nvPr/>
        </p:nvSpPr>
        <p:spPr>
          <a:xfrm>
            <a:off x="6181633" y="4513718"/>
            <a:ext cx="1913245" cy="1508105"/>
          </a:xfrm>
          <a:prstGeom prst="rect">
            <a:avLst/>
          </a:prstGeom>
          <a:noFill/>
        </p:spPr>
        <p:txBody>
          <a:bodyPr wrap="square" rtlCol="0">
            <a:spAutoFit/>
          </a:bodyPr>
          <a:lstStyle/>
          <a:p>
            <a:pPr algn="ctr"/>
            <a:r>
              <a:rPr lang="en-US" b="1" dirty="0">
                <a:latin typeface="Garamond" panose="02020404030301010803" pitchFamily="18" charset="0"/>
              </a:rPr>
              <a:t>Cart</a:t>
            </a:r>
          </a:p>
          <a:p>
            <a:r>
              <a:rPr lang="en-US" sz="1400" dirty="0">
                <a:latin typeface="Garamond" panose="02020404030301010803" pitchFamily="18" charset="0"/>
              </a:rPr>
              <a:t>-Items about to be purchased</a:t>
            </a:r>
          </a:p>
          <a:p>
            <a:r>
              <a:rPr lang="en-US" sz="1400" dirty="0">
                <a:latin typeface="Garamond" panose="02020404030301010803" pitchFamily="18" charset="0"/>
              </a:rPr>
              <a:t>-Check-out process</a:t>
            </a:r>
          </a:p>
          <a:p>
            <a:r>
              <a:rPr lang="en-US" sz="1400" dirty="0">
                <a:latin typeface="Garamond" panose="02020404030301010803" pitchFamily="18" charset="0"/>
              </a:rPr>
              <a:t>-Entering promo codes</a:t>
            </a:r>
          </a:p>
          <a:p>
            <a:endParaRPr lang="en-US" dirty="0"/>
          </a:p>
        </p:txBody>
      </p:sp>
      <p:sp>
        <p:nvSpPr>
          <p:cNvPr id="60" name="TextBox 59">
            <a:extLst>
              <a:ext uri="{FF2B5EF4-FFF2-40B4-BE49-F238E27FC236}">
                <a16:creationId xmlns:a16="http://schemas.microsoft.com/office/drawing/2014/main" id="{DFBE6C4F-BAAA-A94D-949D-AF3B3B4790A0}"/>
              </a:ext>
            </a:extLst>
          </p:cNvPr>
          <p:cNvSpPr txBox="1"/>
          <p:nvPr/>
        </p:nvSpPr>
        <p:spPr>
          <a:xfrm>
            <a:off x="8184382" y="4513718"/>
            <a:ext cx="1994655" cy="2154436"/>
          </a:xfrm>
          <a:prstGeom prst="rect">
            <a:avLst/>
          </a:prstGeom>
          <a:noFill/>
        </p:spPr>
        <p:txBody>
          <a:bodyPr wrap="square" rtlCol="0">
            <a:spAutoFit/>
          </a:bodyPr>
          <a:lstStyle/>
          <a:p>
            <a:pPr algn="ctr"/>
            <a:r>
              <a:rPr lang="en-US" b="1" dirty="0">
                <a:latin typeface="Garamond" panose="02020404030301010803" pitchFamily="18" charset="0"/>
              </a:rPr>
              <a:t>Stores</a:t>
            </a:r>
          </a:p>
          <a:p>
            <a:r>
              <a:rPr lang="en-US" sz="1400" dirty="0">
                <a:latin typeface="Garamond" panose="02020404030301010803" pitchFamily="18" charset="0"/>
              </a:rPr>
              <a:t>-Location of close-by stores</a:t>
            </a:r>
          </a:p>
          <a:p>
            <a:r>
              <a:rPr lang="en-US" sz="1400" dirty="0">
                <a:latin typeface="Garamond" panose="02020404030301010803" pitchFamily="18" charset="0"/>
              </a:rPr>
              <a:t>-Blue print of all stores</a:t>
            </a:r>
          </a:p>
          <a:p>
            <a:r>
              <a:rPr lang="en-US" sz="1400" dirty="0">
                <a:latin typeface="Garamond" panose="02020404030301010803" pitchFamily="18" charset="0"/>
              </a:rPr>
              <a:t>-Scan barcode to see product details</a:t>
            </a:r>
          </a:p>
          <a:p>
            <a:r>
              <a:rPr lang="en-US" sz="1400" dirty="0">
                <a:latin typeface="Garamond" panose="02020404030301010803" pitchFamily="18" charset="0"/>
              </a:rPr>
              <a:t>-Call for assistance  button if in a store</a:t>
            </a:r>
          </a:p>
          <a:p>
            <a:endParaRPr lang="en-US" dirty="0"/>
          </a:p>
        </p:txBody>
      </p:sp>
      <p:sp>
        <p:nvSpPr>
          <p:cNvPr id="61" name="TextBox 60">
            <a:extLst>
              <a:ext uri="{FF2B5EF4-FFF2-40B4-BE49-F238E27FC236}">
                <a16:creationId xmlns:a16="http://schemas.microsoft.com/office/drawing/2014/main" id="{B8DA2A5E-020A-A148-A471-C0FDF12DB65B}"/>
              </a:ext>
            </a:extLst>
          </p:cNvPr>
          <p:cNvSpPr txBox="1"/>
          <p:nvPr/>
        </p:nvSpPr>
        <p:spPr>
          <a:xfrm>
            <a:off x="2270170" y="4541273"/>
            <a:ext cx="1834497" cy="1938992"/>
          </a:xfrm>
          <a:prstGeom prst="rect">
            <a:avLst/>
          </a:prstGeom>
          <a:noFill/>
        </p:spPr>
        <p:txBody>
          <a:bodyPr wrap="square" rtlCol="0">
            <a:spAutoFit/>
          </a:bodyPr>
          <a:lstStyle/>
          <a:p>
            <a:pPr algn="ctr"/>
            <a:r>
              <a:rPr lang="en-US" b="1" dirty="0">
                <a:latin typeface="Garamond" panose="02020404030301010803" pitchFamily="18" charset="0"/>
              </a:rPr>
              <a:t>Home</a:t>
            </a:r>
          </a:p>
          <a:p>
            <a:r>
              <a:rPr lang="en-US" sz="1400" dirty="0">
                <a:latin typeface="Garamond" panose="02020404030301010803" pitchFamily="18" charset="0"/>
              </a:rPr>
              <a:t>-Recommendation</a:t>
            </a:r>
          </a:p>
          <a:p>
            <a:r>
              <a:rPr lang="en-US" sz="1400" dirty="0">
                <a:latin typeface="Garamond" panose="02020404030301010803" pitchFamily="18" charset="0"/>
              </a:rPr>
              <a:t>of potential clothing</a:t>
            </a:r>
          </a:p>
          <a:p>
            <a:r>
              <a:rPr lang="en-US" sz="1400" dirty="0">
                <a:latin typeface="Garamond" panose="02020404030301010803" pitchFamily="18" charset="0"/>
              </a:rPr>
              <a:t>-Local promotions</a:t>
            </a:r>
          </a:p>
          <a:p>
            <a:r>
              <a:rPr lang="en-US" sz="1400" dirty="0">
                <a:latin typeface="Garamond" panose="02020404030301010803" pitchFamily="18" charset="0"/>
              </a:rPr>
              <a:t>-Upcoming events and competitions</a:t>
            </a:r>
          </a:p>
          <a:p>
            <a:r>
              <a:rPr lang="en-US" sz="1400" dirty="0">
                <a:latin typeface="Garamond" panose="02020404030301010803" pitchFamily="18" charset="0"/>
              </a:rPr>
              <a:t>-EA community </a:t>
            </a:r>
          </a:p>
          <a:p>
            <a:endParaRPr lang="en-US" dirty="0"/>
          </a:p>
        </p:txBody>
      </p:sp>
      <p:sp>
        <p:nvSpPr>
          <p:cNvPr id="62" name="TextBox 61">
            <a:extLst>
              <a:ext uri="{FF2B5EF4-FFF2-40B4-BE49-F238E27FC236}">
                <a16:creationId xmlns:a16="http://schemas.microsoft.com/office/drawing/2014/main" id="{C47CAD04-F6F6-F54F-99C6-5802BCF65939}"/>
              </a:ext>
            </a:extLst>
          </p:cNvPr>
          <p:cNvSpPr txBox="1"/>
          <p:nvPr/>
        </p:nvSpPr>
        <p:spPr>
          <a:xfrm>
            <a:off x="10201822" y="4521421"/>
            <a:ext cx="1782836" cy="1723549"/>
          </a:xfrm>
          <a:prstGeom prst="rect">
            <a:avLst/>
          </a:prstGeom>
          <a:noFill/>
        </p:spPr>
        <p:txBody>
          <a:bodyPr wrap="square" rtlCol="0">
            <a:spAutoFit/>
          </a:bodyPr>
          <a:lstStyle/>
          <a:p>
            <a:pPr algn="ctr"/>
            <a:r>
              <a:rPr lang="en-US" b="1" dirty="0">
                <a:latin typeface="Garamond" panose="02020404030301010803" pitchFamily="18" charset="0"/>
              </a:rPr>
              <a:t>Account</a:t>
            </a:r>
          </a:p>
          <a:p>
            <a:r>
              <a:rPr lang="en-US" sz="1400" dirty="0">
                <a:latin typeface="Garamond" panose="02020404030301010803" pitchFamily="18" charset="0"/>
              </a:rPr>
              <a:t>-Customer profile</a:t>
            </a:r>
          </a:p>
          <a:p>
            <a:r>
              <a:rPr lang="en-US" sz="1400" dirty="0">
                <a:latin typeface="Garamond" panose="02020404030301010803" pitchFamily="18" charset="0"/>
              </a:rPr>
              <a:t>-Customer feedback</a:t>
            </a:r>
          </a:p>
          <a:p>
            <a:r>
              <a:rPr lang="en-US" sz="1400" dirty="0">
                <a:latin typeface="Garamond" panose="02020404030301010803" pitchFamily="18" charset="0"/>
              </a:rPr>
              <a:t>-Track orders</a:t>
            </a:r>
          </a:p>
          <a:p>
            <a:r>
              <a:rPr lang="en-US" sz="1400" dirty="0">
                <a:latin typeface="Garamond" panose="02020404030301010803" pitchFamily="18" charset="0"/>
              </a:rPr>
              <a:t>-Loyalty rewards card/barcode</a:t>
            </a:r>
          </a:p>
          <a:p>
            <a:endParaRPr lang="en-US" dirty="0"/>
          </a:p>
        </p:txBody>
      </p:sp>
      <p:sp>
        <p:nvSpPr>
          <p:cNvPr id="63" name="TextBox 62">
            <a:extLst>
              <a:ext uri="{FF2B5EF4-FFF2-40B4-BE49-F238E27FC236}">
                <a16:creationId xmlns:a16="http://schemas.microsoft.com/office/drawing/2014/main" id="{FC336CF9-BD37-FB43-990E-390B3C88D5DE}"/>
              </a:ext>
            </a:extLst>
          </p:cNvPr>
          <p:cNvSpPr txBox="1"/>
          <p:nvPr/>
        </p:nvSpPr>
        <p:spPr>
          <a:xfrm>
            <a:off x="4227153" y="4513718"/>
            <a:ext cx="1782836" cy="1938992"/>
          </a:xfrm>
          <a:prstGeom prst="rect">
            <a:avLst/>
          </a:prstGeom>
          <a:noFill/>
        </p:spPr>
        <p:txBody>
          <a:bodyPr wrap="square" rtlCol="0">
            <a:spAutoFit/>
          </a:bodyPr>
          <a:lstStyle/>
          <a:p>
            <a:pPr algn="ctr"/>
            <a:r>
              <a:rPr lang="en-US" b="1" dirty="0">
                <a:latin typeface="Garamond" panose="02020404030301010803" pitchFamily="18" charset="0"/>
              </a:rPr>
              <a:t>Shop</a:t>
            </a:r>
          </a:p>
          <a:p>
            <a:r>
              <a:rPr lang="en-US" sz="1400" dirty="0">
                <a:latin typeface="Garamond" panose="02020404030301010803" pitchFamily="18" charset="0"/>
              </a:rPr>
              <a:t>-Wide array of women’s and men’s clothing</a:t>
            </a:r>
          </a:p>
          <a:p>
            <a:r>
              <a:rPr lang="en-US" sz="1400" dirty="0">
                <a:latin typeface="Garamond" panose="02020404030301010803" pitchFamily="18" charset="0"/>
              </a:rPr>
              <a:t>-Recently viewed</a:t>
            </a:r>
          </a:p>
          <a:p>
            <a:r>
              <a:rPr lang="en-US" sz="1400" dirty="0">
                <a:latin typeface="Garamond" panose="02020404030301010803" pitchFamily="18" charset="0"/>
              </a:rPr>
              <a:t>-Recommendation section </a:t>
            </a:r>
          </a:p>
          <a:p>
            <a:endParaRPr lang="en-US" dirty="0"/>
          </a:p>
        </p:txBody>
      </p:sp>
      <p:pic>
        <p:nvPicPr>
          <p:cNvPr id="64" name="Picture 63">
            <a:extLst>
              <a:ext uri="{FF2B5EF4-FFF2-40B4-BE49-F238E27FC236}">
                <a16:creationId xmlns:a16="http://schemas.microsoft.com/office/drawing/2014/main" id="{5D5D0890-043F-2846-B1D2-7486A4FA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04" y="1300964"/>
            <a:ext cx="1747915" cy="3108960"/>
          </a:xfrm>
          <a:prstGeom prst="rect">
            <a:avLst/>
          </a:prstGeom>
          <a:ln>
            <a:solidFill>
              <a:schemeClr val="bg1">
                <a:lumMod val="75000"/>
              </a:schemeClr>
            </a:solidFill>
          </a:ln>
        </p:spPr>
      </p:pic>
      <p:pic>
        <p:nvPicPr>
          <p:cNvPr id="65" name="Picture 64">
            <a:extLst>
              <a:ext uri="{FF2B5EF4-FFF2-40B4-BE49-F238E27FC236}">
                <a16:creationId xmlns:a16="http://schemas.microsoft.com/office/drawing/2014/main" id="{C5950299-4874-1746-9763-00911BC9F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037" y="1300964"/>
            <a:ext cx="1747915" cy="3108960"/>
          </a:xfrm>
          <a:prstGeom prst="rect">
            <a:avLst/>
          </a:prstGeom>
          <a:ln>
            <a:solidFill>
              <a:schemeClr val="bg1">
                <a:lumMod val="75000"/>
              </a:schemeClr>
            </a:solidFill>
          </a:ln>
        </p:spPr>
      </p:pic>
      <p:pic>
        <p:nvPicPr>
          <p:cNvPr id="66" name="Picture 65">
            <a:extLst>
              <a:ext uri="{FF2B5EF4-FFF2-40B4-BE49-F238E27FC236}">
                <a16:creationId xmlns:a16="http://schemas.microsoft.com/office/drawing/2014/main" id="{0FA74D04-3F4A-4A41-8355-332B63D3B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821" y="1300964"/>
            <a:ext cx="1747915" cy="3108960"/>
          </a:xfrm>
          <a:prstGeom prst="rect">
            <a:avLst/>
          </a:prstGeom>
          <a:ln>
            <a:solidFill>
              <a:schemeClr val="bg1">
                <a:lumMod val="75000"/>
              </a:schemeClr>
            </a:solidFill>
          </a:ln>
        </p:spPr>
      </p:pic>
      <p:pic>
        <p:nvPicPr>
          <p:cNvPr id="67" name="Picture 66">
            <a:extLst>
              <a:ext uri="{FF2B5EF4-FFF2-40B4-BE49-F238E27FC236}">
                <a16:creationId xmlns:a16="http://schemas.microsoft.com/office/drawing/2014/main" id="{DC5EFD46-5B3B-C449-B082-6B47C785D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0170" y="1300964"/>
            <a:ext cx="1747915" cy="3108960"/>
          </a:xfrm>
          <a:prstGeom prst="rect">
            <a:avLst/>
          </a:prstGeom>
          <a:ln>
            <a:solidFill>
              <a:schemeClr val="bg1">
                <a:lumMod val="75000"/>
              </a:schemeClr>
            </a:solidFill>
          </a:ln>
        </p:spPr>
      </p:pic>
      <p:pic>
        <p:nvPicPr>
          <p:cNvPr id="68" name="Picture 67">
            <a:extLst>
              <a:ext uri="{FF2B5EF4-FFF2-40B4-BE49-F238E27FC236}">
                <a16:creationId xmlns:a16="http://schemas.microsoft.com/office/drawing/2014/main" id="{E0DFCD12-77E4-B349-882A-66A75942BA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387" y="1300964"/>
            <a:ext cx="1747915" cy="3108960"/>
          </a:xfrm>
          <a:prstGeom prst="rect">
            <a:avLst/>
          </a:prstGeom>
          <a:ln>
            <a:solidFill>
              <a:schemeClr val="bg1">
                <a:lumMod val="75000"/>
              </a:schemeClr>
            </a:solidFill>
          </a:ln>
        </p:spPr>
      </p:pic>
      <p:sp>
        <p:nvSpPr>
          <p:cNvPr id="69" name="TextBox 68"/>
          <p:cNvSpPr txBox="1"/>
          <p:nvPr/>
        </p:nvSpPr>
        <p:spPr>
          <a:xfrm>
            <a:off x="2021248" y="6638588"/>
            <a:ext cx="3097323" cy="215444"/>
          </a:xfrm>
          <a:prstGeom prst="rect">
            <a:avLst/>
          </a:prstGeom>
          <a:noFill/>
        </p:spPr>
        <p:txBody>
          <a:bodyPr wrap="none" rtlCol="0">
            <a:spAutoFit/>
          </a:bodyPr>
          <a:lstStyle/>
          <a:p>
            <a:r>
              <a:rPr lang="en-US" sz="800" dirty="0">
                <a:solidFill>
                  <a:schemeClr val="bg1">
                    <a:lumMod val="50000"/>
                  </a:schemeClr>
                </a:solidFill>
                <a:latin typeface="Garamond" charset="0"/>
                <a:ea typeface="Garamond" charset="0"/>
                <a:cs typeface="Garamond" charset="0"/>
              </a:rPr>
              <a:t>*Clothing photos taken from Charlotte Russe, Nordstrom, or Forever 21</a:t>
            </a:r>
          </a:p>
        </p:txBody>
      </p:sp>
      <p:sp>
        <p:nvSpPr>
          <p:cNvPr id="70" name="Oval 69"/>
          <p:cNvSpPr/>
          <p:nvPr/>
        </p:nvSpPr>
        <p:spPr>
          <a:xfrm>
            <a:off x="10158761" y="6389649"/>
            <a:ext cx="267629" cy="289931"/>
          </a:xfrm>
          <a:prstGeom prst="ellipse">
            <a:avLst/>
          </a:prstGeom>
          <a:solidFill>
            <a:srgbClr val="86BC2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9663579" y="6361767"/>
            <a:ext cx="2069876" cy="365761"/>
            <a:chOff x="5977943" y="5461651"/>
            <a:chExt cx="2069876" cy="365761"/>
          </a:xfrm>
        </p:grpSpPr>
        <p:grpSp>
          <p:nvGrpSpPr>
            <p:cNvPr id="72" name="Group 71"/>
            <p:cNvGrpSpPr/>
            <p:nvPr/>
          </p:nvGrpSpPr>
          <p:grpSpPr>
            <a:xfrm>
              <a:off x="5977943" y="5461652"/>
              <a:ext cx="365760" cy="365760"/>
              <a:chOff x="1159293" y="2836622"/>
              <a:chExt cx="1173706" cy="1173707"/>
            </a:xfrm>
          </p:grpSpPr>
          <p:sp>
            <p:nvSpPr>
              <p:cNvPr id="85" name="Donut 84"/>
              <p:cNvSpPr/>
              <p:nvPr/>
            </p:nvSpPr>
            <p:spPr>
              <a:xfrm>
                <a:off x="1159293" y="2836622"/>
                <a:ext cx="1173706" cy="1173707"/>
              </a:xfrm>
              <a:prstGeom prst="donut">
                <a:avLst>
                  <a:gd name="adj" fmla="val 12624"/>
                </a:avLst>
              </a:prstGeom>
              <a:solidFill>
                <a:srgbClr val="86BC25"/>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593" y="2979922"/>
                <a:ext cx="887105" cy="887105"/>
              </a:xfrm>
              <a:prstGeom prst="rect">
                <a:avLst/>
              </a:prstGeom>
            </p:spPr>
          </p:pic>
        </p:grpSp>
        <p:grpSp>
          <p:nvGrpSpPr>
            <p:cNvPr id="73" name="Group 72"/>
            <p:cNvGrpSpPr/>
            <p:nvPr/>
          </p:nvGrpSpPr>
          <p:grpSpPr>
            <a:xfrm>
              <a:off x="6416536" y="5461651"/>
              <a:ext cx="365760" cy="365760"/>
              <a:chOff x="3482454" y="4624293"/>
              <a:chExt cx="1173706" cy="1173707"/>
            </a:xfrm>
            <a:solidFill>
              <a:srgbClr val="86BC25"/>
            </a:solidFill>
          </p:grpSpPr>
          <p:sp>
            <p:nvSpPr>
              <p:cNvPr id="83" name="Donut 82"/>
              <p:cNvSpPr/>
              <p:nvPr/>
            </p:nvSpPr>
            <p:spPr>
              <a:xfrm>
                <a:off x="3482454" y="4624293"/>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92" y="4847255"/>
                <a:ext cx="740013" cy="740013"/>
              </a:xfrm>
              <a:prstGeom prst="rect">
                <a:avLst/>
              </a:prstGeom>
              <a:noFill/>
              <a:ln>
                <a:noFill/>
              </a:ln>
            </p:spPr>
          </p:pic>
        </p:grpSp>
        <p:grpSp>
          <p:nvGrpSpPr>
            <p:cNvPr id="74" name="Group 73"/>
            <p:cNvGrpSpPr/>
            <p:nvPr/>
          </p:nvGrpSpPr>
          <p:grpSpPr>
            <a:xfrm>
              <a:off x="6850149" y="5461651"/>
              <a:ext cx="365760" cy="365760"/>
              <a:chOff x="6709717" y="2828011"/>
              <a:chExt cx="1173706" cy="1173707"/>
            </a:xfrm>
            <a:solidFill>
              <a:srgbClr val="86BC25"/>
            </a:solidFill>
          </p:grpSpPr>
          <p:sp>
            <p:nvSpPr>
              <p:cNvPr id="81" name="Donut 80"/>
              <p:cNvSpPr/>
              <p:nvPr/>
            </p:nvSpPr>
            <p:spPr>
              <a:xfrm>
                <a:off x="6709717" y="2828011"/>
                <a:ext cx="1173706" cy="1173707"/>
              </a:xfrm>
              <a:prstGeom prst="donut">
                <a:avLst>
                  <a:gd name="adj" fmla="val 126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8923" y="3009977"/>
                <a:ext cx="819676" cy="819676"/>
              </a:xfrm>
              <a:prstGeom prst="rect">
                <a:avLst/>
              </a:prstGeom>
              <a:noFill/>
              <a:ln>
                <a:noFill/>
              </a:ln>
            </p:spPr>
          </p:pic>
        </p:grpSp>
        <p:grpSp>
          <p:nvGrpSpPr>
            <p:cNvPr id="75" name="Group 74"/>
            <p:cNvGrpSpPr/>
            <p:nvPr/>
          </p:nvGrpSpPr>
          <p:grpSpPr>
            <a:xfrm>
              <a:off x="7266104" y="5461651"/>
              <a:ext cx="365760" cy="365760"/>
              <a:chOff x="9110855" y="4410428"/>
              <a:chExt cx="1173706" cy="1173707"/>
            </a:xfrm>
            <a:solidFill>
              <a:srgbClr val="86BC25"/>
            </a:solidFill>
          </p:grpSpPr>
          <p:sp>
            <p:nvSpPr>
              <p:cNvPr id="79" name="Donut 78"/>
              <p:cNvSpPr/>
              <p:nvPr/>
            </p:nvSpPr>
            <p:spPr>
              <a:xfrm>
                <a:off x="9110855" y="4410428"/>
                <a:ext cx="1173706" cy="1173707"/>
              </a:xfrm>
              <a:prstGeom prst="donut">
                <a:avLst>
                  <a:gd name="adj" fmla="val 12624"/>
                </a:avLst>
              </a:prstGeom>
              <a:grp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0" name="Picture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5559" y="4468432"/>
                <a:ext cx="906335" cy="906335"/>
              </a:xfrm>
              <a:prstGeom prst="rect">
                <a:avLst/>
              </a:prstGeom>
              <a:noFill/>
              <a:ln>
                <a:noFill/>
              </a:ln>
            </p:spPr>
          </p:pic>
        </p:grpSp>
        <p:grpSp>
          <p:nvGrpSpPr>
            <p:cNvPr id="76" name="Group 75"/>
            <p:cNvGrpSpPr/>
            <p:nvPr/>
          </p:nvGrpSpPr>
          <p:grpSpPr>
            <a:xfrm>
              <a:off x="7682059" y="5461651"/>
              <a:ext cx="365760" cy="365760"/>
              <a:chOff x="10607147" y="2845234"/>
              <a:chExt cx="1173706" cy="1173707"/>
            </a:xfrm>
            <a:solidFill>
              <a:srgbClr val="86BC25"/>
            </a:solidFill>
          </p:grpSpPr>
          <p:sp>
            <p:nvSpPr>
              <p:cNvPr id="77" name="Donut 76"/>
              <p:cNvSpPr/>
              <p:nvPr/>
            </p:nvSpPr>
            <p:spPr>
              <a:xfrm>
                <a:off x="10607147" y="2845234"/>
                <a:ext cx="1173706" cy="1173707"/>
              </a:xfrm>
              <a:prstGeom prst="donut">
                <a:avLst>
                  <a:gd name="adj" fmla="val 126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34267" y="3016597"/>
                <a:ext cx="778679" cy="778679"/>
              </a:xfrm>
              <a:prstGeom prst="rect">
                <a:avLst/>
              </a:prstGeom>
              <a:noFill/>
              <a:ln>
                <a:noFill/>
              </a:ln>
            </p:spPr>
          </p:pic>
        </p:grpSp>
      </p:grpSp>
      <p:sp>
        <p:nvSpPr>
          <p:cNvPr id="39" name="TextBox 38">
            <a:extLst>
              <a:ext uri="{FF2B5EF4-FFF2-40B4-BE49-F238E27FC236}">
                <a16:creationId xmlns:a16="http://schemas.microsoft.com/office/drawing/2014/main" id="{AB9413E9-4F54-2F4F-BEB2-8E66FD9D7189}"/>
              </a:ext>
            </a:extLst>
          </p:cNvPr>
          <p:cNvSpPr txBox="1"/>
          <p:nvPr/>
        </p:nvSpPr>
        <p:spPr>
          <a:xfrm>
            <a:off x="9228509" y="3199349"/>
            <a:ext cx="822960" cy="822960"/>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75036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5012</TotalTime>
  <Words>2975</Words>
  <Application>Microsoft Macintosh PowerPoint</Application>
  <PresentationFormat>Widescreen</PresentationFormat>
  <Paragraphs>617</Paragraphs>
  <Slides>29</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DengXian</vt:lpstr>
      <vt:lpstr>DengXian</vt:lpstr>
      <vt:lpstr>Arial</vt:lpstr>
      <vt:lpstr>Avenir Next</vt:lpstr>
      <vt:lpstr>Baskerville Old Face</vt:lpstr>
      <vt:lpstr>Calibri</vt:lpstr>
      <vt:lpstr>Calibri Light</vt:lpstr>
      <vt:lpstr>Garamond</vt:lpstr>
      <vt:lpstr>Modern No. 20</vt:lpstr>
      <vt:lpstr>Palatino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dc:creator>
  <cp:lastModifiedBy>Donna Yu</cp:lastModifiedBy>
  <cp:revision>191</cp:revision>
  <dcterms:created xsi:type="dcterms:W3CDTF">2017-02-08T05:05:09Z</dcterms:created>
  <dcterms:modified xsi:type="dcterms:W3CDTF">2018-02-09T11:48:58Z</dcterms:modified>
</cp:coreProperties>
</file>