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560B-858A-4F6E-80BA-BE5C1E0A0400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8901-9247-4519-B944-BD6A6E79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RocketMQ源码解读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品味Apache顶级项目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183083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pic>
        <p:nvPicPr>
          <p:cNvPr id="12" name="Object 11" descr="https://fynotefile.oss-cn-zhangjiakou.aliyuncs.com/fynote/fyfile/5983/1/3acbf2d071284775872ab24d145548eb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7061" y="4007054"/>
            <a:ext cx="1930308" cy="1071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路由剔除机制思路分析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661b8ff22e064d01976c92bafbdd911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5" y="1071980"/>
            <a:ext cx="9144000" cy="3969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983/1/14908dab8fbf4ff38d566ea6570650c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48" y="1119944"/>
            <a:ext cx="4829089" cy="871492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源码亮点解读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23515" y="769306"/>
            <a:ext cx="289305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源码亮点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读写锁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6376494" y="1783885"/>
            <a:ext cx="2175583" cy="137160"/>
          </a:xfrm>
          <a:custGeom>
            <a:avLst/>
            <a:gdLst/>
            <a:ahLst/>
            <a:cxnLst/>
            <a:rect l="l" t="t" r="r" b="b"/>
            <a:pathLst>
              <a:path w="2175583" h="137160">
                <a:moveTo>
                  <a:pt x="0" y="0"/>
                </a:moveTo>
                <a:lnTo>
                  <a:pt x="2175583" y="0"/>
                </a:lnTo>
                <a:lnTo>
                  <a:pt x="2175583" y="137160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1E02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7077732" y="1179525"/>
            <a:ext cx="275251" cy="655745"/>
          </a:xfrm>
          <a:custGeom>
            <a:avLst/>
            <a:gdLst/>
            <a:ahLst/>
            <a:cxnLst/>
            <a:rect l="l" t="t" r="r" b="b"/>
            <a:pathLst>
              <a:path w="275251" h="655745">
                <a:moveTo>
                  <a:pt x="275251" y="65574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5B9BD5"/>
            </a:solidFill>
            <a:prstDash val="solid"/>
            <a:headEnd type="none"/>
            <a:tailEnd type="arrow"/>
          </a:ln>
        </p:spPr>
      </p:sp>
      <p:sp>
        <p:nvSpPr>
          <p:cNvPr id="8" name="Object7"/>
          <p:cNvSpPr/>
          <p:nvPr/>
        </p:nvSpPr>
        <p:spPr>
          <a:xfrm>
            <a:off x="6242292" y="722325"/>
            <a:ext cx="149478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FF1E0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读写锁：高效</a:t>
            </a:r>
            <a:endParaRPr lang="en-US" sz="1500" dirty="0"/>
          </a:p>
        </p:txBody>
      </p:sp>
      <p:sp>
        <p:nvSpPr>
          <p:cNvPr id="9" name="Object8"/>
          <p:cNvSpPr/>
          <p:nvPr/>
        </p:nvSpPr>
        <p:spPr>
          <a:xfrm>
            <a:off x="723515" y="2478907"/>
            <a:ext cx="325465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存储基于内存</a:t>
            </a:r>
            <a:endParaRPr lang="en-US" sz="1500" dirty="0"/>
          </a:p>
        </p:txBody>
      </p:sp>
      <p:pic>
        <p:nvPicPr>
          <p:cNvPr id="10" name="Object 9" descr="https://fynotefile.oss-cn-zhangjiakou.aliyuncs.com/fynote/fyfile/5983/1/aabfe0f0967447e589d48112f0e60b7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748" y="2786252"/>
            <a:ext cx="5135001" cy="1802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NameServer的无状态化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86415" y="707224"/>
            <a:ext cx="6629435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NameServer集群中它们相互之间是不通讯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主从架构中，Broker都会向所有NameServer注册路由、心跳信息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生产者/消费者同一时间，与NameServer集群中其中一台建立长连接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1/0aad0e4c4618485883b55c6b2c68767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43" y="1713064"/>
            <a:ext cx="6817227" cy="34304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98093" y="9265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RocketMQ源码课程安排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0097" y="738378"/>
          <a:ext cx="8850028" cy="3651504"/>
        </p:xfrm>
        <a:graphic>
          <a:graphicData uri="http://schemas.openxmlformats.org/drawingml/2006/table">
            <a:tbl>
              <a:tblPr/>
              <a:tblGrid>
                <a:gridCol w="571109"/>
                <a:gridCol w="1929384"/>
                <a:gridCol w="6349535"/>
              </a:tblGrid>
              <a:tr h="56997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章节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章节名称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章节描述</a:t>
                      </a:r>
                      <a:endParaRPr lang="en-US" sz="15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1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整体架构及NameServer源码分析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RocketMQ源码整体架构、RocketMQ源码下载及安装、NameServer架构设计、NameServer启动流程 、路由管理/路由剔除、使用读写锁确保消息发送的高并发</a:t>
                      </a:r>
                      <a:endParaRPr 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2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消息存储源码分析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Broker启动流程分析 、消息存储设计、消息写入流程 、亮点分析：NRS与NRC的功能号设计；同步双写数倍性能提升的CompletableFuture；Commitlog写入时使用可重入锁还是自旋锁；零拷贝技术之MMAP提升文件读写性能；堆外内存机制</a:t>
                      </a:r>
                      <a:endParaRPr 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3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Producer源码分析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Producer启动流程、源码深入分析之选择队列策略、源码深入分析之客户端连接建立的时机、源码深入分析之故障延迟机制</a:t>
                      </a:r>
                      <a:endParaRPr 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4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Consumer源码分析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消费者启动源码分析、源码深入分析之Rebalance机制、源码深入分析之并发消费、源码深入分析之顺序消费、源码深入分析之消费常见问题（重复、卡死、启动延迟等）</a:t>
                      </a:r>
                      <a:endParaRPr 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6997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5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分布式事务消息源码分析</a:t>
                      </a:r>
                      <a:endParaRPr lang="en-US" sz="135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dirty="0">
                          <a:solidFill>
                            <a:srgbClr val="333333"/>
                          </a:solidFill>
                          <a:latin typeface="Microsoft Yahei" pitchFamily="34" charset="0"/>
                          <a:ea typeface="Microsoft Yahei" pitchFamily="34" charset="-122"/>
                          <a:cs typeface="Microsoft Yahei" pitchFamily="34" charset="-120"/>
                        </a:rPr>
                        <a:t>源码分析：交互流程+类设计、Producer端prepare消息的发送、存储方式（落盘）、事务消息commit/rollback逻辑、Broker端事务消息的回查逻辑</a:t>
                      </a:r>
                      <a:endParaRPr 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5" name="Object4"/>
          <p:cNvSpPr/>
          <p:nvPr/>
        </p:nvSpPr>
        <p:spPr>
          <a:xfrm>
            <a:off x="80097" y="4323288"/>
            <a:ext cx="571500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FF1E0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学习的前置条件：具备RocketMQ基础及入门知识！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098093" y="92650"/>
            <a:ext cx="4376184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为什么要学RocketMQ源码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77447" y="820885"/>
            <a:ext cx="5789106" cy="22311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编写优雅、高效的代码经验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提升微观的架构设计能力，重点在思维和理念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解决工作中、学习中的各种疑难杂症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在BATJ一线互联网公司面试中展现优秀的自己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790922" y="3052021"/>
            <a:ext cx="5005099" cy="18653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150000"/>
              </a:lnSpc>
            </a:pPr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怎么学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带着思考去学！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带着问题去学！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92650"/>
            <a:ext cx="386799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RocketMQ的前世今生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516096" y="681228"/>
            <a:ext cx="8111809" cy="44622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前世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MetaQ：2011年，阿里基于Kafka的设计使用Java完全重写并推出了MetaQ 1.0版本 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2012年，阿里对MetaQ的存储进行了改进，推出MetaQ 2.0，同年阿里把Meta2.0从阿里内部开源出来，取名RocketMQ，为了命名上的规范以及版本上的延续，对外称为RocketMQ3.0。</a:t>
            </a:r>
            <a:endParaRPr lang="en-US" sz="1500" dirty="0"/>
          </a:p>
          <a:p>
            <a:endParaRPr lang="en-US" sz="1500" dirty="0"/>
          </a:p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今生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2016年，阿里宣布将开源分布式消息中间件RocketMQ捐赠给Apache，同时RocketMQ3也升级为RocketMQ4，现在RocketMQ主要维护的是4.x的版本，也是大家使用得最多的版本。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2021年，RocketMQ在github上发布5.0预览版。RocketMQ 5.0定义为云原生的消息、事件、流的超融合平台。因为尚未正式发布，目前不需要过多了解。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13934" y="1305904"/>
            <a:ext cx="4908833" cy="31765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1、RocketMQ源码整体架构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2、RocketMQ源码下载及安装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3、NameServer架构设计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4、NameServer启动流程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5、路由管理/路由剔除</a:t>
            </a:r>
            <a:endParaRPr lang="en-US" sz="1500" dirty="0"/>
          </a:p>
          <a:p>
            <a:pPr>
              <a:lnSpc>
                <a:spcPct val="1350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6、使用读写锁确保消息发送的高并发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522326" y="112206"/>
            <a:ext cx="7167775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整体架构及NameServer源码分析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RocketMQ核心组件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402de5414bda4674a71e4393ea9845a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307" y="925673"/>
            <a:ext cx="6199708" cy="4019864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18004" y="1069182"/>
            <a:ext cx="2827197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NameServer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Producer/Consumer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Broker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Store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NRC/NRS</a:t>
            </a: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RocketMQ的核心三流程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78912" y="844404"/>
            <a:ext cx="8965088" cy="34655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启动流程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RocketMQ服务端由两部分组成NameServer和Broker，NameServer是服务的注册中心，Broker会把自己的地址注册到NameServer，生产者和消费者启动的时候会先从NameServer获取Broker的地址，再去从Broker发送和接受消息</a:t>
            </a: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消息生产流程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Producer将消息写入到RocketMQ集群中Broker中具体的Queue。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消息消费流程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Comsumer从RocketMQ集群中拉取对应的消息并进行消费确认。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NameServer整体流程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20275" y="903285"/>
            <a:ext cx="3169732" cy="34655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NameServer启动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启动监听，等待Broker、Producer、Comsumer连接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路由注册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Broker启动后向所有NameServer发送路由及心跳信息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路由剔除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移除心跳超时的Broker相关路由信息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1/3684263f5f6444868d3616e3d27a0eb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67" y="769306"/>
            <a:ext cx="5675810" cy="4266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NameServer启动源码解读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5095" y="1012867"/>
            <a:ext cx="3606142" cy="13350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核心概要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加载KV配置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构建NRS通讯接收路由、心跳信息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定时任务剔除超时Broker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1/95cba75b5a394fd7a94b18061ac8b5a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84" y="896318"/>
            <a:ext cx="5488433" cy="3897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356</Words>
  <Application>Microsoft Office PowerPoint</Application>
  <PresentationFormat>全屏显示(16:9)</PresentationFormat>
  <Paragraphs>96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7</cp:revision>
  <dcterms:created xsi:type="dcterms:W3CDTF">2022-04-08T09:09:14Z</dcterms:created>
  <dcterms:modified xsi:type="dcterms:W3CDTF">2022-04-12T06:14:37Z</dcterms:modified>
</cp:coreProperties>
</file>