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92" r:id="rId3"/>
    <p:sldId id="296" r:id="rId4"/>
    <p:sldId id="298" r:id="rId5"/>
    <p:sldId id="297" r:id="rId6"/>
    <p:sldId id="293" r:id="rId7"/>
    <p:sldId id="294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77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560B-858A-4F6E-80BA-BE5C1E0A040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8901-9247-4519-B944-BD6A6E79F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-916408"/>
            <a:ext cx="9501553" cy="5193595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52503" y="4439764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sp>
        <p:nvSpPr>
          <p:cNvPr id="14" name="Object3"/>
          <p:cNvSpPr/>
          <p:nvPr/>
        </p:nvSpPr>
        <p:spPr>
          <a:xfrm>
            <a:off x="2169512" y="10354"/>
            <a:ext cx="449596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36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Consumer</a:t>
            </a:r>
            <a:r>
              <a:rPr lang="en-US" sz="36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源码分析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180142" y="3653717"/>
            <a:ext cx="20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20:00</a:t>
            </a:r>
            <a:r>
              <a:rPr lang="zh-CN" altLang="en-US" b="1" dirty="0" smtClean="0">
                <a:solidFill>
                  <a:srgbClr val="FF0000"/>
                </a:solidFill>
              </a:rPr>
              <a:t>课</a:t>
            </a:r>
            <a:r>
              <a:rPr lang="zh-CN" altLang="en-US" b="1" dirty="0" smtClean="0">
                <a:solidFill>
                  <a:srgbClr val="FF0000"/>
                </a:solidFill>
              </a:rPr>
              <a:t>程开始！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Object2"/>
          <p:cNvSpPr/>
          <p:nvPr/>
        </p:nvSpPr>
        <p:spPr>
          <a:xfrm>
            <a:off x="1419739" y="841558"/>
            <a:ext cx="7452859" cy="27814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1、消息在ConsumeQueue的落地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2、消费者启动源码分析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3、源码深入分析之Rebalance机制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4、源码深入分析之并发消费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5、源码深入分析之顺序消费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6、源码深入分析之消费常见问题（重复、卡死、启动延迟等）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8497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591325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消息在ConsumeQueue的落地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61c923570a1a429ead385a2b4733955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7" y="931872"/>
            <a:ext cx="7658513" cy="40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8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-2200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消费者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启动</a:t>
            </a:r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流程</a:t>
            </a:r>
            <a:endParaRPr lang="en-US" sz="1500" dirty="0"/>
          </a:p>
        </p:txBody>
      </p:sp>
      <p:pic>
        <p:nvPicPr>
          <p:cNvPr id="1026" name="Picture 2" descr="E:\VIP课\RocketMQ\img\消费者启动流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40" y="758437"/>
            <a:ext cx="6678998" cy="421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-2200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消费者模式</a:t>
            </a:r>
            <a:endParaRPr lang="en-US" sz="1500" dirty="0"/>
          </a:p>
        </p:txBody>
      </p:sp>
      <p:pic>
        <p:nvPicPr>
          <p:cNvPr id="10" name="Picture 4" descr="G:\VIP课二期\消息中间件\RocketMQ\img\group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16" y="797703"/>
            <a:ext cx="5726555" cy="171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G:\VIP课二期\消息中间件\RocketMQ\img\groupid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37" y="3107580"/>
            <a:ext cx="5682934" cy="169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04347" y="1075831"/>
            <a:ext cx="3029775" cy="5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238" tIns="47119" rIns="94238" bIns="47119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100" b="1" dirty="0"/>
              <a:t>集群消费</a:t>
            </a:r>
            <a:endParaRPr lang="en-US" altLang="zh-CN" sz="2100" b="1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0" y="3667067"/>
            <a:ext cx="3029775" cy="5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238" tIns="47119" rIns="94238" bIns="47119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100" b="1" dirty="0"/>
              <a:t>广播消费</a:t>
            </a:r>
            <a:endParaRPr lang="en-US" altLang="zh-CN" sz="2100" b="1" dirty="0"/>
          </a:p>
        </p:txBody>
      </p:sp>
    </p:spTree>
    <p:extLst>
      <p:ext uri="{BB962C8B-B14F-4D97-AF65-F5344CB8AC3E}">
        <p14:creationId xmlns:p14="http://schemas.microsoft.com/office/powerpoint/2010/main" val="2848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-2200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Consumer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负载均衡</a:t>
            </a:r>
            <a:endParaRPr lang="en-US" sz="1500" dirty="0"/>
          </a:p>
        </p:txBody>
      </p:sp>
      <p:pic>
        <p:nvPicPr>
          <p:cNvPr id="5" name="Picture 4" descr="G:\VIP课三期\消息中间件\RocketMQ\img\Consumer负载均衡-集群模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46" y="1054891"/>
            <a:ext cx="7215554" cy="34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0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285432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并发消费流程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03697" y="769306"/>
            <a:ext cx="4046271" cy="4236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功能描述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获取topic配置信息</a:t>
            </a:r>
            <a:endParaRPr lang="en-US" sz="1500" b="1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GET_ROUTEINFO_BY_TOPIC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获取Group的ConsumerList</a:t>
            </a:r>
            <a:endParaRPr lang="en-US" sz="1500" b="1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GET_CONSUMER_LIST_BY_GROUP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获取Queue的消费Offset</a:t>
            </a:r>
            <a:endParaRPr lang="en-US" sz="1500" b="1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QUERY_CONSUMER_OFFSET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拉取Queue的消息</a:t>
            </a:r>
            <a:endParaRPr lang="en-US" sz="1500" b="1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PULL_MESSAGE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更新Queue的消费Offset</a:t>
            </a:r>
            <a:endParaRPr lang="en-US" sz="1500" b="1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UPDATE_CONSUMER_OFFSET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注销Consumer</a:t>
            </a:r>
            <a:endParaRPr lang="en-US" sz="1500" b="1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UNREGISTER_CLIENT</a:t>
            </a:r>
            <a:endParaRPr lang="en-US" sz="1500" dirty="0"/>
          </a:p>
        </p:txBody>
      </p:sp>
      <p:pic>
        <p:nvPicPr>
          <p:cNvPr id="2051" name="Picture 3" descr="E:\VIP课\RocketMQ\img\并发消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68" y="0"/>
            <a:ext cx="4929798" cy="50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9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285432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顺序消费流程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03698" y="769306"/>
            <a:ext cx="3753331" cy="10061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功能描述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流程大体和并发消费一致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多一个Broker级别的锁(60S</a:t>
            </a: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)</a:t>
            </a:r>
            <a:endParaRPr lang="en-US" sz="1500" dirty="0"/>
          </a:p>
        </p:txBody>
      </p:sp>
      <p:sp>
        <p:nvSpPr>
          <p:cNvPr id="6" name="Object3"/>
          <p:cNvSpPr/>
          <p:nvPr/>
        </p:nvSpPr>
        <p:spPr>
          <a:xfrm>
            <a:off x="174038" y="2293306"/>
            <a:ext cx="2967748" cy="807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消</a:t>
            </a:r>
            <a:r>
              <a:rPr lang="zh-CN" altLang="en-US" sz="15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费卡死问题</a:t>
            </a:r>
            <a:endParaRPr lang="en-US" altLang="zh-CN" sz="1500" b="1" dirty="0" smtClean="0">
              <a:solidFill>
                <a:srgbClr val="333333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启</a:t>
            </a:r>
            <a:r>
              <a:rPr lang="zh-CN" altLang="en-US" sz="15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动之后较长时间才消费</a:t>
            </a:r>
            <a:endParaRPr lang="en-US" sz="1500" dirty="0"/>
          </a:p>
        </p:txBody>
      </p:sp>
      <p:pic>
        <p:nvPicPr>
          <p:cNvPr id="3074" name="Picture 2" descr="E:\VIP课\RocketMQ\img\顺序消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05" y="0"/>
            <a:ext cx="4248862" cy="518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2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126</Words>
  <Application>Microsoft Office PowerPoint</Application>
  <PresentationFormat>全屏显示(16:9)</PresentationFormat>
  <Paragraphs>42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47</cp:revision>
  <dcterms:created xsi:type="dcterms:W3CDTF">2022-04-08T09:09:14Z</dcterms:created>
  <dcterms:modified xsi:type="dcterms:W3CDTF">2022-04-19T11:37:59Z</dcterms:modified>
</cp:coreProperties>
</file>