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92" r:id="rId3"/>
    <p:sldId id="293" r:id="rId4"/>
    <p:sldId id="294" r:id="rId5"/>
    <p:sldId id="278" r:id="rId6"/>
    <p:sldId id="279" r:id="rId7"/>
    <p:sldId id="280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-82" y="-1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0560B-858A-4F6E-80BA-BE5C1E0A040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08901-9247-4519-B944-BD6A6E79F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-916408"/>
            <a:ext cx="9501553" cy="5193595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52503" y="4439764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  <p:sp>
        <p:nvSpPr>
          <p:cNvPr id="14" name="Object3"/>
          <p:cNvSpPr/>
          <p:nvPr/>
        </p:nvSpPr>
        <p:spPr>
          <a:xfrm>
            <a:off x="2169512" y="10354"/>
            <a:ext cx="4495961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Produer源码分析</a:t>
            </a:r>
            <a:endParaRPr lang="en-US" sz="1500" dirty="0"/>
          </a:p>
        </p:txBody>
      </p:sp>
      <p:sp>
        <p:nvSpPr>
          <p:cNvPr id="12" name="Object2"/>
          <p:cNvSpPr/>
          <p:nvPr/>
        </p:nvSpPr>
        <p:spPr>
          <a:xfrm>
            <a:off x="2027184" y="1021310"/>
            <a:ext cx="5340769" cy="27842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35000"/>
              </a:lnSpc>
            </a:pPr>
            <a:r>
              <a:rPr lang="en-US" sz="18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1、</a:t>
            </a:r>
            <a:r>
              <a:rPr lang="zh-CN" altLang="en-US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消息发送整体流程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、消</a:t>
            </a:r>
            <a:r>
              <a:rPr lang="zh-CN" altLang="en-US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息发送者启动流程</a:t>
            </a:r>
          </a:p>
          <a:p>
            <a:pPr>
              <a:lnSpc>
                <a:spcPct val="135000"/>
              </a:lnSpc>
            </a:pP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、消</a:t>
            </a:r>
            <a:r>
              <a:rPr lang="zh-CN" altLang="en-US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息发送流程</a:t>
            </a:r>
          </a:p>
          <a:p>
            <a:pPr>
              <a:lnSpc>
                <a:spcPct val="135000"/>
              </a:lnSpc>
            </a:pPr>
            <a:r>
              <a:rPr lang="en-US" sz="18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4、源码深入分析之选择队列策略</a:t>
            </a:r>
            <a:endParaRPr lang="en-US" sz="1500" dirty="0" smtClean="0"/>
          </a:p>
          <a:p>
            <a:pPr>
              <a:lnSpc>
                <a:spcPct val="135000"/>
              </a:lnSpc>
            </a:pPr>
            <a:r>
              <a:rPr lang="en-US" sz="18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5、源码深入分析之故障延迟机制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6、</a:t>
            </a: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源码深入分析之客户端连接建立的时机</a:t>
            </a:r>
            <a:endParaRPr lang="en-US" altLang="zh-CN" dirty="0">
              <a:solidFill>
                <a:srgbClr val="333333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80142" y="3653717"/>
            <a:ext cx="204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20:05</a:t>
            </a:r>
            <a:r>
              <a:rPr lang="zh-CN" altLang="en-US" b="1" dirty="0" smtClean="0">
                <a:solidFill>
                  <a:srgbClr val="FF0000"/>
                </a:solidFill>
              </a:rPr>
              <a:t>课程开始！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7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-22002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altLang="zh-CN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发送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整体</a:t>
            </a:r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流程</a:t>
            </a:r>
            <a:endParaRPr lang="en-US" sz="1500" dirty="0"/>
          </a:p>
        </p:txBody>
      </p:sp>
      <p:sp>
        <p:nvSpPr>
          <p:cNvPr id="7" name="矩形 6"/>
          <p:cNvSpPr/>
          <p:nvPr/>
        </p:nvSpPr>
        <p:spPr>
          <a:xfrm>
            <a:off x="286415" y="3979081"/>
            <a:ext cx="683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初始化一个生产者（</a:t>
            </a:r>
            <a:r>
              <a:rPr lang="en-US" altLang="zh-CN" sz="1600" dirty="0"/>
              <a:t>DefaultMQProducer</a:t>
            </a:r>
            <a:r>
              <a:rPr lang="zh-CN" altLang="en-US" sz="1600" dirty="0"/>
              <a:t>）对象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设置 </a:t>
            </a:r>
            <a:r>
              <a:rPr lang="en-US" altLang="zh-CN" sz="1600" dirty="0"/>
              <a:t>NameServer </a:t>
            </a:r>
            <a:r>
              <a:rPr lang="zh-CN" altLang="en-US" sz="1600" dirty="0"/>
              <a:t>的地址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启动生产者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发送消息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30" y="706481"/>
            <a:ext cx="6819656" cy="321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84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-22002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发送者启动</a:t>
            </a:r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流程</a:t>
            </a:r>
            <a:endParaRPr lang="en-US" sz="1500" dirty="0"/>
          </a:p>
        </p:txBody>
      </p:sp>
      <p:pic>
        <p:nvPicPr>
          <p:cNvPr id="2051" name="Picture 3" descr="E:\VIP课\RocketMQ\img\生产者启动流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087" y="730085"/>
            <a:ext cx="6036850" cy="380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bject3"/>
          <p:cNvSpPr/>
          <p:nvPr/>
        </p:nvSpPr>
        <p:spPr>
          <a:xfrm>
            <a:off x="94591" y="809538"/>
            <a:ext cx="2792441" cy="2225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zh-CN" altLang="en-US" sz="18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注意事项</a:t>
            </a:r>
            <a:endParaRPr lang="en-US" sz="15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分组检查</a:t>
            </a:r>
            <a:endParaRPr lang="en-US" sz="1500" dirty="0" smtClean="0">
              <a:solidFill>
                <a:srgbClr val="333333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MQClientInstance</a:t>
            </a:r>
            <a:r>
              <a:rPr lang="zh-CN" alt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实例</a:t>
            </a:r>
            <a:endParaRPr lang="en-US" sz="15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启</a:t>
            </a:r>
            <a:r>
              <a:rPr lang="zh-CN" alt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动</a:t>
            </a:r>
            <a:r>
              <a:rPr lang="en-US" altLang="zh-CN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NRC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定</a:t>
            </a:r>
            <a:r>
              <a:rPr lang="zh-CN" altLang="en-US" sz="15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时任务</a:t>
            </a:r>
            <a:endParaRPr lang="en-US" altLang="zh-CN" sz="1500" dirty="0" smtClean="0">
              <a:solidFill>
                <a:srgbClr val="333333"/>
              </a:solidFill>
              <a:latin typeface="Microsoft Yahei" pitchFamily="34" charset="0"/>
              <a:ea typeface="Microsoft Yahei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i="1" dirty="0"/>
              <a:t>路由地</a:t>
            </a:r>
            <a:r>
              <a:rPr lang="zh-CN" altLang="en-US" sz="1600" i="1" dirty="0" smtClean="0"/>
              <a:t>址</a:t>
            </a:r>
            <a:endParaRPr lang="en-US" altLang="zh-CN" sz="1600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i="1" dirty="0"/>
              <a:t>路由信</a:t>
            </a:r>
            <a:r>
              <a:rPr lang="zh-CN" altLang="en-US" sz="1600" i="1" dirty="0" smtClean="0"/>
              <a:t>息</a:t>
            </a:r>
            <a:endParaRPr lang="en-US" altLang="zh-CN" sz="1600" i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i="1" dirty="0"/>
              <a:t>心</a:t>
            </a:r>
            <a:r>
              <a:rPr lang="zh-CN" altLang="en-US" sz="1600" i="1" dirty="0" smtClean="0"/>
              <a:t>跳</a:t>
            </a:r>
            <a:r>
              <a:rPr lang="en-US" altLang="zh-CN" sz="1600" i="1" dirty="0" smtClean="0"/>
              <a:t>(Borker)</a:t>
            </a:r>
            <a:endParaRPr lang="en-US" altLang="zh-CN" sz="1500" dirty="0">
              <a:solidFill>
                <a:srgbClr val="333333"/>
              </a:solidFill>
              <a:latin typeface="Microsoft Yahei" pitchFamily="34" charset="0"/>
              <a:ea typeface="Microsoft Yahei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33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-22002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MQClientInstance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实例</a:t>
            </a:r>
            <a:endParaRPr lang="en-US" sz="15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640" y="2093997"/>
            <a:ext cx="5599835" cy="299516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45384" y="711232"/>
            <a:ext cx="8411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b="1" dirty="0">
                <a:solidFill>
                  <a:srgbClr val="000000"/>
                </a:solidFill>
                <a:ea typeface="Calibri" panose="020F0502020204030204"/>
                <a:cs typeface="Calibri" panose="020F0502020204030204"/>
                <a:sym typeface="Calibri" panose="020F0502020204030204"/>
              </a:rPr>
              <a:t>RocketMQ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中消息发送者、消息消费者都属于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”</a:t>
            </a:r>
            <a:r>
              <a:rPr lang="zh-CN" altLang="en-US" b="1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客户端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“</a:t>
            </a:r>
          </a:p>
          <a:p>
            <a:pPr hangingPunct="0"/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每一个客户端就是一个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MQClientInstance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，每一个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ClientConfig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对应一个实例。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cs typeface="Calibri" panose="020F0502020204030204"/>
              <a:sym typeface="Calibri" panose="020F0502020204030204"/>
            </a:endParaRPr>
          </a:p>
          <a:p>
            <a:pPr hangingPunct="0"/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故不同的生产者、消费端，如果引用同一个客户端配置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(ClientConfig)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，则它们共享一个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MQClientInstance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cs typeface="Calibri" panose="020F0502020204030204"/>
                <a:sym typeface="Calibri" panose="020F0502020204030204"/>
              </a:rPr>
              <a:t>实例。</a:t>
            </a:r>
          </a:p>
        </p:txBody>
      </p:sp>
    </p:spTree>
    <p:extLst>
      <p:ext uri="{BB962C8B-B14F-4D97-AF65-F5344CB8AC3E}">
        <p14:creationId xmlns:p14="http://schemas.microsoft.com/office/powerpoint/2010/main" val="348054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-22002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消息发送流程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03158" y="912562"/>
            <a:ext cx="5063449" cy="1929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DefaultMQProducerImpl的sendDefaultImpl()是核心</a:t>
            </a:r>
            <a:endParaRPr lang="en-US" sz="1500" dirty="0"/>
          </a:p>
          <a:p>
            <a:endParaRPr lang="en-US" sz="1800" dirty="0" smtClean="0">
              <a:solidFill>
                <a:srgbClr val="333333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endParaRPr lang="en-US" dirty="0">
              <a:solidFill>
                <a:srgbClr val="333333"/>
              </a:solidFill>
              <a:latin typeface="Microsoft Yahei" pitchFamily="34" charset="0"/>
              <a:ea typeface="Microsoft Yahei" pitchFamily="34" charset="-122"/>
              <a:cs typeface="Microsoft Yahei" pitchFamily="34" charset="-120"/>
            </a:endParaRPr>
          </a:p>
          <a:p>
            <a:r>
              <a:rPr lang="en-US" sz="18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消息发送核心四步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验证消息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查找路由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选择队列</a:t>
            </a: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消息发送</a:t>
            </a:r>
            <a:endParaRPr lang="en-US" sz="15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08" y="1169337"/>
            <a:ext cx="4779011" cy="322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4394840"/>
            <a:ext cx="84391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2485375" y="-11723"/>
            <a:ext cx="3358579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消息发送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队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列选择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72211" y="866534"/>
            <a:ext cx="2876481" cy="26243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默认选择队列策略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轮训+规避</a:t>
            </a:r>
            <a:endParaRPr lang="en-US" sz="1500" dirty="0"/>
          </a:p>
          <a:p>
            <a:endParaRPr lang="en-US" sz="1500" dirty="0"/>
          </a:p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故障延迟机制策略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记录Broker发送时长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根据公式算出规避时间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轮训+选择可用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5983/1/88b99373b85f49c8b165da4d5dec1ad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873" y="434358"/>
            <a:ext cx="6954810" cy="47091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869" y="4038600"/>
            <a:ext cx="258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技术亮点</a:t>
            </a:r>
            <a:r>
              <a:rPr lang="en-US" altLang="zh-CN" b="1" dirty="0"/>
              <a:t>:ThreadLocal</a:t>
            </a:r>
            <a:endParaRPr lang="zh-CN" altLang="en-US" b="1" dirty="0"/>
          </a:p>
        </p:txBody>
      </p:sp>
      <p:sp>
        <p:nvSpPr>
          <p:cNvPr id="7" name="椭圆 6"/>
          <p:cNvSpPr/>
          <p:nvPr/>
        </p:nvSpPr>
        <p:spPr>
          <a:xfrm>
            <a:off x="6081345" y="3490862"/>
            <a:ext cx="439615" cy="158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客户端建立的时机</a:t>
            </a:r>
            <a:endParaRPr lang="en-US" sz="1500" dirty="0"/>
          </a:p>
        </p:txBody>
      </p:sp>
      <p:pic>
        <p:nvPicPr>
          <p:cNvPr id="4" name="Object 3" descr="https://fynotefile.oss-cn-zhangjiakou.aliyuncs.com/fynote/fyfile/5983/1/3032e1c45493431783f31d98b9b0adc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09" y="1334372"/>
            <a:ext cx="8060832" cy="29230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247</Words>
  <Application>Microsoft Office PowerPoint</Application>
  <PresentationFormat>全屏显示(16:9)</PresentationFormat>
  <Paragraphs>53</Paragraphs>
  <Slides>7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xb21cn</cp:lastModifiedBy>
  <cp:revision>33</cp:revision>
  <dcterms:created xsi:type="dcterms:W3CDTF">2022-04-08T09:09:14Z</dcterms:created>
  <dcterms:modified xsi:type="dcterms:W3CDTF">2022-04-15T14:20:24Z</dcterms:modified>
</cp:coreProperties>
</file>