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0" r:id="rId4"/>
    <p:sldId id="260" r:id="rId6"/>
    <p:sldId id="285" r:id="rId7"/>
    <p:sldId id="289" r:id="rId8"/>
    <p:sldId id="301" r:id="rId9"/>
    <p:sldId id="298" r:id="rId10"/>
    <p:sldId id="306" r:id="rId11"/>
    <p:sldId id="312" r:id="rId12"/>
    <p:sldId id="308" r:id="rId13"/>
    <p:sldId id="309" r:id="rId14"/>
    <p:sldId id="310" r:id="rId15"/>
    <p:sldId id="311" r:id="rId16"/>
    <p:sldId id="302" r:id="rId17"/>
    <p:sldId id="307" r:id="rId18"/>
    <p:sldId id="296" r:id="rId19"/>
    <p:sldId id="261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A6A6A6"/>
    <a:srgbClr val="029DA3"/>
    <a:srgbClr val="453755"/>
    <a:srgbClr val="E18234"/>
    <a:srgbClr val="4371C2"/>
    <a:srgbClr val="EA4C48"/>
    <a:srgbClr val="E08234"/>
    <a:srgbClr val="E54A46"/>
    <a:srgbClr val="4638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12" y="48"/>
      </p:cViewPr>
      <p:guideLst>
        <p:guide pos="551"/>
        <p:guide pos="3840"/>
        <p:guide pos="7139"/>
        <p:guide orient="horz" pos="2159"/>
        <p:guide orient="horz" pos="421"/>
        <p:guide orient="horz" pos="3884"/>
        <p:guide pos="23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35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1FE11-592F-4CF6-A226-C51E1FE8E0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AC347-E54A-4F7B-AD0D-86206223CF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909A8D8F-50A0-42D6-BB6A-6D82830B5E75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从某个值开始不断增加压力，直至达到某个值，然后持续运行一段时间。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E5D0-5EC2-4466-A5E1-25625E5D2D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杭州瑞成信息技术有限公司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0CFB-175F-42D6-A2F1-607AF494F2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E5D0-5EC2-4466-A5E1-25625E5D2D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杭州瑞成信息技术有限公司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0CFB-175F-42D6-A2F1-607AF494F2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E5D0-5EC2-4466-A5E1-25625E5D2D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杭州瑞成信息技术有限公司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0CFB-175F-42D6-A2F1-607AF494F2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E5D0-5EC2-4466-A5E1-25625E5D2D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杭州瑞成信息技术有限公司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0CFB-175F-42D6-A2F1-607AF494F2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E5D0-5EC2-4466-A5E1-25625E5D2D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杭州瑞成信息技术有限公司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0CFB-175F-42D6-A2F1-607AF494F2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E5D0-5EC2-4466-A5E1-25625E5D2D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杭州瑞成信息技术有限公司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0CFB-175F-42D6-A2F1-607AF494F2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E5D0-5EC2-4466-A5E1-25625E5D2D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杭州瑞成信息技术有限公司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0CFB-175F-42D6-A2F1-607AF494F2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E5D0-5EC2-4466-A5E1-25625E5D2D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杭州瑞成信息技术有限公司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0CFB-175F-42D6-A2F1-607AF494F2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E5D0-5EC2-4466-A5E1-25625E5D2D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杭州瑞成信息技术有限公司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0CFB-175F-42D6-A2F1-607AF494F2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E5D0-5EC2-4466-A5E1-25625E5D2D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杭州瑞成信息技术有限公司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0CFB-175F-42D6-A2F1-607AF494F2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E5D0-5EC2-4466-A5E1-25625E5D2D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杭州瑞成信息技术有限公司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0CFB-175F-42D6-A2F1-607AF494F2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FE5D0-5EC2-4466-A5E1-25625E5D2D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杭州瑞成信息技术有限公司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00CFB-175F-42D6-A2F1-607AF494F2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tags" Target="../tags/tag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2" Type="http://schemas.openxmlformats.org/officeDocument/2006/relationships/notesSlide" Target="../notesSlides/notesSlide1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19.xml"/><Relationship Id="rId2" Type="http://schemas.openxmlformats.org/officeDocument/2006/relationships/tags" Target="../tags/tag3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microsoft.com/office/2007/relationships/hdphoto" Target="../media/image4.wdp"/><Relationship Id="rId14" Type="http://schemas.openxmlformats.org/officeDocument/2006/relationships/image" Target="../media/image3.png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GIF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226"/>
          <a:stretch>
            <a:fillRect/>
          </a:stretch>
        </p:blipFill>
        <p:spPr>
          <a:xfrm>
            <a:off x="0" y="-58359"/>
            <a:ext cx="12192000" cy="691699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005110"/>
            <a:ext cx="12192000" cy="278878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418205" y="2371725"/>
            <a:ext cx="5539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dirty="0">
                <a:solidFill>
                  <a:srgbClr val="009BA2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【JMeter】阶梯式压测</a:t>
            </a:r>
            <a:endParaRPr sz="3600" dirty="0">
              <a:solidFill>
                <a:srgbClr val="009BA2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78095" y="3721735"/>
            <a:ext cx="21958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    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储著江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2019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年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06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月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417932" y="3406023"/>
            <a:ext cx="5335815" cy="45719"/>
            <a:chOff x="3428092" y="3658753"/>
            <a:chExt cx="5335815" cy="45719"/>
          </a:xfrm>
        </p:grpSpPr>
        <p:sp>
          <p:nvSpPr>
            <p:cNvPr id="15" name="矩形 14"/>
            <p:cNvSpPr/>
            <p:nvPr/>
          </p:nvSpPr>
          <p:spPr>
            <a:xfrm>
              <a:off x="3428092" y="3658753"/>
              <a:ext cx="969485" cy="45719"/>
            </a:xfrm>
            <a:prstGeom prst="rect">
              <a:avLst/>
            </a:prstGeom>
            <a:solidFill>
              <a:srgbClr val="029C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519675" y="3658753"/>
              <a:ext cx="969485" cy="45719"/>
            </a:xfrm>
            <a:prstGeom prst="rect">
              <a:avLst/>
            </a:prstGeom>
            <a:solidFill>
              <a:srgbClr val="4739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611258" y="3658753"/>
              <a:ext cx="969485" cy="45719"/>
            </a:xfrm>
            <a:prstGeom prst="rect">
              <a:avLst/>
            </a:prstGeom>
            <a:solidFill>
              <a:srgbClr val="E182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702840" y="3658753"/>
              <a:ext cx="969485" cy="45719"/>
            </a:xfrm>
            <a:prstGeom prst="rect">
              <a:avLst/>
            </a:prstGeom>
            <a:solidFill>
              <a:srgbClr val="43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794422" y="3658753"/>
              <a:ext cx="969485" cy="45719"/>
            </a:xfrm>
            <a:prstGeom prst="rect">
              <a:avLst/>
            </a:prstGeom>
            <a:solidFill>
              <a:srgbClr val="EA4C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杭州瑞成信息技术有限公司</a:t>
            </a:r>
            <a:endParaRPr lang="zh-CN" altLang="en-US" sz="1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05380" y="1648460"/>
            <a:ext cx="42818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29DA3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sym typeface="+mn-ea"/>
              </a:rPr>
              <a:t>4.2</a:t>
            </a:r>
            <a:r>
              <a:rPr lang="zh-CN" altLang="en-US" sz="2400" dirty="0">
                <a:solidFill>
                  <a:srgbClr val="029DA3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029DA3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sym typeface="+mn-ea"/>
              </a:rPr>
              <a:t>cpu:top</a:t>
            </a:r>
            <a:endParaRPr lang="en-US" altLang="zh-CN" sz="2400" dirty="0">
              <a:solidFill>
                <a:srgbClr val="029DA3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  <a:sym typeface="+mn-ea"/>
            </a:endParaRPr>
          </a:p>
          <a:p>
            <a:endParaRPr lang="zh-CN" altLang="en-US" sz="2400" dirty="0">
              <a:solidFill>
                <a:srgbClr val="029DA3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23955" y="1311381"/>
            <a:ext cx="1065258" cy="1065258"/>
            <a:chOff x="1023955" y="1311381"/>
            <a:chExt cx="1065258" cy="1065258"/>
          </a:xfrm>
        </p:grpSpPr>
        <p:sp>
          <p:nvSpPr>
            <p:cNvPr id="48" name="椭圆 47"/>
            <p:cNvSpPr/>
            <p:nvPr/>
          </p:nvSpPr>
          <p:spPr>
            <a:xfrm>
              <a:off x="1023955" y="1311381"/>
              <a:ext cx="1065258" cy="106525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8480">
                  <a:schemeClr val="bg1"/>
                </a:gs>
                <a:gs pos="82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25400" cmpd="sng">
              <a:solidFill>
                <a:schemeClr val="bg1"/>
              </a:solidFill>
            </a:ln>
            <a:effectLst>
              <a:outerShdw blurRad="279400" dist="127000" dir="2700000" algn="tl" rotWithShape="0">
                <a:srgbClr val="262626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Freeform 52"/>
            <p:cNvSpPr/>
            <p:nvPr/>
          </p:nvSpPr>
          <p:spPr bwMode="auto">
            <a:xfrm>
              <a:off x="1385537" y="1599020"/>
              <a:ext cx="342095" cy="489980"/>
            </a:xfrm>
            <a:custGeom>
              <a:avLst/>
              <a:gdLst>
                <a:gd name="T0" fmla="*/ 149 w 192"/>
                <a:gd name="T1" fmla="*/ 1 h 275"/>
                <a:gd name="T2" fmla="*/ 174 w 192"/>
                <a:gd name="T3" fmla="*/ 11 h 275"/>
                <a:gd name="T4" fmla="*/ 191 w 192"/>
                <a:gd name="T5" fmla="*/ 25 h 275"/>
                <a:gd name="T6" fmla="*/ 191 w 192"/>
                <a:gd name="T7" fmla="*/ 48 h 275"/>
                <a:gd name="T8" fmla="*/ 180 w 192"/>
                <a:gd name="T9" fmla="*/ 71 h 275"/>
                <a:gd name="T10" fmla="*/ 154 w 192"/>
                <a:gd name="T11" fmla="*/ 84 h 275"/>
                <a:gd name="T12" fmla="*/ 127 w 192"/>
                <a:gd name="T13" fmla="*/ 89 h 275"/>
                <a:gd name="T14" fmla="*/ 108 w 192"/>
                <a:gd name="T15" fmla="*/ 94 h 275"/>
                <a:gd name="T16" fmla="*/ 109 w 192"/>
                <a:gd name="T17" fmla="*/ 102 h 275"/>
                <a:gd name="T18" fmla="*/ 125 w 192"/>
                <a:gd name="T19" fmla="*/ 110 h 275"/>
                <a:gd name="T20" fmla="*/ 159 w 192"/>
                <a:gd name="T21" fmla="*/ 109 h 275"/>
                <a:gd name="T22" fmla="*/ 127 w 192"/>
                <a:gd name="T23" fmla="*/ 138 h 275"/>
                <a:gd name="T24" fmla="*/ 95 w 192"/>
                <a:gd name="T25" fmla="*/ 149 h 275"/>
                <a:gd name="T26" fmla="*/ 75 w 192"/>
                <a:gd name="T27" fmla="*/ 151 h 275"/>
                <a:gd name="T28" fmla="*/ 73 w 192"/>
                <a:gd name="T29" fmla="*/ 159 h 275"/>
                <a:gd name="T30" fmla="*/ 89 w 192"/>
                <a:gd name="T31" fmla="*/ 170 h 275"/>
                <a:gd name="T32" fmla="*/ 112 w 192"/>
                <a:gd name="T33" fmla="*/ 172 h 275"/>
                <a:gd name="T34" fmla="*/ 93 w 192"/>
                <a:gd name="T35" fmla="*/ 197 h 275"/>
                <a:gd name="T36" fmla="*/ 74 w 192"/>
                <a:gd name="T37" fmla="*/ 206 h 275"/>
                <a:gd name="T38" fmla="*/ 51 w 192"/>
                <a:gd name="T39" fmla="*/ 209 h 275"/>
                <a:gd name="T40" fmla="*/ 28 w 192"/>
                <a:gd name="T41" fmla="*/ 235 h 275"/>
                <a:gd name="T42" fmla="*/ 16 w 192"/>
                <a:gd name="T43" fmla="*/ 271 h 275"/>
                <a:gd name="T44" fmla="*/ 14 w 192"/>
                <a:gd name="T45" fmla="*/ 275 h 275"/>
                <a:gd name="T46" fmla="*/ 9 w 192"/>
                <a:gd name="T47" fmla="*/ 274 h 275"/>
                <a:gd name="T48" fmla="*/ 5 w 192"/>
                <a:gd name="T49" fmla="*/ 269 h 275"/>
                <a:gd name="T50" fmla="*/ 6 w 192"/>
                <a:gd name="T51" fmla="*/ 252 h 275"/>
                <a:gd name="T52" fmla="*/ 13 w 192"/>
                <a:gd name="T53" fmla="*/ 220 h 275"/>
                <a:gd name="T54" fmla="*/ 8 w 192"/>
                <a:gd name="T55" fmla="*/ 182 h 275"/>
                <a:gd name="T56" fmla="*/ 0 w 192"/>
                <a:gd name="T57" fmla="*/ 147 h 275"/>
                <a:gd name="T58" fmla="*/ 4 w 192"/>
                <a:gd name="T59" fmla="*/ 116 h 275"/>
                <a:gd name="T60" fmla="*/ 13 w 192"/>
                <a:gd name="T61" fmla="*/ 137 h 275"/>
                <a:gd name="T62" fmla="*/ 25 w 192"/>
                <a:gd name="T63" fmla="*/ 159 h 275"/>
                <a:gd name="T64" fmla="*/ 34 w 192"/>
                <a:gd name="T65" fmla="*/ 167 h 275"/>
                <a:gd name="T66" fmla="*/ 34 w 192"/>
                <a:gd name="T67" fmla="*/ 153 h 275"/>
                <a:gd name="T68" fmla="*/ 32 w 192"/>
                <a:gd name="T69" fmla="*/ 122 h 275"/>
                <a:gd name="T70" fmla="*/ 32 w 192"/>
                <a:gd name="T71" fmla="*/ 86 h 275"/>
                <a:gd name="T72" fmla="*/ 38 w 192"/>
                <a:gd name="T73" fmla="*/ 56 h 275"/>
                <a:gd name="T74" fmla="*/ 61 w 192"/>
                <a:gd name="T75" fmla="*/ 29 h 275"/>
                <a:gd name="T76" fmla="*/ 89 w 192"/>
                <a:gd name="T77" fmla="*/ 10 h 275"/>
                <a:gd name="T78" fmla="*/ 79 w 192"/>
                <a:gd name="T79" fmla="*/ 42 h 275"/>
                <a:gd name="T80" fmla="*/ 80 w 192"/>
                <a:gd name="T81" fmla="*/ 63 h 275"/>
                <a:gd name="T82" fmla="*/ 88 w 192"/>
                <a:gd name="T83" fmla="*/ 63 h 275"/>
                <a:gd name="T84" fmla="*/ 99 w 192"/>
                <a:gd name="T85" fmla="*/ 45 h 275"/>
                <a:gd name="T86" fmla="*/ 115 w 192"/>
                <a:gd name="T87" fmla="*/ 21 h 275"/>
                <a:gd name="T88" fmla="*/ 130 w 192"/>
                <a:gd name="T89" fmla="*/ 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" h="275">
                  <a:moveTo>
                    <a:pt x="136" y="0"/>
                  </a:moveTo>
                  <a:lnTo>
                    <a:pt x="149" y="1"/>
                  </a:lnTo>
                  <a:lnTo>
                    <a:pt x="162" y="5"/>
                  </a:lnTo>
                  <a:lnTo>
                    <a:pt x="174" y="11"/>
                  </a:lnTo>
                  <a:lnTo>
                    <a:pt x="185" y="19"/>
                  </a:lnTo>
                  <a:lnTo>
                    <a:pt x="191" y="25"/>
                  </a:lnTo>
                  <a:lnTo>
                    <a:pt x="192" y="35"/>
                  </a:lnTo>
                  <a:lnTo>
                    <a:pt x="191" y="48"/>
                  </a:lnTo>
                  <a:lnTo>
                    <a:pt x="186" y="61"/>
                  </a:lnTo>
                  <a:lnTo>
                    <a:pt x="180" y="71"/>
                  </a:lnTo>
                  <a:lnTo>
                    <a:pt x="168" y="79"/>
                  </a:lnTo>
                  <a:lnTo>
                    <a:pt x="154" y="84"/>
                  </a:lnTo>
                  <a:lnTo>
                    <a:pt x="140" y="86"/>
                  </a:lnTo>
                  <a:lnTo>
                    <a:pt x="127" y="89"/>
                  </a:lnTo>
                  <a:lnTo>
                    <a:pt x="116" y="91"/>
                  </a:lnTo>
                  <a:lnTo>
                    <a:pt x="108" y="94"/>
                  </a:lnTo>
                  <a:lnTo>
                    <a:pt x="107" y="96"/>
                  </a:lnTo>
                  <a:lnTo>
                    <a:pt x="109" y="102"/>
                  </a:lnTo>
                  <a:lnTo>
                    <a:pt x="115" y="107"/>
                  </a:lnTo>
                  <a:lnTo>
                    <a:pt x="125" y="110"/>
                  </a:lnTo>
                  <a:lnTo>
                    <a:pt x="140" y="112"/>
                  </a:lnTo>
                  <a:lnTo>
                    <a:pt x="159" y="109"/>
                  </a:lnTo>
                  <a:lnTo>
                    <a:pt x="144" y="127"/>
                  </a:lnTo>
                  <a:lnTo>
                    <a:pt x="127" y="138"/>
                  </a:lnTo>
                  <a:lnTo>
                    <a:pt x="111" y="145"/>
                  </a:lnTo>
                  <a:lnTo>
                    <a:pt x="95" y="149"/>
                  </a:lnTo>
                  <a:lnTo>
                    <a:pt x="83" y="150"/>
                  </a:lnTo>
                  <a:lnTo>
                    <a:pt x="75" y="151"/>
                  </a:lnTo>
                  <a:lnTo>
                    <a:pt x="71" y="154"/>
                  </a:lnTo>
                  <a:lnTo>
                    <a:pt x="73" y="159"/>
                  </a:lnTo>
                  <a:lnTo>
                    <a:pt x="79" y="165"/>
                  </a:lnTo>
                  <a:lnTo>
                    <a:pt x="89" y="170"/>
                  </a:lnTo>
                  <a:lnTo>
                    <a:pt x="101" y="173"/>
                  </a:lnTo>
                  <a:lnTo>
                    <a:pt x="112" y="172"/>
                  </a:lnTo>
                  <a:lnTo>
                    <a:pt x="102" y="187"/>
                  </a:lnTo>
                  <a:lnTo>
                    <a:pt x="93" y="197"/>
                  </a:lnTo>
                  <a:lnTo>
                    <a:pt x="84" y="204"/>
                  </a:lnTo>
                  <a:lnTo>
                    <a:pt x="74" y="206"/>
                  </a:lnTo>
                  <a:lnTo>
                    <a:pt x="64" y="207"/>
                  </a:lnTo>
                  <a:lnTo>
                    <a:pt x="51" y="209"/>
                  </a:lnTo>
                  <a:lnTo>
                    <a:pt x="36" y="210"/>
                  </a:lnTo>
                  <a:lnTo>
                    <a:pt x="28" y="235"/>
                  </a:lnTo>
                  <a:lnTo>
                    <a:pt x="22" y="256"/>
                  </a:lnTo>
                  <a:lnTo>
                    <a:pt x="16" y="271"/>
                  </a:lnTo>
                  <a:lnTo>
                    <a:pt x="15" y="274"/>
                  </a:lnTo>
                  <a:lnTo>
                    <a:pt x="14" y="275"/>
                  </a:lnTo>
                  <a:lnTo>
                    <a:pt x="11" y="275"/>
                  </a:lnTo>
                  <a:lnTo>
                    <a:pt x="9" y="274"/>
                  </a:lnTo>
                  <a:lnTo>
                    <a:pt x="8" y="271"/>
                  </a:lnTo>
                  <a:lnTo>
                    <a:pt x="5" y="269"/>
                  </a:lnTo>
                  <a:lnTo>
                    <a:pt x="5" y="265"/>
                  </a:lnTo>
                  <a:lnTo>
                    <a:pt x="6" y="252"/>
                  </a:lnTo>
                  <a:lnTo>
                    <a:pt x="9" y="237"/>
                  </a:lnTo>
                  <a:lnTo>
                    <a:pt x="13" y="220"/>
                  </a:lnTo>
                  <a:lnTo>
                    <a:pt x="19" y="202"/>
                  </a:lnTo>
                  <a:lnTo>
                    <a:pt x="8" y="182"/>
                  </a:lnTo>
                  <a:lnTo>
                    <a:pt x="2" y="164"/>
                  </a:lnTo>
                  <a:lnTo>
                    <a:pt x="0" y="147"/>
                  </a:lnTo>
                  <a:lnTo>
                    <a:pt x="1" y="131"/>
                  </a:lnTo>
                  <a:lnTo>
                    <a:pt x="4" y="116"/>
                  </a:lnTo>
                  <a:lnTo>
                    <a:pt x="8" y="124"/>
                  </a:lnTo>
                  <a:lnTo>
                    <a:pt x="13" y="137"/>
                  </a:lnTo>
                  <a:lnTo>
                    <a:pt x="19" y="149"/>
                  </a:lnTo>
                  <a:lnTo>
                    <a:pt x="25" y="159"/>
                  </a:lnTo>
                  <a:lnTo>
                    <a:pt x="30" y="165"/>
                  </a:lnTo>
                  <a:lnTo>
                    <a:pt x="34" y="167"/>
                  </a:lnTo>
                  <a:lnTo>
                    <a:pt x="36" y="163"/>
                  </a:lnTo>
                  <a:lnTo>
                    <a:pt x="34" y="153"/>
                  </a:lnTo>
                  <a:lnTo>
                    <a:pt x="33" y="140"/>
                  </a:lnTo>
                  <a:lnTo>
                    <a:pt x="32" y="122"/>
                  </a:lnTo>
                  <a:lnTo>
                    <a:pt x="32" y="104"/>
                  </a:lnTo>
                  <a:lnTo>
                    <a:pt x="32" y="86"/>
                  </a:lnTo>
                  <a:lnTo>
                    <a:pt x="34" y="70"/>
                  </a:lnTo>
                  <a:lnTo>
                    <a:pt x="38" y="56"/>
                  </a:lnTo>
                  <a:lnTo>
                    <a:pt x="47" y="42"/>
                  </a:lnTo>
                  <a:lnTo>
                    <a:pt x="61" y="29"/>
                  </a:lnTo>
                  <a:lnTo>
                    <a:pt x="75" y="17"/>
                  </a:lnTo>
                  <a:lnTo>
                    <a:pt x="89" y="10"/>
                  </a:lnTo>
                  <a:lnTo>
                    <a:pt x="81" y="26"/>
                  </a:lnTo>
                  <a:lnTo>
                    <a:pt x="79" y="42"/>
                  </a:lnTo>
                  <a:lnTo>
                    <a:pt x="78" y="54"/>
                  </a:lnTo>
                  <a:lnTo>
                    <a:pt x="80" y="63"/>
                  </a:lnTo>
                  <a:lnTo>
                    <a:pt x="84" y="66"/>
                  </a:lnTo>
                  <a:lnTo>
                    <a:pt x="88" y="63"/>
                  </a:lnTo>
                  <a:lnTo>
                    <a:pt x="93" y="57"/>
                  </a:lnTo>
                  <a:lnTo>
                    <a:pt x="99" y="45"/>
                  </a:lnTo>
                  <a:lnTo>
                    <a:pt x="107" y="34"/>
                  </a:lnTo>
                  <a:lnTo>
                    <a:pt x="115" y="21"/>
                  </a:lnTo>
                  <a:lnTo>
                    <a:pt x="122" y="11"/>
                  </a:lnTo>
                  <a:lnTo>
                    <a:pt x="130" y="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029DA3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文本框 50"/>
          <p:cNvSpPr txBox="1"/>
          <p:nvPr>
            <p:custDataLst>
              <p:tags r:id="rId1"/>
            </p:custDataLst>
          </p:nvPr>
        </p:nvSpPr>
        <p:spPr>
          <a:xfrm>
            <a:off x="746125" y="113665"/>
            <a:ext cx="28727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sym typeface="+mn-ea"/>
              </a:rPr>
              <a:t>阶梯式压测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  <a:p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874713" y="774976"/>
            <a:ext cx="1337199" cy="92990"/>
            <a:chOff x="874713" y="774976"/>
            <a:chExt cx="1337199" cy="9299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874713" y="817375"/>
              <a:ext cx="1337199" cy="8193"/>
            </a:xfrm>
            <a:prstGeom prst="line">
              <a:avLst/>
            </a:prstGeom>
            <a:ln w="25400">
              <a:solidFill>
                <a:srgbClr val="4537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874713" y="774976"/>
              <a:ext cx="402956" cy="92990"/>
            </a:xfrm>
            <a:prstGeom prst="rect">
              <a:avLst/>
            </a:prstGeom>
            <a:solidFill>
              <a:srgbClr val="029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265" y="2249170"/>
            <a:ext cx="7063740" cy="336042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杭州瑞成信息技术有限公司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05380" y="1648460"/>
            <a:ext cx="2559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29DA3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sym typeface="+mn-ea"/>
              </a:rPr>
              <a:t>4.3</a:t>
            </a:r>
            <a:r>
              <a:rPr lang="zh-CN" altLang="en-US" sz="2400" dirty="0">
                <a:solidFill>
                  <a:srgbClr val="029DA3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sym typeface="+mn-ea"/>
              </a:rPr>
              <a:t>、内存：</a:t>
            </a:r>
            <a:r>
              <a:rPr lang="en-US" altLang="zh-CN" sz="2400" dirty="0">
                <a:solidFill>
                  <a:srgbClr val="029DA3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sym typeface="+mn-ea"/>
              </a:rPr>
              <a:t>M</a:t>
            </a:r>
            <a:endParaRPr lang="en-US" altLang="zh-CN" sz="2400" dirty="0">
              <a:solidFill>
                <a:srgbClr val="029DA3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23955" y="1311381"/>
            <a:ext cx="1065258" cy="1065258"/>
            <a:chOff x="1023955" y="1311381"/>
            <a:chExt cx="1065258" cy="1065258"/>
          </a:xfrm>
        </p:grpSpPr>
        <p:sp>
          <p:nvSpPr>
            <p:cNvPr id="48" name="椭圆 47"/>
            <p:cNvSpPr/>
            <p:nvPr/>
          </p:nvSpPr>
          <p:spPr>
            <a:xfrm>
              <a:off x="1023955" y="1311381"/>
              <a:ext cx="1065258" cy="106525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8480">
                  <a:schemeClr val="bg1"/>
                </a:gs>
                <a:gs pos="82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25400" cmpd="sng">
              <a:solidFill>
                <a:schemeClr val="bg1"/>
              </a:solidFill>
            </a:ln>
            <a:effectLst>
              <a:outerShdw blurRad="279400" dist="127000" dir="2700000" algn="tl" rotWithShape="0">
                <a:srgbClr val="262626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Freeform 52"/>
            <p:cNvSpPr/>
            <p:nvPr/>
          </p:nvSpPr>
          <p:spPr bwMode="auto">
            <a:xfrm>
              <a:off x="1385537" y="1599020"/>
              <a:ext cx="342095" cy="489980"/>
            </a:xfrm>
            <a:custGeom>
              <a:avLst/>
              <a:gdLst>
                <a:gd name="T0" fmla="*/ 149 w 192"/>
                <a:gd name="T1" fmla="*/ 1 h 275"/>
                <a:gd name="T2" fmla="*/ 174 w 192"/>
                <a:gd name="T3" fmla="*/ 11 h 275"/>
                <a:gd name="T4" fmla="*/ 191 w 192"/>
                <a:gd name="T5" fmla="*/ 25 h 275"/>
                <a:gd name="T6" fmla="*/ 191 w 192"/>
                <a:gd name="T7" fmla="*/ 48 h 275"/>
                <a:gd name="T8" fmla="*/ 180 w 192"/>
                <a:gd name="T9" fmla="*/ 71 h 275"/>
                <a:gd name="T10" fmla="*/ 154 w 192"/>
                <a:gd name="T11" fmla="*/ 84 h 275"/>
                <a:gd name="T12" fmla="*/ 127 w 192"/>
                <a:gd name="T13" fmla="*/ 89 h 275"/>
                <a:gd name="T14" fmla="*/ 108 w 192"/>
                <a:gd name="T15" fmla="*/ 94 h 275"/>
                <a:gd name="T16" fmla="*/ 109 w 192"/>
                <a:gd name="T17" fmla="*/ 102 h 275"/>
                <a:gd name="T18" fmla="*/ 125 w 192"/>
                <a:gd name="T19" fmla="*/ 110 h 275"/>
                <a:gd name="T20" fmla="*/ 159 w 192"/>
                <a:gd name="T21" fmla="*/ 109 h 275"/>
                <a:gd name="T22" fmla="*/ 127 w 192"/>
                <a:gd name="T23" fmla="*/ 138 h 275"/>
                <a:gd name="T24" fmla="*/ 95 w 192"/>
                <a:gd name="T25" fmla="*/ 149 h 275"/>
                <a:gd name="T26" fmla="*/ 75 w 192"/>
                <a:gd name="T27" fmla="*/ 151 h 275"/>
                <a:gd name="T28" fmla="*/ 73 w 192"/>
                <a:gd name="T29" fmla="*/ 159 h 275"/>
                <a:gd name="T30" fmla="*/ 89 w 192"/>
                <a:gd name="T31" fmla="*/ 170 h 275"/>
                <a:gd name="T32" fmla="*/ 112 w 192"/>
                <a:gd name="T33" fmla="*/ 172 h 275"/>
                <a:gd name="T34" fmla="*/ 93 w 192"/>
                <a:gd name="T35" fmla="*/ 197 h 275"/>
                <a:gd name="T36" fmla="*/ 74 w 192"/>
                <a:gd name="T37" fmla="*/ 206 h 275"/>
                <a:gd name="T38" fmla="*/ 51 w 192"/>
                <a:gd name="T39" fmla="*/ 209 h 275"/>
                <a:gd name="T40" fmla="*/ 28 w 192"/>
                <a:gd name="T41" fmla="*/ 235 h 275"/>
                <a:gd name="T42" fmla="*/ 16 w 192"/>
                <a:gd name="T43" fmla="*/ 271 h 275"/>
                <a:gd name="T44" fmla="*/ 14 w 192"/>
                <a:gd name="T45" fmla="*/ 275 h 275"/>
                <a:gd name="T46" fmla="*/ 9 w 192"/>
                <a:gd name="T47" fmla="*/ 274 h 275"/>
                <a:gd name="T48" fmla="*/ 5 w 192"/>
                <a:gd name="T49" fmla="*/ 269 h 275"/>
                <a:gd name="T50" fmla="*/ 6 w 192"/>
                <a:gd name="T51" fmla="*/ 252 h 275"/>
                <a:gd name="T52" fmla="*/ 13 w 192"/>
                <a:gd name="T53" fmla="*/ 220 h 275"/>
                <a:gd name="T54" fmla="*/ 8 w 192"/>
                <a:gd name="T55" fmla="*/ 182 h 275"/>
                <a:gd name="T56" fmla="*/ 0 w 192"/>
                <a:gd name="T57" fmla="*/ 147 h 275"/>
                <a:gd name="T58" fmla="*/ 4 w 192"/>
                <a:gd name="T59" fmla="*/ 116 h 275"/>
                <a:gd name="T60" fmla="*/ 13 w 192"/>
                <a:gd name="T61" fmla="*/ 137 h 275"/>
                <a:gd name="T62" fmla="*/ 25 w 192"/>
                <a:gd name="T63" fmla="*/ 159 h 275"/>
                <a:gd name="T64" fmla="*/ 34 w 192"/>
                <a:gd name="T65" fmla="*/ 167 h 275"/>
                <a:gd name="T66" fmla="*/ 34 w 192"/>
                <a:gd name="T67" fmla="*/ 153 h 275"/>
                <a:gd name="T68" fmla="*/ 32 w 192"/>
                <a:gd name="T69" fmla="*/ 122 h 275"/>
                <a:gd name="T70" fmla="*/ 32 w 192"/>
                <a:gd name="T71" fmla="*/ 86 h 275"/>
                <a:gd name="T72" fmla="*/ 38 w 192"/>
                <a:gd name="T73" fmla="*/ 56 h 275"/>
                <a:gd name="T74" fmla="*/ 61 w 192"/>
                <a:gd name="T75" fmla="*/ 29 h 275"/>
                <a:gd name="T76" fmla="*/ 89 w 192"/>
                <a:gd name="T77" fmla="*/ 10 h 275"/>
                <a:gd name="T78" fmla="*/ 79 w 192"/>
                <a:gd name="T79" fmla="*/ 42 h 275"/>
                <a:gd name="T80" fmla="*/ 80 w 192"/>
                <a:gd name="T81" fmla="*/ 63 h 275"/>
                <a:gd name="T82" fmla="*/ 88 w 192"/>
                <a:gd name="T83" fmla="*/ 63 h 275"/>
                <a:gd name="T84" fmla="*/ 99 w 192"/>
                <a:gd name="T85" fmla="*/ 45 h 275"/>
                <a:gd name="T86" fmla="*/ 115 w 192"/>
                <a:gd name="T87" fmla="*/ 21 h 275"/>
                <a:gd name="T88" fmla="*/ 130 w 192"/>
                <a:gd name="T89" fmla="*/ 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" h="275">
                  <a:moveTo>
                    <a:pt x="136" y="0"/>
                  </a:moveTo>
                  <a:lnTo>
                    <a:pt x="149" y="1"/>
                  </a:lnTo>
                  <a:lnTo>
                    <a:pt x="162" y="5"/>
                  </a:lnTo>
                  <a:lnTo>
                    <a:pt x="174" y="11"/>
                  </a:lnTo>
                  <a:lnTo>
                    <a:pt x="185" y="19"/>
                  </a:lnTo>
                  <a:lnTo>
                    <a:pt x="191" y="25"/>
                  </a:lnTo>
                  <a:lnTo>
                    <a:pt x="192" y="35"/>
                  </a:lnTo>
                  <a:lnTo>
                    <a:pt x="191" y="48"/>
                  </a:lnTo>
                  <a:lnTo>
                    <a:pt x="186" y="61"/>
                  </a:lnTo>
                  <a:lnTo>
                    <a:pt x="180" y="71"/>
                  </a:lnTo>
                  <a:lnTo>
                    <a:pt x="168" y="79"/>
                  </a:lnTo>
                  <a:lnTo>
                    <a:pt x="154" y="84"/>
                  </a:lnTo>
                  <a:lnTo>
                    <a:pt x="140" y="86"/>
                  </a:lnTo>
                  <a:lnTo>
                    <a:pt x="127" y="89"/>
                  </a:lnTo>
                  <a:lnTo>
                    <a:pt x="116" y="91"/>
                  </a:lnTo>
                  <a:lnTo>
                    <a:pt x="108" y="94"/>
                  </a:lnTo>
                  <a:lnTo>
                    <a:pt x="107" y="96"/>
                  </a:lnTo>
                  <a:lnTo>
                    <a:pt x="109" y="102"/>
                  </a:lnTo>
                  <a:lnTo>
                    <a:pt x="115" y="107"/>
                  </a:lnTo>
                  <a:lnTo>
                    <a:pt x="125" y="110"/>
                  </a:lnTo>
                  <a:lnTo>
                    <a:pt x="140" y="112"/>
                  </a:lnTo>
                  <a:lnTo>
                    <a:pt x="159" y="109"/>
                  </a:lnTo>
                  <a:lnTo>
                    <a:pt x="144" y="127"/>
                  </a:lnTo>
                  <a:lnTo>
                    <a:pt x="127" y="138"/>
                  </a:lnTo>
                  <a:lnTo>
                    <a:pt x="111" y="145"/>
                  </a:lnTo>
                  <a:lnTo>
                    <a:pt x="95" y="149"/>
                  </a:lnTo>
                  <a:lnTo>
                    <a:pt x="83" y="150"/>
                  </a:lnTo>
                  <a:lnTo>
                    <a:pt x="75" y="151"/>
                  </a:lnTo>
                  <a:lnTo>
                    <a:pt x="71" y="154"/>
                  </a:lnTo>
                  <a:lnTo>
                    <a:pt x="73" y="159"/>
                  </a:lnTo>
                  <a:lnTo>
                    <a:pt x="79" y="165"/>
                  </a:lnTo>
                  <a:lnTo>
                    <a:pt x="89" y="170"/>
                  </a:lnTo>
                  <a:lnTo>
                    <a:pt x="101" y="173"/>
                  </a:lnTo>
                  <a:lnTo>
                    <a:pt x="112" y="172"/>
                  </a:lnTo>
                  <a:lnTo>
                    <a:pt x="102" y="187"/>
                  </a:lnTo>
                  <a:lnTo>
                    <a:pt x="93" y="197"/>
                  </a:lnTo>
                  <a:lnTo>
                    <a:pt x="84" y="204"/>
                  </a:lnTo>
                  <a:lnTo>
                    <a:pt x="74" y="206"/>
                  </a:lnTo>
                  <a:lnTo>
                    <a:pt x="64" y="207"/>
                  </a:lnTo>
                  <a:lnTo>
                    <a:pt x="51" y="209"/>
                  </a:lnTo>
                  <a:lnTo>
                    <a:pt x="36" y="210"/>
                  </a:lnTo>
                  <a:lnTo>
                    <a:pt x="28" y="235"/>
                  </a:lnTo>
                  <a:lnTo>
                    <a:pt x="22" y="256"/>
                  </a:lnTo>
                  <a:lnTo>
                    <a:pt x="16" y="271"/>
                  </a:lnTo>
                  <a:lnTo>
                    <a:pt x="15" y="274"/>
                  </a:lnTo>
                  <a:lnTo>
                    <a:pt x="14" y="275"/>
                  </a:lnTo>
                  <a:lnTo>
                    <a:pt x="11" y="275"/>
                  </a:lnTo>
                  <a:lnTo>
                    <a:pt x="9" y="274"/>
                  </a:lnTo>
                  <a:lnTo>
                    <a:pt x="8" y="271"/>
                  </a:lnTo>
                  <a:lnTo>
                    <a:pt x="5" y="269"/>
                  </a:lnTo>
                  <a:lnTo>
                    <a:pt x="5" y="265"/>
                  </a:lnTo>
                  <a:lnTo>
                    <a:pt x="6" y="252"/>
                  </a:lnTo>
                  <a:lnTo>
                    <a:pt x="9" y="237"/>
                  </a:lnTo>
                  <a:lnTo>
                    <a:pt x="13" y="220"/>
                  </a:lnTo>
                  <a:lnTo>
                    <a:pt x="19" y="202"/>
                  </a:lnTo>
                  <a:lnTo>
                    <a:pt x="8" y="182"/>
                  </a:lnTo>
                  <a:lnTo>
                    <a:pt x="2" y="164"/>
                  </a:lnTo>
                  <a:lnTo>
                    <a:pt x="0" y="147"/>
                  </a:lnTo>
                  <a:lnTo>
                    <a:pt x="1" y="131"/>
                  </a:lnTo>
                  <a:lnTo>
                    <a:pt x="4" y="116"/>
                  </a:lnTo>
                  <a:lnTo>
                    <a:pt x="8" y="124"/>
                  </a:lnTo>
                  <a:lnTo>
                    <a:pt x="13" y="137"/>
                  </a:lnTo>
                  <a:lnTo>
                    <a:pt x="19" y="149"/>
                  </a:lnTo>
                  <a:lnTo>
                    <a:pt x="25" y="159"/>
                  </a:lnTo>
                  <a:lnTo>
                    <a:pt x="30" y="165"/>
                  </a:lnTo>
                  <a:lnTo>
                    <a:pt x="34" y="167"/>
                  </a:lnTo>
                  <a:lnTo>
                    <a:pt x="36" y="163"/>
                  </a:lnTo>
                  <a:lnTo>
                    <a:pt x="34" y="153"/>
                  </a:lnTo>
                  <a:lnTo>
                    <a:pt x="33" y="140"/>
                  </a:lnTo>
                  <a:lnTo>
                    <a:pt x="32" y="122"/>
                  </a:lnTo>
                  <a:lnTo>
                    <a:pt x="32" y="104"/>
                  </a:lnTo>
                  <a:lnTo>
                    <a:pt x="32" y="86"/>
                  </a:lnTo>
                  <a:lnTo>
                    <a:pt x="34" y="70"/>
                  </a:lnTo>
                  <a:lnTo>
                    <a:pt x="38" y="56"/>
                  </a:lnTo>
                  <a:lnTo>
                    <a:pt x="47" y="42"/>
                  </a:lnTo>
                  <a:lnTo>
                    <a:pt x="61" y="29"/>
                  </a:lnTo>
                  <a:lnTo>
                    <a:pt x="75" y="17"/>
                  </a:lnTo>
                  <a:lnTo>
                    <a:pt x="89" y="10"/>
                  </a:lnTo>
                  <a:lnTo>
                    <a:pt x="81" y="26"/>
                  </a:lnTo>
                  <a:lnTo>
                    <a:pt x="79" y="42"/>
                  </a:lnTo>
                  <a:lnTo>
                    <a:pt x="78" y="54"/>
                  </a:lnTo>
                  <a:lnTo>
                    <a:pt x="80" y="63"/>
                  </a:lnTo>
                  <a:lnTo>
                    <a:pt x="84" y="66"/>
                  </a:lnTo>
                  <a:lnTo>
                    <a:pt x="88" y="63"/>
                  </a:lnTo>
                  <a:lnTo>
                    <a:pt x="93" y="57"/>
                  </a:lnTo>
                  <a:lnTo>
                    <a:pt x="99" y="45"/>
                  </a:lnTo>
                  <a:lnTo>
                    <a:pt x="107" y="34"/>
                  </a:lnTo>
                  <a:lnTo>
                    <a:pt x="115" y="21"/>
                  </a:lnTo>
                  <a:lnTo>
                    <a:pt x="122" y="11"/>
                  </a:lnTo>
                  <a:lnTo>
                    <a:pt x="130" y="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029DA3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文本框 50"/>
          <p:cNvSpPr txBox="1"/>
          <p:nvPr>
            <p:custDataLst>
              <p:tags r:id="rId1"/>
            </p:custDataLst>
          </p:nvPr>
        </p:nvSpPr>
        <p:spPr>
          <a:xfrm>
            <a:off x="746125" y="113665"/>
            <a:ext cx="28727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sym typeface="+mn-ea"/>
              </a:rPr>
              <a:t>阶梯式压测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  <a:p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874713" y="774976"/>
            <a:ext cx="1337199" cy="92990"/>
            <a:chOff x="874713" y="774976"/>
            <a:chExt cx="1337199" cy="9299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874713" y="817375"/>
              <a:ext cx="1337199" cy="8193"/>
            </a:xfrm>
            <a:prstGeom prst="line">
              <a:avLst/>
            </a:prstGeom>
            <a:ln w="25400">
              <a:solidFill>
                <a:srgbClr val="4537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874713" y="774976"/>
              <a:ext cx="402956" cy="92990"/>
            </a:xfrm>
            <a:prstGeom prst="rect">
              <a:avLst/>
            </a:prstGeom>
            <a:solidFill>
              <a:srgbClr val="029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835" y="2453005"/>
            <a:ext cx="6896100" cy="339852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杭州瑞成信息技术有限公司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05380" y="1628775"/>
            <a:ext cx="4173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29DA3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sym typeface="+mn-ea"/>
              </a:rPr>
              <a:t>4.4</a:t>
            </a:r>
            <a:r>
              <a:rPr lang="zh-CN" altLang="en-US" sz="2400" dirty="0">
                <a:solidFill>
                  <a:srgbClr val="029DA3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sym typeface="+mn-ea"/>
              </a:rPr>
              <a:t>、磁盘读写速度：</a:t>
            </a:r>
            <a:r>
              <a:rPr lang="en-US" altLang="zh-CN" sz="2400" dirty="0">
                <a:solidFill>
                  <a:srgbClr val="029DA3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sym typeface="+mn-ea"/>
              </a:rPr>
              <a:t>iostat</a:t>
            </a:r>
            <a:endParaRPr lang="en-US" altLang="zh-CN" sz="2400" dirty="0">
              <a:solidFill>
                <a:srgbClr val="029DA3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23955" y="1311381"/>
            <a:ext cx="1065258" cy="1065258"/>
            <a:chOff x="1023955" y="1311381"/>
            <a:chExt cx="1065258" cy="1065258"/>
          </a:xfrm>
        </p:grpSpPr>
        <p:sp>
          <p:nvSpPr>
            <p:cNvPr id="48" name="椭圆 47"/>
            <p:cNvSpPr/>
            <p:nvPr/>
          </p:nvSpPr>
          <p:spPr>
            <a:xfrm>
              <a:off x="1023955" y="1311381"/>
              <a:ext cx="1065258" cy="106525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8480">
                  <a:schemeClr val="bg1"/>
                </a:gs>
                <a:gs pos="82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25400" cmpd="sng">
              <a:solidFill>
                <a:schemeClr val="bg1"/>
              </a:solidFill>
            </a:ln>
            <a:effectLst>
              <a:outerShdw blurRad="279400" dist="127000" dir="2700000" algn="tl" rotWithShape="0">
                <a:srgbClr val="262626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Freeform 52"/>
            <p:cNvSpPr/>
            <p:nvPr/>
          </p:nvSpPr>
          <p:spPr bwMode="auto">
            <a:xfrm>
              <a:off x="1385537" y="1599020"/>
              <a:ext cx="342095" cy="489980"/>
            </a:xfrm>
            <a:custGeom>
              <a:avLst/>
              <a:gdLst>
                <a:gd name="T0" fmla="*/ 149 w 192"/>
                <a:gd name="T1" fmla="*/ 1 h 275"/>
                <a:gd name="T2" fmla="*/ 174 w 192"/>
                <a:gd name="T3" fmla="*/ 11 h 275"/>
                <a:gd name="T4" fmla="*/ 191 w 192"/>
                <a:gd name="T5" fmla="*/ 25 h 275"/>
                <a:gd name="T6" fmla="*/ 191 w 192"/>
                <a:gd name="T7" fmla="*/ 48 h 275"/>
                <a:gd name="T8" fmla="*/ 180 w 192"/>
                <a:gd name="T9" fmla="*/ 71 h 275"/>
                <a:gd name="T10" fmla="*/ 154 w 192"/>
                <a:gd name="T11" fmla="*/ 84 h 275"/>
                <a:gd name="T12" fmla="*/ 127 w 192"/>
                <a:gd name="T13" fmla="*/ 89 h 275"/>
                <a:gd name="T14" fmla="*/ 108 w 192"/>
                <a:gd name="T15" fmla="*/ 94 h 275"/>
                <a:gd name="T16" fmla="*/ 109 w 192"/>
                <a:gd name="T17" fmla="*/ 102 h 275"/>
                <a:gd name="T18" fmla="*/ 125 w 192"/>
                <a:gd name="T19" fmla="*/ 110 h 275"/>
                <a:gd name="T20" fmla="*/ 159 w 192"/>
                <a:gd name="T21" fmla="*/ 109 h 275"/>
                <a:gd name="T22" fmla="*/ 127 w 192"/>
                <a:gd name="T23" fmla="*/ 138 h 275"/>
                <a:gd name="T24" fmla="*/ 95 w 192"/>
                <a:gd name="T25" fmla="*/ 149 h 275"/>
                <a:gd name="T26" fmla="*/ 75 w 192"/>
                <a:gd name="T27" fmla="*/ 151 h 275"/>
                <a:gd name="T28" fmla="*/ 73 w 192"/>
                <a:gd name="T29" fmla="*/ 159 h 275"/>
                <a:gd name="T30" fmla="*/ 89 w 192"/>
                <a:gd name="T31" fmla="*/ 170 h 275"/>
                <a:gd name="T32" fmla="*/ 112 w 192"/>
                <a:gd name="T33" fmla="*/ 172 h 275"/>
                <a:gd name="T34" fmla="*/ 93 w 192"/>
                <a:gd name="T35" fmla="*/ 197 h 275"/>
                <a:gd name="T36" fmla="*/ 74 w 192"/>
                <a:gd name="T37" fmla="*/ 206 h 275"/>
                <a:gd name="T38" fmla="*/ 51 w 192"/>
                <a:gd name="T39" fmla="*/ 209 h 275"/>
                <a:gd name="T40" fmla="*/ 28 w 192"/>
                <a:gd name="T41" fmla="*/ 235 h 275"/>
                <a:gd name="T42" fmla="*/ 16 w 192"/>
                <a:gd name="T43" fmla="*/ 271 h 275"/>
                <a:gd name="T44" fmla="*/ 14 w 192"/>
                <a:gd name="T45" fmla="*/ 275 h 275"/>
                <a:gd name="T46" fmla="*/ 9 w 192"/>
                <a:gd name="T47" fmla="*/ 274 h 275"/>
                <a:gd name="T48" fmla="*/ 5 w 192"/>
                <a:gd name="T49" fmla="*/ 269 h 275"/>
                <a:gd name="T50" fmla="*/ 6 w 192"/>
                <a:gd name="T51" fmla="*/ 252 h 275"/>
                <a:gd name="T52" fmla="*/ 13 w 192"/>
                <a:gd name="T53" fmla="*/ 220 h 275"/>
                <a:gd name="T54" fmla="*/ 8 w 192"/>
                <a:gd name="T55" fmla="*/ 182 h 275"/>
                <a:gd name="T56" fmla="*/ 0 w 192"/>
                <a:gd name="T57" fmla="*/ 147 h 275"/>
                <a:gd name="T58" fmla="*/ 4 w 192"/>
                <a:gd name="T59" fmla="*/ 116 h 275"/>
                <a:gd name="T60" fmla="*/ 13 w 192"/>
                <a:gd name="T61" fmla="*/ 137 h 275"/>
                <a:gd name="T62" fmla="*/ 25 w 192"/>
                <a:gd name="T63" fmla="*/ 159 h 275"/>
                <a:gd name="T64" fmla="*/ 34 w 192"/>
                <a:gd name="T65" fmla="*/ 167 h 275"/>
                <a:gd name="T66" fmla="*/ 34 w 192"/>
                <a:gd name="T67" fmla="*/ 153 h 275"/>
                <a:gd name="T68" fmla="*/ 32 w 192"/>
                <a:gd name="T69" fmla="*/ 122 h 275"/>
                <a:gd name="T70" fmla="*/ 32 w 192"/>
                <a:gd name="T71" fmla="*/ 86 h 275"/>
                <a:gd name="T72" fmla="*/ 38 w 192"/>
                <a:gd name="T73" fmla="*/ 56 h 275"/>
                <a:gd name="T74" fmla="*/ 61 w 192"/>
                <a:gd name="T75" fmla="*/ 29 h 275"/>
                <a:gd name="T76" fmla="*/ 89 w 192"/>
                <a:gd name="T77" fmla="*/ 10 h 275"/>
                <a:gd name="T78" fmla="*/ 79 w 192"/>
                <a:gd name="T79" fmla="*/ 42 h 275"/>
                <a:gd name="T80" fmla="*/ 80 w 192"/>
                <a:gd name="T81" fmla="*/ 63 h 275"/>
                <a:gd name="T82" fmla="*/ 88 w 192"/>
                <a:gd name="T83" fmla="*/ 63 h 275"/>
                <a:gd name="T84" fmla="*/ 99 w 192"/>
                <a:gd name="T85" fmla="*/ 45 h 275"/>
                <a:gd name="T86" fmla="*/ 115 w 192"/>
                <a:gd name="T87" fmla="*/ 21 h 275"/>
                <a:gd name="T88" fmla="*/ 130 w 192"/>
                <a:gd name="T89" fmla="*/ 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" h="275">
                  <a:moveTo>
                    <a:pt x="136" y="0"/>
                  </a:moveTo>
                  <a:lnTo>
                    <a:pt x="149" y="1"/>
                  </a:lnTo>
                  <a:lnTo>
                    <a:pt x="162" y="5"/>
                  </a:lnTo>
                  <a:lnTo>
                    <a:pt x="174" y="11"/>
                  </a:lnTo>
                  <a:lnTo>
                    <a:pt x="185" y="19"/>
                  </a:lnTo>
                  <a:lnTo>
                    <a:pt x="191" y="25"/>
                  </a:lnTo>
                  <a:lnTo>
                    <a:pt x="192" y="35"/>
                  </a:lnTo>
                  <a:lnTo>
                    <a:pt x="191" y="48"/>
                  </a:lnTo>
                  <a:lnTo>
                    <a:pt x="186" y="61"/>
                  </a:lnTo>
                  <a:lnTo>
                    <a:pt x="180" y="71"/>
                  </a:lnTo>
                  <a:lnTo>
                    <a:pt x="168" y="79"/>
                  </a:lnTo>
                  <a:lnTo>
                    <a:pt x="154" y="84"/>
                  </a:lnTo>
                  <a:lnTo>
                    <a:pt x="140" y="86"/>
                  </a:lnTo>
                  <a:lnTo>
                    <a:pt x="127" y="89"/>
                  </a:lnTo>
                  <a:lnTo>
                    <a:pt x="116" y="91"/>
                  </a:lnTo>
                  <a:lnTo>
                    <a:pt x="108" y="94"/>
                  </a:lnTo>
                  <a:lnTo>
                    <a:pt x="107" y="96"/>
                  </a:lnTo>
                  <a:lnTo>
                    <a:pt x="109" y="102"/>
                  </a:lnTo>
                  <a:lnTo>
                    <a:pt x="115" y="107"/>
                  </a:lnTo>
                  <a:lnTo>
                    <a:pt x="125" y="110"/>
                  </a:lnTo>
                  <a:lnTo>
                    <a:pt x="140" y="112"/>
                  </a:lnTo>
                  <a:lnTo>
                    <a:pt x="159" y="109"/>
                  </a:lnTo>
                  <a:lnTo>
                    <a:pt x="144" y="127"/>
                  </a:lnTo>
                  <a:lnTo>
                    <a:pt x="127" y="138"/>
                  </a:lnTo>
                  <a:lnTo>
                    <a:pt x="111" y="145"/>
                  </a:lnTo>
                  <a:lnTo>
                    <a:pt x="95" y="149"/>
                  </a:lnTo>
                  <a:lnTo>
                    <a:pt x="83" y="150"/>
                  </a:lnTo>
                  <a:lnTo>
                    <a:pt x="75" y="151"/>
                  </a:lnTo>
                  <a:lnTo>
                    <a:pt x="71" y="154"/>
                  </a:lnTo>
                  <a:lnTo>
                    <a:pt x="73" y="159"/>
                  </a:lnTo>
                  <a:lnTo>
                    <a:pt x="79" y="165"/>
                  </a:lnTo>
                  <a:lnTo>
                    <a:pt x="89" y="170"/>
                  </a:lnTo>
                  <a:lnTo>
                    <a:pt x="101" y="173"/>
                  </a:lnTo>
                  <a:lnTo>
                    <a:pt x="112" y="172"/>
                  </a:lnTo>
                  <a:lnTo>
                    <a:pt x="102" y="187"/>
                  </a:lnTo>
                  <a:lnTo>
                    <a:pt x="93" y="197"/>
                  </a:lnTo>
                  <a:lnTo>
                    <a:pt x="84" y="204"/>
                  </a:lnTo>
                  <a:lnTo>
                    <a:pt x="74" y="206"/>
                  </a:lnTo>
                  <a:lnTo>
                    <a:pt x="64" y="207"/>
                  </a:lnTo>
                  <a:lnTo>
                    <a:pt x="51" y="209"/>
                  </a:lnTo>
                  <a:lnTo>
                    <a:pt x="36" y="210"/>
                  </a:lnTo>
                  <a:lnTo>
                    <a:pt x="28" y="235"/>
                  </a:lnTo>
                  <a:lnTo>
                    <a:pt x="22" y="256"/>
                  </a:lnTo>
                  <a:lnTo>
                    <a:pt x="16" y="271"/>
                  </a:lnTo>
                  <a:lnTo>
                    <a:pt x="15" y="274"/>
                  </a:lnTo>
                  <a:lnTo>
                    <a:pt x="14" y="275"/>
                  </a:lnTo>
                  <a:lnTo>
                    <a:pt x="11" y="275"/>
                  </a:lnTo>
                  <a:lnTo>
                    <a:pt x="9" y="274"/>
                  </a:lnTo>
                  <a:lnTo>
                    <a:pt x="8" y="271"/>
                  </a:lnTo>
                  <a:lnTo>
                    <a:pt x="5" y="269"/>
                  </a:lnTo>
                  <a:lnTo>
                    <a:pt x="5" y="265"/>
                  </a:lnTo>
                  <a:lnTo>
                    <a:pt x="6" y="252"/>
                  </a:lnTo>
                  <a:lnTo>
                    <a:pt x="9" y="237"/>
                  </a:lnTo>
                  <a:lnTo>
                    <a:pt x="13" y="220"/>
                  </a:lnTo>
                  <a:lnTo>
                    <a:pt x="19" y="202"/>
                  </a:lnTo>
                  <a:lnTo>
                    <a:pt x="8" y="182"/>
                  </a:lnTo>
                  <a:lnTo>
                    <a:pt x="2" y="164"/>
                  </a:lnTo>
                  <a:lnTo>
                    <a:pt x="0" y="147"/>
                  </a:lnTo>
                  <a:lnTo>
                    <a:pt x="1" y="131"/>
                  </a:lnTo>
                  <a:lnTo>
                    <a:pt x="4" y="116"/>
                  </a:lnTo>
                  <a:lnTo>
                    <a:pt x="8" y="124"/>
                  </a:lnTo>
                  <a:lnTo>
                    <a:pt x="13" y="137"/>
                  </a:lnTo>
                  <a:lnTo>
                    <a:pt x="19" y="149"/>
                  </a:lnTo>
                  <a:lnTo>
                    <a:pt x="25" y="159"/>
                  </a:lnTo>
                  <a:lnTo>
                    <a:pt x="30" y="165"/>
                  </a:lnTo>
                  <a:lnTo>
                    <a:pt x="34" y="167"/>
                  </a:lnTo>
                  <a:lnTo>
                    <a:pt x="36" y="163"/>
                  </a:lnTo>
                  <a:lnTo>
                    <a:pt x="34" y="153"/>
                  </a:lnTo>
                  <a:lnTo>
                    <a:pt x="33" y="140"/>
                  </a:lnTo>
                  <a:lnTo>
                    <a:pt x="32" y="122"/>
                  </a:lnTo>
                  <a:lnTo>
                    <a:pt x="32" y="104"/>
                  </a:lnTo>
                  <a:lnTo>
                    <a:pt x="32" y="86"/>
                  </a:lnTo>
                  <a:lnTo>
                    <a:pt x="34" y="70"/>
                  </a:lnTo>
                  <a:lnTo>
                    <a:pt x="38" y="56"/>
                  </a:lnTo>
                  <a:lnTo>
                    <a:pt x="47" y="42"/>
                  </a:lnTo>
                  <a:lnTo>
                    <a:pt x="61" y="29"/>
                  </a:lnTo>
                  <a:lnTo>
                    <a:pt x="75" y="17"/>
                  </a:lnTo>
                  <a:lnTo>
                    <a:pt x="89" y="10"/>
                  </a:lnTo>
                  <a:lnTo>
                    <a:pt x="81" y="26"/>
                  </a:lnTo>
                  <a:lnTo>
                    <a:pt x="79" y="42"/>
                  </a:lnTo>
                  <a:lnTo>
                    <a:pt x="78" y="54"/>
                  </a:lnTo>
                  <a:lnTo>
                    <a:pt x="80" y="63"/>
                  </a:lnTo>
                  <a:lnTo>
                    <a:pt x="84" y="66"/>
                  </a:lnTo>
                  <a:lnTo>
                    <a:pt x="88" y="63"/>
                  </a:lnTo>
                  <a:lnTo>
                    <a:pt x="93" y="57"/>
                  </a:lnTo>
                  <a:lnTo>
                    <a:pt x="99" y="45"/>
                  </a:lnTo>
                  <a:lnTo>
                    <a:pt x="107" y="34"/>
                  </a:lnTo>
                  <a:lnTo>
                    <a:pt x="115" y="21"/>
                  </a:lnTo>
                  <a:lnTo>
                    <a:pt x="122" y="11"/>
                  </a:lnTo>
                  <a:lnTo>
                    <a:pt x="130" y="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029DA3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文本框 50"/>
          <p:cNvSpPr txBox="1"/>
          <p:nvPr>
            <p:custDataLst>
              <p:tags r:id="rId1"/>
            </p:custDataLst>
          </p:nvPr>
        </p:nvSpPr>
        <p:spPr>
          <a:xfrm>
            <a:off x="746125" y="113665"/>
            <a:ext cx="28727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sym typeface="+mn-ea"/>
              </a:rPr>
              <a:t>阶梯式压测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  <a:p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874713" y="774976"/>
            <a:ext cx="1337199" cy="92990"/>
            <a:chOff x="874713" y="774976"/>
            <a:chExt cx="1337199" cy="9299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874713" y="817375"/>
              <a:ext cx="1337199" cy="8193"/>
            </a:xfrm>
            <a:prstGeom prst="line">
              <a:avLst/>
            </a:prstGeom>
            <a:ln w="25400">
              <a:solidFill>
                <a:srgbClr val="4537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874713" y="774976"/>
              <a:ext cx="402956" cy="92990"/>
            </a:xfrm>
            <a:prstGeom prst="rect">
              <a:avLst/>
            </a:prstGeom>
            <a:solidFill>
              <a:srgbClr val="029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0" y="2491740"/>
            <a:ext cx="8784590" cy="246507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杭州瑞成信息技术有限公司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05380" y="1648460"/>
            <a:ext cx="3955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29DA3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sym typeface="+mn-ea"/>
              </a:rPr>
              <a:t>4.5</a:t>
            </a:r>
            <a:r>
              <a:rPr lang="zh-CN" altLang="en-US" sz="2400" dirty="0">
                <a:solidFill>
                  <a:srgbClr val="029DA3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sym typeface="+mn-ea"/>
              </a:rPr>
              <a:t>、网络吞吐量：</a:t>
            </a:r>
            <a:r>
              <a:rPr lang="en-US" altLang="zh-CN" sz="2400" dirty="0">
                <a:solidFill>
                  <a:srgbClr val="029DA3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sym typeface="+mn-ea"/>
              </a:rPr>
              <a:t>iftop</a:t>
            </a:r>
            <a:endParaRPr lang="en-US" altLang="zh-CN" sz="2400" dirty="0">
              <a:solidFill>
                <a:srgbClr val="029DA3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23955" y="1311381"/>
            <a:ext cx="1065258" cy="1065258"/>
            <a:chOff x="1023955" y="1311381"/>
            <a:chExt cx="1065258" cy="1065258"/>
          </a:xfrm>
        </p:grpSpPr>
        <p:sp>
          <p:nvSpPr>
            <p:cNvPr id="48" name="椭圆 47"/>
            <p:cNvSpPr/>
            <p:nvPr/>
          </p:nvSpPr>
          <p:spPr>
            <a:xfrm>
              <a:off x="1023955" y="1311381"/>
              <a:ext cx="1065258" cy="106525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8480">
                  <a:schemeClr val="bg1"/>
                </a:gs>
                <a:gs pos="82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25400" cmpd="sng">
              <a:solidFill>
                <a:schemeClr val="bg1"/>
              </a:solidFill>
            </a:ln>
            <a:effectLst>
              <a:outerShdw blurRad="279400" dist="127000" dir="2700000" algn="tl" rotWithShape="0">
                <a:srgbClr val="262626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Freeform 52"/>
            <p:cNvSpPr/>
            <p:nvPr/>
          </p:nvSpPr>
          <p:spPr bwMode="auto">
            <a:xfrm>
              <a:off x="1385537" y="1599020"/>
              <a:ext cx="342095" cy="489980"/>
            </a:xfrm>
            <a:custGeom>
              <a:avLst/>
              <a:gdLst>
                <a:gd name="T0" fmla="*/ 149 w 192"/>
                <a:gd name="T1" fmla="*/ 1 h 275"/>
                <a:gd name="T2" fmla="*/ 174 w 192"/>
                <a:gd name="T3" fmla="*/ 11 h 275"/>
                <a:gd name="T4" fmla="*/ 191 w 192"/>
                <a:gd name="T5" fmla="*/ 25 h 275"/>
                <a:gd name="T6" fmla="*/ 191 w 192"/>
                <a:gd name="T7" fmla="*/ 48 h 275"/>
                <a:gd name="T8" fmla="*/ 180 w 192"/>
                <a:gd name="T9" fmla="*/ 71 h 275"/>
                <a:gd name="T10" fmla="*/ 154 w 192"/>
                <a:gd name="T11" fmla="*/ 84 h 275"/>
                <a:gd name="T12" fmla="*/ 127 w 192"/>
                <a:gd name="T13" fmla="*/ 89 h 275"/>
                <a:gd name="T14" fmla="*/ 108 w 192"/>
                <a:gd name="T15" fmla="*/ 94 h 275"/>
                <a:gd name="T16" fmla="*/ 109 w 192"/>
                <a:gd name="T17" fmla="*/ 102 h 275"/>
                <a:gd name="T18" fmla="*/ 125 w 192"/>
                <a:gd name="T19" fmla="*/ 110 h 275"/>
                <a:gd name="T20" fmla="*/ 159 w 192"/>
                <a:gd name="T21" fmla="*/ 109 h 275"/>
                <a:gd name="T22" fmla="*/ 127 w 192"/>
                <a:gd name="T23" fmla="*/ 138 h 275"/>
                <a:gd name="T24" fmla="*/ 95 w 192"/>
                <a:gd name="T25" fmla="*/ 149 h 275"/>
                <a:gd name="T26" fmla="*/ 75 w 192"/>
                <a:gd name="T27" fmla="*/ 151 h 275"/>
                <a:gd name="T28" fmla="*/ 73 w 192"/>
                <a:gd name="T29" fmla="*/ 159 h 275"/>
                <a:gd name="T30" fmla="*/ 89 w 192"/>
                <a:gd name="T31" fmla="*/ 170 h 275"/>
                <a:gd name="T32" fmla="*/ 112 w 192"/>
                <a:gd name="T33" fmla="*/ 172 h 275"/>
                <a:gd name="T34" fmla="*/ 93 w 192"/>
                <a:gd name="T35" fmla="*/ 197 h 275"/>
                <a:gd name="T36" fmla="*/ 74 w 192"/>
                <a:gd name="T37" fmla="*/ 206 h 275"/>
                <a:gd name="T38" fmla="*/ 51 w 192"/>
                <a:gd name="T39" fmla="*/ 209 h 275"/>
                <a:gd name="T40" fmla="*/ 28 w 192"/>
                <a:gd name="T41" fmla="*/ 235 h 275"/>
                <a:gd name="T42" fmla="*/ 16 w 192"/>
                <a:gd name="T43" fmla="*/ 271 h 275"/>
                <a:gd name="T44" fmla="*/ 14 w 192"/>
                <a:gd name="T45" fmla="*/ 275 h 275"/>
                <a:gd name="T46" fmla="*/ 9 w 192"/>
                <a:gd name="T47" fmla="*/ 274 h 275"/>
                <a:gd name="T48" fmla="*/ 5 w 192"/>
                <a:gd name="T49" fmla="*/ 269 h 275"/>
                <a:gd name="T50" fmla="*/ 6 w 192"/>
                <a:gd name="T51" fmla="*/ 252 h 275"/>
                <a:gd name="T52" fmla="*/ 13 w 192"/>
                <a:gd name="T53" fmla="*/ 220 h 275"/>
                <a:gd name="T54" fmla="*/ 8 w 192"/>
                <a:gd name="T55" fmla="*/ 182 h 275"/>
                <a:gd name="T56" fmla="*/ 0 w 192"/>
                <a:gd name="T57" fmla="*/ 147 h 275"/>
                <a:gd name="T58" fmla="*/ 4 w 192"/>
                <a:gd name="T59" fmla="*/ 116 h 275"/>
                <a:gd name="T60" fmla="*/ 13 w 192"/>
                <a:gd name="T61" fmla="*/ 137 h 275"/>
                <a:gd name="T62" fmla="*/ 25 w 192"/>
                <a:gd name="T63" fmla="*/ 159 h 275"/>
                <a:gd name="T64" fmla="*/ 34 w 192"/>
                <a:gd name="T65" fmla="*/ 167 h 275"/>
                <a:gd name="T66" fmla="*/ 34 w 192"/>
                <a:gd name="T67" fmla="*/ 153 h 275"/>
                <a:gd name="T68" fmla="*/ 32 w 192"/>
                <a:gd name="T69" fmla="*/ 122 h 275"/>
                <a:gd name="T70" fmla="*/ 32 w 192"/>
                <a:gd name="T71" fmla="*/ 86 h 275"/>
                <a:gd name="T72" fmla="*/ 38 w 192"/>
                <a:gd name="T73" fmla="*/ 56 h 275"/>
                <a:gd name="T74" fmla="*/ 61 w 192"/>
                <a:gd name="T75" fmla="*/ 29 h 275"/>
                <a:gd name="T76" fmla="*/ 89 w 192"/>
                <a:gd name="T77" fmla="*/ 10 h 275"/>
                <a:gd name="T78" fmla="*/ 79 w 192"/>
                <a:gd name="T79" fmla="*/ 42 h 275"/>
                <a:gd name="T80" fmla="*/ 80 w 192"/>
                <a:gd name="T81" fmla="*/ 63 h 275"/>
                <a:gd name="T82" fmla="*/ 88 w 192"/>
                <a:gd name="T83" fmla="*/ 63 h 275"/>
                <a:gd name="T84" fmla="*/ 99 w 192"/>
                <a:gd name="T85" fmla="*/ 45 h 275"/>
                <a:gd name="T86" fmla="*/ 115 w 192"/>
                <a:gd name="T87" fmla="*/ 21 h 275"/>
                <a:gd name="T88" fmla="*/ 130 w 192"/>
                <a:gd name="T89" fmla="*/ 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" h="275">
                  <a:moveTo>
                    <a:pt x="136" y="0"/>
                  </a:moveTo>
                  <a:lnTo>
                    <a:pt x="149" y="1"/>
                  </a:lnTo>
                  <a:lnTo>
                    <a:pt x="162" y="5"/>
                  </a:lnTo>
                  <a:lnTo>
                    <a:pt x="174" y="11"/>
                  </a:lnTo>
                  <a:lnTo>
                    <a:pt x="185" y="19"/>
                  </a:lnTo>
                  <a:lnTo>
                    <a:pt x="191" y="25"/>
                  </a:lnTo>
                  <a:lnTo>
                    <a:pt x="192" y="35"/>
                  </a:lnTo>
                  <a:lnTo>
                    <a:pt x="191" y="48"/>
                  </a:lnTo>
                  <a:lnTo>
                    <a:pt x="186" y="61"/>
                  </a:lnTo>
                  <a:lnTo>
                    <a:pt x="180" y="71"/>
                  </a:lnTo>
                  <a:lnTo>
                    <a:pt x="168" y="79"/>
                  </a:lnTo>
                  <a:lnTo>
                    <a:pt x="154" y="84"/>
                  </a:lnTo>
                  <a:lnTo>
                    <a:pt x="140" y="86"/>
                  </a:lnTo>
                  <a:lnTo>
                    <a:pt x="127" y="89"/>
                  </a:lnTo>
                  <a:lnTo>
                    <a:pt x="116" y="91"/>
                  </a:lnTo>
                  <a:lnTo>
                    <a:pt x="108" y="94"/>
                  </a:lnTo>
                  <a:lnTo>
                    <a:pt x="107" y="96"/>
                  </a:lnTo>
                  <a:lnTo>
                    <a:pt x="109" y="102"/>
                  </a:lnTo>
                  <a:lnTo>
                    <a:pt x="115" y="107"/>
                  </a:lnTo>
                  <a:lnTo>
                    <a:pt x="125" y="110"/>
                  </a:lnTo>
                  <a:lnTo>
                    <a:pt x="140" y="112"/>
                  </a:lnTo>
                  <a:lnTo>
                    <a:pt x="159" y="109"/>
                  </a:lnTo>
                  <a:lnTo>
                    <a:pt x="144" y="127"/>
                  </a:lnTo>
                  <a:lnTo>
                    <a:pt x="127" y="138"/>
                  </a:lnTo>
                  <a:lnTo>
                    <a:pt x="111" y="145"/>
                  </a:lnTo>
                  <a:lnTo>
                    <a:pt x="95" y="149"/>
                  </a:lnTo>
                  <a:lnTo>
                    <a:pt x="83" y="150"/>
                  </a:lnTo>
                  <a:lnTo>
                    <a:pt x="75" y="151"/>
                  </a:lnTo>
                  <a:lnTo>
                    <a:pt x="71" y="154"/>
                  </a:lnTo>
                  <a:lnTo>
                    <a:pt x="73" y="159"/>
                  </a:lnTo>
                  <a:lnTo>
                    <a:pt x="79" y="165"/>
                  </a:lnTo>
                  <a:lnTo>
                    <a:pt x="89" y="170"/>
                  </a:lnTo>
                  <a:lnTo>
                    <a:pt x="101" y="173"/>
                  </a:lnTo>
                  <a:lnTo>
                    <a:pt x="112" y="172"/>
                  </a:lnTo>
                  <a:lnTo>
                    <a:pt x="102" y="187"/>
                  </a:lnTo>
                  <a:lnTo>
                    <a:pt x="93" y="197"/>
                  </a:lnTo>
                  <a:lnTo>
                    <a:pt x="84" y="204"/>
                  </a:lnTo>
                  <a:lnTo>
                    <a:pt x="74" y="206"/>
                  </a:lnTo>
                  <a:lnTo>
                    <a:pt x="64" y="207"/>
                  </a:lnTo>
                  <a:lnTo>
                    <a:pt x="51" y="209"/>
                  </a:lnTo>
                  <a:lnTo>
                    <a:pt x="36" y="210"/>
                  </a:lnTo>
                  <a:lnTo>
                    <a:pt x="28" y="235"/>
                  </a:lnTo>
                  <a:lnTo>
                    <a:pt x="22" y="256"/>
                  </a:lnTo>
                  <a:lnTo>
                    <a:pt x="16" y="271"/>
                  </a:lnTo>
                  <a:lnTo>
                    <a:pt x="15" y="274"/>
                  </a:lnTo>
                  <a:lnTo>
                    <a:pt x="14" y="275"/>
                  </a:lnTo>
                  <a:lnTo>
                    <a:pt x="11" y="275"/>
                  </a:lnTo>
                  <a:lnTo>
                    <a:pt x="9" y="274"/>
                  </a:lnTo>
                  <a:lnTo>
                    <a:pt x="8" y="271"/>
                  </a:lnTo>
                  <a:lnTo>
                    <a:pt x="5" y="269"/>
                  </a:lnTo>
                  <a:lnTo>
                    <a:pt x="5" y="265"/>
                  </a:lnTo>
                  <a:lnTo>
                    <a:pt x="6" y="252"/>
                  </a:lnTo>
                  <a:lnTo>
                    <a:pt x="9" y="237"/>
                  </a:lnTo>
                  <a:lnTo>
                    <a:pt x="13" y="220"/>
                  </a:lnTo>
                  <a:lnTo>
                    <a:pt x="19" y="202"/>
                  </a:lnTo>
                  <a:lnTo>
                    <a:pt x="8" y="182"/>
                  </a:lnTo>
                  <a:lnTo>
                    <a:pt x="2" y="164"/>
                  </a:lnTo>
                  <a:lnTo>
                    <a:pt x="0" y="147"/>
                  </a:lnTo>
                  <a:lnTo>
                    <a:pt x="1" y="131"/>
                  </a:lnTo>
                  <a:lnTo>
                    <a:pt x="4" y="116"/>
                  </a:lnTo>
                  <a:lnTo>
                    <a:pt x="8" y="124"/>
                  </a:lnTo>
                  <a:lnTo>
                    <a:pt x="13" y="137"/>
                  </a:lnTo>
                  <a:lnTo>
                    <a:pt x="19" y="149"/>
                  </a:lnTo>
                  <a:lnTo>
                    <a:pt x="25" y="159"/>
                  </a:lnTo>
                  <a:lnTo>
                    <a:pt x="30" y="165"/>
                  </a:lnTo>
                  <a:lnTo>
                    <a:pt x="34" y="167"/>
                  </a:lnTo>
                  <a:lnTo>
                    <a:pt x="36" y="163"/>
                  </a:lnTo>
                  <a:lnTo>
                    <a:pt x="34" y="153"/>
                  </a:lnTo>
                  <a:lnTo>
                    <a:pt x="33" y="140"/>
                  </a:lnTo>
                  <a:lnTo>
                    <a:pt x="32" y="122"/>
                  </a:lnTo>
                  <a:lnTo>
                    <a:pt x="32" y="104"/>
                  </a:lnTo>
                  <a:lnTo>
                    <a:pt x="32" y="86"/>
                  </a:lnTo>
                  <a:lnTo>
                    <a:pt x="34" y="70"/>
                  </a:lnTo>
                  <a:lnTo>
                    <a:pt x="38" y="56"/>
                  </a:lnTo>
                  <a:lnTo>
                    <a:pt x="47" y="42"/>
                  </a:lnTo>
                  <a:lnTo>
                    <a:pt x="61" y="29"/>
                  </a:lnTo>
                  <a:lnTo>
                    <a:pt x="75" y="17"/>
                  </a:lnTo>
                  <a:lnTo>
                    <a:pt x="89" y="10"/>
                  </a:lnTo>
                  <a:lnTo>
                    <a:pt x="81" y="26"/>
                  </a:lnTo>
                  <a:lnTo>
                    <a:pt x="79" y="42"/>
                  </a:lnTo>
                  <a:lnTo>
                    <a:pt x="78" y="54"/>
                  </a:lnTo>
                  <a:lnTo>
                    <a:pt x="80" y="63"/>
                  </a:lnTo>
                  <a:lnTo>
                    <a:pt x="84" y="66"/>
                  </a:lnTo>
                  <a:lnTo>
                    <a:pt x="88" y="63"/>
                  </a:lnTo>
                  <a:lnTo>
                    <a:pt x="93" y="57"/>
                  </a:lnTo>
                  <a:lnTo>
                    <a:pt x="99" y="45"/>
                  </a:lnTo>
                  <a:lnTo>
                    <a:pt x="107" y="34"/>
                  </a:lnTo>
                  <a:lnTo>
                    <a:pt x="115" y="21"/>
                  </a:lnTo>
                  <a:lnTo>
                    <a:pt x="122" y="11"/>
                  </a:lnTo>
                  <a:lnTo>
                    <a:pt x="130" y="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029DA3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文本框 50"/>
          <p:cNvSpPr txBox="1"/>
          <p:nvPr>
            <p:custDataLst>
              <p:tags r:id="rId1"/>
            </p:custDataLst>
          </p:nvPr>
        </p:nvSpPr>
        <p:spPr>
          <a:xfrm>
            <a:off x="746125" y="113665"/>
            <a:ext cx="28727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sym typeface="+mn-ea"/>
              </a:rPr>
              <a:t>阶梯式压测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  <a:p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874713" y="774976"/>
            <a:ext cx="1337199" cy="92990"/>
            <a:chOff x="874713" y="774976"/>
            <a:chExt cx="1337199" cy="9299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874713" y="817375"/>
              <a:ext cx="1337199" cy="8193"/>
            </a:xfrm>
            <a:prstGeom prst="line">
              <a:avLst/>
            </a:prstGeom>
            <a:ln w="25400">
              <a:solidFill>
                <a:srgbClr val="4537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874713" y="774976"/>
              <a:ext cx="402956" cy="92990"/>
            </a:xfrm>
            <a:prstGeom prst="rect">
              <a:avLst/>
            </a:prstGeom>
            <a:solidFill>
              <a:srgbClr val="029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380" y="2431415"/>
            <a:ext cx="8775065" cy="263080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杭州瑞成信息技术有限公司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05380" y="1648460"/>
            <a:ext cx="5536565" cy="712470"/>
            <a:chOff x="8752106" y="1052124"/>
            <a:chExt cx="2786743" cy="712211"/>
          </a:xfrm>
        </p:grpSpPr>
        <p:sp>
          <p:nvSpPr>
            <p:cNvPr id="3" name="文本框 2"/>
            <p:cNvSpPr txBox="1"/>
            <p:nvPr/>
          </p:nvSpPr>
          <p:spPr>
            <a:xfrm>
              <a:off x="8752106" y="1052124"/>
              <a:ext cx="986977" cy="460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29DA3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  <a:sym typeface="+mn-ea"/>
                </a:rPr>
                <a:t>5</a:t>
              </a:r>
              <a:r>
                <a:rPr lang="zh-CN" altLang="en-US" sz="2400" dirty="0">
                  <a:solidFill>
                    <a:srgbClr val="029DA3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  <a:sym typeface="+mn-ea"/>
                </a:rPr>
                <a:t>、结果</a:t>
              </a:r>
              <a:r>
                <a:rPr lang="zh-CN" altLang="en-US" sz="2400" dirty="0">
                  <a:solidFill>
                    <a:srgbClr val="029DA3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分析</a:t>
              </a:r>
              <a:endParaRPr lang="zh-CN" altLang="en-US" sz="2400" dirty="0">
                <a:solidFill>
                  <a:srgbClr val="029DA3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752106" y="1427233"/>
              <a:ext cx="2786743" cy="337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23955" y="1311381"/>
            <a:ext cx="1065258" cy="1065258"/>
            <a:chOff x="1023955" y="1311381"/>
            <a:chExt cx="1065258" cy="1065258"/>
          </a:xfrm>
        </p:grpSpPr>
        <p:sp>
          <p:nvSpPr>
            <p:cNvPr id="48" name="椭圆 47"/>
            <p:cNvSpPr/>
            <p:nvPr/>
          </p:nvSpPr>
          <p:spPr>
            <a:xfrm>
              <a:off x="1023955" y="1311381"/>
              <a:ext cx="1065258" cy="106525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8480">
                  <a:schemeClr val="bg1"/>
                </a:gs>
                <a:gs pos="82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25400" cmpd="sng">
              <a:solidFill>
                <a:schemeClr val="bg1"/>
              </a:solidFill>
            </a:ln>
            <a:effectLst>
              <a:outerShdw blurRad="279400" dist="127000" dir="2700000" algn="tl" rotWithShape="0">
                <a:srgbClr val="262626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Freeform 52"/>
            <p:cNvSpPr/>
            <p:nvPr/>
          </p:nvSpPr>
          <p:spPr bwMode="auto">
            <a:xfrm>
              <a:off x="1385537" y="1599020"/>
              <a:ext cx="342095" cy="489980"/>
            </a:xfrm>
            <a:custGeom>
              <a:avLst/>
              <a:gdLst>
                <a:gd name="T0" fmla="*/ 149 w 192"/>
                <a:gd name="T1" fmla="*/ 1 h 275"/>
                <a:gd name="T2" fmla="*/ 174 w 192"/>
                <a:gd name="T3" fmla="*/ 11 h 275"/>
                <a:gd name="T4" fmla="*/ 191 w 192"/>
                <a:gd name="T5" fmla="*/ 25 h 275"/>
                <a:gd name="T6" fmla="*/ 191 w 192"/>
                <a:gd name="T7" fmla="*/ 48 h 275"/>
                <a:gd name="T8" fmla="*/ 180 w 192"/>
                <a:gd name="T9" fmla="*/ 71 h 275"/>
                <a:gd name="T10" fmla="*/ 154 w 192"/>
                <a:gd name="T11" fmla="*/ 84 h 275"/>
                <a:gd name="T12" fmla="*/ 127 w 192"/>
                <a:gd name="T13" fmla="*/ 89 h 275"/>
                <a:gd name="T14" fmla="*/ 108 w 192"/>
                <a:gd name="T15" fmla="*/ 94 h 275"/>
                <a:gd name="T16" fmla="*/ 109 w 192"/>
                <a:gd name="T17" fmla="*/ 102 h 275"/>
                <a:gd name="T18" fmla="*/ 125 w 192"/>
                <a:gd name="T19" fmla="*/ 110 h 275"/>
                <a:gd name="T20" fmla="*/ 159 w 192"/>
                <a:gd name="T21" fmla="*/ 109 h 275"/>
                <a:gd name="T22" fmla="*/ 127 w 192"/>
                <a:gd name="T23" fmla="*/ 138 h 275"/>
                <a:gd name="T24" fmla="*/ 95 w 192"/>
                <a:gd name="T25" fmla="*/ 149 h 275"/>
                <a:gd name="T26" fmla="*/ 75 w 192"/>
                <a:gd name="T27" fmla="*/ 151 h 275"/>
                <a:gd name="T28" fmla="*/ 73 w 192"/>
                <a:gd name="T29" fmla="*/ 159 h 275"/>
                <a:gd name="T30" fmla="*/ 89 w 192"/>
                <a:gd name="T31" fmla="*/ 170 h 275"/>
                <a:gd name="T32" fmla="*/ 112 w 192"/>
                <a:gd name="T33" fmla="*/ 172 h 275"/>
                <a:gd name="T34" fmla="*/ 93 w 192"/>
                <a:gd name="T35" fmla="*/ 197 h 275"/>
                <a:gd name="T36" fmla="*/ 74 w 192"/>
                <a:gd name="T37" fmla="*/ 206 h 275"/>
                <a:gd name="T38" fmla="*/ 51 w 192"/>
                <a:gd name="T39" fmla="*/ 209 h 275"/>
                <a:gd name="T40" fmla="*/ 28 w 192"/>
                <a:gd name="T41" fmla="*/ 235 h 275"/>
                <a:gd name="T42" fmla="*/ 16 w 192"/>
                <a:gd name="T43" fmla="*/ 271 h 275"/>
                <a:gd name="T44" fmla="*/ 14 w 192"/>
                <a:gd name="T45" fmla="*/ 275 h 275"/>
                <a:gd name="T46" fmla="*/ 9 w 192"/>
                <a:gd name="T47" fmla="*/ 274 h 275"/>
                <a:gd name="T48" fmla="*/ 5 w 192"/>
                <a:gd name="T49" fmla="*/ 269 h 275"/>
                <a:gd name="T50" fmla="*/ 6 w 192"/>
                <a:gd name="T51" fmla="*/ 252 h 275"/>
                <a:gd name="T52" fmla="*/ 13 w 192"/>
                <a:gd name="T53" fmla="*/ 220 h 275"/>
                <a:gd name="T54" fmla="*/ 8 w 192"/>
                <a:gd name="T55" fmla="*/ 182 h 275"/>
                <a:gd name="T56" fmla="*/ 0 w 192"/>
                <a:gd name="T57" fmla="*/ 147 h 275"/>
                <a:gd name="T58" fmla="*/ 4 w 192"/>
                <a:gd name="T59" fmla="*/ 116 h 275"/>
                <a:gd name="T60" fmla="*/ 13 w 192"/>
                <a:gd name="T61" fmla="*/ 137 h 275"/>
                <a:gd name="T62" fmla="*/ 25 w 192"/>
                <a:gd name="T63" fmla="*/ 159 h 275"/>
                <a:gd name="T64" fmla="*/ 34 w 192"/>
                <a:gd name="T65" fmla="*/ 167 h 275"/>
                <a:gd name="T66" fmla="*/ 34 w 192"/>
                <a:gd name="T67" fmla="*/ 153 h 275"/>
                <a:gd name="T68" fmla="*/ 32 w 192"/>
                <a:gd name="T69" fmla="*/ 122 h 275"/>
                <a:gd name="T70" fmla="*/ 32 w 192"/>
                <a:gd name="T71" fmla="*/ 86 h 275"/>
                <a:gd name="T72" fmla="*/ 38 w 192"/>
                <a:gd name="T73" fmla="*/ 56 h 275"/>
                <a:gd name="T74" fmla="*/ 61 w 192"/>
                <a:gd name="T75" fmla="*/ 29 h 275"/>
                <a:gd name="T76" fmla="*/ 89 w 192"/>
                <a:gd name="T77" fmla="*/ 10 h 275"/>
                <a:gd name="T78" fmla="*/ 79 w 192"/>
                <a:gd name="T79" fmla="*/ 42 h 275"/>
                <a:gd name="T80" fmla="*/ 80 w 192"/>
                <a:gd name="T81" fmla="*/ 63 h 275"/>
                <a:gd name="T82" fmla="*/ 88 w 192"/>
                <a:gd name="T83" fmla="*/ 63 h 275"/>
                <a:gd name="T84" fmla="*/ 99 w 192"/>
                <a:gd name="T85" fmla="*/ 45 h 275"/>
                <a:gd name="T86" fmla="*/ 115 w 192"/>
                <a:gd name="T87" fmla="*/ 21 h 275"/>
                <a:gd name="T88" fmla="*/ 130 w 192"/>
                <a:gd name="T89" fmla="*/ 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" h="275">
                  <a:moveTo>
                    <a:pt x="136" y="0"/>
                  </a:moveTo>
                  <a:lnTo>
                    <a:pt x="149" y="1"/>
                  </a:lnTo>
                  <a:lnTo>
                    <a:pt x="162" y="5"/>
                  </a:lnTo>
                  <a:lnTo>
                    <a:pt x="174" y="11"/>
                  </a:lnTo>
                  <a:lnTo>
                    <a:pt x="185" y="19"/>
                  </a:lnTo>
                  <a:lnTo>
                    <a:pt x="191" y="25"/>
                  </a:lnTo>
                  <a:lnTo>
                    <a:pt x="192" y="35"/>
                  </a:lnTo>
                  <a:lnTo>
                    <a:pt x="191" y="48"/>
                  </a:lnTo>
                  <a:lnTo>
                    <a:pt x="186" y="61"/>
                  </a:lnTo>
                  <a:lnTo>
                    <a:pt x="180" y="71"/>
                  </a:lnTo>
                  <a:lnTo>
                    <a:pt x="168" y="79"/>
                  </a:lnTo>
                  <a:lnTo>
                    <a:pt x="154" y="84"/>
                  </a:lnTo>
                  <a:lnTo>
                    <a:pt x="140" y="86"/>
                  </a:lnTo>
                  <a:lnTo>
                    <a:pt x="127" y="89"/>
                  </a:lnTo>
                  <a:lnTo>
                    <a:pt x="116" y="91"/>
                  </a:lnTo>
                  <a:lnTo>
                    <a:pt x="108" y="94"/>
                  </a:lnTo>
                  <a:lnTo>
                    <a:pt x="107" y="96"/>
                  </a:lnTo>
                  <a:lnTo>
                    <a:pt x="109" y="102"/>
                  </a:lnTo>
                  <a:lnTo>
                    <a:pt x="115" y="107"/>
                  </a:lnTo>
                  <a:lnTo>
                    <a:pt x="125" y="110"/>
                  </a:lnTo>
                  <a:lnTo>
                    <a:pt x="140" y="112"/>
                  </a:lnTo>
                  <a:lnTo>
                    <a:pt x="159" y="109"/>
                  </a:lnTo>
                  <a:lnTo>
                    <a:pt x="144" y="127"/>
                  </a:lnTo>
                  <a:lnTo>
                    <a:pt x="127" y="138"/>
                  </a:lnTo>
                  <a:lnTo>
                    <a:pt x="111" y="145"/>
                  </a:lnTo>
                  <a:lnTo>
                    <a:pt x="95" y="149"/>
                  </a:lnTo>
                  <a:lnTo>
                    <a:pt x="83" y="150"/>
                  </a:lnTo>
                  <a:lnTo>
                    <a:pt x="75" y="151"/>
                  </a:lnTo>
                  <a:lnTo>
                    <a:pt x="71" y="154"/>
                  </a:lnTo>
                  <a:lnTo>
                    <a:pt x="73" y="159"/>
                  </a:lnTo>
                  <a:lnTo>
                    <a:pt x="79" y="165"/>
                  </a:lnTo>
                  <a:lnTo>
                    <a:pt x="89" y="170"/>
                  </a:lnTo>
                  <a:lnTo>
                    <a:pt x="101" y="173"/>
                  </a:lnTo>
                  <a:lnTo>
                    <a:pt x="112" y="172"/>
                  </a:lnTo>
                  <a:lnTo>
                    <a:pt x="102" y="187"/>
                  </a:lnTo>
                  <a:lnTo>
                    <a:pt x="93" y="197"/>
                  </a:lnTo>
                  <a:lnTo>
                    <a:pt x="84" y="204"/>
                  </a:lnTo>
                  <a:lnTo>
                    <a:pt x="74" y="206"/>
                  </a:lnTo>
                  <a:lnTo>
                    <a:pt x="64" y="207"/>
                  </a:lnTo>
                  <a:lnTo>
                    <a:pt x="51" y="209"/>
                  </a:lnTo>
                  <a:lnTo>
                    <a:pt x="36" y="210"/>
                  </a:lnTo>
                  <a:lnTo>
                    <a:pt x="28" y="235"/>
                  </a:lnTo>
                  <a:lnTo>
                    <a:pt x="22" y="256"/>
                  </a:lnTo>
                  <a:lnTo>
                    <a:pt x="16" y="271"/>
                  </a:lnTo>
                  <a:lnTo>
                    <a:pt x="15" y="274"/>
                  </a:lnTo>
                  <a:lnTo>
                    <a:pt x="14" y="275"/>
                  </a:lnTo>
                  <a:lnTo>
                    <a:pt x="11" y="275"/>
                  </a:lnTo>
                  <a:lnTo>
                    <a:pt x="9" y="274"/>
                  </a:lnTo>
                  <a:lnTo>
                    <a:pt x="8" y="271"/>
                  </a:lnTo>
                  <a:lnTo>
                    <a:pt x="5" y="269"/>
                  </a:lnTo>
                  <a:lnTo>
                    <a:pt x="5" y="265"/>
                  </a:lnTo>
                  <a:lnTo>
                    <a:pt x="6" y="252"/>
                  </a:lnTo>
                  <a:lnTo>
                    <a:pt x="9" y="237"/>
                  </a:lnTo>
                  <a:lnTo>
                    <a:pt x="13" y="220"/>
                  </a:lnTo>
                  <a:lnTo>
                    <a:pt x="19" y="202"/>
                  </a:lnTo>
                  <a:lnTo>
                    <a:pt x="8" y="182"/>
                  </a:lnTo>
                  <a:lnTo>
                    <a:pt x="2" y="164"/>
                  </a:lnTo>
                  <a:lnTo>
                    <a:pt x="0" y="147"/>
                  </a:lnTo>
                  <a:lnTo>
                    <a:pt x="1" y="131"/>
                  </a:lnTo>
                  <a:lnTo>
                    <a:pt x="4" y="116"/>
                  </a:lnTo>
                  <a:lnTo>
                    <a:pt x="8" y="124"/>
                  </a:lnTo>
                  <a:lnTo>
                    <a:pt x="13" y="137"/>
                  </a:lnTo>
                  <a:lnTo>
                    <a:pt x="19" y="149"/>
                  </a:lnTo>
                  <a:lnTo>
                    <a:pt x="25" y="159"/>
                  </a:lnTo>
                  <a:lnTo>
                    <a:pt x="30" y="165"/>
                  </a:lnTo>
                  <a:lnTo>
                    <a:pt x="34" y="167"/>
                  </a:lnTo>
                  <a:lnTo>
                    <a:pt x="36" y="163"/>
                  </a:lnTo>
                  <a:lnTo>
                    <a:pt x="34" y="153"/>
                  </a:lnTo>
                  <a:lnTo>
                    <a:pt x="33" y="140"/>
                  </a:lnTo>
                  <a:lnTo>
                    <a:pt x="32" y="122"/>
                  </a:lnTo>
                  <a:lnTo>
                    <a:pt x="32" y="104"/>
                  </a:lnTo>
                  <a:lnTo>
                    <a:pt x="32" y="86"/>
                  </a:lnTo>
                  <a:lnTo>
                    <a:pt x="34" y="70"/>
                  </a:lnTo>
                  <a:lnTo>
                    <a:pt x="38" y="56"/>
                  </a:lnTo>
                  <a:lnTo>
                    <a:pt x="47" y="42"/>
                  </a:lnTo>
                  <a:lnTo>
                    <a:pt x="61" y="29"/>
                  </a:lnTo>
                  <a:lnTo>
                    <a:pt x="75" y="17"/>
                  </a:lnTo>
                  <a:lnTo>
                    <a:pt x="89" y="10"/>
                  </a:lnTo>
                  <a:lnTo>
                    <a:pt x="81" y="26"/>
                  </a:lnTo>
                  <a:lnTo>
                    <a:pt x="79" y="42"/>
                  </a:lnTo>
                  <a:lnTo>
                    <a:pt x="78" y="54"/>
                  </a:lnTo>
                  <a:lnTo>
                    <a:pt x="80" y="63"/>
                  </a:lnTo>
                  <a:lnTo>
                    <a:pt x="84" y="66"/>
                  </a:lnTo>
                  <a:lnTo>
                    <a:pt x="88" y="63"/>
                  </a:lnTo>
                  <a:lnTo>
                    <a:pt x="93" y="57"/>
                  </a:lnTo>
                  <a:lnTo>
                    <a:pt x="99" y="45"/>
                  </a:lnTo>
                  <a:lnTo>
                    <a:pt x="107" y="34"/>
                  </a:lnTo>
                  <a:lnTo>
                    <a:pt x="115" y="21"/>
                  </a:lnTo>
                  <a:lnTo>
                    <a:pt x="122" y="11"/>
                  </a:lnTo>
                  <a:lnTo>
                    <a:pt x="130" y="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029DA3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文本框 50"/>
          <p:cNvSpPr txBox="1"/>
          <p:nvPr>
            <p:custDataLst>
              <p:tags r:id="rId1"/>
            </p:custDataLst>
          </p:nvPr>
        </p:nvSpPr>
        <p:spPr>
          <a:xfrm>
            <a:off x="746125" y="113665"/>
            <a:ext cx="28727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sym typeface="+mn-ea"/>
              </a:rPr>
              <a:t>阶梯式压测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  <a:p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874713" y="774976"/>
            <a:ext cx="1337199" cy="92990"/>
            <a:chOff x="874713" y="774976"/>
            <a:chExt cx="1337199" cy="9299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874713" y="817375"/>
              <a:ext cx="1337199" cy="8193"/>
            </a:xfrm>
            <a:prstGeom prst="line">
              <a:avLst/>
            </a:prstGeom>
            <a:ln w="25400">
              <a:solidFill>
                <a:srgbClr val="4537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874713" y="774976"/>
              <a:ext cx="402956" cy="92990"/>
            </a:xfrm>
            <a:prstGeom prst="rect">
              <a:avLst/>
            </a:prstGeom>
            <a:solidFill>
              <a:srgbClr val="029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135" y="2484120"/>
            <a:ext cx="7438390" cy="282448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杭州瑞成信息技术有限公司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396490" y="1462405"/>
            <a:ext cx="8862695" cy="2067434"/>
            <a:chOff x="8752108" y="2092326"/>
            <a:chExt cx="2786743" cy="1554185"/>
          </a:xfrm>
        </p:grpSpPr>
        <p:sp>
          <p:nvSpPr>
            <p:cNvPr id="6" name="文本框 5"/>
            <p:cNvSpPr txBox="1"/>
            <p:nvPr/>
          </p:nvSpPr>
          <p:spPr>
            <a:xfrm>
              <a:off x="8752108" y="2092326"/>
              <a:ext cx="1151309" cy="346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453856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6</a:t>
              </a:r>
              <a:r>
                <a:rPr lang="zh-CN" altLang="en-US" sz="2400" dirty="0">
                  <a:solidFill>
                    <a:srgbClr val="453856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、调优</a:t>
              </a:r>
              <a:endParaRPr lang="zh-CN" altLang="en-US" sz="2400" dirty="0">
                <a:solidFill>
                  <a:srgbClr val="453856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752108" y="2467435"/>
              <a:ext cx="2786743" cy="1179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fontAlgn="auto">
                <a:lnSpc>
                  <a:spcPct val="150000"/>
                </a:lnSpc>
                <a:buFont typeface="Wingdings" panose="05000000000000000000" charset="0"/>
                <a:buChar char="p"/>
              </a:pP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代码调优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  <a:p>
              <a:pPr marL="285750" indent="-285750" fontAlgn="auto">
                <a:lnSpc>
                  <a:spcPct val="150000"/>
                </a:lnSpc>
                <a:buFont typeface="Wingdings" panose="05000000000000000000" charset="0"/>
                <a:buChar char="p"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sql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语句、索引优化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  <a:p>
              <a:pPr marL="285750" indent="-285750" fontAlgn="auto">
                <a:lnSpc>
                  <a:spcPct val="150000"/>
                </a:lnSpc>
                <a:buFont typeface="Wingdings" panose="05000000000000000000" charset="0"/>
                <a:buChar char="p"/>
              </a:pP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硬件调优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  <a:p>
              <a:pPr marL="285750" indent="-285750" fontAlgn="auto">
                <a:lnSpc>
                  <a:spcPct val="150000"/>
                </a:lnSpc>
                <a:buFont typeface="Wingdings" panose="05000000000000000000" charset="0"/>
                <a:buChar char="p"/>
              </a:pP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带宽等等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5065" y="1315218"/>
            <a:ext cx="1065258" cy="1065258"/>
            <a:chOff x="1297704" y="2887747"/>
            <a:chExt cx="1065258" cy="1065258"/>
          </a:xfrm>
        </p:grpSpPr>
        <p:sp>
          <p:nvSpPr>
            <p:cNvPr id="49" name="椭圆 48"/>
            <p:cNvSpPr/>
            <p:nvPr/>
          </p:nvSpPr>
          <p:spPr>
            <a:xfrm>
              <a:off x="1297704" y="2887747"/>
              <a:ext cx="1065258" cy="106525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8480">
                  <a:schemeClr val="bg1"/>
                </a:gs>
                <a:gs pos="82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25400" cmpd="sng">
              <a:solidFill>
                <a:schemeClr val="bg1"/>
              </a:solidFill>
            </a:ln>
            <a:effectLst>
              <a:outerShdw blurRad="279400" dist="127000" dir="2700000" algn="tl" rotWithShape="0">
                <a:srgbClr val="262626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12"/>
            <p:cNvSpPr>
              <a:spLocks noEditPoints="1"/>
            </p:cNvSpPr>
            <p:nvPr/>
          </p:nvSpPr>
          <p:spPr bwMode="auto">
            <a:xfrm>
              <a:off x="1596034" y="3175386"/>
              <a:ext cx="468599" cy="489980"/>
            </a:xfrm>
            <a:custGeom>
              <a:avLst/>
              <a:gdLst>
                <a:gd name="T0" fmla="*/ 176 w 263"/>
                <a:gd name="T1" fmla="*/ 98 h 275"/>
                <a:gd name="T2" fmla="*/ 167 w 263"/>
                <a:gd name="T3" fmla="*/ 119 h 275"/>
                <a:gd name="T4" fmla="*/ 178 w 263"/>
                <a:gd name="T5" fmla="*/ 136 h 275"/>
                <a:gd name="T6" fmla="*/ 201 w 263"/>
                <a:gd name="T7" fmla="*/ 135 h 275"/>
                <a:gd name="T8" fmla="*/ 209 w 263"/>
                <a:gd name="T9" fmla="*/ 121 h 275"/>
                <a:gd name="T10" fmla="*/ 205 w 263"/>
                <a:gd name="T11" fmla="*/ 115 h 275"/>
                <a:gd name="T12" fmla="*/ 197 w 263"/>
                <a:gd name="T13" fmla="*/ 119 h 275"/>
                <a:gd name="T14" fmla="*/ 192 w 263"/>
                <a:gd name="T15" fmla="*/ 116 h 275"/>
                <a:gd name="T16" fmla="*/ 190 w 263"/>
                <a:gd name="T17" fmla="*/ 110 h 275"/>
                <a:gd name="T18" fmla="*/ 191 w 263"/>
                <a:gd name="T19" fmla="*/ 105 h 275"/>
                <a:gd name="T20" fmla="*/ 195 w 263"/>
                <a:gd name="T21" fmla="*/ 102 h 275"/>
                <a:gd name="T22" fmla="*/ 201 w 263"/>
                <a:gd name="T23" fmla="*/ 98 h 275"/>
                <a:gd name="T24" fmla="*/ 183 w 263"/>
                <a:gd name="T25" fmla="*/ 94 h 275"/>
                <a:gd name="T26" fmla="*/ 256 w 263"/>
                <a:gd name="T27" fmla="*/ 1 h 275"/>
                <a:gd name="T28" fmla="*/ 260 w 263"/>
                <a:gd name="T29" fmla="*/ 6 h 275"/>
                <a:gd name="T30" fmla="*/ 262 w 263"/>
                <a:gd name="T31" fmla="*/ 46 h 275"/>
                <a:gd name="T32" fmla="*/ 247 w 263"/>
                <a:gd name="T33" fmla="*/ 79 h 275"/>
                <a:gd name="T34" fmla="*/ 223 w 263"/>
                <a:gd name="T35" fmla="*/ 105 h 275"/>
                <a:gd name="T36" fmla="*/ 229 w 263"/>
                <a:gd name="T37" fmla="*/ 115 h 275"/>
                <a:gd name="T38" fmla="*/ 230 w 263"/>
                <a:gd name="T39" fmla="*/ 122 h 275"/>
                <a:gd name="T40" fmla="*/ 215 w 263"/>
                <a:gd name="T41" fmla="*/ 168 h 275"/>
                <a:gd name="T42" fmla="*/ 211 w 263"/>
                <a:gd name="T43" fmla="*/ 176 h 275"/>
                <a:gd name="T44" fmla="*/ 206 w 263"/>
                <a:gd name="T45" fmla="*/ 181 h 275"/>
                <a:gd name="T46" fmla="*/ 75 w 263"/>
                <a:gd name="T47" fmla="*/ 274 h 275"/>
                <a:gd name="T48" fmla="*/ 67 w 263"/>
                <a:gd name="T49" fmla="*/ 275 h 275"/>
                <a:gd name="T50" fmla="*/ 61 w 263"/>
                <a:gd name="T51" fmla="*/ 270 h 275"/>
                <a:gd name="T52" fmla="*/ 1 w 263"/>
                <a:gd name="T53" fmla="*/ 182 h 275"/>
                <a:gd name="T54" fmla="*/ 1 w 263"/>
                <a:gd name="T55" fmla="*/ 175 h 275"/>
                <a:gd name="T56" fmla="*/ 6 w 263"/>
                <a:gd name="T57" fmla="*/ 167 h 275"/>
                <a:gd name="T58" fmla="*/ 137 w 263"/>
                <a:gd name="T59" fmla="*/ 75 h 275"/>
                <a:gd name="T60" fmla="*/ 145 w 263"/>
                <a:gd name="T61" fmla="*/ 73 h 275"/>
                <a:gd name="T62" fmla="*/ 192 w 263"/>
                <a:gd name="T63" fmla="*/ 73 h 275"/>
                <a:gd name="T64" fmla="*/ 200 w 263"/>
                <a:gd name="T65" fmla="*/ 74 h 275"/>
                <a:gd name="T66" fmla="*/ 205 w 263"/>
                <a:gd name="T67" fmla="*/ 79 h 275"/>
                <a:gd name="T68" fmla="*/ 223 w 263"/>
                <a:gd name="T69" fmla="*/ 82 h 275"/>
                <a:gd name="T70" fmla="*/ 241 w 263"/>
                <a:gd name="T71" fmla="*/ 59 h 275"/>
                <a:gd name="T72" fmla="*/ 248 w 263"/>
                <a:gd name="T73" fmla="*/ 29 h 275"/>
                <a:gd name="T74" fmla="*/ 244 w 263"/>
                <a:gd name="T75" fmla="*/ 8 h 275"/>
                <a:gd name="T76" fmla="*/ 247 w 263"/>
                <a:gd name="T77" fmla="*/ 3 h 275"/>
                <a:gd name="T78" fmla="*/ 253 w 263"/>
                <a:gd name="T7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3" h="275">
                  <a:moveTo>
                    <a:pt x="183" y="94"/>
                  </a:moveTo>
                  <a:lnTo>
                    <a:pt x="176" y="98"/>
                  </a:lnTo>
                  <a:lnTo>
                    <a:pt x="168" y="107"/>
                  </a:lnTo>
                  <a:lnTo>
                    <a:pt x="167" y="119"/>
                  </a:lnTo>
                  <a:lnTo>
                    <a:pt x="170" y="129"/>
                  </a:lnTo>
                  <a:lnTo>
                    <a:pt x="178" y="136"/>
                  </a:lnTo>
                  <a:lnTo>
                    <a:pt x="190" y="139"/>
                  </a:lnTo>
                  <a:lnTo>
                    <a:pt x="201" y="135"/>
                  </a:lnTo>
                  <a:lnTo>
                    <a:pt x="206" y="129"/>
                  </a:lnTo>
                  <a:lnTo>
                    <a:pt x="209" y="121"/>
                  </a:lnTo>
                  <a:lnTo>
                    <a:pt x="210" y="112"/>
                  </a:lnTo>
                  <a:lnTo>
                    <a:pt x="205" y="115"/>
                  </a:lnTo>
                  <a:lnTo>
                    <a:pt x="201" y="117"/>
                  </a:lnTo>
                  <a:lnTo>
                    <a:pt x="197" y="119"/>
                  </a:lnTo>
                  <a:lnTo>
                    <a:pt x="195" y="117"/>
                  </a:lnTo>
                  <a:lnTo>
                    <a:pt x="192" y="116"/>
                  </a:lnTo>
                  <a:lnTo>
                    <a:pt x="190" y="113"/>
                  </a:lnTo>
                  <a:lnTo>
                    <a:pt x="190" y="110"/>
                  </a:lnTo>
                  <a:lnTo>
                    <a:pt x="190" y="107"/>
                  </a:lnTo>
                  <a:lnTo>
                    <a:pt x="191" y="105"/>
                  </a:lnTo>
                  <a:lnTo>
                    <a:pt x="193" y="102"/>
                  </a:lnTo>
                  <a:lnTo>
                    <a:pt x="195" y="102"/>
                  </a:lnTo>
                  <a:lnTo>
                    <a:pt x="197" y="101"/>
                  </a:lnTo>
                  <a:lnTo>
                    <a:pt x="201" y="98"/>
                  </a:lnTo>
                  <a:lnTo>
                    <a:pt x="192" y="94"/>
                  </a:lnTo>
                  <a:lnTo>
                    <a:pt x="183" y="94"/>
                  </a:lnTo>
                  <a:close/>
                  <a:moveTo>
                    <a:pt x="253" y="0"/>
                  </a:moveTo>
                  <a:lnTo>
                    <a:pt x="256" y="1"/>
                  </a:lnTo>
                  <a:lnTo>
                    <a:pt x="258" y="3"/>
                  </a:lnTo>
                  <a:lnTo>
                    <a:pt x="260" y="6"/>
                  </a:lnTo>
                  <a:lnTo>
                    <a:pt x="263" y="27"/>
                  </a:lnTo>
                  <a:lnTo>
                    <a:pt x="262" y="46"/>
                  </a:lnTo>
                  <a:lnTo>
                    <a:pt x="256" y="64"/>
                  </a:lnTo>
                  <a:lnTo>
                    <a:pt x="247" y="79"/>
                  </a:lnTo>
                  <a:lnTo>
                    <a:pt x="235" y="93"/>
                  </a:lnTo>
                  <a:lnTo>
                    <a:pt x="223" y="105"/>
                  </a:lnTo>
                  <a:lnTo>
                    <a:pt x="227" y="111"/>
                  </a:lnTo>
                  <a:lnTo>
                    <a:pt x="229" y="115"/>
                  </a:lnTo>
                  <a:lnTo>
                    <a:pt x="229" y="119"/>
                  </a:lnTo>
                  <a:lnTo>
                    <a:pt x="230" y="122"/>
                  </a:lnTo>
                  <a:lnTo>
                    <a:pt x="229" y="125"/>
                  </a:lnTo>
                  <a:lnTo>
                    <a:pt x="215" y="168"/>
                  </a:lnTo>
                  <a:lnTo>
                    <a:pt x="214" y="172"/>
                  </a:lnTo>
                  <a:lnTo>
                    <a:pt x="211" y="176"/>
                  </a:lnTo>
                  <a:lnTo>
                    <a:pt x="209" y="178"/>
                  </a:lnTo>
                  <a:lnTo>
                    <a:pt x="206" y="181"/>
                  </a:lnTo>
                  <a:lnTo>
                    <a:pt x="79" y="272"/>
                  </a:lnTo>
                  <a:lnTo>
                    <a:pt x="75" y="274"/>
                  </a:lnTo>
                  <a:lnTo>
                    <a:pt x="71" y="275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61" y="270"/>
                  </a:lnTo>
                  <a:lnTo>
                    <a:pt x="2" y="187"/>
                  </a:lnTo>
                  <a:lnTo>
                    <a:pt x="1" y="182"/>
                  </a:lnTo>
                  <a:lnTo>
                    <a:pt x="0" y="178"/>
                  </a:lnTo>
                  <a:lnTo>
                    <a:pt x="1" y="175"/>
                  </a:lnTo>
                  <a:lnTo>
                    <a:pt x="3" y="171"/>
                  </a:lnTo>
                  <a:lnTo>
                    <a:pt x="6" y="167"/>
                  </a:lnTo>
                  <a:lnTo>
                    <a:pt x="133" y="76"/>
                  </a:lnTo>
                  <a:lnTo>
                    <a:pt x="137" y="75"/>
                  </a:lnTo>
                  <a:lnTo>
                    <a:pt x="141" y="74"/>
                  </a:lnTo>
                  <a:lnTo>
                    <a:pt x="145" y="73"/>
                  </a:lnTo>
                  <a:lnTo>
                    <a:pt x="149" y="73"/>
                  </a:lnTo>
                  <a:lnTo>
                    <a:pt x="192" y="73"/>
                  </a:lnTo>
                  <a:lnTo>
                    <a:pt x="196" y="73"/>
                  </a:lnTo>
                  <a:lnTo>
                    <a:pt x="200" y="74"/>
                  </a:lnTo>
                  <a:lnTo>
                    <a:pt x="202" y="76"/>
                  </a:lnTo>
                  <a:lnTo>
                    <a:pt x="205" y="79"/>
                  </a:lnTo>
                  <a:lnTo>
                    <a:pt x="213" y="91"/>
                  </a:lnTo>
                  <a:lnTo>
                    <a:pt x="223" y="82"/>
                  </a:lnTo>
                  <a:lnTo>
                    <a:pt x="233" y="71"/>
                  </a:lnTo>
                  <a:lnTo>
                    <a:pt x="241" y="59"/>
                  </a:lnTo>
                  <a:lnTo>
                    <a:pt x="246" y="45"/>
                  </a:lnTo>
                  <a:lnTo>
                    <a:pt x="248" y="29"/>
                  </a:lnTo>
                  <a:lnTo>
                    <a:pt x="244" y="11"/>
                  </a:lnTo>
                  <a:lnTo>
                    <a:pt x="244" y="8"/>
                  </a:lnTo>
                  <a:lnTo>
                    <a:pt x="244" y="5"/>
                  </a:lnTo>
                  <a:lnTo>
                    <a:pt x="247" y="3"/>
                  </a:lnTo>
                  <a:lnTo>
                    <a:pt x="249" y="1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45375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396490" y="3997325"/>
            <a:ext cx="3690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DE8133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7</a:t>
            </a:r>
            <a:r>
              <a:rPr lang="zh-CN" altLang="en-US" sz="2400" dirty="0">
                <a:solidFill>
                  <a:srgbClr val="DE8133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、提交测试报告</a:t>
            </a:r>
            <a:endParaRPr lang="zh-CN" altLang="en-US" sz="2400" dirty="0">
              <a:solidFill>
                <a:srgbClr val="DE8133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23955" y="3808255"/>
            <a:ext cx="1065258" cy="1065258"/>
            <a:chOff x="420871" y="3879583"/>
            <a:chExt cx="1065258" cy="1065258"/>
          </a:xfrm>
        </p:grpSpPr>
        <p:sp>
          <p:nvSpPr>
            <p:cNvPr id="50" name="椭圆 49"/>
            <p:cNvSpPr/>
            <p:nvPr/>
          </p:nvSpPr>
          <p:spPr>
            <a:xfrm>
              <a:off x="420871" y="3879583"/>
              <a:ext cx="1065258" cy="106525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8480">
                  <a:schemeClr val="bg1"/>
                </a:gs>
                <a:gs pos="82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25400" cmpd="sng">
              <a:solidFill>
                <a:schemeClr val="bg1"/>
              </a:solidFill>
            </a:ln>
            <a:effectLst>
              <a:outerShdw blurRad="279400" dist="127000" dir="2700000" algn="tl" rotWithShape="0">
                <a:srgbClr val="262626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Freeform 58"/>
            <p:cNvSpPr>
              <a:spLocks noEditPoints="1"/>
            </p:cNvSpPr>
            <p:nvPr/>
          </p:nvSpPr>
          <p:spPr bwMode="auto">
            <a:xfrm>
              <a:off x="753054" y="4196621"/>
              <a:ext cx="400893" cy="431182"/>
            </a:xfrm>
            <a:custGeom>
              <a:avLst/>
              <a:gdLst>
                <a:gd name="T0" fmla="*/ 148 w 225"/>
                <a:gd name="T1" fmla="*/ 183 h 242"/>
                <a:gd name="T2" fmla="*/ 218 w 225"/>
                <a:gd name="T3" fmla="*/ 190 h 242"/>
                <a:gd name="T4" fmla="*/ 214 w 225"/>
                <a:gd name="T5" fmla="*/ 234 h 242"/>
                <a:gd name="T6" fmla="*/ 213 w 225"/>
                <a:gd name="T7" fmla="*/ 238 h 242"/>
                <a:gd name="T8" fmla="*/ 211 w 225"/>
                <a:gd name="T9" fmla="*/ 241 h 242"/>
                <a:gd name="T10" fmla="*/ 209 w 225"/>
                <a:gd name="T11" fmla="*/ 242 h 242"/>
                <a:gd name="T12" fmla="*/ 205 w 225"/>
                <a:gd name="T13" fmla="*/ 242 h 242"/>
                <a:gd name="T14" fmla="*/ 150 w 225"/>
                <a:gd name="T15" fmla="*/ 237 h 242"/>
                <a:gd name="T16" fmla="*/ 148 w 225"/>
                <a:gd name="T17" fmla="*/ 237 h 242"/>
                <a:gd name="T18" fmla="*/ 145 w 225"/>
                <a:gd name="T19" fmla="*/ 234 h 242"/>
                <a:gd name="T20" fmla="*/ 142 w 225"/>
                <a:gd name="T21" fmla="*/ 232 h 242"/>
                <a:gd name="T22" fmla="*/ 142 w 225"/>
                <a:gd name="T23" fmla="*/ 229 h 242"/>
                <a:gd name="T24" fmla="*/ 148 w 225"/>
                <a:gd name="T25" fmla="*/ 183 h 242"/>
                <a:gd name="T26" fmla="*/ 79 w 225"/>
                <a:gd name="T27" fmla="*/ 183 h 242"/>
                <a:gd name="T28" fmla="*/ 83 w 225"/>
                <a:gd name="T29" fmla="*/ 229 h 242"/>
                <a:gd name="T30" fmla="*/ 83 w 225"/>
                <a:gd name="T31" fmla="*/ 232 h 242"/>
                <a:gd name="T32" fmla="*/ 81 w 225"/>
                <a:gd name="T33" fmla="*/ 234 h 242"/>
                <a:gd name="T34" fmla="*/ 79 w 225"/>
                <a:gd name="T35" fmla="*/ 237 h 242"/>
                <a:gd name="T36" fmla="*/ 76 w 225"/>
                <a:gd name="T37" fmla="*/ 237 h 242"/>
                <a:gd name="T38" fmla="*/ 21 w 225"/>
                <a:gd name="T39" fmla="*/ 242 h 242"/>
                <a:gd name="T40" fmla="*/ 18 w 225"/>
                <a:gd name="T41" fmla="*/ 242 h 242"/>
                <a:gd name="T42" fmla="*/ 15 w 225"/>
                <a:gd name="T43" fmla="*/ 241 h 242"/>
                <a:gd name="T44" fmla="*/ 12 w 225"/>
                <a:gd name="T45" fmla="*/ 238 h 242"/>
                <a:gd name="T46" fmla="*/ 12 w 225"/>
                <a:gd name="T47" fmla="*/ 234 h 242"/>
                <a:gd name="T48" fmla="*/ 7 w 225"/>
                <a:gd name="T49" fmla="*/ 190 h 242"/>
                <a:gd name="T50" fmla="*/ 79 w 225"/>
                <a:gd name="T51" fmla="*/ 183 h 242"/>
                <a:gd name="T52" fmla="*/ 113 w 225"/>
                <a:gd name="T53" fmla="*/ 0 h 242"/>
                <a:gd name="T54" fmla="*/ 139 w 225"/>
                <a:gd name="T55" fmla="*/ 2 h 242"/>
                <a:gd name="T56" fmla="*/ 163 w 225"/>
                <a:gd name="T57" fmla="*/ 11 h 242"/>
                <a:gd name="T58" fmla="*/ 183 w 225"/>
                <a:gd name="T59" fmla="*/ 23 h 242"/>
                <a:gd name="T60" fmla="*/ 201 w 225"/>
                <a:gd name="T61" fmla="*/ 39 h 242"/>
                <a:gd name="T62" fmla="*/ 214 w 225"/>
                <a:gd name="T63" fmla="*/ 60 h 242"/>
                <a:gd name="T64" fmla="*/ 223 w 225"/>
                <a:gd name="T65" fmla="*/ 81 h 242"/>
                <a:gd name="T66" fmla="*/ 225 w 225"/>
                <a:gd name="T67" fmla="*/ 105 h 242"/>
                <a:gd name="T68" fmla="*/ 225 w 225"/>
                <a:gd name="T69" fmla="*/ 116 h 242"/>
                <a:gd name="T70" fmla="*/ 220 w 225"/>
                <a:gd name="T71" fmla="*/ 162 h 242"/>
                <a:gd name="T72" fmla="*/ 150 w 225"/>
                <a:gd name="T73" fmla="*/ 156 h 242"/>
                <a:gd name="T74" fmla="*/ 154 w 225"/>
                <a:gd name="T75" fmla="*/ 109 h 242"/>
                <a:gd name="T76" fmla="*/ 154 w 225"/>
                <a:gd name="T77" fmla="*/ 105 h 242"/>
                <a:gd name="T78" fmla="*/ 151 w 225"/>
                <a:gd name="T79" fmla="*/ 90 h 242"/>
                <a:gd name="T80" fmla="*/ 142 w 225"/>
                <a:gd name="T81" fmla="*/ 79 h 242"/>
                <a:gd name="T82" fmla="*/ 128 w 225"/>
                <a:gd name="T83" fmla="*/ 70 h 242"/>
                <a:gd name="T84" fmla="*/ 113 w 225"/>
                <a:gd name="T85" fmla="*/ 67 h 242"/>
                <a:gd name="T86" fmla="*/ 97 w 225"/>
                <a:gd name="T87" fmla="*/ 70 h 242"/>
                <a:gd name="T88" fmla="*/ 84 w 225"/>
                <a:gd name="T89" fmla="*/ 79 h 242"/>
                <a:gd name="T90" fmla="*/ 75 w 225"/>
                <a:gd name="T91" fmla="*/ 90 h 242"/>
                <a:gd name="T92" fmla="*/ 71 w 225"/>
                <a:gd name="T93" fmla="*/ 105 h 242"/>
                <a:gd name="T94" fmla="*/ 72 w 225"/>
                <a:gd name="T95" fmla="*/ 109 h 242"/>
                <a:gd name="T96" fmla="*/ 76 w 225"/>
                <a:gd name="T97" fmla="*/ 156 h 242"/>
                <a:gd name="T98" fmla="*/ 5 w 225"/>
                <a:gd name="T99" fmla="*/ 162 h 242"/>
                <a:gd name="T100" fmla="*/ 1 w 225"/>
                <a:gd name="T101" fmla="*/ 116 h 242"/>
                <a:gd name="T102" fmla="*/ 0 w 225"/>
                <a:gd name="T103" fmla="*/ 105 h 242"/>
                <a:gd name="T104" fmla="*/ 4 w 225"/>
                <a:gd name="T105" fmla="*/ 81 h 242"/>
                <a:gd name="T106" fmla="*/ 11 w 225"/>
                <a:gd name="T107" fmla="*/ 60 h 242"/>
                <a:gd name="T108" fmla="*/ 25 w 225"/>
                <a:gd name="T109" fmla="*/ 39 h 242"/>
                <a:gd name="T110" fmla="*/ 43 w 225"/>
                <a:gd name="T111" fmla="*/ 23 h 242"/>
                <a:gd name="T112" fmla="*/ 63 w 225"/>
                <a:gd name="T113" fmla="*/ 11 h 242"/>
                <a:gd name="T114" fmla="*/ 88 w 225"/>
                <a:gd name="T115" fmla="*/ 2 h 242"/>
                <a:gd name="T116" fmla="*/ 113 w 225"/>
                <a:gd name="T117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5" h="242">
                  <a:moveTo>
                    <a:pt x="148" y="183"/>
                  </a:moveTo>
                  <a:lnTo>
                    <a:pt x="218" y="190"/>
                  </a:lnTo>
                  <a:lnTo>
                    <a:pt x="214" y="234"/>
                  </a:lnTo>
                  <a:lnTo>
                    <a:pt x="213" y="238"/>
                  </a:lnTo>
                  <a:lnTo>
                    <a:pt x="211" y="241"/>
                  </a:lnTo>
                  <a:lnTo>
                    <a:pt x="209" y="242"/>
                  </a:lnTo>
                  <a:lnTo>
                    <a:pt x="205" y="242"/>
                  </a:lnTo>
                  <a:lnTo>
                    <a:pt x="150" y="237"/>
                  </a:lnTo>
                  <a:lnTo>
                    <a:pt x="148" y="237"/>
                  </a:lnTo>
                  <a:lnTo>
                    <a:pt x="145" y="234"/>
                  </a:lnTo>
                  <a:lnTo>
                    <a:pt x="142" y="232"/>
                  </a:lnTo>
                  <a:lnTo>
                    <a:pt x="142" y="229"/>
                  </a:lnTo>
                  <a:lnTo>
                    <a:pt x="148" y="183"/>
                  </a:lnTo>
                  <a:close/>
                  <a:moveTo>
                    <a:pt x="79" y="183"/>
                  </a:moveTo>
                  <a:lnTo>
                    <a:pt x="83" y="229"/>
                  </a:lnTo>
                  <a:lnTo>
                    <a:pt x="83" y="232"/>
                  </a:lnTo>
                  <a:lnTo>
                    <a:pt x="81" y="234"/>
                  </a:lnTo>
                  <a:lnTo>
                    <a:pt x="79" y="237"/>
                  </a:lnTo>
                  <a:lnTo>
                    <a:pt x="76" y="237"/>
                  </a:lnTo>
                  <a:lnTo>
                    <a:pt x="21" y="242"/>
                  </a:lnTo>
                  <a:lnTo>
                    <a:pt x="18" y="242"/>
                  </a:lnTo>
                  <a:lnTo>
                    <a:pt x="15" y="241"/>
                  </a:lnTo>
                  <a:lnTo>
                    <a:pt x="12" y="238"/>
                  </a:lnTo>
                  <a:lnTo>
                    <a:pt x="12" y="234"/>
                  </a:lnTo>
                  <a:lnTo>
                    <a:pt x="7" y="190"/>
                  </a:lnTo>
                  <a:lnTo>
                    <a:pt x="79" y="183"/>
                  </a:lnTo>
                  <a:close/>
                  <a:moveTo>
                    <a:pt x="113" y="0"/>
                  </a:moveTo>
                  <a:lnTo>
                    <a:pt x="139" y="2"/>
                  </a:lnTo>
                  <a:lnTo>
                    <a:pt x="163" y="11"/>
                  </a:lnTo>
                  <a:lnTo>
                    <a:pt x="183" y="23"/>
                  </a:lnTo>
                  <a:lnTo>
                    <a:pt x="201" y="39"/>
                  </a:lnTo>
                  <a:lnTo>
                    <a:pt x="214" y="60"/>
                  </a:lnTo>
                  <a:lnTo>
                    <a:pt x="223" y="81"/>
                  </a:lnTo>
                  <a:lnTo>
                    <a:pt x="225" y="105"/>
                  </a:lnTo>
                  <a:lnTo>
                    <a:pt x="225" y="116"/>
                  </a:lnTo>
                  <a:lnTo>
                    <a:pt x="220" y="162"/>
                  </a:lnTo>
                  <a:lnTo>
                    <a:pt x="150" y="156"/>
                  </a:lnTo>
                  <a:lnTo>
                    <a:pt x="154" y="109"/>
                  </a:lnTo>
                  <a:lnTo>
                    <a:pt x="154" y="105"/>
                  </a:lnTo>
                  <a:lnTo>
                    <a:pt x="151" y="90"/>
                  </a:lnTo>
                  <a:lnTo>
                    <a:pt x="142" y="79"/>
                  </a:lnTo>
                  <a:lnTo>
                    <a:pt x="128" y="70"/>
                  </a:lnTo>
                  <a:lnTo>
                    <a:pt x="113" y="67"/>
                  </a:lnTo>
                  <a:lnTo>
                    <a:pt x="97" y="70"/>
                  </a:lnTo>
                  <a:lnTo>
                    <a:pt x="84" y="79"/>
                  </a:lnTo>
                  <a:lnTo>
                    <a:pt x="75" y="90"/>
                  </a:lnTo>
                  <a:lnTo>
                    <a:pt x="71" y="105"/>
                  </a:lnTo>
                  <a:lnTo>
                    <a:pt x="72" y="109"/>
                  </a:lnTo>
                  <a:lnTo>
                    <a:pt x="76" y="156"/>
                  </a:lnTo>
                  <a:lnTo>
                    <a:pt x="5" y="162"/>
                  </a:lnTo>
                  <a:lnTo>
                    <a:pt x="1" y="116"/>
                  </a:lnTo>
                  <a:lnTo>
                    <a:pt x="0" y="105"/>
                  </a:lnTo>
                  <a:lnTo>
                    <a:pt x="4" y="81"/>
                  </a:lnTo>
                  <a:lnTo>
                    <a:pt x="11" y="60"/>
                  </a:lnTo>
                  <a:lnTo>
                    <a:pt x="25" y="39"/>
                  </a:lnTo>
                  <a:lnTo>
                    <a:pt x="43" y="23"/>
                  </a:lnTo>
                  <a:lnTo>
                    <a:pt x="63" y="11"/>
                  </a:lnTo>
                  <a:lnTo>
                    <a:pt x="88" y="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2833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文本框 50"/>
          <p:cNvSpPr txBox="1"/>
          <p:nvPr>
            <p:custDataLst>
              <p:tags r:id="rId1"/>
            </p:custDataLst>
          </p:nvPr>
        </p:nvSpPr>
        <p:spPr>
          <a:xfrm>
            <a:off x="746125" y="113665"/>
            <a:ext cx="28727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sym typeface="+mn-ea"/>
              </a:rPr>
              <a:t>阶梯式压测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  <a:p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874713" y="774976"/>
            <a:ext cx="1337199" cy="92990"/>
            <a:chOff x="874713" y="774976"/>
            <a:chExt cx="1337199" cy="9299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874713" y="817375"/>
              <a:ext cx="1337199" cy="8193"/>
            </a:xfrm>
            <a:prstGeom prst="line">
              <a:avLst/>
            </a:prstGeom>
            <a:ln w="25400">
              <a:solidFill>
                <a:srgbClr val="4537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874713" y="774976"/>
              <a:ext cx="402956" cy="92990"/>
            </a:xfrm>
            <a:prstGeom prst="rect">
              <a:avLst/>
            </a:prstGeom>
            <a:solidFill>
              <a:srgbClr val="029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杭州瑞成信息技术有限公司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 flipV="1">
            <a:off x="1567180" y="2872740"/>
            <a:ext cx="7985760" cy="1866900"/>
          </a:xfrm>
          <a:prstGeom prst="roundRect">
            <a:avLst>
              <a:gd name="adj" fmla="val 50000"/>
            </a:avLst>
          </a:prstGeom>
          <a:solidFill>
            <a:srgbClr val="E28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 flipV="1">
            <a:off x="1576070" y="1850390"/>
            <a:ext cx="7985125" cy="667385"/>
          </a:xfrm>
          <a:prstGeom prst="roundRect">
            <a:avLst>
              <a:gd name="adj" fmla="val 50000"/>
            </a:avLst>
          </a:prstGeom>
          <a:solidFill>
            <a:srgbClr val="02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文本框 191"/>
          <p:cNvSpPr txBox="1"/>
          <p:nvPr/>
        </p:nvSpPr>
        <p:spPr>
          <a:xfrm>
            <a:off x="875030" y="1158240"/>
            <a:ext cx="4452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29A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※</a:t>
            </a:r>
            <a:r>
              <a:rPr lang="zh-CN" altLang="en-US" sz="2800" dirty="0">
                <a:solidFill>
                  <a:srgbClr val="029AA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阶梯式与普通压测区别</a:t>
            </a:r>
            <a:endParaRPr lang="zh-CN" altLang="en-US" sz="2800" dirty="0">
              <a:solidFill>
                <a:srgbClr val="029AA0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1838960" y="1894840"/>
            <a:ext cx="7188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①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普通压测并发线程数是可预知的；而阶梯压测是未知的。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746125" y="113665"/>
            <a:ext cx="31667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阶梯式压测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74713" y="774976"/>
            <a:ext cx="1337199" cy="92990"/>
            <a:chOff x="874713" y="774976"/>
            <a:chExt cx="1337199" cy="9299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874713" y="817375"/>
              <a:ext cx="1337199" cy="8193"/>
            </a:xfrm>
            <a:prstGeom prst="line">
              <a:avLst/>
            </a:prstGeom>
            <a:ln w="25400">
              <a:solidFill>
                <a:srgbClr val="4537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874713" y="774976"/>
              <a:ext cx="402956" cy="92990"/>
            </a:xfrm>
            <a:prstGeom prst="rect">
              <a:avLst/>
            </a:prstGeom>
            <a:solidFill>
              <a:srgbClr val="029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杭州瑞成信息技术有限公司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58975" y="2872740"/>
            <a:ext cx="71875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②”Active Threads Over Time”活动线程随时间的变化是不一样的。普通压测，线程只定义了初始产生的时间（50/秒，循环30次），而没有定义后续线程。每个线程在完成了自己的生命周期后，就结束了。而阶梯压测，会保持活跃线程在一个数值上，后续线程会持续产生。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 flipV="1">
            <a:off x="1648460" y="5078095"/>
            <a:ext cx="7986395" cy="724535"/>
          </a:xfrm>
          <a:prstGeom prst="roundRect">
            <a:avLst>
              <a:gd name="adj" fmla="val 50000"/>
            </a:avLst>
          </a:prstGeom>
          <a:solidFill>
            <a:srgbClr val="453755"/>
          </a:solidFill>
          <a:ln>
            <a:noFill/>
          </a:ln>
          <a:effectLst>
            <a:outerShdw blurRad="2032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01495" y="5175250"/>
            <a:ext cx="7188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③阶梯式比普通压测更贴近实际场景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4" grpId="0"/>
      <p:bldP spid="21" grpId="0"/>
      <p:bldP spid="4" grpId="0"/>
      <p:bldP spid="6" grpId="0" bldLvl="0" animBg="1"/>
      <p:bldP spid="7" grpId="0" bldLvl="0" animBg="1"/>
      <p:bldP spid="9" grpId="0" bldLvl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787628" y="3229894"/>
            <a:ext cx="10625621" cy="3630232"/>
          </a:xfrm>
          <a:custGeom>
            <a:avLst/>
            <a:gdLst>
              <a:gd name="connsiteX0" fmla="*/ 12153060 w 12163791"/>
              <a:gd name="connsiteY0" fmla="*/ 4136707 h 4139544"/>
              <a:gd name="connsiteX1" fmla="*/ 12162971 w 12163791"/>
              <a:gd name="connsiteY1" fmla="*/ 4136719 h 4139544"/>
              <a:gd name="connsiteX2" fmla="*/ 12163791 w 12163791"/>
              <a:gd name="connsiteY2" fmla="*/ 4139544 h 4139544"/>
              <a:gd name="connsiteX3" fmla="*/ 12153961 w 12163791"/>
              <a:gd name="connsiteY3" fmla="*/ 4139544 h 4139544"/>
              <a:gd name="connsiteX4" fmla="*/ 8969829 w 12163791"/>
              <a:gd name="connsiteY4" fmla="*/ 147 h 4139544"/>
              <a:gd name="connsiteX5" fmla="*/ 10319657 w 12163791"/>
              <a:gd name="connsiteY5" fmla="*/ 2656262 h 4139544"/>
              <a:gd name="connsiteX6" fmla="*/ 11379200 w 12163791"/>
              <a:gd name="connsiteY6" fmla="*/ 1654776 h 4139544"/>
              <a:gd name="connsiteX7" fmla="*/ 12148457 w 12163791"/>
              <a:gd name="connsiteY7" fmla="*/ 4122205 h 4139544"/>
              <a:gd name="connsiteX8" fmla="*/ 12153060 w 12163791"/>
              <a:gd name="connsiteY8" fmla="*/ 4136707 h 4139544"/>
              <a:gd name="connsiteX9" fmla="*/ 0 w 12163791"/>
              <a:gd name="connsiteY9" fmla="*/ 4122205 h 4139544"/>
              <a:gd name="connsiteX10" fmla="*/ 812800 w 12163791"/>
              <a:gd name="connsiteY10" fmla="*/ 1959576 h 4139544"/>
              <a:gd name="connsiteX11" fmla="*/ 2394857 w 12163791"/>
              <a:gd name="connsiteY11" fmla="*/ 2801405 h 4139544"/>
              <a:gd name="connsiteX12" fmla="*/ 3614057 w 12163791"/>
              <a:gd name="connsiteY12" fmla="*/ 1524147 h 4139544"/>
              <a:gd name="connsiteX13" fmla="*/ 4891314 w 12163791"/>
              <a:gd name="connsiteY13" fmla="*/ 2757862 h 4139544"/>
              <a:gd name="connsiteX14" fmla="*/ 6183086 w 12163791"/>
              <a:gd name="connsiteY14" fmla="*/ 1524147 h 4139544"/>
              <a:gd name="connsiteX15" fmla="*/ 7431314 w 12163791"/>
              <a:gd name="connsiteY15" fmla="*/ 2786890 h 4139544"/>
              <a:gd name="connsiteX16" fmla="*/ 8969829 w 12163791"/>
              <a:gd name="connsiteY16" fmla="*/ 147 h 413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63791" h="4139544">
                <a:moveTo>
                  <a:pt x="12153060" y="4136707"/>
                </a:moveTo>
                <a:lnTo>
                  <a:pt x="12162971" y="4136719"/>
                </a:lnTo>
                <a:lnTo>
                  <a:pt x="12163791" y="4139544"/>
                </a:lnTo>
                <a:lnTo>
                  <a:pt x="12153961" y="4139544"/>
                </a:lnTo>
                <a:close/>
                <a:moveTo>
                  <a:pt x="8969829" y="147"/>
                </a:moveTo>
                <a:cubicBezTo>
                  <a:pt x="9451220" y="-21624"/>
                  <a:pt x="9918095" y="2380491"/>
                  <a:pt x="10319657" y="2656262"/>
                </a:cubicBezTo>
                <a:cubicBezTo>
                  <a:pt x="10721219" y="2932033"/>
                  <a:pt x="11074400" y="1410452"/>
                  <a:pt x="11379200" y="1654776"/>
                </a:cubicBezTo>
                <a:cubicBezTo>
                  <a:pt x="11684000" y="1899100"/>
                  <a:pt x="12017829" y="3708548"/>
                  <a:pt x="12148457" y="4122205"/>
                </a:cubicBezTo>
                <a:lnTo>
                  <a:pt x="12153060" y="4136707"/>
                </a:lnTo>
                <a:lnTo>
                  <a:pt x="0" y="4122205"/>
                </a:lnTo>
                <a:cubicBezTo>
                  <a:pt x="206828" y="3150957"/>
                  <a:pt x="413657" y="2179709"/>
                  <a:pt x="812800" y="1959576"/>
                </a:cubicBezTo>
                <a:cubicBezTo>
                  <a:pt x="1211943" y="1739443"/>
                  <a:pt x="1927981" y="2873976"/>
                  <a:pt x="2394857" y="2801405"/>
                </a:cubicBezTo>
                <a:cubicBezTo>
                  <a:pt x="2861733" y="2728834"/>
                  <a:pt x="3197981" y="1531404"/>
                  <a:pt x="3614057" y="1524147"/>
                </a:cubicBezTo>
                <a:cubicBezTo>
                  <a:pt x="4030133" y="1516890"/>
                  <a:pt x="4463143" y="2757862"/>
                  <a:pt x="4891314" y="2757862"/>
                </a:cubicBezTo>
                <a:cubicBezTo>
                  <a:pt x="5319485" y="2757862"/>
                  <a:pt x="5759753" y="1519309"/>
                  <a:pt x="6183086" y="1524147"/>
                </a:cubicBezTo>
                <a:cubicBezTo>
                  <a:pt x="6606419" y="1528985"/>
                  <a:pt x="6966857" y="3040890"/>
                  <a:pt x="7431314" y="2786890"/>
                </a:cubicBezTo>
                <a:cubicBezTo>
                  <a:pt x="7895771" y="2532890"/>
                  <a:pt x="8488439" y="21918"/>
                  <a:pt x="8969829" y="147"/>
                </a:cubicBezTo>
                <a:close/>
              </a:path>
            </a:pathLst>
          </a:custGeom>
          <a:solidFill>
            <a:srgbClr val="02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787628" y="3262447"/>
            <a:ext cx="10625621" cy="3565126"/>
          </a:xfrm>
          <a:custGeom>
            <a:avLst/>
            <a:gdLst>
              <a:gd name="connsiteX0" fmla="*/ 4934857 w 12137796"/>
              <a:gd name="connsiteY0" fmla="*/ 5 h 4214848"/>
              <a:gd name="connsiteX1" fmla="*/ 6589486 w 12137796"/>
              <a:gd name="connsiteY1" fmla="*/ 3468919 h 4214848"/>
              <a:gd name="connsiteX2" fmla="*/ 7823200 w 12137796"/>
              <a:gd name="connsiteY2" fmla="*/ 1944919 h 4214848"/>
              <a:gd name="connsiteX3" fmla="*/ 9100457 w 12137796"/>
              <a:gd name="connsiteY3" fmla="*/ 3454405 h 4214848"/>
              <a:gd name="connsiteX4" fmla="*/ 10435772 w 12137796"/>
              <a:gd name="connsiteY4" fmla="*/ 1727205 h 4214848"/>
              <a:gd name="connsiteX5" fmla="*/ 12133943 w 12137796"/>
              <a:gd name="connsiteY5" fmla="*/ 4209148 h 4214848"/>
              <a:gd name="connsiteX6" fmla="*/ 12137796 w 12137796"/>
              <a:gd name="connsiteY6" fmla="*/ 4214848 h 4214848"/>
              <a:gd name="connsiteX7" fmla="*/ 12123502 w 12137796"/>
              <a:gd name="connsiteY7" fmla="*/ 4214848 h 4214848"/>
              <a:gd name="connsiteX8" fmla="*/ 12122675 w 12137796"/>
              <a:gd name="connsiteY8" fmla="*/ 4213693 h 4214848"/>
              <a:gd name="connsiteX9" fmla="*/ 12119429 w 12137796"/>
              <a:gd name="connsiteY9" fmla="*/ 4209148 h 4214848"/>
              <a:gd name="connsiteX10" fmla="*/ 0 w 12137796"/>
              <a:gd name="connsiteY10" fmla="*/ 4209148 h 4214848"/>
              <a:gd name="connsiteX11" fmla="*/ 1161143 w 12137796"/>
              <a:gd name="connsiteY11" fmla="*/ 2583548 h 4214848"/>
              <a:gd name="connsiteX12" fmla="*/ 1915886 w 12137796"/>
              <a:gd name="connsiteY12" fmla="*/ 3454405 h 4214848"/>
              <a:gd name="connsiteX13" fmla="*/ 2960915 w 12137796"/>
              <a:gd name="connsiteY13" fmla="*/ 1016005 h 4214848"/>
              <a:gd name="connsiteX14" fmla="*/ 3976915 w 12137796"/>
              <a:gd name="connsiteY14" fmla="*/ 3439891 h 4214848"/>
              <a:gd name="connsiteX15" fmla="*/ 4934857 w 12137796"/>
              <a:gd name="connsiteY15" fmla="*/ 5 h 4214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37796" h="4214848">
                <a:moveTo>
                  <a:pt x="4934857" y="5"/>
                </a:moveTo>
                <a:cubicBezTo>
                  <a:pt x="5370285" y="4843"/>
                  <a:pt x="6108096" y="3144767"/>
                  <a:pt x="6589486" y="3468919"/>
                </a:cubicBezTo>
                <a:cubicBezTo>
                  <a:pt x="7070876" y="3793071"/>
                  <a:pt x="7404705" y="1947338"/>
                  <a:pt x="7823200" y="1944919"/>
                </a:cubicBezTo>
                <a:cubicBezTo>
                  <a:pt x="8241695" y="1942500"/>
                  <a:pt x="8665028" y="3490691"/>
                  <a:pt x="9100457" y="3454405"/>
                </a:cubicBezTo>
                <a:cubicBezTo>
                  <a:pt x="9535886" y="3418119"/>
                  <a:pt x="9930191" y="1601415"/>
                  <a:pt x="10435772" y="1727205"/>
                </a:cubicBezTo>
                <a:cubicBezTo>
                  <a:pt x="10941353" y="1852995"/>
                  <a:pt x="11853334" y="3795491"/>
                  <a:pt x="12133943" y="4209148"/>
                </a:cubicBezTo>
                <a:lnTo>
                  <a:pt x="12137796" y="4214848"/>
                </a:lnTo>
                <a:lnTo>
                  <a:pt x="12123502" y="4214848"/>
                </a:lnTo>
                <a:lnTo>
                  <a:pt x="12122675" y="4213693"/>
                </a:lnTo>
                <a:cubicBezTo>
                  <a:pt x="12120582" y="4210764"/>
                  <a:pt x="12119429" y="4209148"/>
                  <a:pt x="12119429" y="4209148"/>
                </a:cubicBezTo>
                <a:lnTo>
                  <a:pt x="0" y="4209148"/>
                </a:lnTo>
                <a:cubicBezTo>
                  <a:pt x="420914" y="3459243"/>
                  <a:pt x="841829" y="2709339"/>
                  <a:pt x="1161143" y="2583548"/>
                </a:cubicBezTo>
                <a:cubicBezTo>
                  <a:pt x="1480457" y="2457757"/>
                  <a:pt x="1615924" y="3715662"/>
                  <a:pt x="1915886" y="3454405"/>
                </a:cubicBezTo>
                <a:cubicBezTo>
                  <a:pt x="2215848" y="3193148"/>
                  <a:pt x="2617410" y="1018424"/>
                  <a:pt x="2960915" y="1016005"/>
                </a:cubicBezTo>
                <a:cubicBezTo>
                  <a:pt x="3304420" y="1013586"/>
                  <a:pt x="3647925" y="3609224"/>
                  <a:pt x="3976915" y="3439891"/>
                </a:cubicBezTo>
                <a:cubicBezTo>
                  <a:pt x="4305905" y="3270558"/>
                  <a:pt x="4499429" y="-4833"/>
                  <a:pt x="4934857" y="5"/>
                </a:cubicBezTo>
                <a:close/>
              </a:path>
            </a:pathLst>
          </a:custGeom>
          <a:solidFill>
            <a:srgbClr val="45375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41900" y="1753235"/>
            <a:ext cx="21075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谢 谢</a:t>
            </a:r>
            <a:r>
              <a:rPr lang="zh-CN" altLang="en-US" sz="4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！</a:t>
            </a:r>
            <a:endParaRPr lang="zh-CN" altLang="en-US" sz="4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>
          <a:xfrm>
            <a:off x="746125" y="113665"/>
            <a:ext cx="2917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sym typeface="+mn-ea"/>
              </a:rPr>
              <a:t>阶梯式压测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74713" y="774976"/>
            <a:ext cx="1337199" cy="92990"/>
            <a:chOff x="874713" y="774976"/>
            <a:chExt cx="1337199" cy="92990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874713" y="817375"/>
              <a:ext cx="1337199" cy="8193"/>
            </a:xfrm>
            <a:prstGeom prst="line">
              <a:avLst/>
            </a:prstGeom>
            <a:ln w="25400">
              <a:solidFill>
                <a:srgbClr val="4537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874713" y="774976"/>
              <a:ext cx="402956" cy="92990"/>
            </a:xfrm>
            <a:prstGeom prst="rect">
              <a:avLst/>
            </a:prstGeom>
            <a:solidFill>
              <a:srgbClr val="029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杭州瑞成信息技术有限公司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00"/>
    </mc:Choice>
    <mc:Fallback>
      <p:transition spd="slow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093767" y="2676415"/>
            <a:ext cx="5459084" cy="1470220"/>
            <a:chOff x="5093767" y="2676415"/>
            <a:chExt cx="5459084" cy="1470220"/>
          </a:xfrm>
        </p:grpSpPr>
        <p:sp>
          <p:nvSpPr>
            <p:cNvPr id="52" name="Oval 6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 rot="16200000" flipV="1">
              <a:off x="4639308" y="3499854"/>
              <a:ext cx="1209726" cy="83835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093767" y="2676415"/>
              <a:ext cx="5459084" cy="1100501"/>
              <a:chOff x="5093767" y="2676415"/>
              <a:chExt cx="5459084" cy="1100501"/>
            </a:xfrm>
          </p:grpSpPr>
          <p:sp>
            <p:nvSpPr>
              <p:cNvPr id="34" name="矩形 33"/>
              <p:cNvSpPr/>
              <p:nvPr>
                <p:custDataLst>
                  <p:tags r:id="rId2"/>
                </p:custDataLst>
              </p:nvPr>
            </p:nvSpPr>
            <p:spPr>
              <a:xfrm>
                <a:off x="5265229" y="3232522"/>
                <a:ext cx="5287622" cy="544394"/>
              </a:xfrm>
              <a:prstGeom prst="rect">
                <a:avLst/>
              </a:prstGeom>
              <a:gradFill flip="none" rotWithShape="1">
                <a:gsLst>
                  <a:gs pos="6000">
                    <a:srgbClr val="D9D9D9"/>
                  </a:gs>
                  <a:gs pos="100000">
                    <a:srgbClr val="BCBCBC">
                      <a:alpha val="0"/>
                    </a:srgb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en-US" sz="1350" kern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6" name="矩形 3"/>
              <p:cNvSpPr/>
              <p:nvPr>
                <p:custDataLst>
                  <p:tags r:id="rId3"/>
                </p:custDataLst>
              </p:nvPr>
            </p:nvSpPr>
            <p:spPr>
              <a:xfrm rot="20830111">
                <a:off x="5093767" y="2676415"/>
                <a:ext cx="5425319" cy="529255"/>
              </a:xfrm>
              <a:custGeom>
                <a:avLst/>
                <a:gdLst/>
                <a:ahLst/>
                <a:cxnLst/>
                <a:rect l="l" t="t" r="r" b="b"/>
                <a:pathLst>
                  <a:path w="5887046" h="720080">
                    <a:moveTo>
                      <a:pt x="5887046" y="0"/>
                    </a:moveTo>
                    <a:lnTo>
                      <a:pt x="5723032" y="720080"/>
                    </a:lnTo>
                    <a:lnTo>
                      <a:pt x="0" y="720080"/>
                    </a:lnTo>
                    <a:lnTo>
                      <a:pt x="164014" y="0"/>
                    </a:lnTo>
                    <a:close/>
                  </a:path>
                </a:pathLst>
              </a:custGeom>
              <a:solidFill>
                <a:srgbClr val="46385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8580" tIns="34290" rIns="68580" bIns="34290" anchor="ctr">
                <a:normAutofit/>
              </a:bodyPr>
              <a:lstStyle/>
              <a:p>
                <a:pPr algn="ctr">
                  <a:defRPr/>
                </a:pPr>
                <a:r>
                  <a:rPr lang="zh-CN" altLang="en-US" sz="2000" kern="0" dirty="0">
                    <a:solidFill>
                      <a:srgbClr val="FFFFFF"/>
                    </a:solidFill>
                  </a:rPr>
                  <a:t>为什么要进行阶梯式压测</a:t>
                </a:r>
                <a:endParaRPr lang="zh-CN" altLang="en-US" sz="2000" kern="0" dirty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" name="文本框 21"/>
          <p:cNvSpPr txBox="1"/>
          <p:nvPr>
            <p:custDataLst>
              <p:tags r:id="rId4"/>
            </p:custDataLst>
          </p:nvPr>
        </p:nvSpPr>
        <p:spPr>
          <a:xfrm>
            <a:off x="746125" y="113665"/>
            <a:ext cx="36899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阶梯式压测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74713" y="774976"/>
            <a:ext cx="1337199" cy="92990"/>
            <a:chOff x="874713" y="774976"/>
            <a:chExt cx="1337199" cy="92990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874713" y="817375"/>
              <a:ext cx="1337199" cy="8193"/>
            </a:xfrm>
            <a:prstGeom prst="line">
              <a:avLst/>
            </a:prstGeom>
            <a:ln w="25400">
              <a:solidFill>
                <a:srgbClr val="4537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874713" y="774976"/>
              <a:ext cx="402956" cy="92990"/>
            </a:xfrm>
            <a:prstGeom prst="rect">
              <a:avLst/>
            </a:prstGeom>
            <a:solidFill>
              <a:srgbClr val="029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093970" y="3983990"/>
            <a:ext cx="4986020" cy="1396365"/>
            <a:chOff x="5093767" y="3984068"/>
            <a:chExt cx="4541059" cy="1396452"/>
          </a:xfrm>
        </p:grpSpPr>
        <p:sp>
          <p:nvSpPr>
            <p:cNvPr id="53" name="Oval 6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rot="16200000" flipV="1">
              <a:off x="4643371" y="4733739"/>
              <a:ext cx="1209726" cy="83835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093767" y="3984068"/>
              <a:ext cx="4541059" cy="1004682"/>
              <a:chOff x="5093767" y="3984068"/>
              <a:chExt cx="4541059" cy="1004682"/>
            </a:xfrm>
          </p:grpSpPr>
          <p:sp>
            <p:nvSpPr>
              <p:cNvPr id="30" name="矩形 29"/>
              <p:cNvSpPr/>
              <p:nvPr>
                <p:custDataLst>
                  <p:tags r:id="rId6"/>
                </p:custDataLst>
              </p:nvPr>
            </p:nvSpPr>
            <p:spPr>
              <a:xfrm>
                <a:off x="5271140" y="4444356"/>
                <a:ext cx="4268507" cy="544394"/>
              </a:xfrm>
              <a:prstGeom prst="rect">
                <a:avLst/>
              </a:prstGeom>
              <a:gradFill flip="none" rotWithShape="1">
                <a:gsLst>
                  <a:gs pos="6000">
                    <a:srgbClr val="D9D9D9"/>
                  </a:gs>
                  <a:gs pos="100000">
                    <a:srgbClr val="BCBCBC">
                      <a:alpha val="0"/>
                    </a:srgb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en-US" sz="1350" kern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7" name="矩形 5"/>
              <p:cNvSpPr/>
              <p:nvPr>
                <p:custDataLst>
                  <p:tags r:id="rId7"/>
                </p:custDataLst>
              </p:nvPr>
            </p:nvSpPr>
            <p:spPr>
              <a:xfrm rot="20830111">
                <a:off x="5093767" y="3984068"/>
                <a:ext cx="4541059" cy="529255"/>
              </a:xfrm>
              <a:custGeom>
                <a:avLst/>
                <a:gdLst/>
                <a:ahLst/>
                <a:cxnLst/>
                <a:rect l="l" t="t" r="r" b="b"/>
                <a:pathLst>
                  <a:path w="4926966" h="720080">
                    <a:moveTo>
                      <a:pt x="4926966" y="0"/>
                    </a:moveTo>
                    <a:lnTo>
                      <a:pt x="4762952" y="720080"/>
                    </a:lnTo>
                    <a:lnTo>
                      <a:pt x="0" y="720080"/>
                    </a:lnTo>
                    <a:lnTo>
                      <a:pt x="164014" y="0"/>
                    </a:lnTo>
                    <a:close/>
                  </a:path>
                </a:pathLst>
              </a:custGeom>
              <a:solidFill>
                <a:srgbClr val="E54A4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8580" tIns="34290" rIns="68580" bIns="34290" anchor="ctr">
                <a:normAutofit/>
              </a:bodyPr>
              <a:lstStyle/>
              <a:p>
                <a:pPr algn="ctr">
                  <a:defRPr/>
                </a:pPr>
                <a:r>
                  <a:rPr lang="zh-CN" altLang="en-US" sz="2000" kern="0" dirty="0">
                    <a:solidFill>
                      <a:srgbClr val="FFFFFF"/>
                    </a:solidFill>
                  </a:rPr>
                  <a:t>JMeter阶梯式压测方法</a:t>
                </a:r>
                <a:endParaRPr lang="zh-CN" altLang="en-US" sz="2000" kern="0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5093970" y="5170170"/>
            <a:ext cx="4406265" cy="1257300"/>
            <a:chOff x="5093767" y="5170328"/>
            <a:chExt cx="3519072" cy="1257229"/>
          </a:xfrm>
        </p:grpSpPr>
        <p:sp>
          <p:nvSpPr>
            <p:cNvPr id="54" name="Oval 6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rot="16200000" flipV="1">
              <a:off x="4623810" y="5780776"/>
              <a:ext cx="1209726" cy="83835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093767" y="5170328"/>
              <a:ext cx="3519072" cy="904768"/>
              <a:chOff x="5093767" y="5170328"/>
              <a:chExt cx="3519072" cy="904768"/>
            </a:xfrm>
          </p:grpSpPr>
          <p:sp>
            <p:nvSpPr>
              <p:cNvPr id="29" name="矩形 28"/>
              <p:cNvSpPr/>
              <p:nvPr>
                <p:custDataLst>
                  <p:tags r:id="rId9"/>
                </p:custDataLst>
              </p:nvPr>
            </p:nvSpPr>
            <p:spPr>
              <a:xfrm>
                <a:off x="5229325" y="5530702"/>
                <a:ext cx="3273810" cy="544394"/>
              </a:xfrm>
              <a:prstGeom prst="rect">
                <a:avLst/>
              </a:prstGeom>
              <a:gradFill flip="none" rotWithShape="1">
                <a:gsLst>
                  <a:gs pos="6000">
                    <a:srgbClr val="D9D9D9"/>
                  </a:gs>
                  <a:gs pos="100000">
                    <a:srgbClr val="BCBCBC">
                      <a:alpha val="0"/>
                    </a:srgb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en-US" sz="1350" kern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8" name="矩形 6"/>
              <p:cNvSpPr/>
              <p:nvPr>
                <p:custDataLst>
                  <p:tags r:id="rId10"/>
                </p:custDataLst>
              </p:nvPr>
            </p:nvSpPr>
            <p:spPr>
              <a:xfrm rot="20830111">
                <a:off x="5093767" y="5170328"/>
                <a:ext cx="3519072" cy="529256"/>
              </a:xfrm>
              <a:custGeom>
                <a:avLst/>
                <a:gdLst/>
                <a:ahLst/>
                <a:cxnLst/>
                <a:rect l="l" t="t" r="r" b="b"/>
                <a:pathLst>
                  <a:path w="3819182" h="720080">
                    <a:moveTo>
                      <a:pt x="3819182" y="0"/>
                    </a:moveTo>
                    <a:lnTo>
                      <a:pt x="3655168" y="720080"/>
                    </a:lnTo>
                    <a:lnTo>
                      <a:pt x="0" y="720080"/>
                    </a:lnTo>
                    <a:lnTo>
                      <a:pt x="164015" y="0"/>
                    </a:lnTo>
                    <a:close/>
                  </a:path>
                </a:pathLst>
              </a:custGeom>
              <a:solidFill>
                <a:srgbClr val="E0823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8580" tIns="34290" rIns="68580" bIns="34290" anchor="ctr">
                <a:normAutofit/>
              </a:bodyPr>
              <a:lstStyle/>
              <a:p>
                <a:pPr algn="ctr">
                  <a:defRPr/>
                </a:pPr>
                <a:r>
                  <a:rPr lang="en-US" sz="2000" kern="0" dirty="0">
                    <a:solidFill>
                      <a:srgbClr val="FFFFFF"/>
                    </a:solidFill>
                  </a:rPr>
                  <a:t>阶梯式压测与普通压测区别</a:t>
                </a:r>
                <a:endParaRPr lang="en-US" sz="2000" kern="0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093970" y="1391920"/>
            <a:ext cx="5935345" cy="1532890"/>
            <a:chOff x="5093767" y="1392033"/>
            <a:chExt cx="6283629" cy="1532674"/>
          </a:xfrm>
        </p:grpSpPr>
        <p:sp>
          <p:nvSpPr>
            <p:cNvPr id="27" name="Oval 6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 rot="16200000" flipV="1">
              <a:off x="4651703" y="2277047"/>
              <a:ext cx="1211485" cy="83835"/>
            </a:xfrm>
            <a:prstGeom prst="ellipse">
              <a:avLst/>
            </a:prstGeom>
            <a:gradFill rotWithShape="1">
              <a:gsLst>
                <a:gs pos="0">
                  <a:sysClr val="windowText" lastClr="000000">
                    <a:lumMod val="75000"/>
                    <a:lumOff val="25000"/>
                  </a:sysClr>
                </a:gs>
                <a:gs pos="100000">
                  <a:srgbClr val="EEECE1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35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093767" y="1392033"/>
              <a:ext cx="6283629" cy="1185968"/>
              <a:chOff x="5093767" y="1392033"/>
              <a:chExt cx="6283629" cy="1185968"/>
            </a:xfrm>
          </p:grpSpPr>
          <p:sp>
            <p:nvSpPr>
              <p:cNvPr id="28" name="矩形 27"/>
              <p:cNvSpPr/>
              <p:nvPr>
                <p:custDataLst>
                  <p:tags r:id="rId12"/>
                </p:custDataLst>
              </p:nvPr>
            </p:nvSpPr>
            <p:spPr>
              <a:xfrm>
                <a:off x="5267047" y="2033607"/>
                <a:ext cx="5231078" cy="544394"/>
              </a:xfrm>
              <a:prstGeom prst="rect">
                <a:avLst/>
              </a:prstGeom>
              <a:gradFill flip="none" rotWithShape="1">
                <a:gsLst>
                  <a:gs pos="6000">
                    <a:srgbClr val="D9D9D9"/>
                  </a:gs>
                  <a:gs pos="100000">
                    <a:srgbClr val="BCBCBC">
                      <a:alpha val="0"/>
                    </a:srgb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lIns="68580" tIns="34290" rIns="68580" bIns="34290" anchor="ctr"/>
              <a:lstStyle/>
              <a:p>
                <a:pPr algn="ctr">
                  <a:defRPr/>
                </a:pPr>
                <a:endParaRPr lang="en-US" sz="1350" kern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25" name="矩形 3"/>
              <p:cNvSpPr/>
              <p:nvPr>
                <p:custDataLst>
                  <p:tags r:id="rId13"/>
                </p:custDataLst>
              </p:nvPr>
            </p:nvSpPr>
            <p:spPr>
              <a:xfrm rot="20830111">
                <a:off x="5093767" y="1392033"/>
                <a:ext cx="6283629" cy="543321"/>
              </a:xfrm>
              <a:custGeom>
                <a:avLst/>
                <a:gdLst>
                  <a:gd name="connsiteX0" fmla="*/ 5836155 w 5836155"/>
                  <a:gd name="connsiteY0" fmla="*/ 0 h 738688"/>
                  <a:gd name="connsiteX1" fmla="*/ 5672141 w 5836155"/>
                  <a:gd name="connsiteY1" fmla="*/ 720080 h 738688"/>
                  <a:gd name="connsiteX2" fmla="*/ 0 w 5836155"/>
                  <a:gd name="connsiteY2" fmla="*/ 738687 h 738688"/>
                  <a:gd name="connsiteX3" fmla="*/ 113123 w 5836155"/>
                  <a:gd name="connsiteY3" fmla="*/ 0 h 738688"/>
                  <a:gd name="connsiteX4" fmla="*/ 5836155 w 5836155"/>
                  <a:gd name="connsiteY4" fmla="*/ 0 h 738688"/>
                  <a:gd name="connsiteX0-1" fmla="*/ 5836155 w 5836155"/>
                  <a:gd name="connsiteY0-2" fmla="*/ 0 h 738686"/>
                  <a:gd name="connsiteX1-3" fmla="*/ 5672141 w 5836155"/>
                  <a:gd name="connsiteY1-4" fmla="*/ 720080 h 738686"/>
                  <a:gd name="connsiteX2-5" fmla="*/ 0 w 5836155"/>
                  <a:gd name="connsiteY2-6" fmla="*/ 738687 h 738686"/>
                  <a:gd name="connsiteX3-7" fmla="*/ 138757 w 5836155"/>
                  <a:gd name="connsiteY3-8" fmla="*/ 172 h 738686"/>
                  <a:gd name="connsiteX4-9" fmla="*/ 5836155 w 5836155"/>
                  <a:gd name="connsiteY4-10" fmla="*/ 0 h 7386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5836155" h="738686">
                    <a:moveTo>
                      <a:pt x="5836155" y="0"/>
                    </a:moveTo>
                    <a:lnTo>
                      <a:pt x="5672141" y="720080"/>
                    </a:lnTo>
                    <a:lnTo>
                      <a:pt x="0" y="738687"/>
                    </a:lnTo>
                    <a:lnTo>
                      <a:pt x="138757" y="172"/>
                    </a:lnTo>
                    <a:lnTo>
                      <a:pt x="5836155" y="0"/>
                    </a:lnTo>
                    <a:close/>
                  </a:path>
                </a:pathLst>
              </a:custGeom>
              <a:solidFill>
                <a:srgbClr val="029EA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8580" tIns="34290" rIns="68580" bIns="34290" anchor="ctr">
                <a:normAutofit/>
              </a:bodyPr>
              <a:lstStyle/>
              <a:p>
                <a:pPr algn="ctr">
                  <a:defRPr/>
                </a:pPr>
                <a:r>
                  <a:rPr lang="zh-CN" altLang="en-US" sz="2000" kern="0" dirty="0">
                    <a:solidFill>
                      <a:srgbClr val="FFFFFF"/>
                    </a:solidFill>
                  </a:rPr>
                  <a:t> 什么是阶梯式压测</a:t>
                </a:r>
                <a:endParaRPr lang="zh-CN" altLang="en-US" sz="2000" kern="0" dirty="0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613" b="4968"/>
          <a:stretch>
            <a:fillRect/>
          </a:stretch>
        </p:blipFill>
        <p:spPr>
          <a:xfrm>
            <a:off x="988579" y="1170069"/>
            <a:ext cx="3867903" cy="49642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矩形 1"/>
          <p:cNvSpPr/>
          <p:nvPr>
            <p:custDataLst>
              <p:tags r:id="rId16"/>
            </p:custDataLst>
          </p:nvPr>
        </p:nvSpPr>
        <p:spPr>
          <a:xfrm>
            <a:off x="4145596" y="1983276"/>
            <a:ext cx="966298" cy="752340"/>
          </a:xfrm>
          <a:custGeom>
            <a:avLst/>
            <a:gdLst/>
            <a:ahLst/>
            <a:cxnLst/>
            <a:rect l="l" t="t" r="r" b="b"/>
            <a:pathLst>
              <a:path w="1759256" h="1368152">
                <a:moveTo>
                  <a:pt x="0" y="0"/>
                </a:moveTo>
                <a:lnTo>
                  <a:pt x="1512168" y="0"/>
                </a:lnTo>
                <a:lnTo>
                  <a:pt x="1512168" y="255262"/>
                </a:lnTo>
                <a:lnTo>
                  <a:pt x="1759256" y="409692"/>
                </a:lnTo>
                <a:lnTo>
                  <a:pt x="1512168" y="564122"/>
                </a:lnTo>
                <a:lnTo>
                  <a:pt x="1512168" y="1368152"/>
                </a:lnTo>
                <a:lnTo>
                  <a:pt x="0" y="1368152"/>
                </a:lnTo>
                <a:close/>
              </a:path>
            </a:pathLst>
          </a:custGeom>
          <a:solidFill>
            <a:srgbClr val="029EA4"/>
          </a:solidFill>
          <a:ln w="19050" cap="flat" cmpd="sng" algn="ctr">
            <a:noFill/>
            <a:prstDash val="solid"/>
          </a:ln>
          <a:effectLst/>
        </p:spPr>
        <p:txBody>
          <a:bodyPr lIns="0" tIns="0" rIns="144000" bIns="0" anchor="ctr"/>
          <a:lstStyle/>
          <a:p>
            <a:pPr algn="ctr">
              <a:defRPr/>
            </a:pPr>
            <a:r>
              <a:rPr lang="zh-CN" altLang="en-US" sz="2000" kern="0" dirty="0">
                <a:solidFill>
                  <a:sysClr val="window" lastClr="FFFFFF"/>
                </a:solidFill>
                <a:latin typeface="+mn-ea"/>
              </a:rPr>
              <a:t>第一章</a:t>
            </a:r>
            <a:endParaRPr lang="zh-CN" altLang="en-US" sz="2000" kern="0" dirty="0">
              <a:solidFill>
                <a:sysClr val="window" lastClr="FFFFFF"/>
              </a:solidFill>
              <a:latin typeface="+mn-ea"/>
            </a:endParaRPr>
          </a:p>
        </p:txBody>
      </p:sp>
      <p:sp>
        <p:nvSpPr>
          <p:cNvPr id="35" name="矩形 1"/>
          <p:cNvSpPr/>
          <p:nvPr>
            <p:custDataLst>
              <p:tags r:id="rId17"/>
            </p:custDataLst>
          </p:nvPr>
        </p:nvSpPr>
        <p:spPr>
          <a:xfrm>
            <a:off x="4130723" y="3970314"/>
            <a:ext cx="966298" cy="751178"/>
          </a:xfrm>
          <a:custGeom>
            <a:avLst/>
            <a:gdLst/>
            <a:ahLst/>
            <a:cxnLst/>
            <a:rect l="l" t="t" r="r" b="b"/>
            <a:pathLst>
              <a:path w="1759256" h="1368152">
                <a:moveTo>
                  <a:pt x="0" y="0"/>
                </a:moveTo>
                <a:lnTo>
                  <a:pt x="1512168" y="0"/>
                </a:lnTo>
                <a:lnTo>
                  <a:pt x="1512168" y="255262"/>
                </a:lnTo>
                <a:lnTo>
                  <a:pt x="1759256" y="409692"/>
                </a:lnTo>
                <a:lnTo>
                  <a:pt x="1512168" y="564122"/>
                </a:lnTo>
                <a:lnTo>
                  <a:pt x="1512168" y="1368152"/>
                </a:lnTo>
                <a:lnTo>
                  <a:pt x="0" y="1368152"/>
                </a:lnTo>
                <a:close/>
              </a:path>
            </a:pathLst>
          </a:custGeom>
          <a:solidFill>
            <a:srgbClr val="E54A46"/>
          </a:solidFill>
          <a:ln w="19050" cap="flat" cmpd="sng" algn="ctr">
            <a:noFill/>
            <a:prstDash val="solid"/>
          </a:ln>
          <a:effectLst/>
        </p:spPr>
        <p:txBody>
          <a:bodyPr lIns="0" tIns="0" rIns="144000" bIns="0" anchor="ctr"/>
          <a:lstStyle/>
          <a:p>
            <a:pPr algn="ctr">
              <a:defRPr/>
            </a:pPr>
            <a:r>
              <a:rPr lang="zh-CN" altLang="en-US" sz="2000" kern="0" dirty="0">
                <a:solidFill>
                  <a:sysClr val="window" lastClr="FFFFFF"/>
                </a:solidFill>
                <a:latin typeface="+mn-ea"/>
              </a:rPr>
              <a:t>第三章</a:t>
            </a:r>
            <a:endParaRPr lang="zh-CN" altLang="en-US" sz="2000" kern="0" dirty="0">
              <a:solidFill>
                <a:sysClr val="window" lastClr="FFFFFF"/>
              </a:solidFill>
              <a:latin typeface="+mn-ea"/>
            </a:endParaRPr>
          </a:p>
        </p:txBody>
      </p:sp>
      <p:sp>
        <p:nvSpPr>
          <p:cNvPr id="39" name="矩形 1"/>
          <p:cNvSpPr/>
          <p:nvPr>
            <p:custDataLst>
              <p:tags r:id="rId18"/>
            </p:custDataLst>
          </p:nvPr>
        </p:nvSpPr>
        <p:spPr>
          <a:xfrm>
            <a:off x="4128075" y="3023993"/>
            <a:ext cx="966298" cy="752340"/>
          </a:xfrm>
          <a:custGeom>
            <a:avLst/>
            <a:gdLst/>
            <a:ahLst/>
            <a:cxnLst/>
            <a:rect l="l" t="t" r="r" b="b"/>
            <a:pathLst>
              <a:path w="1759256" h="1368152">
                <a:moveTo>
                  <a:pt x="0" y="0"/>
                </a:moveTo>
                <a:lnTo>
                  <a:pt x="1512168" y="0"/>
                </a:lnTo>
                <a:lnTo>
                  <a:pt x="1512168" y="255262"/>
                </a:lnTo>
                <a:lnTo>
                  <a:pt x="1759256" y="409692"/>
                </a:lnTo>
                <a:lnTo>
                  <a:pt x="1512168" y="564122"/>
                </a:lnTo>
                <a:lnTo>
                  <a:pt x="1512168" y="1368152"/>
                </a:lnTo>
                <a:lnTo>
                  <a:pt x="0" y="1368152"/>
                </a:lnTo>
                <a:close/>
              </a:path>
            </a:pathLst>
          </a:custGeom>
          <a:solidFill>
            <a:srgbClr val="463857"/>
          </a:solidFill>
          <a:ln w="19050" cap="flat" cmpd="sng" algn="ctr">
            <a:noFill/>
            <a:prstDash val="solid"/>
          </a:ln>
          <a:effectLst/>
        </p:spPr>
        <p:txBody>
          <a:bodyPr lIns="0" tIns="0" rIns="144000" bIns="0" anchor="ctr"/>
          <a:lstStyle/>
          <a:p>
            <a:pPr algn="ctr">
              <a:defRPr/>
            </a:pPr>
            <a:r>
              <a:rPr lang="zh-CN" altLang="en-US" sz="2000" kern="0" dirty="0">
                <a:solidFill>
                  <a:sysClr val="window" lastClr="FFFFFF"/>
                </a:solidFill>
                <a:latin typeface="+mn-ea"/>
              </a:rPr>
              <a:t>第二章</a:t>
            </a:r>
            <a:endParaRPr lang="zh-CN" altLang="en-US" sz="2000" kern="0" dirty="0">
              <a:solidFill>
                <a:sysClr val="window" lastClr="FFFFFF"/>
              </a:solidFill>
              <a:latin typeface="+mn-ea"/>
            </a:endParaRPr>
          </a:p>
        </p:txBody>
      </p:sp>
      <p:sp>
        <p:nvSpPr>
          <p:cNvPr id="40" name="矩形 1"/>
          <p:cNvSpPr/>
          <p:nvPr>
            <p:custDataLst>
              <p:tags r:id="rId19"/>
            </p:custDataLst>
          </p:nvPr>
        </p:nvSpPr>
        <p:spPr>
          <a:xfrm>
            <a:off x="4130723" y="5182558"/>
            <a:ext cx="966298" cy="752340"/>
          </a:xfrm>
          <a:custGeom>
            <a:avLst/>
            <a:gdLst/>
            <a:ahLst/>
            <a:cxnLst/>
            <a:rect l="l" t="t" r="r" b="b"/>
            <a:pathLst>
              <a:path w="1759256" h="1368152">
                <a:moveTo>
                  <a:pt x="0" y="0"/>
                </a:moveTo>
                <a:lnTo>
                  <a:pt x="1512168" y="0"/>
                </a:lnTo>
                <a:lnTo>
                  <a:pt x="1512168" y="255262"/>
                </a:lnTo>
                <a:lnTo>
                  <a:pt x="1759256" y="409692"/>
                </a:lnTo>
                <a:lnTo>
                  <a:pt x="1512168" y="564122"/>
                </a:lnTo>
                <a:lnTo>
                  <a:pt x="1512168" y="1368152"/>
                </a:lnTo>
                <a:lnTo>
                  <a:pt x="0" y="1368152"/>
                </a:lnTo>
                <a:close/>
              </a:path>
            </a:pathLst>
          </a:custGeom>
          <a:solidFill>
            <a:srgbClr val="E08234"/>
          </a:solidFill>
          <a:ln w="19050" cap="flat" cmpd="sng" algn="ctr">
            <a:noFill/>
            <a:prstDash val="solid"/>
          </a:ln>
          <a:effectLst/>
        </p:spPr>
        <p:txBody>
          <a:bodyPr lIns="0" tIns="0" rIns="144000" bIns="0" anchor="ctr"/>
          <a:lstStyle/>
          <a:p>
            <a:pPr algn="ctr">
              <a:defRPr/>
            </a:pPr>
            <a:r>
              <a:rPr lang="zh-CN" altLang="en-US" sz="2000" kern="0" dirty="0">
                <a:solidFill>
                  <a:sysClr val="window" lastClr="FFFFFF"/>
                </a:solidFill>
                <a:latin typeface="+mn-ea"/>
              </a:rPr>
              <a:t>第四章</a:t>
            </a:r>
            <a:endParaRPr lang="zh-CN" altLang="en-US" sz="2000" kern="0" dirty="0">
              <a:solidFill>
                <a:sysClr val="window" lastClr="FFFFFF"/>
              </a:solidFill>
              <a:latin typeface="+mn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sz="1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杭州瑞成信息技术有限公司</a:t>
            </a:r>
            <a:endParaRPr lang="zh-CN" altLang="en-US" sz="1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00"/>
    </mc:Choice>
    <mc:Fallback>
      <p:transition spd="slow"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1" grpId="0" animBg="1"/>
      <p:bldP spid="35" grpId="0" animBg="1"/>
      <p:bldP spid="39" grpId="0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8" b="1228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91" name="组合 190"/>
          <p:cNvGrpSpPr/>
          <p:nvPr/>
        </p:nvGrpSpPr>
        <p:grpSpPr>
          <a:xfrm>
            <a:off x="0" y="-30132"/>
            <a:ext cx="12192000" cy="6916994"/>
            <a:chOff x="0" y="-14749"/>
            <a:chExt cx="12192000" cy="6916994"/>
          </a:xfrm>
          <a:solidFill>
            <a:schemeClr val="bg1"/>
          </a:solidFill>
        </p:grpSpPr>
        <p:sp>
          <p:nvSpPr>
            <p:cNvPr id="159" name="任意多边形 158"/>
            <p:cNvSpPr/>
            <p:nvPr/>
          </p:nvSpPr>
          <p:spPr>
            <a:xfrm>
              <a:off x="0" y="-14749"/>
              <a:ext cx="12192000" cy="6916994"/>
            </a:xfrm>
            <a:custGeom>
              <a:avLst/>
              <a:gdLst>
                <a:gd name="connsiteX0" fmla="*/ 6580995 w 12192000"/>
                <a:gd name="connsiteY0" fmla="*/ 257425 h 6916994"/>
                <a:gd name="connsiteX1" fmla="*/ 5487961 w 12192000"/>
                <a:gd name="connsiteY1" fmla="*/ 1194910 h 6916994"/>
                <a:gd name="connsiteX2" fmla="*/ 6406482 w 12192000"/>
                <a:gd name="connsiteY2" fmla="*/ 2265832 h 6916994"/>
                <a:gd name="connsiteX3" fmla="*/ 6404881 w 12192000"/>
                <a:gd name="connsiteY3" fmla="*/ 2267203 h 6916994"/>
                <a:gd name="connsiteX4" fmla="*/ 6404104 w 12192000"/>
                <a:gd name="connsiteY4" fmla="*/ 2266292 h 6916994"/>
                <a:gd name="connsiteX5" fmla="*/ 5307946 w 12192000"/>
                <a:gd name="connsiteY5" fmla="*/ 3200121 h 6916994"/>
                <a:gd name="connsiteX6" fmla="*/ 6229204 w 12192000"/>
                <a:gd name="connsiteY6" fmla="*/ 4281521 h 6916994"/>
                <a:gd name="connsiteX7" fmla="*/ 6195688 w 12192000"/>
                <a:gd name="connsiteY7" fmla="*/ 4310074 h 6916994"/>
                <a:gd name="connsiteX8" fmla="*/ 6209926 w 12192000"/>
                <a:gd name="connsiteY8" fmla="*/ 4326787 h 6916994"/>
                <a:gd name="connsiteX9" fmla="*/ 6201912 w 12192000"/>
                <a:gd name="connsiteY9" fmla="*/ 4333731 h 6916994"/>
                <a:gd name="connsiteX10" fmla="*/ 6208339 w 12192000"/>
                <a:gd name="connsiteY10" fmla="*/ 4341149 h 6916994"/>
                <a:gd name="connsiteX11" fmla="*/ 5128645 w 12192000"/>
                <a:gd name="connsiteY11" fmla="*/ 5276501 h 6916994"/>
                <a:gd name="connsiteX12" fmla="*/ 6071524 w 12192000"/>
                <a:gd name="connsiteY12" fmla="*/ 6364885 h 6916994"/>
                <a:gd name="connsiteX13" fmla="*/ 7159908 w 12192000"/>
                <a:gd name="connsiteY13" fmla="*/ 5422005 h 6916994"/>
                <a:gd name="connsiteX14" fmla="*/ 7153481 w 12192000"/>
                <a:gd name="connsiteY14" fmla="*/ 5414586 h 6916994"/>
                <a:gd name="connsiteX15" fmla="*/ 7169575 w 12192000"/>
                <a:gd name="connsiteY15" fmla="*/ 5400644 h 6916994"/>
                <a:gd name="connsiteX16" fmla="*/ 8063349 w 12192000"/>
                <a:gd name="connsiteY16" fmla="*/ 6449782 h 6916994"/>
                <a:gd name="connsiteX17" fmla="*/ 9151072 w 12192000"/>
                <a:gd name="connsiteY17" fmla="*/ 5523136 h 6916994"/>
                <a:gd name="connsiteX18" fmla="*/ 9163104 w 12192000"/>
                <a:gd name="connsiteY18" fmla="*/ 5537166 h 6916994"/>
                <a:gd name="connsiteX19" fmla="*/ 9170512 w 12192000"/>
                <a:gd name="connsiteY19" fmla="*/ 5530813 h 6916994"/>
                <a:gd name="connsiteX20" fmla="*/ 10100480 w 12192000"/>
                <a:gd name="connsiteY20" fmla="*/ 6615083 h 6916994"/>
                <a:gd name="connsiteX21" fmla="*/ 11193514 w 12192000"/>
                <a:gd name="connsiteY21" fmla="*/ 5677599 h 6916994"/>
                <a:gd name="connsiteX22" fmla="*/ 10256030 w 12192000"/>
                <a:gd name="connsiteY22" fmla="*/ 4584565 h 6916994"/>
                <a:gd name="connsiteX23" fmla="*/ 10248623 w 12192000"/>
                <a:gd name="connsiteY23" fmla="*/ 4590918 h 6916994"/>
                <a:gd name="connsiteX24" fmla="*/ 10247270 w 12192000"/>
                <a:gd name="connsiteY24" fmla="*/ 4589342 h 6916994"/>
                <a:gd name="connsiteX25" fmla="*/ 11328166 w 12192000"/>
                <a:gd name="connsiteY25" fmla="*/ 3668512 h 6916994"/>
                <a:gd name="connsiteX26" fmla="*/ 10404949 w 12192000"/>
                <a:gd name="connsiteY26" fmla="*/ 2584814 h 6916994"/>
                <a:gd name="connsiteX27" fmla="*/ 11482955 w 12192000"/>
                <a:gd name="connsiteY27" fmla="*/ 1650924 h 6916994"/>
                <a:gd name="connsiteX28" fmla="*/ 10540076 w 12192000"/>
                <a:gd name="connsiteY28" fmla="*/ 562541 h 6916994"/>
                <a:gd name="connsiteX29" fmla="*/ 9465254 w 12192000"/>
                <a:gd name="connsiteY29" fmla="*/ 1493673 h 6916994"/>
                <a:gd name="connsiteX30" fmla="*/ 8542097 w 12192000"/>
                <a:gd name="connsiteY30" fmla="*/ 410046 h 6916994"/>
                <a:gd name="connsiteX31" fmla="*/ 7484592 w 12192000"/>
                <a:gd name="connsiteY31" fmla="*/ 1310949 h 6916994"/>
                <a:gd name="connsiteX32" fmla="*/ 0 w 12192000"/>
                <a:gd name="connsiteY32" fmla="*/ 0 h 6916994"/>
                <a:gd name="connsiteX33" fmla="*/ 12192000 w 12192000"/>
                <a:gd name="connsiteY33" fmla="*/ 0 h 6916994"/>
                <a:gd name="connsiteX34" fmla="*/ 12192000 w 12192000"/>
                <a:gd name="connsiteY34" fmla="*/ 6916994 h 6916994"/>
                <a:gd name="connsiteX35" fmla="*/ 0 w 12192000"/>
                <a:gd name="connsiteY35" fmla="*/ 6916994 h 691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192000" h="6916994">
                  <a:moveTo>
                    <a:pt x="6580995" y="257425"/>
                  </a:moveTo>
                  <a:lnTo>
                    <a:pt x="5487961" y="1194910"/>
                  </a:lnTo>
                  <a:lnTo>
                    <a:pt x="6406482" y="2265832"/>
                  </a:lnTo>
                  <a:lnTo>
                    <a:pt x="6404881" y="2267203"/>
                  </a:lnTo>
                  <a:lnTo>
                    <a:pt x="6404104" y="2266292"/>
                  </a:lnTo>
                  <a:lnTo>
                    <a:pt x="5307946" y="3200121"/>
                  </a:lnTo>
                  <a:lnTo>
                    <a:pt x="6229204" y="4281521"/>
                  </a:lnTo>
                  <a:lnTo>
                    <a:pt x="6195688" y="4310074"/>
                  </a:lnTo>
                  <a:lnTo>
                    <a:pt x="6209926" y="4326787"/>
                  </a:lnTo>
                  <a:lnTo>
                    <a:pt x="6201912" y="4333731"/>
                  </a:lnTo>
                  <a:lnTo>
                    <a:pt x="6208339" y="4341149"/>
                  </a:lnTo>
                  <a:lnTo>
                    <a:pt x="5128645" y="5276501"/>
                  </a:lnTo>
                  <a:lnTo>
                    <a:pt x="6071524" y="6364885"/>
                  </a:lnTo>
                  <a:lnTo>
                    <a:pt x="7159908" y="5422005"/>
                  </a:lnTo>
                  <a:lnTo>
                    <a:pt x="7153481" y="5414586"/>
                  </a:lnTo>
                  <a:lnTo>
                    <a:pt x="7169575" y="5400644"/>
                  </a:lnTo>
                  <a:lnTo>
                    <a:pt x="8063349" y="6449782"/>
                  </a:lnTo>
                  <a:lnTo>
                    <a:pt x="9151072" y="5523136"/>
                  </a:lnTo>
                  <a:lnTo>
                    <a:pt x="9163104" y="5537166"/>
                  </a:lnTo>
                  <a:lnTo>
                    <a:pt x="9170512" y="5530813"/>
                  </a:lnTo>
                  <a:lnTo>
                    <a:pt x="10100480" y="6615083"/>
                  </a:lnTo>
                  <a:lnTo>
                    <a:pt x="11193514" y="5677599"/>
                  </a:lnTo>
                  <a:lnTo>
                    <a:pt x="10256030" y="4584565"/>
                  </a:lnTo>
                  <a:lnTo>
                    <a:pt x="10248623" y="4590918"/>
                  </a:lnTo>
                  <a:lnTo>
                    <a:pt x="10247270" y="4589342"/>
                  </a:lnTo>
                  <a:lnTo>
                    <a:pt x="11328166" y="3668512"/>
                  </a:lnTo>
                  <a:lnTo>
                    <a:pt x="10404949" y="2584814"/>
                  </a:lnTo>
                  <a:lnTo>
                    <a:pt x="11482955" y="1650924"/>
                  </a:lnTo>
                  <a:lnTo>
                    <a:pt x="10540076" y="562541"/>
                  </a:lnTo>
                  <a:lnTo>
                    <a:pt x="9465254" y="1493673"/>
                  </a:lnTo>
                  <a:lnTo>
                    <a:pt x="8542097" y="410046"/>
                  </a:lnTo>
                  <a:lnTo>
                    <a:pt x="7484592" y="1310949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6916994"/>
                  </a:lnTo>
                  <a:lnTo>
                    <a:pt x="0" y="69169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3" name="直接连接符 162"/>
            <p:cNvCxnSpPr/>
            <p:nvPr/>
          </p:nvCxnSpPr>
          <p:spPr>
            <a:xfrm flipH="1">
              <a:off x="6209071" y="1478924"/>
              <a:ext cx="3256184" cy="2827606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 flipH="1">
              <a:off x="7167716" y="2594470"/>
              <a:ext cx="3256184" cy="2827606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 flipH="1" flipV="1">
              <a:off x="7506929" y="1312606"/>
              <a:ext cx="2772697" cy="321515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59" idx="18"/>
              <a:endCxn id="159" idx="4"/>
            </p:cNvCxnSpPr>
            <p:nvPr/>
          </p:nvCxnSpPr>
          <p:spPr>
            <a:xfrm flipH="1" flipV="1">
              <a:off x="6404104" y="2251543"/>
              <a:ext cx="2759000" cy="3270874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 flipH="1" flipV="1">
              <a:off x="6209072" y="4293027"/>
              <a:ext cx="958644" cy="1129049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 flipH="1" flipV="1">
              <a:off x="9502319" y="1460713"/>
              <a:ext cx="958644" cy="1129049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flipV="1">
              <a:off x="6404102" y="1312608"/>
              <a:ext cx="1102827" cy="938934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endCxn id="159" idx="22"/>
            </p:cNvCxnSpPr>
            <p:nvPr/>
          </p:nvCxnSpPr>
          <p:spPr>
            <a:xfrm flipV="1">
              <a:off x="9115866" y="4569816"/>
              <a:ext cx="1140164" cy="927619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文本框 191"/>
          <p:cNvSpPr txBox="1"/>
          <p:nvPr/>
        </p:nvSpPr>
        <p:spPr>
          <a:xfrm>
            <a:off x="875030" y="1158240"/>
            <a:ext cx="40424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29A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※</a:t>
            </a:r>
            <a:r>
              <a:rPr lang="zh-CN" altLang="en-US" sz="2800" dirty="0">
                <a:solidFill>
                  <a:srgbClr val="029AA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什么是阶梯式压测</a:t>
            </a:r>
            <a:endParaRPr lang="zh-CN" altLang="en-US" sz="2800" dirty="0">
              <a:solidFill>
                <a:srgbClr val="029AA0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875118" y="1749832"/>
            <a:ext cx="3741447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阶梯式压测是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对系统的压力呈现阶梯性增加的过程，每个阶段压力值都增加一定数量值，最终达到一个预期值。然后保持该压力值，持续运行一段时间。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阶梯式压测实际上也是负载测试的一种通用方法。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2"/>
            </p:custDataLst>
          </p:nvPr>
        </p:nvSpPr>
        <p:spPr>
          <a:xfrm>
            <a:off x="746125" y="113665"/>
            <a:ext cx="31667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阶梯式压测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74713" y="774976"/>
            <a:ext cx="1337199" cy="92990"/>
            <a:chOff x="874713" y="774976"/>
            <a:chExt cx="1337199" cy="9299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874713" y="817375"/>
              <a:ext cx="1337199" cy="8193"/>
            </a:xfrm>
            <a:prstGeom prst="line">
              <a:avLst/>
            </a:prstGeom>
            <a:ln w="25400">
              <a:solidFill>
                <a:srgbClr val="4537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874713" y="774976"/>
              <a:ext cx="402956" cy="92990"/>
            </a:xfrm>
            <a:prstGeom prst="rect">
              <a:avLst/>
            </a:prstGeom>
            <a:solidFill>
              <a:srgbClr val="029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杭州瑞成信息技术有限公司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4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文本框 191"/>
          <p:cNvSpPr txBox="1"/>
          <p:nvPr/>
        </p:nvSpPr>
        <p:spPr>
          <a:xfrm>
            <a:off x="6218555" y="1103630"/>
            <a:ext cx="4452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29A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※</a:t>
            </a:r>
            <a:r>
              <a:rPr lang="zh-CN" altLang="en-US" sz="2800" dirty="0">
                <a:solidFill>
                  <a:srgbClr val="029AA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为什么要进行阶梯式压测</a:t>
            </a:r>
            <a:endParaRPr lang="zh-CN" altLang="en-US" sz="2800" dirty="0">
              <a:solidFill>
                <a:srgbClr val="029AA0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6445885" y="1764665"/>
            <a:ext cx="434276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目的是测试系统在不同负载情况下的性能指标。可快速帮助我们，在最初无法预知服务器性能的情况下，迅速的得到一个极限值。在执行中，如果某个阶梯时间内Error率突然增加，那么这个阶段就是服务器的某个极限值。这种方法，要比我们不断地循环“设定并发值-&gt;执行-&gt;查看结果-&gt;调整并发值”这样一个迭代过程要方便的多。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746125" y="113665"/>
            <a:ext cx="31667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阶梯式压测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74713" y="774976"/>
            <a:ext cx="1337199" cy="92990"/>
            <a:chOff x="874713" y="774976"/>
            <a:chExt cx="1337199" cy="9299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874713" y="817375"/>
              <a:ext cx="1337199" cy="8193"/>
            </a:xfrm>
            <a:prstGeom prst="line">
              <a:avLst/>
            </a:prstGeom>
            <a:ln w="25400">
              <a:solidFill>
                <a:srgbClr val="4537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874713" y="774976"/>
              <a:ext cx="402956" cy="92990"/>
            </a:xfrm>
            <a:prstGeom prst="rect">
              <a:avLst/>
            </a:prstGeom>
            <a:solidFill>
              <a:srgbClr val="029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杭州瑞成信息技术有限公司</a:t>
            </a:r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1083945" y="1220470"/>
            <a:ext cx="4135755" cy="4041775"/>
            <a:chOff x="9565" y="1218"/>
            <a:chExt cx="8426" cy="8234"/>
          </a:xfrm>
        </p:grpSpPr>
        <p:sp>
          <p:nvSpPr>
            <p:cNvPr id="8" name="椭圆 7"/>
            <p:cNvSpPr/>
            <p:nvPr/>
          </p:nvSpPr>
          <p:spPr>
            <a:xfrm>
              <a:off x="10391" y="2044"/>
              <a:ext cx="6883" cy="6883"/>
            </a:xfrm>
            <a:prstGeom prst="ellipse">
              <a:avLst/>
            </a:prstGeom>
            <a:noFill/>
            <a:ln w="12700">
              <a:solidFill>
                <a:schemeClr val="bg2">
                  <a:lumMod val="1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565" y="4432"/>
              <a:ext cx="2088" cy="2088"/>
              <a:chOff x="899667" y="2814498"/>
              <a:chExt cx="1325759" cy="1325759"/>
            </a:xfrm>
            <a:effectLst>
              <a:outerShdw blurRad="533400" dist="127000" dir="2700000" algn="tl" rotWithShape="0">
                <a:schemeClr val="bg1">
                  <a:alpha val="30000"/>
                </a:schemeClr>
              </a:outerShdw>
            </a:effectLst>
          </p:grpSpPr>
          <p:sp>
            <p:nvSpPr>
              <p:cNvPr id="10" name="椭圆 9"/>
              <p:cNvSpPr/>
              <p:nvPr/>
            </p:nvSpPr>
            <p:spPr>
              <a:xfrm>
                <a:off x="899667" y="2814498"/>
                <a:ext cx="1325759" cy="132575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8480">
                    <a:schemeClr val="bg1"/>
                  </a:gs>
                  <a:gs pos="82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  <a:ln w="25400" cmpd="sng">
                <a:solidFill>
                  <a:schemeClr val="bg1"/>
                </a:solidFill>
              </a:ln>
              <a:effectLst>
                <a:outerShdw blurRad="279400" dist="127000" dir="2700000" algn="tl" rotWithShape="0">
                  <a:srgbClr val="262626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Freeform 43"/>
              <p:cNvSpPr>
                <a:spLocks noEditPoints="1"/>
              </p:cNvSpPr>
              <p:nvPr/>
            </p:nvSpPr>
            <p:spPr bwMode="auto">
              <a:xfrm>
                <a:off x="1295700" y="3210531"/>
                <a:ext cx="533692" cy="533692"/>
              </a:xfrm>
              <a:custGeom>
                <a:avLst/>
                <a:gdLst>
                  <a:gd name="T0" fmla="*/ 312 w 384"/>
                  <a:gd name="T1" fmla="*/ 120 h 384"/>
                  <a:gd name="T2" fmla="*/ 333 w 384"/>
                  <a:gd name="T3" fmla="*/ 133 h 384"/>
                  <a:gd name="T4" fmla="*/ 333 w 384"/>
                  <a:gd name="T5" fmla="*/ 156 h 384"/>
                  <a:gd name="T6" fmla="*/ 312 w 384"/>
                  <a:gd name="T7" fmla="*/ 169 h 384"/>
                  <a:gd name="T8" fmla="*/ 289 w 384"/>
                  <a:gd name="T9" fmla="*/ 144 h 384"/>
                  <a:gd name="T10" fmla="*/ 120 w 384"/>
                  <a:gd name="T11" fmla="*/ 97 h 384"/>
                  <a:gd name="T12" fmla="*/ 145 w 384"/>
                  <a:gd name="T13" fmla="*/ 144 h 384"/>
                  <a:gd name="T14" fmla="*/ 120 w 384"/>
                  <a:gd name="T15" fmla="*/ 97 h 384"/>
                  <a:gd name="T16" fmla="*/ 72 w 384"/>
                  <a:gd name="T17" fmla="*/ 144 h 384"/>
                  <a:gd name="T18" fmla="*/ 97 w 384"/>
                  <a:gd name="T19" fmla="*/ 97 h 384"/>
                  <a:gd name="T20" fmla="*/ 312 w 384"/>
                  <a:gd name="T21" fmla="*/ 48 h 384"/>
                  <a:gd name="T22" fmla="*/ 289 w 384"/>
                  <a:gd name="T23" fmla="*/ 61 h 384"/>
                  <a:gd name="T24" fmla="*/ 272 w 384"/>
                  <a:gd name="T25" fmla="*/ 96 h 384"/>
                  <a:gd name="T26" fmla="*/ 264 w 384"/>
                  <a:gd name="T27" fmla="*/ 144 h 384"/>
                  <a:gd name="T28" fmla="*/ 272 w 384"/>
                  <a:gd name="T29" fmla="*/ 192 h 384"/>
                  <a:gd name="T30" fmla="*/ 289 w 384"/>
                  <a:gd name="T31" fmla="*/ 227 h 384"/>
                  <a:gd name="T32" fmla="*/ 312 w 384"/>
                  <a:gd name="T33" fmla="*/ 240 h 384"/>
                  <a:gd name="T34" fmla="*/ 337 w 384"/>
                  <a:gd name="T35" fmla="*/ 227 h 384"/>
                  <a:gd name="T36" fmla="*/ 354 w 384"/>
                  <a:gd name="T37" fmla="*/ 192 h 384"/>
                  <a:gd name="T38" fmla="*/ 361 w 384"/>
                  <a:gd name="T39" fmla="*/ 144 h 384"/>
                  <a:gd name="T40" fmla="*/ 354 w 384"/>
                  <a:gd name="T41" fmla="*/ 96 h 384"/>
                  <a:gd name="T42" fmla="*/ 337 w 384"/>
                  <a:gd name="T43" fmla="*/ 61 h 384"/>
                  <a:gd name="T44" fmla="*/ 312 w 384"/>
                  <a:gd name="T45" fmla="*/ 48 h 384"/>
                  <a:gd name="T46" fmla="*/ 328 w 384"/>
                  <a:gd name="T47" fmla="*/ 4 h 384"/>
                  <a:gd name="T48" fmla="*/ 357 w 384"/>
                  <a:gd name="T49" fmla="*/ 32 h 384"/>
                  <a:gd name="T50" fmla="*/ 377 w 384"/>
                  <a:gd name="T51" fmla="*/ 81 h 384"/>
                  <a:gd name="T52" fmla="*/ 384 w 384"/>
                  <a:gd name="T53" fmla="*/ 144 h 384"/>
                  <a:gd name="T54" fmla="*/ 377 w 384"/>
                  <a:gd name="T55" fmla="*/ 207 h 384"/>
                  <a:gd name="T56" fmla="*/ 357 w 384"/>
                  <a:gd name="T57" fmla="*/ 256 h 384"/>
                  <a:gd name="T58" fmla="*/ 328 w 384"/>
                  <a:gd name="T59" fmla="*/ 284 h 384"/>
                  <a:gd name="T60" fmla="*/ 169 w 384"/>
                  <a:gd name="T61" fmla="*/ 240 h 384"/>
                  <a:gd name="T62" fmla="*/ 145 w 384"/>
                  <a:gd name="T63" fmla="*/ 361 h 384"/>
                  <a:gd name="T64" fmla="*/ 133 w 384"/>
                  <a:gd name="T65" fmla="*/ 380 h 384"/>
                  <a:gd name="T66" fmla="*/ 72 w 384"/>
                  <a:gd name="T67" fmla="*/ 384 h 384"/>
                  <a:gd name="T68" fmla="*/ 52 w 384"/>
                  <a:gd name="T69" fmla="*/ 372 h 384"/>
                  <a:gd name="T70" fmla="*/ 68 w 384"/>
                  <a:gd name="T71" fmla="*/ 234 h 384"/>
                  <a:gd name="T72" fmla="*/ 36 w 384"/>
                  <a:gd name="T73" fmla="*/ 208 h 384"/>
                  <a:gd name="T74" fmla="*/ 25 w 384"/>
                  <a:gd name="T75" fmla="*/ 169 h 384"/>
                  <a:gd name="T76" fmla="*/ 4 w 384"/>
                  <a:gd name="T77" fmla="*/ 156 h 384"/>
                  <a:gd name="T78" fmla="*/ 4 w 384"/>
                  <a:gd name="T79" fmla="*/ 133 h 384"/>
                  <a:gd name="T80" fmla="*/ 25 w 384"/>
                  <a:gd name="T81" fmla="*/ 120 h 384"/>
                  <a:gd name="T82" fmla="*/ 39 w 384"/>
                  <a:gd name="T83" fmla="*/ 78 h 384"/>
                  <a:gd name="T84" fmla="*/ 73 w 384"/>
                  <a:gd name="T85" fmla="*/ 52 h 384"/>
                  <a:gd name="T86" fmla="*/ 169 w 384"/>
                  <a:gd name="T87" fmla="*/ 48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4" h="384">
                    <a:moveTo>
                      <a:pt x="291" y="120"/>
                    </a:moveTo>
                    <a:lnTo>
                      <a:pt x="312" y="120"/>
                    </a:lnTo>
                    <a:lnTo>
                      <a:pt x="325" y="124"/>
                    </a:lnTo>
                    <a:lnTo>
                      <a:pt x="333" y="133"/>
                    </a:lnTo>
                    <a:lnTo>
                      <a:pt x="337" y="144"/>
                    </a:lnTo>
                    <a:lnTo>
                      <a:pt x="333" y="156"/>
                    </a:lnTo>
                    <a:lnTo>
                      <a:pt x="325" y="165"/>
                    </a:lnTo>
                    <a:lnTo>
                      <a:pt x="312" y="169"/>
                    </a:lnTo>
                    <a:lnTo>
                      <a:pt x="291" y="169"/>
                    </a:lnTo>
                    <a:lnTo>
                      <a:pt x="289" y="144"/>
                    </a:lnTo>
                    <a:lnTo>
                      <a:pt x="291" y="120"/>
                    </a:lnTo>
                    <a:close/>
                    <a:moveTo>
                      <a:pt x="120" y="97"/>
                    </a:moveTo>
                    <a:lnTo>
                      <a:pt x="120" y="144"/>
                    </a:lnTo>
                    <a:lnTo>
                      <a:pt x="145" y="144"/>
                    </a:lnTo>
                    <a:lnTo>
                      <a:pt x="145" y="97"/>
                    </a:lnTo>
                    <a:lnTo>
                      <a:pt x="120" y="97"/>
                    </a:lnTo>
                    <a:close/>
                    <a:moveTo>
                      <a:pt x="72" y="97"/>
                    </a:moveTo>
                    <a:lnTo>
                      <a:pt x="72" y="144"/>
                    </a:lnTo>
                    <a:lnTo>
                      <a:pt x="97" y="144"/>
                    </a:lnTo>
                    <a:lnTo>
                      <a:pt x="97" y="97"/>
                    </a:lnTo>
                    <a:lnTo>
                      <a:pt x="72" y="97"/>
                    </a:lnTo>
                    <a:close/>
                    <a:moveTo>
                      <a:pt x="312" y="48"/>
                    </a:moveTo>
                    <a:lnTo>
                      <a:pt x="300" y="52"/>
                    </a:lnTo>
                    <a:lnTo>
                      <a:pt x="289" y="61"/>
                    </a:lnTo>
                    <a:lnTo>
                      <a:pt x="279" y="76"/>
                    </a:lnTo>
                    <a:lnTo>
                      <a:pt x="272" y="96"/>
                    </a:lnTo>
                    <a:lnTo>
                      <a:pt x="267" y="119"/>
                    </a:lnTo>
                    <a:lnTo>
                      <a:pt x="264" y="144"/>
                    </a:lnTo>
                    <a:lnTo>
                      <a:pt x="267" y="170"/>
                    </a:lnTo>
                    <a:lnTo>
                      <a:pt x="272" y="192"/>
                    </a:lnTo>
                    <a:lnTo>
                      <a:pt x="279" y="212"/>
                    </a:lnTo>
                    <a:lnTo>
                      <a:pt x="289" y="227"/>
                    </a:lnTo>
                    <a:lnTo>
                      <a:pt x="300" y="237"/>
                    </a:lnTo>
                    <a:lnTo>
                      <a:pt x="312" y="240"/>
                    </a:lnTo>
                    <a:lnTo>
                      <a:pt x="325" y="237"/>
                    </a:lnTo>
                    <a:lnTo>
                      <a:pt x="337" y="227"/>
                    </a:lnTo>
                    <a:lnTo>
                      <a:pt x="347" y="212"/>
                    </a:lnTo>
                    <a:lnTo>
                      <a:pt x="354" y="192"/>
                    </a:lnTo>
                    <a:lnTo>
                      <a:pt x="359" y="170"/>
                    </a:lnTo>
                    <a:lnTo>
                      <a:pt x="361" y="144"/>
                    </a:lnTo>
                    <a:lnTo>
                      <a:pt x="359" y="119"/>
                    </a:lnTo>
                    <a:lnTo>
                      <a:pt x="354" y="96"/>
                    </a:lnTo>
                    <a:lnTo>
                      <a:pt x="347" y="76"/>
                    </a:lnTo>
                    <a:lnTo>
                      <a:pt x="337" y="61"/>
                    </a:lnTo>
                    <a:lnTo>
                      <a:pt x="325" y="52"/>
                    </a:lnTo>
                    <a:lnTo>
                      <a:pt x="312" y="48"/>
                    </a:lnTo>
                    <a:close/>
                    <a:moveTo>
                      <a:pt x="312" y="0"/>
                    </a:moveTo>
                    <a:lnTo>
                      <a:pt x="328" y="4"/>
                    </a:lnTo>
                    <a:lnTo>
                      <a:pt x="345" y="15"/>
                    </a:lnTo>
                    <a:lnTo>
                      <a:pt x="357" y="32"/>
                    </a:lnTo>
                    <a:lnTo>
                      <a:pt x="368" y="55"/>
                    </a:lnTo>
                    <a:lnTo>
                      <a:pt x="377" y="81"/>
                    </a:lnTo>
                    <a:lnTo>
                      <a:pt x="383" y="112"/>
                    </a:lnTo>
                    <a:lnTo>
                      <a:pt x="384" y="144"/>
                    </a:lnTo>
                    <a:lnTo>
                      <a:pt x="383" y="177"/>
                    </a:lnTo>
                    <a:lnTo>
                      <a:pt x="377" y="207"/>
                    </a:lnTo>
                    <a:lnTo>
                      <a:pt x="368" y="234"/>
                    </a:lnTo>
                    <a:lnTo>
                      <a:pt x="357" y="256"/>
                    </a:lnTo>
                    <a:lnTo>
                      <a:pt x="345" y="274"/>
                    </a:lnTo>
                    <a:lnTo>
                      <a:pt x="328" y="284"/>
                    </a:lnTo>
                    <a:lnTo>
                      <a:pt x="312" y="289"/>
                    </a:lnTo>
                    <a:lnTo>
                      <a:pt x="169" y="240"/>
                    </a:lnTo>
                    <a:lnTo>
                      <a:pt x="163" y="240"/>
                    </a:lnTo>
                    <a:lnTo>
                      <a:pt x="145" y="361"/>
                    </a:lnTo>
                    <a:lnTo>
                      <a:pt x="141" y="372"/>
                    </a:lnTo>
                    <a:lnTo>
                      <a:pt x="133" y="380"/>
                    </a:lnTo>
                    <a:lnTo>
                      <a:pt x="120" y="384"/>
                    </a:lnTo>
                    <a:lnTo>
                      <a:pt x="72" y="384"/>
                    </a:lnTo>
                    <a:lnTo>
                      <a:pt x="61" y="380"/>
                    </a:lnTo>
                    <a:lnTo>
                      <a:pt x="52" y="372"/>
                    </a:lnTo>
                    <a:lnTo>
                      <a:pt x="49" y="361"/>
                    </a:lnTo>
                    <a:lnTo>
                      <a:pt x="68" y="234"/>
                    </a:lnTo>
                    <a:lnTo>
                      <a:pt x="51" y="223"/>
                    </a:lnTo>
                    <a:lnTo>
                      <a:pt x="36" y="208"/>
                    </a:lnTo>
                    <a:lnTo>
                      <a:pt x="28" y="190"/>
                    </a:lnTo>
                    <a:lnTo>
                      <a:pt x="25" y="169"/>
                    </a:lnTo>
                    <a:lnTo>
                      <a:pt x="13" y="165"/>
                    </a:lnTo>
                    <a:lnTo>
                      <a:pt x="4" y="156"/>
                    </a:lnTo>
                    <a:lnTo>
                      <a:pt x="0" y="144"/>
                    </a:lnTo>
                    <a:lnTo>
                      <a:pt x="4" y="133"/>
                    </a:lnTo>
                    <a:lnTo>
                      <a:pt x="13" y="124"/>
                    </a:lnTo>
                    <a:lnTo>
                      <a:pt x="25" y="120"/>
                    </a:lnTo>
                    <a:lnTo>
                      <a:pt x="29" y="98"/>
                    </a:lnTo>
                    <a:lnTo>
                      <a:pt x="39" y="78"/>
                    </a:lnTo>
                    <a:lnTo>
                      <a:pt x="54" y="62"/>
                    </a:lnTo>
                    <a:lnTo>
                      <a:pt x="73" y="52"/>
                    </a:lnTo>
                    <a:lnTo>
                      <a:pt x="97" y="48"/>
                    </a:lnTo>
                    <a:lnTo>
                      <a:pt x="169" y="48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E24946"/>
              </a:solidFill>
              <a:ln w="0">
                <a:noFill/>
                <a:prstDash val="solid"/>
                <a:round/>
              </a:ln>
              <a:effectLst>
                <a:outerShdw blurRad="1270000" dir="10800000" algn="r" rotWithShape="0">
                  <a:schemeClr val="bg1">
                    <a:lumMod val="95000"/>
                    <a:alpha val="40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2789" y="1218"/>
              <a:ext cx="2088" cy="2088"/>
              <a:chOff x="2946824" y="773139"/>
              <a:chExt cx="1325759" cy="1325759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946824" y="773139"/>
                <a:ext cx="1325759" cy="132575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8480">
                    <a:schemeClr val="bg1"/>
                  </a:gs>
                  <a:gs pos="82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  <a:ln w="25400" cmpd="sng">
                <a:solidFill>
                  <a:schemeClr val="bg1"/>
                </a:solidFill>
              </a:ln>
              <a:effectLst>
                <a:outerShdw blurRad="279400" dist="127000" dir="2700000" algn="tl" rotWithShape="0">
                  <a:srgbClr val="262626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Freeform 44"/>
              <p:cNvSpPr>
                <a:spLocks noEditPoints="1"/>
              </p:cNvSpPr>
              <p:nvPr/>
            </p:nvSpPr>
            <p:spPr bwMode="auto">
              <a:xfrm>
                <a:off x="3342857" y="1169172"/>
                <a:ext cx="533692" cy="533692"/>
              </a:xfrm>
              <a:custGeom>
                <a:avLst/>
                <a:gdLst>
                  <a:gd name="T0" fmla="*/ 289 w 384"/>
                  <a:gd name="T1" fmla="*/ 240 h 384"/>
                  <a:gd name="T2" fmla="*/ 240 w 384"/>
                  <a:gd name="T3" fmla="*/ 289 h 384"/>
                  <a:gd name="T4" fmla="*/ 169 w 384"/>
                  <a:gd name="T5" fmla="*/ 240 h 384"/>
                  <a:gd name="T6" fmla="*/ 217 w 384"/>
                  <a:gd name="T7" fmla="*/ 289 h 384"/>
                  <a:gd name="T8" fmla="*/ 169 w 384"/>
                  <a:gd name="T9" fmla="*/ 240 h 384"/>
                  <a:gd name="T10" fmla="*/ 145 w 384"/>
                  <a:gd name="T11" fmla="*/ 240 h 384"/>
                  <a:gd name="T12" fmla="*/ 97 w 384"/>
                  <a:gd name="T13" fmla="*/ 289 h 384"/>
                  <a:gd name="T14" fmla="*/ 240 w 384"/>
                  <a:gd name="T15" fmla="*/ 169 h 384"/>
                  <a:gd name="T16" fmla="*/ 289 w 384"/>
                  <a:gd name="T17" fmla="*/ 216 h 384"/>
                  <a:gd name="T18" fmla="*/ 240 w 384"/>
                  <a:gd name="T19" fmla="*/ 169 h 384"/>
                  <a:gd name="T20" fmla="*/ 217 w 384"/>
                  <a:gd name="T21" fmla="*/ 169 h 384"/>
                  <a:gd name="T22" fmla="*/ 169 w 384"/>
                  <a:gd name="T23" fmla="*/ 216 h 384"/>
                  <a:gd name="T24" fmla="*/ 97 w 384"/>
                  <a:gd name="T25" fmla="*/ 169 h 384"/>
                  <a:gd name="T26" fmla="*/ 145 w 384"/>
                  <a:gd name="T27" fmla="*/ 216 h 384"/>
                  <a:gd name="T28" fmla="*/ 97 w 384"/>
                  <a:gd name="T29" fmla="*/ 169 h 384"/>
                  <a:gd name="T30" fmla="*/ 49 w 384"/>
                  <a:gd name="T31" fmla="*/ 312 h 384"/>
                  <a:gd name="T32" fmla="*/ 61 w 384"/>
                  <a:gd name="T33" fmla="*/ 333 h 384"/>
                  <a:gd name="T34" fmla="*/ 312 w 384"/>
                  <a:gd name="T35" fmla="*/ 336 h 384"/>
                  <a:gd name="T36" fmla="*/ 333 w 384"/>
                  <a:gd name="T37" fmla="*/ 325 h 384"/>
                  <a:gd name="T38" fmla="*/ 337 w 384"/>
                  <a:gd name="T39" fmla="*/ 120 h 384"/>
                  <a:gd name="T40" fmla="*/ 289 w 384"/>
                  <a:gd name="T41" fmla="*/ 0 h 384"/>
                  <a:gd name="T42" fmla="*/ 312 w 384"/>
                  <a:gd name="T43" fmla="*/ 36 h 384"/>
                  <a:gd name="T44" fmla="*/ 310 w 384"/>
                  <a:gd name="T45" fmla="*/ 44 h 384"/>
                  <a:gd name="T46" fmla="*/ 305 w 384"/>
                  <a:gd name="T47" fmla="*/ 47 h 384"/>
                  <a:gd name="T48" fmla="*/ 296 w 384"/>
                  <a:gd name="T49" fmla="*/ 47 h 384"/>
                  <a:gd name="T50" fmla="*/ 291 w 384"/>
                  <a:gd name="T51" fmla="*/ 44 h 384"/>
                  <a:gd name="T52" fmla="*/ 289 w 384"/>
                  <a:gd name="T53" fmla="*/ 36 h 384"/>
                  <a:gd name="T54" fmla="*/ 120 w 384"/>
                  <a:gd name="T55" fmla="*/ 0 h 384"/>
                  <a:gd name="T56" fmla="*/ 264 w 384"/>
                  <a:gd name="T57" fmla="*/ 36 h 384"/>
                  <a:gd name="T58" fmla="*/ 275 w 384"/>
                  <a:gd name="T59" fmla="*/ 62 h 384"/>
                  <a:gd name="T60" fmla="*/ 301 w 384"/>
                  <a:gd name="T61" fmla="*/ 72 h 384"/>
                  <a:gd name="T62" fmla="*/ 326 w 384"/>
                  <a:gd name="T63" fmla="*/ 62 h 384"/>
                  <a:gd name="T64" fmla="*/ 337 w 384"/>
                  <a:gd name="T65" fmla="*/ 36 h 384"/>
                  <a:gd name="T66" fmla="*/ 356 w 384"/>
                  <a:gd name="T67" fmla="*/ 15 h 384"/>
                  <a:gd name="T68" fmla="*/ 380 w 384"/>
                  <a:gd name="T69" fmla="*/ 50 h 384"/>
                  <a:gd name="T70" fmla="*/ 384 w 384"/>
                  <a:gd name="T71" fmla="*/ 312 h 384"/>
                  <a:gd name="T72" fmla="*/ 371 w 384"/>
                  <a:gd name="T73" fmla="*/ 354 h 384"/>
                  <a:gd name="T74" fmla="*/ 336 w 384"/>
                  <a:gd name="T75" fmla="*/ 380 h 384"/>
                  <a:gd name="T76" fmla="*/ 72 w 384"/>
                  <a:gd name="T77" fmla="*/ 384 h 384"/>
                  <a:gd name="T78" fmla="*/ 30 w 384"/>
                  <a:gd name="T79" fmla="*/ 370 h 384"/>
                  <a:gd name="T80" fmla="*/ 4 w 384"/>
                  <a:gd name="T81" fmla="*/ 335 h 384"/>
                  <a:gd name="T82" fmla="*/ 0 w 384"/>
                  <a:gd name="T83" fmla="*/ 72 h 384"/>
                  <a:gd name="T84" fmla="*/ 14 w 384"/>
                  <a:gd name="T85" fmla="*/ 30 h 384"/>
                  <a:gd name="T86" fmla="*/ 49 w 384"/>
                  <a:gd name="T87" fmla="*/ 5 h 384"/>
                  <a:gd name="T88" fmla="*/ 51 w 384"/>
                  <a:gd name="T89" fmla="*/ 50 h 384"/>
                  <a:gd name="T90" fmla="*/ 71 w 384"/>
                  <a:gd name="T91" fmla="*/ 70 h 384"/>
                  <a:gd name="T92" fmla="*/ 98 w 384"/>
                  <a:gd name="T93" fmla="*/ 70 h 384"/>
                  <a:gd name="T94" fmla="*/ 118 w 384"/>
                  <a:gd name="T95" fmla="*/ 50 h 384"/>
                  <a:gd name="T96" fmla="*/ 120 w 384"/>
                  <a:gd name="T97" fmla="*/ 0 h 384"/>
                  <a:gd name="T98" fmla="*/ 97 w 384"/>
                  <a:gd name="T99" fmla="*/ 0 h 384"/>
                  <a:gd name="T100" fmla="*/ 96 w 384"/>
                  <a:gd name="T101" fmla="*/ 40 h 384"/>
                  <a:gd name="T102" fmla="*/ 92 w 384"/>
                  <a:gd name="T103" fmla="*/ 46 h 384"/>
                  <a:gd name="T104" fmla="*/ 84 w 384"/>
                  <a:gd name="T105" fmla="*/ 48 h 384"/>
                  <a:gd name="T106" fmla="*/ 77 w 384"/>
                  <a:gd name="T107" fmla="*/ 46 h 384"/>
                  <a:gd name="T108" fmla="*/ 73 w 384"/>
                  <a:gd name="T109" fmla="*/ 40 h 384"/>
                  <a:gd name="T110" fmla="*/ 72 w 384"/>
                  <a:gd name="T111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4" h="384">
                    <a:moveTo>
                      <a:pt x="240" y="240"/>
                    </a:moveTo>
                    <a:lnTo>
                      <a:pt x="289" y="240"/>
                    </a:lnTo>
                    <a:lnTo>
                      <a:pt x="289" y="289"/>
                    </a:lnTo>
                    <a:lnTo>
                      <a:pt x="240" y="289"/>
                    </a:lnTo>
                    <a:lnTo>
                      <a:pt x="240" y="240"/>
                    </a:lnTo>
                    <a:close/>
                    <a:moveTo>
                      <a:pt x="169" y="240"/>
                    </a:moveTo>
                    <a:lnTo>
                      <a:pt x="217" y="240"/>
                    </a:lnTo>
                    <a:lnTo>
                      <a:pt x="217" y="289"/>
                    </a:lnTo>
                    <a:lnTo>
                      <a:pt x="169" y="289"/>
                    </a:lnTo>
                    <a:lnTo>
                      <a:pt x="169" y="240"/>
                    </a:lnTo>
                    <a:close/>
                    <a:moveTo>
                      <a:pt x="97" y="240"/>
                    </a:moveTo>
                    <a:lnTo>
                      <a:pt x="145" y="240"/>
                    </a:lnTo>
                    <a:lnTo>
                      <a:pt x="145" y="289"/>
                    </a:lnTo>
                    <a:lnTo>
                      <a:pt x="97" y="289"/>
                    </a:lnTo>
                    <a:lnTo>
                      <a:pt x="97" y="240"/>
                    </a:lnTo>
                    <a:close/>
                    <a:moveTo>
                      <a:pt x="240" y="169"/>
                    </a:moveTo>
                    <a:lnTo>
                      <a:pt x="289" y="169"/>
                    </a:lnTo>
                    <a:lnTo>
                      <a:pt x="289" y="216"/>
                    </a:lnTo>
                    <a:lnTo>
                      <a:pt x="240" y="216"/>
                    </a:lnTo>
                    <a:lnTo>
                      <a:pt x="240" y="169"/>
                    </a:lnTo>
                    <a:close/>
                    <a:moveTo>
                      <a:pt x="169" y="169"/>
                    </a:moveTo>
                    <a:lnTo>
                      <a:pt x="217" y="169"/>
                    </a:lnTo>
                    <a:lnTo>
                      <a:pt x="217" y="216"/>
                    </a:lnTo>
                    <a:lnTo>
                      <a:pt x="169" y="216"/>
                    </a:lnTo>
                    <a:lnTo>
                      <a:pt x="169" y="169"/>
                    </a:lnTo>
                    <a:close/>
                    <a:moveTo>
                      <a:pt x="97" y="169"/>
                    </a:moveTo>
                    <a:lnTo>
                      <a:pt x="145" y="169"/>
                    </a:lnTo>
                    <a:lnTo>
                      <a:pt x="145" y="216"/>
                    </a:lnTo>
                    <a:lnTo>
                      <a:pt x="97" y="216"/>
                    </a:lnTo>
                    <a:lnTo>
                      <a:pt x="97" y="169"/>
                    </a:lnTo>
                    <a:close/>
                    <a:moveTo>
                      <a:pt x="49" y="120"/>
                    </a:moveTo>
                    <a:lnTo>
                      <a:pt x="49" y="312"/>
                    </a:lnTo>
                    <a:lnTo>
                      <a:pt x="52" y="325"/>
                    </a:lnTo>
                    <a:lnTo>
                      <a:pt x="61" y="333"/>
                    </a:lnTo>
                    <a:lnTo>
                      <a:pt x="72" y="336"/>
                    </a:lnTo>
                    <a:lnTo>
                      <a:pt x="312" y="336"/>
                    </a:lnTo>
                    <a:lnTo>
                      <a:pt x="325" y="333"/>
                    </a:lnTo>
                    <a:lnTo>
                      <a:pt x="333" y="325"/>
                    </a:lnTo>
                    <a:lnTo>
                      <a:pt x="337" y="312"/>
                    </a:lnTo>
                    <a:lnTo>
                      <a:pt x="337" y="120"/>
                    </a:lnTo>
                    <a:lnTo>
                      <a:pt x="49" y="120"/>
                    </a:lnTo>
                    <a:close/>
                    <a:moveTo>
                      <a:pt x="289" y="0"/>
                    </a:moveTo>
                    <a:lnTo>
                      <a:pt x="312" y="0"/>
                    </a:lnTo>
                    <a:lnTo>
                      <a:pt x="312" y="36"/>
                    </a:lnTo>
                    <a:lnTo>
                      <a:pt x="312" y="40"/>
                    </a:lnTo>
                    <a:lnTo>
                      <a:pt x="310" y="44"/>
                    </a:lnTo>
                    <a:lnTo>
                      <a:pt x="307" y="46"/>
                    </a:lnTo>
                    <a:lnTo>
                      <a:pt x="305" y="47"/>
                    </a:lnTo>
                    <a:lnTo>
                      <a:pt x="301" y="48"/>
                    </a:lnTo>
                    <a:lnTo>
                      <a:pt x="296" y="47"/>
                    </a:lnTo>
                    <a:lnTo>
                      <a:pt x="294" y="46"/>
                    </a:lnTo>
                    <a:lnTo>
                      <a:pt x="291" y="44"/>
                    </a:lnTo>
                    <a:lnTo>
                      <a:pt x="289" y="40"/>
                    </a:lnTo>
                    <a:lnTo>
                      <a:pt x="289" y="36"/>
                    </a:lnTo>
                    <a:lnTo>
                      <a:pt x="289" y="0"/>
                    </a:lnTo>
                    <a:close/>
                    <a:moveTo>
                      <a:pt x="120" y="0"/>
                    </a:moveTo>
                    <a:lnTo>
                      <a:pt x="264" y="0"/>
                    </a:lnTo>
                    <a:lnTo>
                      <a:pt x="264" y="36"/>
                    </a:lnTo>
                    <a:lnTo>
                      <a:pt x="268" y="50"/>
                    </a:lnTo>
                    <a:lnTo>
                      <a:pt x="275" y="62"/>
                    </a:lnTo>
                    <a:lnTo>
                      <a:pt x="286" y="70"/>
                    </a:lnTo>
                    <a:lnTo>
                      <a:pt x="301" y="72"/>
                    </a:lnTo>
                    <a:lnTo>
                      <a:pt x="315" y="70"/>
                    </a:lnTo>
                    <a:lnTo>
                      <a:pt x="326" y="62"/>
                    </a:lnTo>
                    <a:lnTo>
                      <a:pt x="333" y="50"/>
                    </a:lnTo>
                    <a:lnTo>
                      <a:pt x="337" y="36"/>
                    </a:lnTo>
                    <a:lnTo>
                      <a:pt x="337" y="5"/>
                    </a:lnTo>
                    <a:lnTo>
                      <a:pt x="356" y="15"/>
                    </a:lnTo>
                    <a:lnTo>
                      <a:pt x="371" y="30"/>
                    </a:lnTo>
                    <a:lnTo>
                      <a:pt x="380" y="50"/>
                    </a:lnTo>
                    <a:lnTo>
                      <a:pt x="384" y="72"/>
                    </a:lnTo>
                    <a:lnTo>
                      <a:pt x="384" y="312"/>
                    </a:lnTo>
                    <a:lnTo>
                      <a:pt x="380" y="335"/>
                    </a:lnTo>
                    <a:lnTo>
                      <a:pt x="371" y="354"/>
                    </a:lnTo>
                    <a:lnTo>
                      <a:pt x="356" y="370"/>
                    </a:lnTo>
                    <a:lnTo>
                      <a:pt x="336" y="380"/>
                    </a:lnTo>
                    <a:lnTo>
                      <a:pt x="312" y="384"/>
                    </a:lnTo>
                    <a:lnTo>
                      <a:pt x="72" y="384"/>
                    </a:lnTo>
                    <a:lnTo>
                      <a:pt x="50" y="380"/>
                    </a:lnTo>
                    <a:lnTo>
                      <a:pt x="30" y="370"/>
                    </a:lnTo>
                    <a:lnTo>
                      <a:pt x="15" y="354"/>
                    </a:lnTo>
                    <a:lnTo>
                      <a:pt x="4" y="335"/>
                    </a:lnTo>
                    <a:lnTo>
                      <a:pt x="0" y="312"/>
                    </a:lnTo>
                    <a:lnTo>
                      <a:pt x="0" y="72"/>
                    </a:lnTo>
                    <a:lnTo>
                      <a:pt x="4" y="50"/>
                    </a:lnTo>
                    <a:lnTo>
                      <a:pt x="14" y="30"/>
                    </a:lnTo>
                    <a:lnTo>
                      <a:pt x="30" y="15"/>
                    </a:lnTo>
                    <a:lnTo>
                      <a:pt x="49" y="5"/>
                    </a:lnTo>
                    <a:lnTo>
                      <a:pt x="49" y="36"/>
                    </a:lnTo>
                    <a:lnTo>
                      <a:pt x="51" y="50"/>
                    </a:lnTo>
                    <a:lnTo>
                      <a:pt x="60" y="62"/>
                    </a:lnTo>
                    <a:lnTo>
                      <a:pt x="71" y="70"/>
                    </a:lnTo>
                    <a:lnTo>
                      <a:pt x="84" y="72"/>
                    </a:lnTo>
                    <a:lnTo>
                      <a:pt x="98" y="70"/>
                    </a:lnTo>
                    <a:lnTo>
                      <a:pt x="110" y="62"/>
                    </a:lnTo>
                    <a:lnTo>
                      <a:pt x="118" y="50"/>
                    </a:lnTo>
                    <a:lnTo>
                      <a:pt x="120" y="36"/>
                    </a:lnTo>
                    <a:lnTo>
                      <a:pt x="120" y="0"/>
                    </a:lnTo>
                    <a:close/>
                    <a:moveTo>
                      <a:pt x="72" y="0"/>
                    </a:moveTo>
                    <a:lnTo>
                      <a:pt x="97" y="0"/>
                    </a:lnTo>
                    <a:lnTo>
                      <a:pt x="97" y="36"/>
                    </a:lnTo>
                    <a:lnTo>
                      <a:pt x="96" y="40"/>
                    </a:lnTo>
                    <a:lnTo>
                      <a:pt x="94" y="44"/>
                    </a:lnTo>
                    <a:lnTo>
                      <a:pt x="92" y="46"/>
                    </a:lnTo>
                    <a:lnTo>
                      <a:pt x="88" y="47"/>
                    </a:lnTo>
                    <a:lnTo>
                      <a:pt x="84" y="48"/>
                    </a:lnTo>
                    <a:lnTo>
                      <a:pt x="81" y="47"/>
                    </a:lnTo>
                    <a:lnTo>
                      <a:pt x="77" y="46"/>
                    </a:lnTo>
                    <a:lnTo>
                      <a:pt x="75" y="44"/>
                    </a:lnTo>
                    <a:lnTo>
                      <a:pt x="73" y="40"/>
                    </a:lnTo>
                    <a:lnTo>
                      <a:pt x="72" y="36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29CA2"/>
              </a:solidFill>
              <a:ln w="0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5903" y="4432"/>
              <a:ext cx="2088" cy="2088"/>
              <a:chOff x="4924597" y="2814498"/>
              <a:chExt cx="1325759" cy="1325759"/>
            </a:xfrm>
            <a:effectLst>
              <a:outerShdw blurRad="279400" dist="127000" dir="2700000" algn="tl" rotWithShape="0">
                <a:srgbClr val="262626">
                  <a:alpha val="30000"/>
                </a:srgbClr>
              </a:outerShdw>
            </a:effectLst>
          </p:grpSpPr>
          <p:sp>
            <p:nvSpPr>
              <p:cNvPr id="19" name="椭圆 18"/>
              <p:cNvSpPr/>
              <p:nvPr/>
            </p:nvSpPr>
            <p:spPr>
              <a:xfrm>
                <a:off x="4924597" y="2814498"/>
                <a:ext cx="1325759" cy="132575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8480">
                    <a:schemeClr val="bg1"/>
                  </a:gs>
                  <a:gs pos="82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  <a:ln w="25400" cmpd="sng">
                <a:solidFill>
                  <a:schemeClr val="bg1"/>
                </a:solidFill>
              </a:ln>
              <a:effectLst>
                <a:outerShdw blurRad="279400" dist="127000" dir="2700000" algn="tl" rotWithShape="0">
                  <a:schemeClr val="bg1">
                    <a:lumMod val="75000"/>
                    <a:alpha val="3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Freeform 45"/>
              <p:cNvSpPr>
                <a:spLocks noEditPoints="1"/>
              </p:cNvSpPr>
              <p:nvPr/>
            </p:nvSpPr>
            <p:spPr bwMode="auto">
              <a:xfrm>
                <a:off x="5320630" y="3243192"/>
                <a:ext cx="533692" cy="468371"/>
              </a:xfrm>
              <a:custGeom>
                <a:avLst/>
                <a:gdLst>
                  <a:gd name="T0" fmla="*/ 214 w 384"/>
                  <a:gd name="T1" fmla="*/ 100 h 337"/>
                  <a:gd name="T2" fmla="*/ 250 w 384"/>
                  <a:gd name="T3" fmla="*/ 126 h 337"/>
                  <a:gd name="T4" fmla="*/ 264 w 384"/>
                  <a:gd name="T5" fmla="*/ 168 h 337"/>
                  <a:gd name="T6" fmla="*/ 250 w 384"/>
                  <a:gd name="T7" fmla="*/ 210 h 337"/>
                  <a:gd name="T8" fmla="*/ 214 w 384"/>
                  <a:gd name="T9" fmla="*/ 236 h 337"/>
                  <a:gd name="T10" fmla="*/ 170 w 384"/>
                  <a:gd name="T11" fmla="*/ 236 h 337"/>
                  <a:gd name="T12" fmla="*/ 134 w 384"/>
                  <a:gd name="T13" fmla="*/ 210 h 337"/>
                  <a:gd name="T14" fmla="*/ 120 w 384"/>
                  <a:gd name="T15" fmla="*/ 168 h 337"/>
                  <a:gd name="T16" fmla="*/ 134 w 384"/>
                  <a:gd name="T17" fmla="*/ 126 h 337"/>
                  <a:gd name="T18" fmla="*/ 170 w 384"/>
                  <a:gd name="T19" fmla="*/ 100 h 337"/>
                  <a:gd name="T20" fmla="*/ 192 w 384"/>
                  <a:gd name="T21" fmla="*/ 48 h 337"/>
                  <a:gd name="T22" fmla="*/ 139 w 384"/>
                  <a:gd name="T23" fmla="*/ 60 h 337"/>
                  <a:gd name="T24" fmla="*/ 98 w 384"/>
                  <a:gd name="T25" fmla="*/ 93 h 337"/>
                  <a:gd name="T26" fmla="*/ 76 w 384"/>
                  <a:gd name="T27" fmla="*/ 141 h 337"/>
                  <a:gd name="T28" fmla="*/ 76 w 384"/>
                  <a:gd name="T29" fmla="*/ 195 h 337"/>
                  <a:gd name="T30" fmla="*/ 98 w 384"/>
                  <a:gd name="T31" fmla="*/ 244 h 337"/>
                  <a:gd name="T32" fmla="*/ 139 w 384"/>
                  <a:gd name="T33" fmla="*/ 276 h 337"/>
                  <a:gd name="T34" fmla="*/ 192 w 384"/>
                  <a:gd name="T35" fmla="*/ 288 h 337"/>
                  <a:gd name="T36" fmla="*/ 245 w 384"/>
                  <a:gd name="T37" fmla="*/ 276 h 337"/>
                  <a:gd name="T38" fmla="*/ 286 w 384"/>
                  <a:gd name="T39" fmla="*/ 244 h 337"/>
                  <a:gd name="T40" fmla="*/ 308 w 384"/>
                  <a:gd name="T41" fmla="*/ 195 h 337"/>
                  <a:gd name="T42" fmla="*/ 308 w 384"/>
                  <a:gd name="T43" fmla="*/ 141 h 337"/>
                  <a:gd name="T44" fmla="*/ 286 w 384"/>
                  <a:gd name="T45" fmla="*/ 93 h 337"/>
                  <a:gd name="T46" fmla="*/ 245 w 384"/>
                  <a:gd name="T47" fmla="*/ 60 h 337"/>
                  <a:gd name="T48" fmla="*/ 192 w 384"/>
                  <a:gd name="T49" fmla="*/ 48 h 337"/>
                  <a:gd name="T50" fmla="*/ 264 w 384"/>
                  <a:gd name="T51" fmla="*/ 0 h 337"/>
                  <a:gd name="T52" fmla="*/ 285 w 384"/>
                  <a:gd name="T53" fmla="*/ 12 h 337"/>
                  <a:gd name="T54" fmla="*/ 291 w 384"/>
                  <a:gd name="T55" fmla="*/ 37 h 337"/>
                  <a:gd name="T56" fmla="*/ 312 w 384"/>
                  <a:gd name="T57" fmla="*/ 48 h 337"/>
                  <a:gd name="T58" fmla="*/ 372 w 384"/>
                  <a:gd name="T59" fmla="*/ 52 h 337"/>
                  <a:gd name="T60" fmla="*/ 384 w 384"/>
                  <a:gd name="T61" fmla="*/ 73 h 337"/>
                  <a:gd name="T62" fmla="*/ 380 w 384"/>
                  <a:gd name="T63" fmla="*/ 324 h 337"/>
                  <a:gd name="T64" fmla="*/ 360 w 384"/>
                  <a:gd name="T65" fmla="*/ 337 h 337"/>
                  <a:gd name="T66" fmla="*/ 12 w 384"/>
                  <a:gd name="T67" fmla="*/ 333 h 337"/>
                  <a:gd name="T68" fmla="*/ 0 w 384"/>
                  <a:gd name="T69" fmla="*/ 312 h 337"/>
                  <a:gd name="T70" fmla="*/ 4 w 384"/>
                  <a:gd name="T71" fmla="*/ 60 h 337"/>
                  <a:gd name="T72" fmla="*/ 24 w 384"/>
                  <a:gd name="T73" fmla="*/ 48 h 337"/>
                  <a:gd name="T74" fmla="*/ 84 w 384"/>
                  <a:gd name="T75" fmla="*/ 46 h 337"/>
                  <a:gd name="T76" fmla="*/ 95 w 384"/>
                  <a:gd name="T77" fmla="*/ 24 h 337"/>
                  <a:gd name="T78" fmla="*/ 108 w 384"/>
                  <a:gd name="T79" fmla="*/ 3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4" h="337">
                    <a:moveTo>
                      <a:pt x="192" y="96"/>
                    </a:moveTo>
                    <a:lnTo>
                      <a:pt x="214" y="100"/>
                    </a:lnTo>
                    <a:lnTo>
                      <a:pt x="234" y="110"/>
                    </a:lnTo>
                    <a:lnTo>
                      <a:pt x="250" y="126"/>
                    </a:lnTo>
                    <a:lnTo>
                      <a:pt x="260" y="146"/>
                    </a:lnTo>
                    <a:lnTo>
                      <a:pt x="264" y="168"/>
                    </a:lnTo>
                    <a:lnTo>
                      <a:pt x="260" y="190"/>
                    </a:lnTo>
                    <a:lnTo>
                      <a:pt x="250" y="210"/>
                    </a:lnTo>
                    <a:lnTo>
                      <a:pt x="234" y="226"/>
                    </a:lnTo>
                    <a:lnTo>
                      <a:pt x="214" y="236"/>
                    </a:lnTo>
                    <a:lnTo>
                      <a:pt x="192" y="240"/>
                    </a:lnTo>
                    <a:lnTo>
                      <a:pt x="170" y="236"/>
                    </a:lnTo>
                    <a:lnTo>
                      <a:pt x="150" y="226"/>
                    </a:lnTo>
                    <a:lnTo>
                      <a:pt x="134" y="210"/>
                    </a:lnTo>
                    <a:lnTo>
                      <a:pt x="124" y="190"/>
                    </a:lnTo>
                    <a:lnTo>
                      <a:pt x="120" y="168"/>
                    </a:lnTo>
                    <a:lnTo>
                      <a:pt x="124" y="146"/>
                    </a:lnTo>
                    <a:lnTo>
                      <a:pt x="134" y="126"/>
                    </a:lnTo>
                    <a:lnTo>
                      <a:pt x="150" y="110"/>
                    </a:lnTo>
                    <a:lnTo>
                      <a:pt x="170" y="100"/>
                    </a:lnTo>
                    <a:lnTo>
                      <a:pt x="192" y="96"/>
                    </a:lnTo>
                    <a:close/>
                    <a:moveTo>
                      <a:pt x="192" y="48"/>
                    </a:moveTo>
                    <a:lnTo>
                      <a:pt x="165" y="52"/>
                    </a:lnTo>
                    <a:lnTo>
                      <a:pt x="139" y="60"/>
                    </a:lnTo>
                    <a:lnTo>
                      <a:pt x="116" y="74"/>
                    </a:lnTo>
                    <a:lnTo>
                      <a:pt x="98" y="93"/>
                    </a:lnTo>
                    <a:lnTo>
                      <a:pt x="84" y="115"/>
                    </a:lnTo>
                    <a:lnTo>
                      <a:pt x="76" y="141"/>
                    </a:lnTo>
                    <a:lnTo>
                      <a:pt x="72" y="168"/>
                    </a:lnTo>
                    <a:lnTo>
                      <a:pt x="76" y="195"/>
                    </a:lnTo>
                    <a:lnTo>
                      <a:pt x="84" y="221"/>
                    </a:lnTo>
                    <a:lnTo>
                      <a:pt x="98" y="244"/>
                    </a:lnTo>
                    <a:lnTo>
                      <a:pt x="116" y="262"/>
                    </a:lnTo>
                    <a:lnTo>
                      <a:pt x="139" y="276"/>
                    </a:lnTo>
                    <a:lnTo>
                      <a:pt x="165" y="284"/>
                    </a:lnTo>
                    <a:lnTo>
                      <a:pt x="192" y="288"/>
                    </a:lnTo>
                    <a:lnTo>
                      <a:pt x="219" y="284"/>
                    </a:lnTo>
                    <a:lnTo>
                      <a:pt x="245" y="276"/>
                    </a:lnTo>
                    <a:lnTo>
                      <a:pt x="268" y="262"/>
                    </a:lnTo>
                    <a:lnTo>
                      <a:pt x="286" y="244"/>
                    </a:lnTo>
                    <a:lnTo>
                      <a:pt x="300" y="221"/>
                    </a:lnTo>
                    <a:lnTo>
                      <a:pt x="308" y="195"/>
                    </a:lnTo>
                    <a:lnTo>
                      <a:pt x="312" y="168"/>
                    </a:lnTo>
                    <a:lnTo>
                      <a:pt x="308" y="141"/>
                    </a:lnTo>
                    <a:lnTo>
                      <a:pt x="300" y="115"/>
                    </a:lnTo>
                    <a:lnTo>
                      <a:pt x="286" y="93"/>
                    </a:lnTo>
                    <a:lnTo>
                      <a:pt x="268" y="74"/>
                    </a:lnTo>
                    <a:lnTo>
                      <a:pt x="245" y="60"/>
                    </a:lnTo>
                    <a:lnTo>
                      <a:pt x="219" y="52"/>
                    </a:lnTo>
                    <a:lnTo>
                      <a:pt x="192" y="48"/>
                    </a:lnTo>
                    <a:close/>
                    <a:moveTo>
                      <a:pt x="120" y="0"/>
                    </a:moveTo>
                    <a:lnTo>
                      <a:pt x="264" y="0"/>
                    </a:lnTo>
                    <a:lnTo>
                      <a:pt x="276" y="3"/>
                    </a:lnTo>
                    <a:lnTo>
                      <a:pt x="285" y="12"/>
                    </a:lnTo>
                    <a:lnTo>
                      <a:pt x="287" y="24"/>
                    </a:lnTo>
                    <a:lnTo>
                      <a:pt x="291" y="37"/>
                    </a:lnTo>
                    <a:lnTo>
                      <a:pt x="300" y="46"/>
                    </a:lnTo>
                    <a:lnTo>
                      <a:pt x="312" y="48"/>
                    </a:lnTo>
                    <a:lnTo>
                      <a:pt x="360" y="48"/>
                    </a:lnTo>
                    <a:lnTo>
                      <a:pt x="372" y="52"/>
                    </a:lnTo>
                    <a:lnTo>
                      <a:pt x="380" y="60"/>
                    </a:lnTo>
                    <a:lnTo>
                      <a:pt x="384" y="73"/>
                    </a:lnTo>
                    <a:lnTo>
                      <a:pt x="384" y="312"/>
                    </a:lnTo>
                    <a:lnTo>
                      <a:pt x="380" y="324"/>
                    </a:lnTo>
                    <a:lnTo>
                      <a:pt x="372" y="333"/>
                    </a:lnTo>
                    <a:lnTo>
                      <a:pt x="360" y="337"/>
                    </a:lnTo>
                    <a:lnTo>
                      <a:pt x="24" y="337"/>
                    </a:lnTo>
                    <a:lnTo>
                      <a:pt x="12" y="333"/>
                    </a:lnTo>
                    <a:lnTo>
                      <a:pt x="4" y="324"/>
                    </a:lnTo>
                    <a:lnTo>
                      <a:pt x="0" y="312"/>
                    </a:lnTo>
                    <a:lnTo>
                      <a:pt x="0" y="73"/>
                    </a:lnTo>
                    <a:lnTo>
                      <a:pt x="4" y="60"/>
                    </a:lnTo>
                    <a:lnTo>
                      <a:pt x="12" y="52"/>
                    </a:lnTo>
                    <a:lnTo>
                      <a:pt x="24" y="48"/>
                    </a:lnTo>
                    <a:lnTo>
                      <a:pt x="72" y="48"/>
                    </a:lnTo>
                    <a:lnTo>
                      <a:pt x="84" y="46"/>
                    </a:lnTo>
                    <a:lnTo>
                      <a:pt x="93" y="37"/>
                    </a:lnTo>
                    <a:lnTo>
                      <a:pt x="95" y="24"/>
                    </a:lnTo>
                    <a:lnTo>
                      <a:pt x="99" y="12"/>
                    </a:lnTo>
                    <a:lnTo>
                      <a:pt x="108" y="3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73958"/>
              </a:solidFill>
              <a:ln w="0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4534" y="7361"/>
              <a:ext cx="2088" cy="2088"/>
              <a:chOff x="4055308" y="4674317"/>
              <a:chExt cx="1325759" cy="1325759"/>
            </a:xfrm>
            <a:effectLst>
              <a:outerShdw blurRad="279400" dist="127000" dir="2700000" algn="tl" rotWithShape="0">
                <a:schemeClr val="bg1">
                  <a:lumMod val="75000"/>
                  <a:alpha val="30000"/>
                </a:schemeClr>
              </a:outerShdw>
            </a:effectLst>
          </p:grpSpPr>
          <p:sp>
            <p:nvSpPr>
              <p:cNvPr id="27" name="椭圆 26"/>
              <p:cNvSpPr/>
              <p:nvPr/>
            </p:nvSpPr>
            <p:spPr>
              <a:xfrm>
                <a:off x="4055308" y="4674317"/>
                <a:ext cx="1325759" cy="132575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8480">
                    <a:schemeClr val="bg1"/>
                  </a:gs>
                  <a:gs pos="82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  <a:ln w="25400" cmpd="sng">
                <a:solidFill>
                  <a:schemeClr val="bg1"/>
                </a:solidFill>
              </a:ln>
              <a:effectLst>
                <a:outerShdw blurRad="279400" dist="127000" dir="2700000" algn="tl" rotWithShape="0">
                  <a:srgbClr val="262626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Freeform 48"/>
              <p:cNvSpPr>
                <a:spLocks noEditPoints="1"/>
              </p:cNvSpPr>
              <p:nvPr/>
            </p:nvSpPr>
            <p:spPr bwMode="auto">
              <a:xfrm>
                <a:off x="4451341" y="5137062"/>
                <a:ext cx="533692" cy="400269"/>
              </a:xfrm>
              <a:custGeom>
                <a:avLst/>
                <a:gdLst>
                  <a:gd name="T0" fmla="*/ 228 w 384"/>
                  <a:gd name="T1" fmla="*/ 264 h 288"/>
                  <a:gd name="T2" fmla="*/ 254 w 384"/>
                  <a:gd name="T3" fmla="*/ 275 h 288"/>
                  <a:gd name="T4" fmla="*/ 122 w 384"/>
                  <a:gd name="T5" fmla="*/ 288 h 288"/>
                  <a:gd name="T6" fmla="*/ 142 w 384"/>
                  <a:gd name="T7" fmla="*/ 267 h 288"/>
                  <a:gd name="T8" fmla="*/ 311 w 384"/>
                  <a:gd name="T9" fmla="*/ 241 h 288"/>
                  <a:gd name="T10" fmla="*/ 336 w 384"/>
                  <a:gd name="T11" fmla="*/ 264 h 288"/>
                  <a:gd name="T12" fmla="*/ 311 w 384"/>
                  <a:gd name="T13" fmla="*/ 241 h 288"/>
                  <a:gd name="T14" fmla="*/ 47 w 384"/>
                  <a:gd name="T15" fmla="*/ 264 h 288"/>
                  <a:gd name="T16" fmla="*/ 72 w 384"/>
                  <a:gd name="T17" fmla="*/ 241 h 288"/>
                  <a:gd name="T18" fmla="*/ 168 w 384"/>
                  <a:gd name="T19" fmla="*/ 144 h 288"/>
                  <a:gd name="T20" fmla="*/ 216 w 384"/>
                  <a:gd name="T21" fmla="*/ 168 h 288"/>
                  <a:gd name="T22" fmla="*/ 168 w 384"/>
                  <a:gd name="T23" fmla="*/ 144 h 288"/>
                  <a:gd name="T24" fmla="*/ 290 w 384"/>
                  <a:gd name="T25" fmla="*/ 123 h 288"/>
                  <a:gd name="T26" fmla="*/ 309 w 384"/>
                  <a:gd name="T27" fmla="*/ 142 h 288"/>
                  <a:gd name="T28" fmla="*/ 309 w 384"/>
                  <a:gd name="T29" fmla="*/ 170 h 288"/>
                  <a:gd name="T30" fmla="*/ 290 w 384"/>
                  <a:gd name="T31" fmla="*/ 189 h 288"/>
                  <a:gd name="T32" fmla="*/ 262 w 384"/>
                  <a:gd name="T33" fmla="*/ 189 h 288"/>
                  <a:gd name="T34" fmla="*/ 243 w 384"/>
                  <a:gd name="T35" fmla="*/ 170 h 288"/>
                  <a:gd name="T36" fmla="*/ 243 w 384"/>
                  <a:gd name="T37" fmla="*/ 142 h 288"/>
                  <a:gd name="T38" fmla="*/ 262 w 384"/>
                  <a:gd name="T39" fmla="*/ 123 h 288"/>
                  <a:gd name="T40" fmla="*/ 108 w 384"/>
                  <a:gd name="T41" fmla="*/ 121 h 288"/>
                  <a:gd name="T42" fmla="*/ 133 w 384"/>
                  <a:gd name="T43" fmla="*/ 131 h 288"/>
                  <a:gd name="T44" fmla="*/ 144 w 384"/>
                  <a:gd name="T45" fmla="*/ 157 h 288"/>
                  <a:gd name="T46" fmla="*/ 133 w 384"/>
                  <a:gd name="T47" fmla="*/ 181 h 288"/>
                  <a:gd name="T48" fmla="*/ 108 w 384"/>
                  <a:gd name="T49" fmla="*/ 192 h 288"/>
                  <a:gd name="T50" fmla="*/ 82 w 384"/>
                  <a:gd name="T51" fmla="*/ 181 h 288"/>
                  <a:gd name="T52" fmla="*/ 72 w 384"/>
                  <a:gd name="T53" fmla="*/ 157 h 288"/>
                  <a:gd name="T54" fmla="*/ 82 w 384"/>
                  <a:gd name="T55" fmla="*/ 131 h 288"/>
                  <a:gd name="T56" fmla="*/ 108 w 384"/>
                  <a:gd name="T57" fmla="*/ 121 h 288"/>
                  <a:gd name="T58" fmla="*/ 311 w 384"/>
                  <a:gd name="T59" fmla="*/ 72 h 288"/>
                  <a:gd name="T60" fmla="*/ 72 w 384"/>
                  <a:gd name="T61" fmla="*/ 96 h 288"/>
                  <a:gd name="T62" fmla="*/ 72 w 384"/>
                  <a:gd name="T63" fmla="*/ 49 h 288"/>
                  <a:gd name="T64" fmla="*/ 51 w 384"/>
                  <a:gd name="T65" fmla="*/ 60 h 288"/>
                  <a:gd name="T66" fmla="*/ 47 w 384"/>
                  <a:gd name="T67" fmla="*/ 192 h 288"/>
                  <a:gd name="T68" fmla="*/ 60 w 384"/>
                  <a:gd name="T69" fmla="*/ 212 h 288"/>
                  <a:gd name="T70" fmla="*/ 311 w 384"/>
                  <a:gd name="T71" fmla="*/ 216 h 288"/>
                  <a:gd name="T72" fmla="*/ 332 w 384"/>
                  <a:gd name="T73" fmla="*/ 205 h 288"/>
                  <a:gd name="T74" fmla="*/ 336 w 384"/>
                  <a:gd name="T75" fmla="*/ 72 h 288"/>
                  <a:gd name="T76" fmla="*/ 324 w 384"/>
                  <a:gd name="T77" fmla="*/ 51 h 288"/>
                  <a:gd name="T78" fmla="*/ 72 w 384"/>
                  <a:gd name="T79" fmla="*/ 49 h 288"/>
                  <a:gd name="T80" fmla="*/ 311 w 384"/>
                  <a:gd name="T81" fmla="*/ 0 h 288"/>
                  <a:gd name="T82" fmla="*/ 355 w 384"/>
                  <a:gd name="T83" fmla="*/ 14 h 288"/>
                  <a:gd name="T84" fmla="*/ 381 w 384"/>
                  <a:gd name="T85" fmla="*/ 50 h 288"/>
                  <a:gd name="T86" fmla="*/ 384 w 384"/>
                  <a:gd name="T87" fmla="*/ 216 h 288"/>
                  <a:gd name="T88" fmla="*/ 369 w 384"/>
                  <a:gd name="T89" fmla="*/ 258 h 288"/>
                  <a:gd name="T90" fmla="*/ 335 w 384"/>
                  <a:gd name="T91" fmla="*/ 284 h 288"/>
                  <a:gd name="T92" fmla="*/ 288 w 384"/>
                  <a:gd name="T93" fmla="*/ 288 h 288"/>
                  <a:gd name="T94" fmla="*/ 279 w 384"/>
                  <a:gd name="T95" fmla="*/ 259 h 288"/>
                  <a:gd name="T96" fmla="*/ 256 w 384"/>
                  <a:gd name="T97" fmla="*/ 242 h 288"/>
                  <a:gd name="T98" fmla="*/ 144 w 384"/>
                  <a:gd name="T99" fmla="*/ 241 h 288"/>
                  <a:gd name="T100" fmla="*/ 116 w 384"/>
                  <a:gd name="T101" fmla="*/ 249 h 288"/>
                  <a:gd name="T102" fmla="*/ 98 w 384"/>
                  <a:gd name="T103" fmla="*/ 273 h 288"/>
                  <a:gd name="T104" fmla="*/ 72 w 384"/>
                  <a:gd name="T105" fmla="*/ 288 h 288"/>
                  <a:gd name="T106" fmla="*/ 29 w 384"/>
                  <a:gd name="T107" fmla="*/ 274 h 288"/>
                  <a:gd name="T108" fmla="*/ 4 w 384"/>
                  <a:gd name="T109" fmla="*/ 238 h 288"/>
                  <a:gd name="T110" fmla="*/ 0 w 384"/>
                  <a:gd name="T111" fmla="*/ 72 h 288"/>
                  <a:gd name="T112" fmla="*/ 14 w 384"/>
                  <a:gd name="T113" fmla="*/ 30 h 288"/>
                  <a:gd name="T114" fmla="*/ 49 w 384"/>
                  <a:gd name="T115" fmla="*/ 4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84" h="288">
                    <a:moveTo>
                      <a:pt x="156" y="264"/>
                    </a:moveTo>
                    <a:lnTo>
                      <a:pt x="228" y="264"/>
                    </a:lnTo>
                    <a:lnTo>
                      <a:pt x="242" y="267"/>
                    </a:lnTo>
                    <a:lnTo>
                      <a:pt x="254" y="275"/>
                    </a:lnTo>
                    <a:lnTo>
                      <a:pt x="262" y="288"/>
                    </a:lnTo>
                    <a:lnTo>
                      <a:pt x="122" y="288"/>
                    </a:lnTo>
                    <a:lnTo>
                      <a:pt x="129" y="275"/>
                    </a:lnTo>
                    <a:lnTo>
                      <a:pt x="142" y="267"/>
                    </a:lnTo>
                    <a:lnTo>
                      <a:pt x="156" y="264"/>
                    </a:lnTo>
                    <a:close/>
                    <a:moveTo>
                      <a:pt x="311" y="241"/>
                    </a:moveTo>
                    <a:lnTo>
                      <a:pt x="311" y="264"/>
                    </a:lnTo>
                    <a:lnTo>
                      <a:pt x="336" y="264"/>
                    </a:lnTo>
                    <a:lnTo>
                      <a:pt x="336" y="241"/>
                    </a:lnTo>
                    <a:lnTo>
                      <a:pt x="311" y="241"/>
                    </a:lnTo>
                    <a:close/>
                    <a:moveTo>
                      <a:pt x="47" y="241"/>
                    </a:moveTo>
                    <a:lnTo>
                      <a:pt x="47" y="264"/>
                    </a:lnTo>
                    <a:lnTo>
                      <a:pt x="72" y="264"/>
                    </a:lnTo>
                    <a:lnTo>
                      <a:pt x="72" y="241"/>
                    </a:lnTo>
                    <a:lnTo>
                      <a:pt x="47" y="241"/>
                    </a:lnTo>
                    <a:close/>
                    <a:moveTo>
                      <a:pt x="168" y="144"/>
                    </a:moveTo>
                    <a:lnTo>
                      <a:pt x="216" y="144"/>
                    </a:lnTo>
                    <a:lnTo>
                      <a:pt x="216" y="168"/>
                    </a:lnTo>
                    <a:lnTo>
                      <a:pt x="168" y="168"/>
                    </a:lnTo>
                    <a:lnTo>
                      <a:pt x="168" y="144"/>
                    </a:lnTo>
                    <a:close/>
                    <a:moveTo>
                      <a:pt x="275" y="121"/>
                    </a:moveTo>
                    <a:lnTo>
                      <a:pt x="290" y="123"/>
                    </a:lnTo>
                    <a:lnTo>
                      <a:pt x="301" y="131"/>
                    </a:lnTo>
                    <a:lnTo>
                      <a:pt x="309" y="142"/>
                    </a:lnTo>
                    <a:lnTo>
                      <a:pt x="311" y="157"/>
                    </a:lnTo>
                    <a:lnTo>
                      <a:pt x="309" y="170"/>
                    </a:lnTo>
                    <a:lnTo>
                      <a:pt x="301" y="181"/>
                    </a:lnTo>
                    <a:lnTo>
                      <a:pt x="290" y="189"/>
                    </a:lnTo>
                    <a:lnTo>
                      <a:pt x="275" y="192"/>
                    </a:lnTo>
                    <a:lnTo>
                      <a:pt x="262" y="189"/>
                    </a:lnTo>
                    <a:lnTo>
                      <a:pt x="251" y="181"/>
                    </a:lnTo>
                    <a:lnTo>
                      <a:pt x="243" y="170"/>
                    </a:lnTo>
                    <a:lnTo>
                      <a:pt x="239" y="157"/>
                    </a:lnTo>
                    <a:lnTo>
                      <a:pt x="243" y="142"/>
                    </a:lnTo>
                    <a:lnTo>
                      <a:pt x="251" y="131"/>
                    </a:lnTo>
                    <a:lnTo>
                      <a:pt x="262" y="123"/>
                    </a:lnTo>
                    <a:lnTo>
                      <a:pt x="275" y="121"/>
                    </a:lnTo>
                    <a:close/>
                    <a:moveTo>
                      <a:pt x="108" y="121"/>
                    </a:moveTo>
                    <a:lnTo>
                      <a:pt x="122" y="123"/>
                    </a:lnTo>
                    <a:lnTo>
                      <a:pt x="133" y="131"/>
                    </a:lnTo>
                    <a:lnTo>
                      <a:pt x="142" y="142"/>
                    </a:lnTo>
                    <a:lnTo>
                      <a:pt x="144" y="157"/>
                    </a:lnTo>
                    <a:lnTo>
                      <a:pt x="142" y="170"/>
                    </a:lnTo>
                    <a:lnTo>
                      <a:pt x="133" y="181"/>
                    </a:lnTo>
                    <a:lnTo>
                      <a:pt x="122" y="189"/>
                    </a:lnTo>
                    <a:lnTo>
                      <a:pt x="108" y="192"/>
                    </a:lnTo>
                    <a:lnTo>
                      <a:pt x="93" y="189"/>
                    </a:lnTo>
                    <a:lnTo>
                      <a:pt x="82" y="181"/>
                    </a:lnTo>
                    <a:lnTo>
                      <a:pt x="75" y="170"/>
                    </a:lnTo>
                    <a:lnTo>
                      <a:pt x="72" y="157"/>
                    </a:lnTo>
                    <a:lnTo>
                      <a:pt x="75" y="142"/>
                    </a:lnTo>
                    <a:lnTo>
                      <a:pt x="82" y="131"/>
                    </a:lnTo>
                    <a:lnTo>
                      <a:pt x="93" y="123"/>
                    </a:lnTo>
                    <a:lnTo>
                      <a:pt x="108" y="121"/>
                    </a:lnTo>
                    <a:close/>
                    <a:moveTo>
                      <a:pt x="72" y="72"/>
                    </a:moveTo>
                    <a:lnTo>
                      <a:pt x="311" y="72"/>
                    </a:lnTo>
                    <a:lnTo>
                      <a:pt x="311" y="96"/>
                    </a:lnTo>
                    <a:lnTo>
                      <a:pt x="72" y="96"/>
                    </a:lnTo>
                    <a:lnTo>
                      <a:pt x="72" y="72"/>
                    </a:lnTo>
                    <a:close/>
                    <a:moveTo>
                      <a:pt x="72" y="49"/>
                    </a:moveTo>
                    <a:lnTo>
                      <a:pt x="60" y="51"/>
                    </a:lnTo>
                    <a:lnTo>
                      <a:pt x="51" y="60"/>
                    </a:lnTo>
                    <a:lnTo>
                      <a:pt x="47" y="72"/>
                    </a:lnTo>
                    <a:lnTo>
                      <a:pt x="47" y="192"/>
                    </a:lnTo>
                    <a:lnTo>
                      <a:pt x="51" y="205"/>
                    </a:lnTo>
                    <a:lnTo>
                      <a:pt x="60" y="212"/>
                    </a:lnTo>
                    <a:lnTo>
                      <a:pt x="72" y="216"/>
                    </a:lnTo>
                    <a:lnTo>
                      <a:pt x="311" y="216"/>
                    </a:lnTo>
                    <a:lnTo>
                      <a:pt x="324" y="212"/>
                    </a:lnTo>
                    <a:lnTo>
                      <a:pt x="332" y="205"/>
                    </a:lnTo>
                    <a:lnTo>
                      <a:pt x="336" y="192"/>
                    </a:lnTo>
                    <a:lnTo>
                      <a:pt x="336" y="72"/>
                    </a:lnTo>
                    <a:lnTo>
                      <a:pt x="332" y="60"/>
                    </a:lnTo>
                    <a:lnTo>
                      <a:pt x="324" y="51"/>
                    </a:lnTo>
                    <a:lnTo>
                      <a:pt x="311" y="49"/>
                    </a:lnTo>
                    <a:lnTo>
                      <a:pt x="72" y="49"/>
                    </a:lnTo>
                    <a:close/>
                    <a:moveTo>
                      <a:pt x="72" y="0"/>
                    </a:moveTo>
                    <a:lnTo>
                      <a:pt x="311" y="0"/>
                    </a:lnTo>
                    <a:lnTo>
                      <a:pt x="335" y="4"/>
                    </a:lnTo>
                    <a:lnTo>
                      <a:pt x="355" y="14"/>
                    </a:lnTo>
                    <a:lnTo>
                      <a:pt x="369" y="30"/>
                    </a:lnTo>
                    <a:lnTo>
                      <a:pt x="381" y="50"/>
                    </a:lnTo>
                    <a:lnTo>
                      <a:pt x="384" y="72"/>
                    </a:lnTo>
                    <a:lnTo>
                      <a:pt x="384" y="216"/>
                    </a:lnTo>
                    <a:lnTo>
                      <a:pt x="381" y="238"/>
                    </a:lnTo>
                    <a:lnTo>
                      <a:pt x="369" y="258"/>
                    </a:lnTo>
                    <a:lnTo>
                      <a:pt x="355" y="274"/>
                    </a:lnTo>
                    <a:lnTo>
                      <a:pt x="335" y="284"/>
                    </a:lnTo>
                    <a:lnTo>
                      <a:pt x="311" y="288"/>
                    </a:lnTo>
                    <a:lnTo>
                      <a:pt x="288" y="288"/>
                    </a:lnTo>
                    <a:lnTo>
                      <a:pt x="285" y="273"/>
                    </a:lnTo>
                    <a:lnTo>
                      <a:pt x="279" y="259"/>
                    </a:lnTo>
                    <a:lnTo>
                      <a:pt x="268" y="249"/>
                    </a:lnTo>
                    <a:lnTo>
                      <a:pt x="256" y="242"/>
                    </a:lnTo>
                    <a:lnTo>
                      <a:pt x="239" y="241"/>
                    </a:lnTo>
                    <a:lnTo>
                      <a:pt x="144" y="241"/>
                    </a:lnTo>
                    <a:lnTo>
                      <a:pt x="129" y="242"/>
                    </a:lnTo>
                    <a:lnTo>
                      <a:pt x="116" y="249"/>
                    </a:lnTo>
                    <a:lnTo>
                      <a:pt x="106" y="259"/>
                    </a:lnTo>
                    <a:lnTo>
                      <a:pt x="98" y="273"/>
                    </a:lnTo>
                    <a:lnTo>
                      <a:pt x="96" y="288"/>
                    </a:lnTo>
                    <a:lnTo>
                      <a:pt x="72" y="288"/>
                    </a:lnTo>
                    <a:lnTo>
                      <a:pt x="49" y="284"/>
                    </a:lnTo>
                    <a:lnTo>
                      <a:pt x="29" y="274"/>
                    </a:lnTo>
                    <a:lnTo>
                      <a:pt x="14" y="258"/>
                    </a:lnTo>
                    <a:lnTo>
                      <a:pt x="4" y="238"/>
                    </a:lnTo>
                    <a:lnTo>
                      <a:pt x="0" y="216"/>
                    </a:lnTo>
                    <a:lnTo>
                      <a:pt x="0" y="72"/>
                    </a:lnTo>
                    <a:lnTo>
                      <a:pt x="4" y="50"/>
                    </a:lnTo>
                    <a:lnTo>
                      <a:pt x="14" y="30"/>
                    </a:lnTo>
                    <a:lnTo>
                      <a:pt x="29" y="14"/>
                    </a:lnTo>
                    <a:lnTo>
                      <a:pt x="49" y="4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D47B32"/>
              </a:solidFill>
              <a:ln w="0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1028" y="7364"/>
              <a:ext cx="2088" cy="2088"/>
              <a:chOff x="1828824" y="4676422"/>
              <a:chExt cx="1325759" cy="1325759"/>
            </a:xfrm>
            <a:effectLst>
              <a:outerShdw blurRad="279400" dist="127000" dir="2700000" algn="tl" rotWithShape="0">
                <a:schemeClr val="bg1">
                  <a:lumMod val="75000"/>
                  <a:alpha val="30000"/>
                </a:schemeClr>
              </a:outerShdw>
            </a:effectLst>
          </p:grpSpPr>
          <p:sp>
            <p:nvSpPr>
              <p:cNvPr id="30" name="椭圆 29"/>
              <p:cNvSpPr/>
              <p:nvPr/>
            </p:nvSpPr>
            <p:spPr>
              <a:xfrm>
                <a:off x="1828824" y="4676422"/>
                <a:ext cx="1325759" cy="132575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8480">
                    <a:schemeClr val="bg1"/>
                  </a:gs>
                  <a:gs pos="82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  <a:ln w="25400" cmpd="sng">
                <a:solidFill>
                  <a:schemeClr val="bg1"/>
                </a:solidFill>
              </a:ln>
              <a:effectLst>
                <a:outerShdw blurRad="279400" dist="127000" dir="2700000" algn="tl" rotWithShape="0">
                  <a:srgbClr val="262626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Freeform 76"/>
              <p:cNvSpPr>
                <a:spLocks noEditPoints="1"/>
              </p:cNvSpPr>
              <p:nvPr/>
            </p:nvSpPr>
            <p:spPr bwMode="auto">
              <a:xfrm>
                <a:off x="2224857" y="5072455"/>
                <a:ext cx="533692" cy="533692"/>
              </a:xfrm>
              <a:custGeom>
                <a:avLst/>
                <a:gdLst>
                  <a:gd name="T0" fmla="*/ 212 w 384"/>
                  <a:gd name="T1" fmla="*/ 132 h 384"/>
                  <a:gd name="T2" fmla="*/ 239 w 384"/>
                  <a:gd name="T3" fmla="*/ 168 h 384"/>
                  <a:gd name="T4" fmla="*/ 264 w 384"/>
                  <a:gd name="T5" fmla="*/ 192 h 384"/>
                  <a:gd name="T6" fmla="*/ 239 w 384"/>
                  <a:gd name="T7" fmla="*/ 217 h 384"/>
                  <a:gd name="T8" fmla="*/ 171 w 384"/>
                  <a:gd name="T9" fmla="*/ 204 h 384"/>
                  <a:gd name="T10" fmla="*/ 171 w 384"/>
                  <a:gd name="T11" fmla="*/ 132 h 384"/>
                  <a:gd name="T12" fmla="*/ 192 w 384"/>
                  <a:gd name="T13" fmla="*/ 72 h 384"/>
                  <a:gd name="T14" fmla="*/ 117 w 384"/>
                  <a:gd name="T15" fmla="*/ 99 h 384"/>
                  <a:gd name="T16" fmla="*/ 76 w 384"/>
                  <a:gd name="T17" fmla="*/ 164 h 384"/>
                  <a:gd name="T18" fmla="*/ 84 w 384"/>
                  <a:gd name="T19" fmla="*/ 245 h 384"/>
                  <a:gd name="T20" fmla="*/ 139 w 384"/>
                  <a:gd name="T21" fmla="*/ 300 h 384"/>
                  <a:gd name="T22" fmla="*/ 220 w 384"/>
                  <a:gd name="T23" fmla="*/ 310 h 384"/>
                  <a:gd name="T24" fmla="*/ 285 w 384"/>
                  <a:gd name="T25" fmla="*/ 267 h 384"/>
                  <a:gd name="T26" fmla="*/ 312 w 384"/>
                  <a:gd name="T27" fmla="*/ 192 h 384"/>
                  <a:gd name="T28" fmla="*/ 285 w 384"/>
                  <a:gd name="T29" fmla="*/ 117 h 384"/>
                  <a:gd name="T30" fmla="*/ 220 w 384"/>
                  <a:gd name="T31" fmla="*/ 75 h 384"/>
                  <a:gd name="T32" fmla="*/ 226 w 384"/>
                  <a:gd name="T33" fmla="*/ 28 h 384"/>
                  <a:gd name="T34" fmla="*/ 310 w 384"/>
                  <a:gd name="T35" fmla="*/ 74 h 384"/>
                  <a:gd name="T36" fmla="*/ 356 w 384"/>
                  <a:gd name="T37" fmla="*/ 158 h 384"/>
                  <a:gd name="T38" fmla="*/ 348 w 384"/>
                  <a:gd name="T39" fmla="*/ 256 h 384"/>
                  <a:gd name="T40" fmla="*/ 312 w 384"/>
                  <a:gd name="T41" fmla="*/ 361 h 384"/>
                  <a:gd name="T42" fmla="*/ 288 w 384"/>
                  <a:gd name="T43" fmla="*/ 384 h 384"/>
                  <a:gd name="T44" fmla="*/ 264 w 384"/>
                  <a:gd name="T45" fmla="*/ 361 h 384"/>
                  <a:gd name="T46" fmla="*/ 217 w 384"/>
                  <a:gd name="T47" fmla="*/ 358 h 384"/>
                  <a:gd name="T48" fmla="*/ 143 w 384"/>
                  <a:gd name="T49" fmla="*/ 352 h 384"/>
                  <a:gd name="T50" fmla="*/ 117 w 384"/>
                  <a:gd name="T51" fmla="*/ 373 h 384"/>
                  <a:gd name="T52" fmla="*/ 84 w 384"/>
                  <a:gd name="T53" fmla="*/ 380 h 384"/>
                  <a:gd name="T54" fmla="*/ 72 w 384"/>
                  <a:gd name="T55" fmla="*/ 310 h 384"/>
                  <a:gd name="T56" fmla="*/ 27 w 384"/>
                  <a:gd name="T57" fmla="*/ 225 h 384"/>
                  <a:gd name="T58" fmla="*/ 37 w 384"/>
                  <a:gd name="T59" fmla="*/ 127 h 384"/>
                  <a:gd name="T60" fmla="*/ 98 w 384"/>
                  <a:gd name="T61" fmla="*/ 53 h 384"/>
                  <a:gd name="T62" fmla="*/ 192 w 384"/>
                  <a:gd name="T63" fmla="*/ 24 h 384"/>
                  <a:gd name="T64" fmla="*/ 343 w 384"/>
                  <a:gd name="T65" fmla="*/ 12 h 384"/>
                  <a:gd name="T66" fmla="*/ 381 w 384"/>
                  <a:gd name="T67" fmla="*/ 61 h 384"/>
                  <a:gd name="T68" fmla="*/ 372 w 384"/>
                  <a:gd name="T69" fmla="*/ 126 h 384"/>
                  <a:gd name="T70" fmla="*/ 315 w 384"/>
                  <a:gd name="T71" fmla="*/ 45 h 384"/>
                  <a:gd name="T72" fmla="*/ 278 w 384"/>
                  <a:gd name="T73" fmla="*/ 3 h 384"/>
                  <a:gd name="T74" fmla="*/ 107 w 384"/>
                  <a:gd name="T75" fmla="*/ 3 h 384"/>
                  <a:gd name="T76" fmla="*/ 68 w 384"/>
                  <a:gd name="T77" fmla="*/ 45 h 384"/>
                  <a:gd name="T78" fmla="*/ 11 w 384"/>
                  <a:gd name="T79" fmla="*/ 126 h 384"/>
                  <a:gd name="T80" fmla="*/ 2 w 384"/>
                  <a:gd name="T81" fmla="*/ 61 h 384"/>
                  <a:gd name="T82" fmla="*/ 42 w 384"/>
                  <a:gd name="T83" fmla="*/ 12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4" h="384">
                    <a:moveTo>
                      <a:pt x="192" y="120"/>
                    </a:moveTo>
                    <a:lnTo>
                      <a:pt x="203" y="123"/>
                    </a:lnTo>
                    <a:lnTo>
                      <a:pt x="212" y="132"/>
                    </a:lnTo>
                    <a:lnTo>
                      <a:pt x="216" y="145"/>
                    </a:lnTo>
                    <a:lnTo>
                      <a:pt x="216" y="168"/>
                    </a:lnTo>
                    <a:lnTo>
                      <a:pt x="239" y="168"/>
                    </a:lnTo>
                    <a:lnTo>
                      <a:pt x="252" y="172"/>
                    </a:lnTo>
                    <a:lnTo>
                      <a:pt x="261" y="181"/>
                    </a:lnTo>
                    <a:lnTo>
                      <a:pt x="264" y="192"/>
                    </a:lnTo>
                    <a:lnTo>
                      <a:pt x="261" y="204"/>
                    </a:lnTo>
                    <a:lnTo>
                      <a:pt x="252" y="213"/>
                    </a:lnTo>
                    <a:lnTo>
                      <a:pt x="239" y="217"/>
                    </a:lnTo>
                    <a:lnTo>
                      <a:pt x="192" y="217"/>
                    </a:lnTo>
                    <a:lnTo>
                      <a:pt x="180" y="213"/>
                    </a:lnTo>
                    <a:lnTo>
                      <a:pt x="171" y="204"/>
                    </a:lnTo>
                    <a:lnTo>
                      <a:pt x="167" y="192"/>
                    </a:lnTo>
                    <a:lnTo>
                      <a:pt x="167" y="145"/>
                    </a:lnTo>
                    <a:lnTo>
                      <a:pt x="171" y="132"/>
                    </a:lnTo>
                    <a:lnTo>
                      <a:pt x="180" y="123"/>
                    </a:lnTo>
                    <a:lnTo>
                      <a:pt x="192" y="120"/>
                    </a:lnTo>
                    <a:close/>
                    <a:moveTo>
                      <a:pt x="192" y="72"/>
                    </a:moveTo>
                    <a:lnTo>
                      <a:pt x="165" y="75"/>
                    </a:lnTo>
                    <a:lnTo>
                      <a:pt x="139" y="85"/>
                    </a:lnTo>
                    <a:lnTo>
                      <a:pt x="117" y="99"/>
                    </a:lnTo>
                    <a:lnTo>
                      <a:pt x="98" y="117"/>
                    </a:lnTo>
                    <a:lnTo>
                      <a:pt x="84" y="140"/>
                    </a:lnTo>
                    <a:lnTo>
                      <a:pt x="76" y="164"/>
                    </a:lnTo>
                    <a:lnTo>
                      <a:pt x="72" y="192"/>
                    </a:lnTo>
                    <a:lnTo>
                      <a:pt x="76" y="220"/>
                    </a:lnTo>
                    <a:lnTo>
                      <a:pt x="84" y="245"/>
                    </a:lnTo>
                    <a:lnTo>
                      <a:pt x="98" y="267"/>
                    </a:lnTo>
                    <a:lnTo>
                      <a:pt x="117" y="286"/>
                    </a:lnTo>
                    <a:lnTo>
                      <a:pt x="139" y="300"/>
                    </a:lnTo>
                    <a:lnTo>
                      <a:pt x="165" y="310"/>
                    </a:lnTo>
                    <a:lnTo>
                      <a:pt x="192" y="312"/>
                    </a:lnTo>
                    <a:lnTo>
                      <a:pt x="220" y="310"/>
                    </a:lnTo>
                    <a:lnTo>
                      <a:pt x="244" y="300"/>
                    </a:lnTo>
                    <a:lnTo>
                      <a:pt x="267" y="286"/>
                    </a:lnTo>
                    <a:lnTo>
                      <a:pt x="285" y="267"/>
                    </a:lnTo>
                    <a:lnTo>
                      <a:pt x="300" y="245"/>
                    </a:lnTo>
                    <a:lnTo>
                      <a:pt x="309" y="220"/>
                    </a:lnTo>
                    <a:lnTo>
                      <a:pt x="312" y="192"/>
                    </a:lnTo>
                    <a:lnTo>
                      <a:pt x="309" y="164"/>
                    </a:lnTo>
                    <a:lnTo>
                      <a:pt x="300" y="140"/>
                    </a:lnTo>
                    <a:lnTo>
                      <a:pt x="285" y="117"/>
                    </a:lnTo>
                    <a:lnTo>
                      <a:pt x="267" y="99"/>
                    </a:lnTo>
                    <a:lnTo>
                      <a:pt x="244" y="85"/>
                    </a:lnTo>
                    <a:lnTo>
                      <a:pt x="220" y="75"/>
                    </a:lnTo>
                    <a:lnTo>
                      <a:pt x="192" y="72"/>
                    </a:lnTo>
                    <a:close/>
                    <a:moveTo>
                      <a:pt x="192" y="24"/>
                    </a:moveTo>
                    <a:lnTo>
                      <a:pt x="226" y="28"/>
                    </a:lnTo>
                    <a:lnTo>
                      <a:pt x="257" y="38"/>
                    </a:lnTo>
                    <a:lnTo>
                      <a:pt x="285" y="53"/>
                    </a:lnTo>
                    <a:lnTo>
                      <a:pt x="310" y="74"/>
                    </a:lnTo>
                    <a:lnTo>
                      <a:pt x="331" y="99"/>
                    </a:lnTo>
                    <a:lnTo>
                      <a:pt x="346" y="127"/>
                    </a:lnTo>
                    <a:lnTo>
                      <a:pt x="356" y="158"/>
                    </a:lnTo>
                    <a:lnTo>
                      <a:pt x="360" y="192"/>
                    </a:lnTo>
                    <a:lnTo>
                      <a:pt x="356" y="225"/>
                    </a:lnTo>
                    <a:lnTo>
                      <a:pt x="348" y="256"/>
                    </a:lnTo>
                    <a:lnTo>
                      <a:pt x="331" y="285"/>
                    </a:lnTo>
                    <a:lnTo>
                      <a:pt x="312" y="310"/>
                    </a:lnTo>
                    <a:lnTo>
                      <a:pt x="312" y="361"/>
                    </a:lnTo>
                    <a:lnTo>
                      <a:pt x="309" y="373"/>
                    </a:lnTo>
                    <a:lnTo>
                      <a:pt x="300" y="380"/>
                    </a:lnTo>
                    <a:lnTo>
                      <a:pt x="288" y="384"/>
                    </a:lnTo>
                    <a:lnTo>
                      <a:pt x="276" y="380"/>
                    </a:lnTo>
                    <a:lnTo>
                      <a:pt x="267" y="373"/>
                    </a:lnTo>
                    <a:lnTo>
                      <a:pt x="264" y="361"/>
                    </a:lnTo>
                    <a:lnTo>
                      <a:pt x="264" y="343"/>
                    </a:lnTo>
                    <a:lnTo>
                      <a:pt x="241" y="352"/>
                    </a:lnTo>
                    <a:lnTo>
                      <a:pt x="217" y="358"/>
                    </a:lnTo>
                    <a:lnTo>
                      <a:pt x="192" y="361"/>
                    </a:lnTo>
                    <a:lnTo>
                      <a:pt x="166" y="358"/>
                    </a:lnTo>
                    <a:lnTo>
                      <a:pt x="143" y="352"/>
                    </a:lnTo>
                    <a:lnTo>
                      <a:pt x="120" y="343"/>
                    </a:lnTo>
                    <a:lnTo>
                      <a:pt x="120" y="361"/>
                    </a:lnTo>
                    <a:lnTo>
                      <a:pt x="117" y="373"/>
                    </a:lnTo>
                    <a:lnTo>
                      <a:pt x="108" y="380"/>
                    </a:lnTo>
                    <a:lnTo>
                      <a:pt x="95" y="384"/>
                    </a:lnTo>
                    <a:lnTo>
                      <a:pt x="84" y="380"/>
                    </a:lnTo>
                    <a:lnTo>
                      <a:pt x="76" y="373"/>
                    </a:lnTo>
                    <a:lnTo>
                      <a:pt x="72" y="361"/>
                    </a:lnTo>
                    <a:lnTo>
                      <a:pt x="72" y="310"/>
                    </a:lnTo>
                    <a:lnTo>
                      <a:pt x="52" y="285"/>
                    </a:lnTo>
                    <a:lnTo>
                      <a:pt x="37" y="256"/>
                    </a:lnTo>
                    <a:lnTo>
                      <a:pt x="27" y="225"/>
                    </a:lnTo>
                    <a:lnTo>
                      <a:pt x="23" y="192"/>
                    </a:lnTo>
                    <a:lnTo>
                      <a:pt x="27" y="158"/>
                    </a:lnTo>
                    <a:lnTo>
                      <a:pt x="37" y="127"/>
                    </a:lnTo>
                    <a:lnTo>
                      <a:pt x="52" y="99"/>
                    </a:lnTo>
                    <a:lnTo>
                      <a:pt x="73" y="74"/>
                    </a:lnTo>
                    <a:lnTo>
                      <a:pt x="98" y="53"/>
                    </a:lnTo>
                    <a:lnTo>
                      <a:pt x="126" y="38"/>
                    </a:lnTo>
                    <a:lnTo>
                      <a:pt x="158" y="28"/>
                    </a:lnTo>
                    <a:lnTo>
                      <a:pt x="192" y="24"/>
                    </a:lnTo>
                    <a:close/>
                    <a:moveTo>
                      <a:pt x="300" y="0"/>
                    </a:moveTo>
                    <a:lnTo>
                      <a:pt x="323" y="3"/>
                    </a:lnTo>
                    <a:lnTo>
                      <a:pt x="343" y="12"/>
                    </a:lnTo>
                    <a:lnTo>
                      <a:pt x="360" y="25"/>
                    </a:lnTo>
                    <a:lnTo>
                      <a:pt x="372" y="41"/>
                    </a:lnTo>
                    <a:lnTo>
                      <a:pt x="381" y="61"/>
                    </a:lnTo>
                    <a:lnTo>
                      <a:pt x="384" y="84"/>
                    </a:lnTo>
                    <a:lnTo>
                      <a:pt x="381" y="106"/>
                    </a:lnTo>
                    <a:lnTo>
                      <a:pt x="372" y="126"/>
                    </a:lnTo>
                    <a:lnTo>
                      <a:pt x="357" y="96"/>
                    </a:lnTo>
                    <a:lnTo>
                      <a:pt x="339" y="69"/>
                    </a:lnTo>
                    <a:lnTo>
                      <a:pt x="315" y="45"/>
                    </a:lnTo>
                    <a:lnTo>
                      <a:pt x="288" y="27"/>
                    </a:lnTo>
                    <a:lnTo>
                      <a:pt x="258" y="12"/>
                    </a:lnTo>
                    <a:lnTo>
                      <a:pt x="278" y="3"/>
                    </a:lnTo>
                    <a:lnTo>
                      <a:pt x="300" y="0"/>
                    </a:lnTo>
                    <a:close/>
                    <a:moveTo>
                      <a:pt x="84" y="0"/>
                    </a:moveTo>
                    <a:lnTo>
                      <a:pt x="107" y="3"/>
                    </a:lnTo>
                    <a:lnTo>
                      <a:pt x="126" y="12"/>
                    </a:lnTo>
                    <a:lnTo>
                      <a:pt x="95" y="27"/>
                    </a:lnTo>
                    <a:lnTo>
                      <a:pt x="68" y="45"/>
                    </a:lnTo>
                    <a:lnTo>
                      <a:pt x="45" y="69"/>
                    </a:lnTo>
                    <a:lnTo>
                      <a:pt x="26" y="96"/>
                    </a:lnTo>
                    <a:lnTo>
                      <a:pt x="11" y="126"/>
                    </a:lnTo>
                    <a:lnTo>
                      <a:pt x="4" y="106"/>
                    </a:lnTo>
                    <a:lnTo>
                      <a:pt x="0" y="84"/>
                    </a:lnTo>
                    <a:lnTo>
                      <a:pt x="2" y="61"/>
                    </a:lnTo>
                    <a:lnTo>
                      <a:pt x="11" y="41"/>
                    </a:lnTo>
                    <a:lnTo>
                      <a:pt x="25" y="25"/>
                    </a:lnTo>
                    <a:lnTo>
                      <a:pt x="42" y="12"/>
                    </a:lnTo>
                    <a:lnTo>
                      <a:pt x="62" y="3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4472C3"/>
              </a:solidFill>
              <a:ln w="0">
                <a:noFill/>
                <a:prstDash val="solid"/>
                <a:round/>
              </a:ln>
              <a:effectLst>
                <a:outerShdw blurRad="1270000" dist="76200" dir="10800000" algn="r" rotWithShape="0">
                  <a:schemeClr val="bg2">
                    <a:lumMod val="90000"/>
                    <a:alpha val="40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4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文本框 191"/>
          <p:cNvSpPr txBox="1"/>
          <p:nvPr/>
        </p:nvSpPr>
        <p:spPr>
          <a:xfrm>
            <a:off x="875030" y="1158240"/>
            <a:ext cx="4452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29A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※</a:t>
            </a:r>
            <a:r>
              <a:rPr lang="zh-CN" altLang="en-US" sz="2800" dirty="0">
                <a:solidFill>
                  <a:srgbClr val="029AA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JMeter阶梯式压测方法</a:t>
            </a:r>
            <a:endParaRPr lang="zh-CN" altLang="en-US" sz="2800" dirty="0">
              <a:solidFill>
                <a:srgbClr val="029AA0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746125" y="113665"/>
            <a:ext cx="31667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阶梯式压测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74713" y="774976"/>
            <a:ext cx="1337199" cy="92990"/>
            <a:chOff x="874713" y="774976"/>
            <a:chExt cx="1337199" cy="9299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874713" y="817375"/>
              <a:ext cx="1337199" cy="8193"/>
            </a:xfrm>
            <a:prstGeom prst="line">
              <a:avLst/>
            </a:prstGeom>
            <a:ln w="25400">
              <a:solidFill>
                <a:srgbClr val="4537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874713" y="774976"/>
              <a:ext cx="402956" cy="92990"/>
            </a:xfrm>
            <a:prstGeom prst="rect">
              <a:avLst/>
            </a:prstGeom>
            <a:solidFill>
              <a:srgbClr val="029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杭州瑞成信息技术有限公司</a:t>
            </a:r>
            <a:endParaRPr lang="zh-CN" altLang="en-US"/>
          </a:p>
        </p:txBody>
      </p:sp>
      <p:pic>
        <p:nvPicPr>
          <p:cNvPr id="3" name="图片 2" descr="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870" y="1680210"/>
            <a:ext cx="3814445" cy="4676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05380" y="1363980"/>
            <a:ext cx="9081770" cy="712386"/>
            <a:chOff x="8752106" y="1052124"/>
            <a:chExt cx="2786743" cy="712211"/>
          </a:xfrm>
        </p:grpSpPr>
        <p:sp>
          <p:nvSpPr>
            <p:cNvPr id="3" name="文本框 2"/>
            <p:cNvSpPr txBox="1"/>
            <p:nvPr/>
          </p:nvSpPr>
          <p:spPr>
            <a:xfrm>
              <a:off x="8752106" y="1052124"/>
              <a:ext cx="986977" cy="460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29DA3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  <a:sym typeface="+mn-ea"/>
                </a:rPr>
                <a:t>1</a:t>
              </a:r>
              <a:r>
                <a:rPr lang="zh-CN" altLang="en-US" sz="2400" dirty="0">
                  <a:solidFill>
                    <a:srgbClr val="029DA3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  <a:sym typeface="+mn-ea"/>
                </a:rPr>
                <a:t>、</a:t>
              </a:r>
              <a:r>
                <a:rPr lang="zh-CN" altLang="en-US" sz="2400" dirty="0">
                  <a:solidFill>
                    <a:srgbClr val="029DA3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需求分析</a:t>
              </a:r>
              <a:endParaRPr lang="zh-CN" altLang="en-US" sz="2400" dirty="0">
                <a:solidFill>
                  <a:srgbClr val="029DA3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752106" y="1427233"/>
              <a:ext cx="2786743" cy="337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   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405380" y="3515995"/>
            <a:ext cx="8942705" cy="2820670"/>
            <a:chOff x="8752107" y="3132528"/>
            <a:chExt cx="2786743" cy="2058462"/>
          </a:xfrm>
        </p:grpSpPr>
        <p:sp>
          <p:nvSpPr>
            <p:cNvPr id="9" name="文本框 8"/>
            <p:cNvSpPr txBox="1"/>
            <p:nvPr/>
          </p:nvSpPr>
          <p:spPr>
            <a:xfrm>
              <a:off x="8752107" y="3132528"/>
              <a:ext cx="1151310" cy="335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DE8133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2</a:t>
              </a:r>
              <a:r>
                <a:rPr lang="zh-CN" altLang="en-US" sz="2400" dirty="0">
                  <a:solidFill>
                    <a:srgbClr val="DE8133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、测试计划</a:t>
              </a:r>
              <a:endParaRPr lang="zh-CN" altLang="en-US" sz="2400" dirty="0">
                <a:solidFill>
                  <a:srgbClr val="DE8133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882113" y="3507426"/>
              <a:ext cx="2656737" cy="1683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fontAlgn="auto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性能测试需求与目的；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  <a:p>
              <a:pPr marL="285750" indent="-285750" fontAlgn="auto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测试环境的准备，需要什么样的软硬件配置，网络状况登录。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  <a:p>
              <a:pPr marL="285750" indent="-285750" fontAlgn="auto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测试数据的准备，对于某些性能测试是需要事先准备测试数据的。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  <a:p>
              <a:pPr marL="285750" indent="-285750" fontAlgn="auto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测试的策略，前面进行需求分析的目的是制定测试策略，也就是设计符合需求的测试场景，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  <a:p>
              <a:pPr marL="285750" indent="-285750" fontAlgn="auto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最后会明确一下人员配备，比如需要开发、DBA、运维都人员的参与协助，性能测试的时间安排。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23955" y="3355500"/>
            <a:ext cx="1065258" cy="1065258"/>
            <a:chOff x="420871" y="3879583"/>
            <a:chExt cx="1065258" cy="1065258"/>
          </a:xfrm>
        </p:grpSpPr>
        <p:sp>
          <p:nvSpPr>
            <p:cNvPr id="50" name="椭圆 49"/>
            <p:cNvSpPr/>
            <p:nvPr/>
          </p:nvSpPr>
          <p:spPr>
            <a:xfrm>
              <a:off x="420871" y="3879583"/>
              <a:ext cx="1065258" cy="106525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8480">
                  <a:schemeClr val="bg1"/>
                </a:gs>
                <a:gs pos="82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25400" cmpd="sng">
              <a:solidFill>
                <a:schemeClr val="bg1"/>
              </a:solidFill>
            </a:ln>
            <a:effectLst>
              <a:outerShdw blurRad="279400" dist="127000" dir="2700000" algn="tl" rotWithShape="0">
                <a:srgbClr val="262626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Freeform 58"/>
            <p:cNvSpPr>
              <a:spLocks noEditPoints="1"/>
            </p:cNvSpPr>
            <p:nvPr/>
          </p:nvSpPr>
          <p:spPr bwMode="auto">
            <a:xfrm>
              <a:off x="753054" y="4196621"/>
              <a:ext cx="400893" cy="431182"/>
            </a:xfrm>
            <a:custGeom>
              <a:avLst/>
              <a:gdLst>
                <a:gd name="T0" fmla="*/ 148 w 225"/>
                <a:gd name="T1" fmla="*/ 183 h 242"/>
                <a:gd name="T2" fmla="*/ 218 w 225"/>
                <a:gd name="T3" fmla="*/ 190 h 242"/>
                <a:gd name="T4" fmla="*/ 214 w 225"/>
                <a:gd name="T5" fmla="*/ 234 h 242"/>
                <a:gd name="T6" fmla="*/ 213 w 225"/>
                <a:gd name="T7" fmla="*/ 238 h 242"/>
                <a:gd name="T8" fmla="*/ 211 w 225"/>
                <a:gd name="T9" fmla="*/ 241 h 242"/>
                <a:gd name="T10" fmla="*/ 209 w 225"/>
                <a:gd name="T11" fmla="*/ 242 h 242"/>
                <a:gd name="T12" fmla="*/ 205 w 225"/>
                <a:gd name="T13" fmla="*/ 242 h 242"/>
                <a:gd name="T14" fmla="*/ 150 w 225"/>
                <a:gd name="T15" fmla="*/ 237 h 242"/>
                <a:gd name="T16" fmla="*/ 148 w 225"/>
                <a:gd name="T17" fmla="*/ 237 h 242"/>
                <a:gd name="T18" fmla="*/ 145 w 225"/>
                <a:gd name="T19" fmla="*/ 234 h 242"/>
                <a:gd name="T20" fmla="*/ 142 w 225"/>
                <a:gd name="T21" fmla="*/ 232 h 242"/>
                <a:gd name="T22" fmla="*/ 142 w 225"/>
                <a:gd name="T23" fmla="*/ 229 h 242"/>
                <a:gd name="T24" fmla="*/ 148 w 225"/>
                <a:gd name="T25" fmla="*/ 183 h 242"/>
                <a:gd name="T26" fmla="*/ 79 w 225"/>
                <a:gd name="T27" fmla="*/ 183 h 242"/>
                <a:gd name="T28" fmla="*/ 83 w 225"/>
                <a:gd name="T29" fmla="*/ 229 h 242"/>
                <a:gd name="T30" fmla="*/ 83 w 225"/>
                <a:gd name="T31" fmla="*/ 232 h 242"/>
                <a:gd name="T32" fmla="*/ 81 w 225"/>
                <a:gd name="T33" fmla="*/ 234 h 242"/>
                <a:gd name="T34" fmla="*/ 79 w 225"/>
                <a:gd name="T35" fmla="*/ 237 h 242"/>
                <a:gd name="T36" fmla="*/ 76 w 225"/>
                <a:gd name="T37" fmla="*/ 237 h 242"/>
                <a:gd name="T38" fmla="*/ 21 w 225"/>
                <a:gd name="T39" fmla="*/ 242 h 242"/>
                <a:gd name="T40" fmla="*/ 18 w 225"/>
                <a:gd name="T41" fmla="*/ 242 h 242"/>
                <a:gd name="T42" fmla="*/ 15 w 225"/>
                <a:gd name="T43" fmla="*/ 241 h 242"/>
                <a:gd name="T44" fmla="*/ 12 w 225"/>
                <a:gd name="T45" fmla="*/ 238 h 242"/>
                <a:gd name="T46" fmla="*/ 12 w 225"/>
                <a:gd name="T47" fmla="*/ 234 h 242"/>
                <a:gd name="T48" fmla="*/ 7 w 225"/>
                <a:gd name="T49" fmla="*/ 190 h 242"/>
                <a:gd name="T50" fmla="*/ 79 w 225"/>
                <a:gd name="T51" fmla="*/ 183 h 242"/>
                <a:gd name="T52" fmla="*/ 113 w 225"/>
                <a:gd name="T53" fmla="*/ 0 h 242"/>
                <a:gd name="T54" fmla="*/ 139 w 225"/>
                <a:gd name="T55" fmla="*/ 2 h 242"/>
                <a:gd name="T56" fmla="*/ 163 w 225"/>
                <a:gd name="T57" fmla="*/ 11 h 242"/>
                <a:gd name="T58" fmla="*/ 183 w 225"/>
                <a:gd name="T59" fmla="*/ 23 h 242"/>
                <a:gd name="T60" fmla="*/ 201 w 225"/>
                <a:gd name="T61" fmla="*/ 39 h 242"/>
                <a:gd name="T62" fmla="*/ 214 w 225"/>
                <a:gd name="T63" fmla="*/ 60 h 242"/>
                <a:gd name="T64" fmla="*/ 223 w 225"/>
                <a:gd name="T65" fmla="*/ 81 h 242"/>
                <a:gd name="T66" fmla="*/ 225 w 225"/>
                <a:gd name="T67" fmla="*/ 105 h 242"/>
                <a:gd name="T68" fmla="*/ 225 w 225"/>
                <a:gd name="T69" fmla="*/ 116 h 242"/>
                <a:gd name="T70" fmla="*/ 220 w 225"/>
                <a:gd name="T71" fmla="*/ 162 h 242"/>
                <a:gd name="T72" fmla="*/ 150 w 225"/>
                <a:gd name="T73" fmla="*/ 156 h 242"/>
                <a:gd name="T74" fmla="*/ 154 w 225"/>
                <a:gd name="T75" fmla="*/ 109 h 242"/>
                <a:gd name="T76" fmla="*/ 154 w 225"/>
                <a:gd name="T77" fmla="*/ 105 h 242"/>
                <a:gd name="T78" fmla="*/ 151 w 225"/>
                <a:gd name="T79" fmla="*/ 90 h 242"/>
                <a:gd name="T80" fmla="*/ 142 w 225"/>
                <a:gd name="T81" fmla="*/ 79 h 242"/>
                <a:gd name="T82" fmla="*/ 128 w 225"/>
                <a:gd name="T83" fmla="*/ 70 h 242"/>
                <a:gd name="T84" fmla="*/ 113 w 225"/>
                <a:gd name="T85" fmla="*/ 67 h 242"/>
                <a:gd name="T86" fmla="*/ 97 w 225"/>
                <a:gd name="T87" fmla="*/ 70 h 242"/>
                <a:gd name="T88" fmla="*/ 84 w 225"/>
                <a:gd name="T89" fmla="*/ 79 h 242"/>
                <a:gd name="T90" fmla="*/ 75 w 225"/>
                <a:gd name="T91" fmla="*/ 90 h 242"/>
                <a:gd name="T92" fmla="*/ 71 w 225"/>
                <a:gd name="T93" fmla="*/ 105 h 242"/>
                <a:gd name="T94" fmla="*/ 72 w 225"/>
                <a:gd name="T95" fmla="*/ 109 h 242"/>
                <a:gd name="T96" fmla="*/ 76 w 225"/>
                <a:gd name="T97" fmla="*/ 156 h 242"/>
                <a:gd name="T98" fmla="*/ 5 w 225"/>
                <a:gd name="T99" fmla="*/ 162 h 242"/>
                <a:gd name="T100" fmla="*/ 1 w 225"/>
                <a:gd name="T101" fmla="*/ 116 h 242"/>
                <a:gd name="T102" fmla="*/ 0 w 225"/>
                <a:gd name="T103" fmla="*/ 105 h 242"/>
                <a:gd name="T104" fmla="*/ 4 w 225"/>
                <a:gd name="T105" fmla="*/ 81 h 242"/>
                <a:gd name="T106" fmla="*/ 11 w 225"/>
                <a:gd name="T107" fmla="*/ 60 h 242"/>
                <a:gd name="T108" fmla="*/ 25 w 225"/>
                <a:gd name="T109" fmla="*/ 39 h 242"/>
                <a:gd name="T110" fmla="*/ 43 w 225"/>
                <a:gd name="T111" fmla="*/ 23 h 242"/>
                <a:gd name="T112" fmla="*/ 63 w 225"/>
                <a:gd name="T113" fmla="*/ 11 h 242"/>
                <a:gd name="T114" fmla="*/ 88 w 225"/>
                <a:gd name="T115" fmla="*/ 2 h 242"/>
                <a:gd name="T116" fmla="*/ 113 w 225"/>
                <a:gd name="T117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5" h="242">
                  <a:moveTo>
                    <a:pt x="148" y="183"/>
                  </a:moveTo>
                  <a:lnTo>
                    <a:pt x="218" y="190"/>
                  </a:lnTo>
                  <a:lnTo>
                    <a:pt x="214" y="234"/>
                  </a:lnTo>
                  <a:lnTo>
                    <a:pt x="213" y="238"/>
                  </a:lnTo>
                  <a:lnTo>
                    <a:pt x="211" y="241"/>
                  </a:lnTo>
                  <a:lnTo>
                    <a:pt x="209" y="242"/>
                  </a:lnTo>
                  <a:lnTo>
                    <a:pt x="205" y="242"/>
                  </a:lnTo>
                  <a:lnTo>
                    <a:pt x="150" y="237"/>
                  </a:lnTo>
                  <a:lnTo>
                    <a:pt x="148" y="237"/>
                  </a:lnTo>
                  <a:lnTo>
                    <a:pt x="145" y="234"/>
                  </a:lnTo>
                  <a:lnTo>
                    <a:pt x="142" y="232"/>
                  </a:lnTo>
                  <a:lnTo>
                    <a:pt x="142" y="229"/>
                  </a:lnTo>
                  <a:lnTo>
                    <a:pt x="148" y="183"/>
                  </a:lnTo>
                  <a:close/>
                  <a:moveTo>
                    <a:pt x="79" y="183"/>
                  </a:moveTo>
                  <a:lnTo>
                    <a:pt x="83" y="229"/>
                  </a:lnTo>
                  <a:lnTo>
                    <a:pt x="83" y="232"/>
                  </a:lnTo>
                  <a:lnTo>
                    <a:pt x="81" y="234"/>
                  </a:lnTo>
                  <a:lnTo>
                    <a:pt x="79" y="237"/>
                  </a:lnTo>
                  <a:lnTo>
                    <a:pt x="76" y="237"/>
                  </a:lnTo>
                  <a:lnTo>
                    <a:pt x="21" y="242"/>
                  </a:lnTo>
                  <a:lnTo>
                    <a:pt x="18" y="242"/>
                  </a:lnTo>
                  <a:lnTo>
                    <a:pt x="15" y="241"/>
                  </a:lnTo>
                  <a:lnTo>
                    <a:pt x="12" y="238"/>
                  </a:lnTo>
                  <a:lnTo>
                    <a:pt x="12" y="234"/>
                  </a:lnTo>
                  <a:lnTo>
                    <a:pt x="7" y="190"/>
                  </a:lnTo>
                  <a:lnTo>
                    <a:pt x="79" y="183"/>
                  </a:lnTo>
                  <a:close/>
                  <a:moveTo>
                    <a:pt x="113" y="0"/>
                  </a:moveTo>
                  <a:lnTo>
                    <a:pt x="139" y="2"/>
                  </a:lnTo>
                  <a:lnTo>
                    <a:pt x="163" y="11"/>
                  </a:lnTo>
                  <a:lnTo>
                    <a:pt x="183" y="23"/>
                  </a:lnTo>
                  <a:lnTo>
                    <a:pt x="201" y="39"/>
                  </a:lnTo>
                  <a:lnTo>
                    <a:pt x="214" y="60"/>
                  </a:lnTo>
                  <a:lnTo>
                    <a:pt x="223" y="81"/>
                  </a:lnTo>
                  <a:lnTo>
                    <a:pt x="225" y="105"/>
                  </a:lnTo>
                  <a:lnTo>
                    <a:pt x="225" y="116"/>
                  </a:lnTo>
                  <a:lnTo>
                    <a:pt x="220" y="162"/>
                  </a:lnTo>
                  <a:lnTo>
                    <a:pt x="150" y="156"/>
                  </a:lnTo>
                  <a:lnTo>
                    <a:pt x="154" y="109"/>
                  </a:lnTo>
                  <a:lnTo>
                    <a:pt x="154" y="105"/>
                  </a:lnTo>
                  <a:lnTo>
                    <a:pt x="151" y="90"/>
                  </a:lnTo>
                  <a:lnTo>
                    <a:pt x="142" y="79"/>
                  </a:lnTo>
                  <a:lnTo>
                    <a:pt x="128" y="70"/>
                  </a:lnTo>
                  <a:lnTo>
                    <a:pt x="113" y="67"/>
                  </a:lnTo>
                  <a:lnTo>
                    <a:pt x="97" y="70"/>
                  </a:lnTo>
                  <a:lnTo>
                    <a:pt x="84" y="79"/>
                  </a:lnTo>
                  <a:lnTo>
                    <a:pt x="75" y="90"/>
                  </a:lnTo>
                  <a:lnTo>
                    <a:pt x="71" y="105"/>
                  </a:lnTo>
                  <a:lnTo>
                    <a:pt x="72" y="109"/>
                  </a:lnTo>
                  <a:lnTo>
                    <a:pt x="76" y="156"/>
                  </a:lnTo>
                  <a:lnTo>
                    <a:pt x="5" y="162"/>
                  </a:lnTo>
                  <a:lnTo>
                    <a:pt x="1" y="116"/>
                  </a:lnTo>
                  <a:lnTo>
                    <a:pt x="0" y="105"/>
                  </a:lnTo>
                  <a:lnTo>
                    <a:pt x="4" y="81"/>
                  </a:lnTo>
                  <a:lnTo>
                    <a:pt x="11" y="60"/>
                  </a:lnTo>
                  <a:lnTo>
                    <a:pt x="25" y="39"/>
                  </a:lnTo>
                  <a:lnTo>
                    <a:pt x="43" y="23"/>
                  </a:lnTo>
                  <a:lnTo>
                    <a:pt x="63" y="11"/>
                  </a:lnTo>
                  <a:lnTo>
                    <a:pt x="88" y="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2833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23955" y="1311381"/>
            <a:ext cx="1065258" cy="1065258"/>
            <a:chOff x="1023955" y="1311381"/>
            <a:chExt cx="1065258" cy="1065258"/>
          </a:xfrm>
        </p:grpSpPr>
        <p:sp>
          <p:nvSpPr>
            <p:cNvPr id="48" name="椭圆 47"/>
            <p:cNvSpPr/>
            <p:nvPr/>
          </p:nvSpPr>
          <p:spPr>
            <a:xfrm>
              <a:off x="1023955" y="1311381"/>
              <a:ext cx="1065258" cy="106525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8480">
                  <a:schemeClr val="bg1"/>
                </a:gs>
                <a:gs pos="82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25400" cmpd="sng">
              <a:solidFill>
                <a:schemeClr val="bg1"/>
              </a:solidFill>
            </a:ln>
            <a:effectLst>
              <a:outerShdw blurRad="279400" dist="127000" dir="2700000" algn="tl" rotWithShape="0">
                <a:srgbClr val="262626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Freeform 52"/>
            <p:cNvSpPr/>
            <p:nvPr/>
          </p:nvSpPr>
          <p:spPr bwMode="auto">
            <a:xfrm>
              <a:off x="1385537" y="1599020"/>
              <a:ext cx="342095" cy="489980"/>
            </a:xfrm>
            <a:custGeom>
              <a:avLst/>
              <a:gdLst>
                <a:gd name="T0" fmla="*/ 149 w 192"/>
                <a:gd name="T1" fmla="*/ 1 h 275"/>
                <a:gd name="T2" fmla="*/ 174 w 192"/>
                <a:gd name="T3" fmla="*/ 11 h 275"/>
                <a:gd name="T4" fmla="*/ 191 w 192"/>
                <a:gd name="T5" fmla="*/ 25 h 275"/>
                <a:gd name="T6" fmla="*/ 191 w 192"/>
                <a:gd name="T7" fmla="*/ 48 h 275"/>
                <a:gd name="T8" fmla="*/ 180 w 192"/>
                <a:gd name="T9" fmla="*/ 71 h 275"/>
                <a:gd name="T10" fmla="*/ 154 w 192"/>
                <a:gd name="T11" fmla="*/ 84 h 275"/>
                <a:gd name="T12" fmla="*/ 127 w 192"/>
                <a:gd name="T13" fmla="*/ 89 h 275"/>
                <a:gd name="T14" fmla="*/ 108 w 192"/>
                <a:gd name="T15" fmla="*/ 94 h 275"/>
                <a:gd name="T16" fmla="*/ 109 w 192"/>
                <a:gd name="T17" fmla="*/ 102 h 275"/>
                <a:gd name="T18" fmla="*/ 125 w 192"/>
                <a:gd name="T19" fmla="*/ 110 h 275"/>
                <a:gd name="T20" fmla="*/ 159 w 192"/>
                <a:gd name="T21" fmla="*/ 109 h 275"/>
                <a:gd name="T22" fmla="*/ 127 w 192"/>
                <a:gd name="T23" fmla="*/ 138 h 275"/>
                <a:gd name="T24" fmla="*/ 95 w 192"/>
                <a:gd name="T25" fmla="*/ 149 h 275"/>
                <a:gd name="T26" fmla="*/ 75 w 192"/>
                <a:gd name="T27" fmla="*/ 151 h 275"/>
                <a:gd name="T28" fmla="*/ 73 w 192"/>
                <a:gd name="T29" fmla="*/ 159 h 275"/>
                <a:gd name="T30" fmla="*/ 89 w 192"/>
                <a:gd name="T31" fmla="*/ 170 h 275"/>
                <a:gd name="T32" fmla="*/ 112 w 192"/>
                <a:gd name="T33" fmla="*/ 172 h 275"/>
                <a:gd name="T34" fmla="*/ 93 w 192"/>
                <a:gd name="T35" fmla="*/ 197 h 275"/>
                <a:gd name="T36" fmla="*/ 74 w 192"/>
                <a:gd name="T37" fmla="*/ 206 h 275"/>
                <a:gd name="T38" fmla="*/ 51 w 192"/>
                <a:gd name="T39" fmla="*/ 209 h 275"/>
                <a:gd name="T40" fmla="*/ 28 w 192"/>
                <a:gd name="T41" fmla="*/ 235 h 275"/>
                <a:gd name="T42" fmla="*/ 16 w 192"/>
                <a:gd name="T43" fmla="*/ 271 h 275"/>
                <a:gd name="T44" fmla="*/ 14 w 192"/>
                <a:gd name="T45" fmla="*/ 275 h 275"/>
                <a:gd name="T46" fmla="*/ 9 w 192"/>
                <a:gd name="T47" fmla="*/ 274 h 275"/>
                <a:gd name="T48" fmla="*/ 5 w 192"/>
                <a:gd name="T49" fmla="*/ 269 h 275"/>
                <a:gd name="T50" fmla="*/ 6 w 192"/>
                <a:gd name="T51" fmla="*/ 252 h 275"/>
                <a:gd name="T52" fmla="*/ 13 w 192"/>
                <a:gd name="T53" fmla="*/ 220 h 275"/>
                <a:gd name="T54" fmla="*/ 8 w 192"/>
                <a:gd name="T55" fmla="*/ 182 h 275"/>
                <a:gd name="T56" fmla="*/ 0 w 192"/>
                <a:gd name="T57" fmla="*/ 147 h 275"/>
                <a:gd name="T58" fmla="*/ 4 w 192"/>
                <a:gd name="T59" fmla="*/ 116 h 275"/>
                <a:gd name="T60" fmla="*/ 13 w 192"/>
                <a:gd name="T61" fmla="*/ 137 h 275"/>
                <a:gd name="T62" fmla="*/ 25 w 192"/>
                <a:gd name="T63" fmla="*/ 159 h 275"/>
                <a:gd name="T64" fmla="*/ 34 w 192"/>
                <a:gd name="T65" fmla="*/ 167 h 275"/>
                <a:gd name="T66" fmla="*/ 34 w 192"/>
                <a:gd name="T67" fmla="*/ 153 h 275"/>
                <a:gd name="T68" fmla="*/ 32 w 192"/>
                <a:gd name="T69" fmla="*/ 122 h 275"/>
                <a:gd name="T70" fmla="*/ 32 w 192"/>
                <a:gd name="T71" fmla="*/ 86 h 275"/>
                <a:gd name="T72" fmla="*/ 38 w 192"/>
                <a:gd name="T73" fmla="*/ 56 h 275"/>
                <a:gd name="T74" fmla="*/ 61 w 192"/>
                <a:gd name="T75" fmla="*/ 29 h 275"/>
                <a:gd name="T76" fmla="*/ 89 w 192"/>
                <a:gd name="T77" fmla="*/ 10 h 275"/>
                <a:gd name="T78" fmla="*/ 79 w 192"/>
                <a:gd name="T79" fmla="*/ 42 h 275"/>
                <a:gd name="T80" fmla="*/ 80 w 192"/>
                <a:gd name="T81" fmla="*/ 63 h 275"/>
                <a:gd name="T82" fmla="*/ 88 w 192"/>
                <a:gd name="T83" fmla="*/ 63 h 275"/>
                <a:gd name="T84" fmla="*/ 99 w 192"/>
                <a:gd name="T85" fmla="*/ 45 h 275"/>
                <a:gd name="T86" fmla="*/ 115 w 192"/>
                <a:gd name="T87" fmla="*/ 21 h 275"/>
                <a:gd name="T88" fmla="*/ 130 w 192"/>
                <a:gd name="T89" fmla="*/ 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" h="275">
                  <a:moveTo>
                    <a:pt x="136" y="0"/>
                  </a:moveTo>
                  <a:lnTo>
                    <a:pt x="149" y="1"/>
                  </a:lnTo>
                  <a:lnTo>
                    <a:pt x="162" y="5"/>
                  </a:lnTo>
                  <a:lnTo>
                    <a:pt x="174" y="11"/>
                  </a:lnTo>
                  <a:lnTo>
                    <a:pt x="185" y="19"/>
                  </a:lnTo>
                  <a:lnTo>
                    <a:pt x="191" y="25"/>
                  </a:lnTo>
                  <a:lnTo>
                    <a:pt x="192" y="35"/>
                  </a:lnTo>
                  <a:lnTo>
                    <a:pt x="191" y="48"/>
                  </a:lnTo>
                  <a:lnTo>
                    <a:pt x="186" y="61"/>
                  </a:lnTo>
                  <a:lnTo>
                    <a:pt x="180" y="71"/>
                  </a:lnTo>
                  <a:lnTo>
                    <a:pt x="168" y="79"/>
                  </a:lnTo>
                  <a:lnTo>
                    <a:pt x="154" y="84"/>
                  </a:lnTo>
                  <a:lnTo>
                    <a:pt x="140" y="86"/>
                  </a:lnTo>
                  <a:lnTo>
                    <a:pt x="127" y="89"/>
                  </a:lnTo>
                  <a:lnTo>
                    <a:pt x="116" y="91"/>
                  </a:lnTo>
                  <a:lnTo>
                    <a:pt x="108" y="94"/>
                  </a:lnTo>
                  <a:lnTo>
                    <a:pt x="107" y="96"/>
                  </a:lnTo>
                  <a:lnTo>
                    <a:pt x="109" y="102"/>
                  </a:lnTo>
                  <a:lnTo>
                    <a:pt x="115" y="107"/>
                  </a:lnTo>
                  <a:lnTo>
                    <a:pt x="125" y="110"/>
                  </a:lnTo>
                  <a:lnTo>
                    <a:pt x="140" y="112"/>
                  </a:lnTo>
                  <a:lnTo>
                    <a:pt x="159" y="109"/>
                  </a:lnTo>
                  <a:lnTo>
                    <a:pt x="144" y="127"/>
                  </a:lnTo>
                  <a:lnTo>
                    <a:pt x="127" y="138"/>
                  </a:lnTo>
                  <a:lnTo>
                    <a:pt x="111" y="145"/>
                  </a:lnTo>
                  <a:lnTo>
                    <a:pt x="95" y="149"/>
                  </a:lnTo>
                  <a:lnTo>
                    <a:pt x="83" y="150"/>
                  </a:lnTo>
                  <a:lnTo>
                    <a:pt x="75" y="151"/>
                  </a:lnTo>
                  <a:lnTo>
                    <a:pt x="71" y="154"/>
                  </a:lnTo>
                  <a:lnTo>
                    <a:pt x="73" y="159"/>
                  </a:lnTo>
                  <a:lnTo>
                    <a:pt x="79" y="165"/>
                  </a:lnTo>
                  <a:lnTo>
                    <a:pt x="89" y="170"/>
                  </a:lnTo>
                  <a:lnTo>
                    <a:pt x="101" y="173"/>
                  </a:lnTo>
                  <a:lnTo>
                    <a:pt x="112" y="172"/>
                  </a:lnTo>
                  <a:lnTo>
                    <a:pt x="102" y="187"/>
                  </a:lnTo>
                  <a:lnTo>
                    <a:pt x="93" y="197"/>
                  </a:lnTo>
                  <a:lnTo>
                    <a:pt x="84" y="204"/>
                  </a:lnTo>
                  <a:lnTo>
                    <a:pt x="74" y="206"/>
                  </a:lnTo>
                  <a:lnTo>
                    <a:pt x="64" y="207"/>
                  </a:lnTo>
                  <a:lnTo>
                    <a:pt x="51" y="209"/>
                  </a:lnTo>
                  <a:lnTo>
                    <a:pt x="36" y="210"/>
                  </a:lnTo>
                  <a:lnTo>
                    <a:pt x="28" y="235"/>
                  </a:lnTo>
                  <a:lnTo>
                    <a:pt x="22" y="256"/>
                  </a:lnTo>
                  <a:lnTo>
                    <a:pt x="16" y="271"/>
                  </a:lnTo>
                  <a:lnTo>
                    <a:pt x="15" y="274"/>
                  </a:lnTo>
                  <a:lnTo>
                    <a:pt x="14" y="275"/>
                  </a:lnTo>
                  <a:lnTo>
                    <a:pt x="11" y="275"/>
                  </a:lnTo>
                  <a:lnTo>
                    <a:pt x="9" y="274"/>
                  </a:lnTo>
                  <a:lnTo>
                    <a:pt x="8" y="271"/>
                  </a:lnTo>
                  <a:lnTo>
                    <a:pt x="5" y="269"/>
                  </a:lnTo>
                  <a:lnTo>
                    <a:pt x="5" y="265"/>
                  </a:lnTo>
                  <a:lnTo>
                    <a:pt x="6" y="252"/>
                  </a:lnTo>
                  <a:lnTo>
                    <a:pt x="9" y="237"/>
                  </a:lnTo>
                  <a:lnTo>
                    <a:pt x="13" y="220"/>
                  </a:lnTo>
                  <a:lnTo>
                    <a:pt x="19" y="202"/>
                  </a:lnTo>
                  <a:lnTo>
                    <a:pt x="8" y="182"/>
                  </a:lnTo>
                  <a:lnTo>
                    <a:pt x="2" y="164"/>
                  </a:lnTo>
                  <a:lnTo>
                    <a:pt x="0" y="147"/>
                  </a:lnTo>
                  <a:lnTo>
                    <a:pt x="1" y="131"/>
                  </a:lnTo>
                  <a:lnTo>
                    <a:pt x="4" y="116"/>
                  </a:lnTo>
                  <a:lnTo>
                    <a:pt x="8" y="124"/>
                  </a:lnTo>
                  <a:lnTo>
                    <a:pt x="13" y="137"/>
                  </a:lnTo>
                  <a:lnTo>
                    <a:pt x="19" y="149"/>
                  </a:lnTo>
                  <a:lnTo>
                    <a:pt x="25" y="159"/>
                  </a:lnTo>
                  <a:lnTo>
                    <a:pt x="30" y="165"/>
                  </a:lnTo>
                  <a:lnTo>
                    <a:pt x="34" y="167"/>
                  </a:lnTo>
                  <a:lnTo>
                    <a:pt x="36" y="163"/>
                  </a:lnTo>
                  <a:lnTo>
                    <a:pt x="34" y="153"/>
                  </a:lnTo>
                  <a:lnTo>
                    <a:pt x="33" y="140"/>
                  </a:lnTo>
                  <a:lnTo>
                    <a:pt x="32" y="122"/>
                  </a:lnTo>
                  <a:lnTo>
                    <a:pt x="32" y="104"/>
                  </a:lnTo>
                  <a:lnTo>
                    <a:pt x="32" y="86"/>
                  </a:lnTo>
                  <a:lnTo>
                    <a:pt x="34" y="70"/>
                  </a:lnTo>
                  <a:lnTo>
                    <a:pt x="38" y="56"/>
                  </a:lnTo>
                  <a:lnTo>
                    <a:pt x="47" y="42"/>
                  </a:lnTo>
                  <a:lnTo>
                    <a:pt x="61" y="29"/>
                  </a:lnTo>
                  <a:lnTo>
                    <a:pt x="75" y="17"/>
                  </a:lnTo>
                  <a:lnTo>
                    <a:pt x="89" y="10"/>
                  </a:lnTo>
                  <a:lnTo>
                    <a:pt x="81" y="26"/>
                  </a:lnTo>
                  <a:lnTo>
                    <a:pt x="79" y="42"/>
                  </a:lnTo>
                  <a:lnTo>
                    <a:pt x="78" y="54"/>
                  </a:lnTo>
                  <a:lnTo>
                    <a:pt x="80" y="63"/>
                  </a:lnTo>
                  <a:lnTo>
                    <a:pt x="84" y="66"/>
                  </a:lnTo>
                  <a:lnTo>
                    <a:pt x="88" y="63"/>
                  </a:lnTo>
                  <a:lnTo>
                    <a:pt x="93" y="57"/>
                  </a:lnTo>
                  <a:lnTo>
                    <a:pt x="99" y="45"/>
                  </a:lnTo>
                  <a:lnTo>
                    <a:pt x="107" y="34"/>
                  </a:lnTo>
                  <a:lnTo>
                    <a:pt x="115" y="21"/>
                  </a:lnTo>
                  <a:lnTo>
                    <a:pt x="122" y="11"/>
                  </a:lnTo>
                  <a:lnTo>
                    <a:pt x="130" y="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029DA3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文本框 50"/>
          <p:cNvSpPr txBox="1"/>
          <p:nvPr>
            <p:custDataLst>
              <p:tags r:id="rId1"/>
            </p:custDataLst>
          </p:nvPr>
        </p:nvSpPr>
        <p:spPr>
          <a:xfrm>
            <a:off x="746125" y="113665"/>
            <a:ext cx="28727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sym typeface="+mn-ea"/>
              </a:rPr>
              <a:t>阶梯式压测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  <a:p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874713" y="774976"/>
            <a:ext cx="1337199" cy="92990"/>
            <a:chOff x="874713" y="774976"/>
            <a:chExt cx="1337199" cy="9299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874713" y="817375"/>
              <a:ext cx="1337199" cy="8193"/>
            </a:xfrm>
            <a:prstGeom prst="line">
              <a:avLst/>
            </a:prstGeom>
            <a:ln w="25400">
              <a:solidFill>
                <a:srgbClr val="4537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874713" y="774976"/>
              <a:ext cx="402956" cy="92990"/>
            </a:xfrm>
            <a:prstGeom prst="rect">
              <a:avLst/>
            </a:prstGeom>
            <a:solidFill>
              <a:srgbClr val="029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510" y="1824355"/>
            <a:ext cx="6276975" cy="169164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杭州瑞成信息技术有限公司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415540" y="1459230"/>
            <a:ext cx="8872855" cy="2114601"/>
            <a:chOff x="8747521" y="2092326"/>
            <a:chExt cx="2786743" cy="613497"/>
          </a:xfrm>
        </p:grpSpPr>
        <p:sp>
          <p:nvSpPr>
            <p:cNvPr id="6" name="文本框 5"/>
            <p:cNvSpPr txBox="1"/>
            <p:nvPr/>
          </p:nvSpPr>
          <p:spPr>
            <a:xfrm>
              <a:off x="8752108" y="2092326"/>
              <a:ext cx="1151309" cy="133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453856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3</a:t>
              </a:r>
              <a:r>
                <a:rPr lang="zh-CN" altLang="en-US" sz="2400" dirty="0">
                  <a:solidFill>
                    <a:srgbClr val="453856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、环境搭建</a:t>
              </a:r>
              <a:endParaRPr lang="zh-CN" altLang="en-US" sz="2400" dirty="0">
                <a:solidFill>
                  <a:srgbClr val="453856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747521" y="2250778"/>
              <a:ext cx="2786743" cy="455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3.1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、安装</a:t>
              </a: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Jmeter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和下载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插件</a:t>
              </a: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存放路径</a:t>
              </a: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:\apache-jmeter-3.2\lib\ext</a:t>
              </a: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  <a:p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  <a:p>
              <a:b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</a:br>
              <a:b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</a:br>
              <a:b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</a:b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3.2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、下载</a:t>
              </a: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badboy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录制工具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34115" y="1312043"/>
            <a:ext cx="1065258" cy="1065258"/>
            <a:chOff x="1297704" y="2887747"/>
            <a:chExt cx="1065258" cy="1065258"/>
          </a:xfrm>
        </p:grpSpPr>
        <p:sp>
          <p:nvSpPr>
            <p:cNvPr id="49" name="椭圆 48"/>
            <p:cNvSpPr/>
            <p:nvPr/>
          </p:nvSpPr>
          <p:spPr>
            <a:xfrm>
              <a:off x="1297704" y="2887747"/>
              <a:ext cx="1065258" cy="106525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8480">
                  <a:schemeClr val="bg1"/>
                </a:gs>
                <a:gs pos="82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25400" cmpd="sng">
              <a:solidFill>
                <a:schemeClr val="bg1"/>
              </a:solidFill>
            </a:ln>
            <a:effectLst>
              <a:outerShdw blurRad="279400" dist="127000" dir="2700000" algn="tl" rotWithShape="0">
                <a:srgbClr val="262626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12"/>
            <p:cNvSpPr>
              <a:spLocks noEditPoints="1"/>
            </p:cNvSpPr>
            <p:nvPr/>
          </p:nvSpPr>
          <p:spPr bwMode="auto">
            <a:xfrm>
              <a:off x="1596034" y="3175386"/>
              <a:ext cx="468599" cy="489980"/>
            </a:xfrm>
            <a:custGeom>
              <a:avLst/>
              <a:gdLst>
                <a:gd name="T0" fmla="*/ 176 w 263"/>
                <a:gd name="T1" fmla="*/ 98 h 275"/>
                <a:gd name="T2" fmla="*/ 167 w 263"/>
                <a:gd name="T3" fmla="*/ 119 h 275"/>
                <a:gd name="T4" fmla="*/ 178 w 263"/>
                <a:gd name="T5" fmla="*/ 136 h 275"/>
                <a:gd name="T6" fmla="*/ 201 w 263"/>
                <a:gd name="T7" fmla="*/ 135 h 275"/>
                <a:gd name="T8" fmla="*/ 209 w 263"/>
                <a:gd name="T9" fmla="*/ 121 h 275"/>
                <a:gd name="T10" fmla="*/ 205 w 263"/>
                <a:gd name="T11" fmla="*/ 115 h 275"/>
                <a:gd name="T12" fmla="*/ 197 w 263"/>
                <a:gd name="T13" fmla="*/ 119 h 275"/>
                <a:gd name="T14" fmla="*/ 192 w 263"/>
                <a:gd name="T15" fmla="*/ 116 h 275"/>
                <a:gd name="T16" fmla="*/ 190 w 263"/>
                <a:gd name="T17" fmla="*/ 110 h 275"/>
                <a:gd name="T18" fmla="*/ 191 w 263"/>
                <a:gd name="T19" fmla="*/ 105 h 275"/>
                <a:gd name="T20" fmla="*/ 195 w 263"/>
                <a:gd name="T21" fmla="*/ 102 h 275"/>
                <a:gd name="T22" fmla="*/ 201 w 263"/>
                <a:gd name="T23" fmla="*/ 98 h 275"/>
                <a:gd name="T24" fmla="*/ 183 w 263"/>
                <a:gd name="T25" fmla="*/ 94 h 275"/>
                <a:gd name="T26" fmla="*/ 256 w 263"/>
                <a:gd name="T27" fmla="*/ 1 h 275"/>
                <a:gd name="T28" fmla="*/ 260 w 263"/>
                <a:gd name="T29" fmla="*/ 6 h 275"/>
                <a:gd name="T30" fmla="*/ 262 w 263"/>
                <a:gd name="T31" fmla="*/ 46 h 275"/>
                <a:gd name="T32" fmla="*/ 247 w 263"/>
                <a:gd name="T33" fmla="*/ 79 h 275"/>
                <a:gd name="T34" fmla="*/ 223 w 263"/>
                <a:gd name="T35" fmla="*/ 105 h 275"/>
                <a:gd name="T36" fmla="*/ 229 w 263"/>
                <a:gd name="T37" fmla="*/ 115 h 275"/>
                <a:gd name="T38" fmla="*/ 230 w 263"/>
                <a:gd name="T39" fmla="*/ 122 h 275"/>
                <a:gd name="T40" fmla="*/ 215 w 263"/>
                <a:gd name="T41" fmla="*/ 168 h 275"/>
                <a:gd name="T42" fmla="*/ 211 w 263"/>
                <a:gd name="T43" fmla="*/ 176 h 275"/>
                <a:gd name="T44" fmla="*/ 206 w 263"/>
                <a:gd name="T45" fmla="*/ 181 h 275"/>
                <a:gd name="T46" fmla="*/ 75 w 263"/>
                <a:gd name="T47" fmla="*/ 274 h 275"/>
                <a:gd name="T48" fmla="*/ 67 w 263"/>
                <a:gd name="T49" fmla="*/ 275 h 275"/>
                <a:gd name="T50" fmla="*/ 61 w 263"/>
                <a:gd name="T51" fmla="*/ 270 h 275"/>
                <a:gd name="T52" fmla="*/ 1 w 263"/>
                <a:gd name="T53" fmla="*/ 182 h 275"/>
                <a:gd name="T54" fmla="*/ 1 w 263"/>
                <a:gd name="T55" fmla="*/ 175 h 275"/>
                <a:gd name="T56" fmla="*/ 6 w 263"/>
                <a:gd name="T57" fmla="*/ 167 h 275"/>
                <a:gd name="T58" fmla="*/ 137 w 263"/>
                <a:gd name="T59" fmla="*/ 75 h 275"/>
                <a:gd name="T60" fmla="*/ 145 w 263"/>
                <a:gd name="T61" fmla="*/ 73 h 275"/>
                <a:gd name="T62" fmla="*/ 192 w 263"/>
                <a:gd name="T63" fmla="*/ 73 h 275"/>
                <a:gd name="T64" fmla="*/ 200 w 263"/>
                <a:gd name="T65" fmla="*/ 74 h 275"/>
                <a:gd name="T66" fmla="*/ 205 w 263"/>
                <a:gd name="T67" fmla="*/ 79 h 275"/>
                <a:gd name="T68" fmla="*/ 223 w 263"/>
                <a:gd name="T69" fmla="*/ 82 h 275"/>
                <a:gd name="T70" fmla="*/ 241 w 263"/>
                <a:gd name="T71" fmla="*/ 59 h 275"/>
                <a:gd name="T72" fmla="*/ 248 w 263"/>
                <a:gd name="T73" fmla="*/ 29 h 275"/>
                <a:gd name="T74" fmla="*/ 244 w 263"/>
                <a:gd name="T75" fmla="*/ 8 h 275"/>
                <a:gd name="T76" fmla="*/ 247 w 263"/>
                <a:gd name="T77" fmla="*/ 3 h 275"/>
                <a:gd name="T78" fmla="*/ 253 w 263"/>
                <a:gd name="T7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3" h="275">
                  <a:moveTo>
                    <a:pt x="183" y="94"/>
                  </a:moveTo>
                  <a:lnTo>
                    <a:pt x="176" y="98"/>
                  </a:lnTo>
                  <a:lnTo>
                    <a:pt x="168" y="107"/>
                  </a:lnTo>
                  <a:lnTo>
                    <a:pt x="167" y="119"/>
                  </a:lnTo>
                  <a:lnTo>
                    <a:pt x="170" y="129"/>
                  </a:lnTo>
                  <a:lnTo>
                    <a:pt x="178" y="136"/>
                  </a:lnTo>
                  <a:lnTo>
                    <a:pt x="190" y="139"/>
                  </a:lnTo>
                  <a:lnTo>
                    <a:pt x="201" y="135"/>
                  </a:lnTo>
                  <a:lnTo>
                    <a:pt x="206" y="129"/>
                  </a:lnTo>
                  <a:lnTo>
                    <a:pt x="209" y="121"/>
                  </a:lnTo>
                  <a:lnTo>
                    <a:pt x="210" y="112"/>
                  </a:lnTo>
                  <a:lnTo>
                    <a:pt x="205" y="115"/>
                  </a:lnTo>
                  <a:lnTo>
                    <a:pt x="201" y="117"/>
                  </a:lnTo>
                  <a:lnTo>
                    <a:pt x="197" y="119"/>
                  </a:lnTo>
                  <a:lnTo>
                    <a:pt x="195" y="117"/>
                  </a:lnTo>
                  <a:lnTo>
                    <a:pt x="192" y="116"/>
                  </a:lnTo>
                  <a:lnTo>
                    <a:pt x="190" y="113"/>
                  </a:lnTo>
                  <a:lnTo>
                    <a:pt x="190" y="110"/>
                  </a:lnTo>
                  <a:lnTo>
                    <a:pt x="190" y="107"/>
                  </a:lnTo>
                  <a:lnTo>
                    <a:pt x="191" y="105"/>
                  </a:lnTo>
                  <a:lnTo>
                    <a:pt x="193" y="102"/>
                  </a:lnTo>
                  <a:lnTo>
                    <a:pt x="195" y="102"/>
                  </a:lnTo>
                  <a:lnTo>
                    <a:pt x="197" y="101"/>
                  </a:lnTo>
                  <a:lnTo>
                    <a:pt x="201" y="98"/>
                  </a:lnTo>
                  <a:lnTo>
                    <a:pt x="192" y="94"/>
                  </a:lnTo>
                  <a:lnTo>
                    <a:pt x="183" y="94"/>
                  </a:lnTo>
                  <a:close/>
                  <a:moveTo>
                    <a:pt x="253" y="0"/>
                  </a:moveTo>
                  <a:lnTo>
                    <a:pt x="256" y="1"/>
                  </a:lnTo>
                  <a:lnTo>
                    <a:pt x="258" y="3"/>
                  </a:lnTo>
                  <a:lnTo>
                    <a:pt x="260" y="6"/>
                  </a:lnTo>
                  <a:lnTo>
                    <a:pt x="263" y="27"/>
                  </a:lnTo>
                  <a:lnTo>
                    <a:pt x="262" y="46"/>
                  </a:lnTo>
                  <a:lnTo>
                    <a:pt x="256" y="64"/>
                  </a:lnTo>
                  <a:lnTo>
                    <a:pt x="247" y="79"/>
                  </a:lnTo>
                  <a:lnTo>
                    <a:pt x="235" y="93"/>
                  </a:lnTo>
                  <a:lnTo>
                    <a:pt x="223" y="105"/>
                  </a:lnTo>
                  <a:lnTo>
                    <a:pt x="227" y="111"/>
                  </a:lnTo>
                  <a:lnTo>
                    <a:pt x="229" y="115"/>
                  </a:lnTo>
                  <a:lnTo>
                    <a:pt x="229" y="119"/>
                  </a:lnTo>
                  <a:lnTo>
                    <a:pt x="230" y="122"/>
                  </a:lnTo>
                  <a:lnTo>
                    <a:pt x="229" y="125"/>
                  </a:lnTo>
                  <a:lnTo>
                    <a:pt x="215" y="168"/>
                  </a:lnTo>
                  <a:lnTo>
                    <a:pt x="214" y="172"/>
                  </a:lnTo>
                  <a:lnTo>
                    <a:pt x="211" y="176"/>
                  </a:lnTo>
                  <a:lnTo>
                    <a:pt x="209" y="178"/>
                  </a:lnTo>
                  <a:lnTo>
                    <a:pt x="206" y="181"/>
                  </a:lnTo>
                  <a:lnTo>
                    <a:pt x="79" y="272"/>
                  </a:lnTo>
                  <a:lnTo>
                    <a:pt x="75" y="274"/>
                  </a:lnTo>
                  <a:lnTo>
                    <a:pt x="71" y="275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61" y="270"/>
                  </a:lnTo>
                  <a:lnTo>
                    <a:pt x="2" y="187"/>
                  </a:lnTo>
                  <a:lnTo>
                    <a:pt x="1" y="182"/>
                  </a:lnTo>
                  <a:lnTo>
                    <a:pt x="0" y="178"/>
                  </a:lnTo>
                  <a:lnTo>
                    <a:pt x="1" y="175"/>
                  </a:lnTo>
                  <a:lnTo>
                    <a:pt x="3" y="171"/>
                  </a:lnTo>
                  <a:lnTo>
                    <a:pt x="6" y="167"/>
                  </a:lnTo>
                  <a:lnTo>
                    <a:pt x="133" y="76"/>
                  </a:lnTo>
                  <a:lnTo>
                    <a:pt x="137" y="75"/>
                  </a:lnTo>
                  <a:lnTo>
                    <a:pt x="141" y="74"/>
                  </a:lnTo>
                  <a:lnTo>
                    <a:pt x="145" y="73"/>
                  </a:lnTo>
                  <a:lnTo>
                    <a:pt x="149" y="73"/>
                  </a:lnTo>
                  <a:lnTo>
                    <a:pt x="192" y="73"/>
                  </a:lnTo>
                  <a:lnTo>
                    <a:pt x="196" y="73"/>
                  </a:lnTo>
                  <a:lnTo>
                    <a:pt x="200" y="74"/>
                  </a:lnTo>
                  <a:lnTo>
                    <a:pt x="202" y="76"/>
                  </a:lnTo>
                  <a:lnTo>
                    <a:pt x="205" y="79"/>
                  </a:lnTo>
                  <a:lnTo>
                    <a:pt x="213" y="91"/>
                  </a:lnTo>
                  <a:lnTo>
                    <a:pt x="223" y="82"/>
                  </a:lnTo>
                  <a:lnTo>
                    <a:pt x="233" y="71"/>
                  </a:lnTo>
                  <a:lnTo>
                    <a:pt x="241" y="59"/>
                  </a:lnTo>
                  <a:lnTo>
                    <a:pt x="246" y="45"/>
                  </a:lnTo>
                  <a:lnTo>
                    <a:pt x="248" y="29"/>
                  </a:lnTo>
                  <a:lnTo>
                    <a:pt x="244" y="11"/>
                  </a:lnTo>
                  <a:lnTo>
                    <a:pt x="244" y="8"/>
                  </a:lnTo>
                  <a:lnTo>
                    <a:pt x="244" y="5"/>
                  </a:lnTo>
                  <a:lnTo>
                    <a:pt x="247" y="3"/>
                  </a:lnTo>
                  <a:lnTo>
                    <a:pt x="249" y="1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453755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文本框 50"/>
          <p:cNvSpPr txBox="1"/>
          <p:nvPr>
            <p:custDataLst>
              <p:tags r:id="rId1"/>
            </p:custDataLst>
          </p:nvPr>
        </p:nvSpPr>
        <p:spPr>
          <a:xfrm>
            <a:off x="746125" y="113665"/>
            <a:ext cx="28727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sym typeface="+mn-ea"/>
              </a:rPr>
              <a:t>阶梯式压测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  <a:p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874713" y="774976"/>
            <a:ext cx="1337199" cy="92990"/>
            <a:chOff x="874713" y="774976"/>
            <a:chExt cx="1337199" cy="9299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874713" y="817375"/>
              <a:ext cx="1337199" cy="8193"/>
            </a:xfrm>
            <a:prstGeom prst="line">
              <a:avLst/>
            </a:prstGeom>
            <a:ln w="25400">
              <a:solidFill>
                <a:srgbClr val="4537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874713" y="774976"/>
              <a:ext cx="402956" cy="92990"/>
            </a:xfrm>
            <a:prstGeom prst="rect">
              <a:avLst/>
            </a:prstGeom>
            <a:solidFill>
              <a:srgbClr val="029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385" y="2377440"/>
            <a:ext cx="8843010" cy="70167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385" y="3573780"/>
            <a:ext cx="5794375" cy="2842895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杭州瑞成信息技术有限公司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415540" y="1396365"/>
            <a:ext cx="5932170" cy="712470"/>
            <a:chOff x="8752107" y="4172730"/>
            <a:chExt cx="2786743" cy="712294"/>
          </a:xfrm>
        </p:grpSpPr>
        <p:sp>
          <p:nvSpPr>
            <p:cNvPr id="12" name="文本框 11"/>
            <p:cNvSpPr txBox="1"/>
            <p:nvPr/>
          </p:nvSpPr>
          <p:spPr>
            <a:xfrm>
              <a:off x="8752107" y="4172730"/>
              <a:ext cx="1151310" cy="460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426EBC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4</a:t>
              </a:r>
              <a:r>
                <a:rPr lang="zh-CN" altLang="en-US" sz="2400" dirty="0">
                  <a:solidFill>
                    <a:srgbClr val="426EBC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、测试执行</a:t>
              </a:r>
              <a:endParaRPr lang="zh-CN" altLang="en-US" sz="2400" dirty="0">
                <a:solidFill>
                  <a:srgbClr val="426EBC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752107" y="4547839"/>
              <a:ext cx="2786743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34115" y="1272727"/>
            <a:ext cx="1065258" cy="1065258"/>
            <a:chOff x="182459" y="4661360"/>
            <a:chExt cx="1065258" cy="1065258"/>
          </a:xfrm>
        </p:grpSpPr>
        <p:sp>
          <p:nvSpPr>
            <p:cNvPr id="52" name="椭圆 51"/>
            <p:cNvSpPr/>
            <p:nvPr/>
          </p:nvSpPr>
          <p:spPr>
            <a:xfrm>
              <a:off x="182459" y="4661360"/>
              <a:ext cx="1065258" cy="106525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8480">
                  <a:schemeClr val="bg1"/>
                </a:gs>
                <a:gs pos="82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25400" cmpd="sng">
              <a:solidFill>
                <a:schemeClr val="bg1"/>
              </a:solidFill>
            </a:ln>
            <a:effectLst>
              <a:outerShdw blurRad="279400" dist="127000" dir="2700000" algn="tl" rotWithShape="0">
                <a:srgbClr val="262626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Freeform 50"/>
            <p:cNvSpPr>
              <a:spLocks noEditPoints="1"/>
            </p:cNvSpPr>
            <p:nvPr/>
          </p:nvSpPr>
          <p:spPr bwMode="auto">
            <a:xfrm>
              <a:off x="470099" y="5030069"/>
              <a:ext cx="489979" cy="327840"/>
            </a:xfrm>
            <a:custGeom>
              <a:avLst/>
              <a:gdLst>
                <a:gd name="T0" fmla="*/ 253 w 275"/>
                <a:gd name="T1" fmla="*/ 74 h 184"/>
                <a:gd name="T2" fmla="*/ 272 w 275"/>
                <a:gd name="T3" fmla="*/ 126 h 184"/>
                <a:gd name="T4" fmla="*/ 275 w 275"/>
                <a:gd name="T5" fmla="*/ 171 h 184"/>
                <a:gd name="T6" fmla="*/ 271 w 275"/>
                <a:gd name="T7" fmla="*/ 178 h 184"/>
                <a:gd name="T8" fmla="*/ 265 w 275"/>
                <a:gd name="T9" fmla="*/ 182 h 184"/>
                <a:gd name="T10" fmla="*/ 260 w 275"/>
                <a:gd name="T11" fmla="*/ 184 h 184"/>
                <a:gd name="T12" fmla="*/ 252 w 275"/>
                <a:gd name="T13" fmla="*/ 180 h 184"/>
                <a:gd name="T14" fmla="*/ 247 w 275"/>
                <a:gd name="T15" fmla="*/ 172 h 184"/>
                <a:gd name="T16" fmla="*/ 248 w 275"/>
                <a:gd name="T17" fmla="*/ 155 h 184"/>
                <a:gd name="T18" fmla="*/ 237 w 275"/>
                <a:gd name="T19" fmla="*/ 103 h 184"/>
                <a:gd name="T20" fmla="*/ 230 w 275"/>
                <a:gd name="T21" fmla="*/ 68 h 184"/>
                <a:gd name="T22" fmla="*/ 137 w 275"/>
                <a:gd name="T23" fmla="*/ 8 h 184"/>
                <a:gd name="T24" fmla="*/ 174 w 275"/>
                <a:gd name="T25" fmla="*/ 13 h 184"/>
                <a:gd name="T26" fmla="*/ 146 w 275"/>
                <a:gd name="T27" fmla="*/ 36 h 184"/>
                <a:gd name="T28" fmla="*/ 112 w 275"/>
                <a:gd name="T29" fmla="*/ 38 h 184"/>
                <a:gd name="T30" fmla="*/ 69 w 275"/>
                <a:gd name="T31" fmla="*/ 61 h 184"/>
                <a:gd name="T32" fmla="*/ 39 w 275"/>
                <a:gd name="T33" fmla="*/ 102 h 184"/>
                <a:gd name="T34" fmla="*/ 28 w 275"/>
                <a:gd name="T35" fmla="*/ 155 h 184"/>
                <a:gd name="T36" fmla="*/ 28 w 275"/>
                <a:gd name="T37" fmla="*/ 172 h 184"/>
                <a:gd name="T38" fmla="*/ 24 w 275"/>
                <a:gd name="T39" fmla="*/ 180 h 184"/>
                <a:gd name="T40" fmla="*/ 16 w 275"/>
                <a:gd name="T41" fmla="*/ 182 h 184"/>
                <a:gd name="T42" fmla="*/ 7 w 275"/>
                <a:gd name="T43" fmla="*/ 181 h 184"/>
                <a:gd name="T44" fmla="*/ 2 w 275"/>
                <a:gd name="T45" fmla="*/ 175 h 184"/>
                <a:gd name="T46" fmla="*/ 0 w 275"/>
                <a:gd name="T47" fmla="*/ 155 h 184"/>
                <a:gd name="T48" fmla="*/ 14 w 275"/>
                <a:gd name="T49" fmla="*/ 89 h 184"/>
                <a:gd name="T50" fmla="*/ 51 w 275"/>
                <a:gd name="T51" fmla="*/ 39 h 184"/>
                <a:gd name="T52" fmla="*/ 105 w 275"/>
                <a:gd name="T53" fmla="*/ 11 h 184"/>
                <a:gd name="T54" fmla="*/ 224 w 275"/>
                <a:gd name="T55" fmla="*/ 0 h 184"/>
                <a:gd name="T56" fmla="*/ 221 w 275"/>
                <a:gd name="T57" fmla="*/ 13 h 184"/>
                <a:gd name="T58" fmla="*/ 211 w 275"/>
                <a:gd name="T59" fmla="*/ 41 h 184"/>
                <a:gd name="T60" fmla="*/ 197 w 275"/>
                <a:gd name="T61" fmla="*/ 79 h 184"/>
                <a:gd name="T62" fmla="*/ 182 w 275"/>
                <a:gd name="T63" fmla="*/ 117 h 184"/>
                <a:gd name="T64" fmla="*/ 168 w 275"/>
                <a:gd name="T65" fmla="*/ 149 h 184"/>
                <a:gd name="T66" fmla="*/ 159 w 275"/>
                <a:gd name="T67" fmla="*/ 167 h 184"/>
                <a:gd name="T68" fmla="*/ 142 w 275"/>
                <a:gd name="T69" fmla="*/ 181 h 184"/>
                <a:gd name="T70" fmla="*/ 122 w 275"/>
                <a:gd name="T71" fmla="*/ 177 h 184"/>
                <a:gd name="T72" fmla="*/ 108 w 275"/>
                <a:gd name="T73" fmla="*/ 162 h 184"/>
                <a:gd name="T74" fmla="*/ 112 w 275"/>
                <a:gd name="T75" fmla="*/ 139 h 184"/>
                <a:gd name="T76" fmla="*/ 123 w 275"/>
                <a:gd name="T77" fmla="*/ 122 h 184"/>
                <a:gd name="T78" fmla="*/ 144 w 275"/>
                <a:gd name="T79" fmla="*/ 96 h 184"/>
                <a:gd name="T80" fmla="*/ 169 w 275"/>
                <a:gd name="T81" fmla="*/ 62 h 184"/>
                <a:gd name="T82" fmla="*/ 195 w 275"/>
                <a:gd name="T83" fmla="*/ 32 h 184"/>
                <a:gd name="T84" fmla="*/ 214 w 275"/>
                <a:gd name="T85" fmla="*/ 9 h 184"/>
                <a:gd name="T86" fmla="*/ 224 w 275"/>
                <a:gd name="T8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5" h="184">
                  <a:moveTo>
                    <a:pt x="237" y="52"/>
                  </a:moveTo>
                  <a:lnTo>
                    <a:pt x="253" y="74"/>
                  </a:lnTo>
                  <a:lnTo>
                    <a:pt x="265" y="98"/>
                  </a:lnTo>
                  <a:lnTo>
                    <a:pt x="272" y="126"/>
                  </a:lnTo>
                  <a:lnTo>
                    <a:pt x="275" y="155"/>
                  </a:lnTo>
                  <a:lnTo>
                    <a:pt x="275" y="171"/>
                  </a:lnTo>
                  <a:lnTo>
                    <a:pt x="274" y="175"/>
                  </a:lnTo>
                  <a:lnTo>
                    <a:pt x="271" y="178"/>
                  </a:lnTo>
                  <a:lnTo>
                    <a:pt x="269" y="181"/>
                  </a:lnTo>
                  <a:lnTo>
                    <a:pt x="265" y="182"/>
                  </a:lnTo>
                  <a:lnTo>
                    <a:pt x="261" y="184"/>
                  </a:lnTo>
                  <a:lnTo>
                    <a:pt x="260" y="184"/>
                  </a:lnTo>
                  <a:lnTo>
                    <a:pt x="255" y="182"/>
                  </a:lnTo>
                  <a:lnTo>
                    <a:pt x="252" y="180"/>
                  </a:lnTo>
                  <a:lnTo>
                    <a:pt x="249" y="176"/>
                  </a:lnTo>
                  <a:lnTo>
                    <a:pt x="247" y="172"/>
                  </a:lnTo>
                  <a:lnTo>
                    <a:pt x="247" y="168"/>
                  </a:lnTo>
                  <a:lnTo>
                    <a:pt x="248" y="155"/>
                  </a:lnTo>
                  <a:lnTo>
                    <a:pt x="244" y="129"/>
                  </a:lnTo>
                  <a:lnTo>
                    <a:pt x="237" y="103"/>
                  </a:lnTo>
                  <a:lnTo>
                    <a:pt x="225" y="82"/>
                  </a:lnTo>
                  <a:lnTo>
                    <a:pt x="230" y="68"/>
                  </a:lnTo>
                  <a:lnTo>
                    <a:pt x="237" y="52"/>
                  </a:lnTo>
                  <a:close/>
                  <a:moveTo>
                    <a:pt x="137" y="8"/>
                  </a:moveTo>
                  <a:lnTo>
                    <a:pt x="156" y="9"/>
                  </a:lnTo>
                  <a:lnTo>
                    <a:pt x="174" y="13"/>
                  </a:lnTo>
                  <a:lnTo>
                    <a:pt x="155" y="36"/>
                  </a:lnTo>
                  <a:lnTo>
                    <a:pt x="146" y="36"/>
                  </a:lnTo>
                  <a:lnTo>
                    <a:pt x="137" y="34"/>
                  </a:lnTo>
                  <a:lnTo>
                    <a:pt x="112" y="38"/>
                  </a:lnTo>
                  <a:lnTo>
                    <a:pt x="89" y="47"/>
                  </a:lnTo>
                  <a:lnTo>
                    <a:pt x="69" y="61"/>
                  </a:lnTo>
                  <a:lnTo>
                    <a:pt x="52" y="79"/>
                  </a:lnTo>
                  <a:lnTo>
                    <a:pt x="39" y="102"/>
                  </a:lnTo>
                  <a:lnTo>
                    <a:pt x="30" y="127"/>
                  </a:lnTo>
                  <a:lnTo>
                    <a:pt x="28" y="155"/>
                  </a:lnTo>
                  <a:lnTo>
                    <a:pt x="28" y="168"/>
                  </a:lnTo>
                  <a:lnTo>
                    <a:pt x="28" y="172"/>
                  </a:lnTo>
                  <a:lnTo>
                    <a:pt x="26" y="176"/>
                  </a:lnTo>
                  <a:lnTo>
                    <a:pt x="24" y="180"/>
                  </a:lnTo>
                  <a:lnTo>
                    <a:pt x="20" y="182"/>
                  </a:lnTo>
                  <a:lnTo>
                    <a:pt x="16" y="182"/>
                  </a:lnTo>
                  <a:lnTo>
                    <a:pt x="11" y="182"/>
                  </a:lnTo>
                  <a:lnTo>
                    <a:pt x="7" y="181"/>
                  </a:lnTo>
                  <a:lnTo>
                    <a:pt x="5" y="178"/>
                  </a:lnTo>
                  <a:lnTo>
                    <a:pt x="2" y="175"/>
                  </a:lnTo>
                  <a:lnTo>
                    <a:pt x="1" y="171"/>
                  </a:lnTo>
                  <a:lnTo>
                    <a:pt x="0" y="155"/>
                  </a:lnTo>
                  <a:lnTo>
                    <a:pt x="4" y="121"/>
                  </a:lnTo>
                  <a:lnTo>
                    <a:pt x="14" y="89"/>
                  </a:lnTo>
                  <a:lnTo>
                    <a:pt x="30" y="62"/>
                  </a:lnTo>
                  <a:lnTo>
                    <a:pt x="51" y="39"/>
                  </a:lnTo>
                  <a:lnTo>
                    <a:pt x="76" y="22"/>
                  </a:lnTo>
                  <a:lnTo>
                    <a:pt x="105" y="11"/>
                  </a:lnTo>
                  <a:lnTo>
                    <a:pt x="137" y="8"/>
                  </a:lnTo>
                  <a:close/>
                  <a:moveTo>
                    <a:pt x="224" y="0"/>
                  </a:moveTo>
                  <a:lnTo>
                    <a:pt x="224" y="4"/>
                  </a:lnTo>
                  <a:lnTo>
                    <a:pt x="221" y="13"/>
                  </a:lnTo>
                  <a:lnTo>
                    <a:pt x="218" y="25"/>
                  </a:lnTo>
                  <a:lnTo>
                    <a:pt x="211" y="41"/>
                  </a:lnTo>
                  <a:lnTo>
                    <a:pt x="205" y="60"/>
                  </a:lnTo>
                  <a:lnTo>
                    <a:pt x="197" y="79"/>
                  </a:lnTo>
                  <a:lnTo>
                    <a:pt x="190" y="98"/>
                  </a:lnTo>
                  <a:lnTo>
                    <a:pt x="182" y="117"/>
                  </a:lnTo>
                  <a:lnTo>
                    <a:pt x="174" y="134"/>
                  </a:lnTo>
                  <a:lnTo>
                    <a:pt x="168" y="149"/>
                  </a:lnTo>
                  <a:lnTo>
                    <a:pt x="163" y="161"/>
                  </a:lnTo>
                  <a:lnTo>
                    <a:pt x="159" y="167"/>
                  </a:lnTo>
                  <a:lnTo>
                    <a:pt x="151" y="176"/>
                  </a:lnTo>
                  <a:lnTo>
                    <a:pt x="142" y="181"/>
                  </a:lnTo>
                  <a:lnTo>
                    <a:pt x="132" y="181"/>
                  </a:lnTo>
                  <a:lnTo>
                    <a:pt x="122" y="177"/>
                  </a:lnTo>
                  <a:lnTo>
                    <a:pt x="113" y="169"/>
                  </a:lnTo>
                  <a:lnTo>
                    <a:pt x="108" y="162"/>
                  </a:lnTo>
                  <a:lnTo>
                    <a:pt x="108" y="150"/>
                  </a:lnTo>
                  <a:lnTo>
                    <a:pt x="112" y="139"/>
                  </a:lnTo>
                  <a:lnTo>
                    <a:pt x="116" y="133"/>
                  </a:lnTo>
                  <a:lnTo>
                    <a:pt x="123" y="122"/>
                  </a:lnTo>
                  <a:lnTo>
                    <a:pt x="132" y="110"/>
                  </a:lnTo>
                  <a:lnTo>
                    <a:pt x="144" y="96"/>
                  </a:lnTo>
                  <a:lnTo>
                    <a:pt x="156" y="79"/>
                  </a:lnTo>
                  <a:lnTo>
                    <a:pt x="169" y="62"/>
                  </a:lnTo>
                  <a:lnTo>
                    <a:pt x="182" y="46"/>
                  </a:lnTo>
                  <a:lnTo>
                    <a:pt x="195" y="32"/>
                  </a:lnTo>
                  <a:lnTo>
                    <a:pt x="205" y="19"/>
                  </a:lnTo>
                  <a:lnTo>
                    <a:pt x="214" y="9"/>
                  </a:lnTo>
                  <a:lnTo>
                    <a:pt x="220" y="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26FB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文本框 50"/>
          <p:cNvSpPr txBox="1"/>
          <p:nvPr>
            <p:custDataLst>
              <p:tags r:id="rId1"/>
            </p:custDataLst>
          </p:nvPr>
        </p:nvSpPr>
        <p:spPr>
          <a:xfrm>
            <a:off x="746125" y="113665"/>
            <a:ext cx="28727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sym typeface="+mn-ea"/>
              </a:rPr>
              <a:t>阶梯式压测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  <a:p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874713" y="774976"/>
            <a:ext cx="1337199" cy="92990"/>
            <a:chOff x="874713" y="774976"/>
            <a:chExt cx="1337199" cy="9299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874713" y="817375"/>
              <a:ext cx="1337199" cy="8193"/>
            </a:xfrm>
            <a:prstGeom prst="line">
              <a:avLst/>
            </a:prstGeom>
            <a:ln w="25400">
              <a:solidFill>
                <a:srgbClr val="4537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874713" y="774976"/>
              <a:ext cx="402956" cy="92990"/>
            </a:xfrm>
            <a:prstGeom prst="rect">
              <a:avLst/>
            </a:prstGeom>
            <a:solidFill>
              <a:srgbClr val="029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930" y="1856740"/>
            <a:ext cx="7740015" cy="4330700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杭州瑞成信息技术有限公司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415540" y="1396365"/>
            <a:ext cx="5932170" cy="712470"/>
            <a:chOff x="8752107" y="4172730"/>
            <a:chExt cx="2786743" cy="712294"/>
          </a:xfrm>
        </p:grpSpPr>
        <p:sp>
          <p:nvSpPr>
            <p:cNvPr id="12" name="文本框 11"/>
            <p:cNvSpPr txBox="1"/>
            <p:nvPr/>
          </p:nvSpPr>
          <p:spPr>
            <a:xfrm>
              <a:off x="8752107" y="4172730"/>
              <a:ext cx="1151310" cy="460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426EBC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4.1</a:t>
              </a:r>
              <a:r>
                <a:rPr lang="zh-CN" altLang="en-US" sz="2400" dirty="0">
                  <a:solidFill>
                    <a:srgbClr val="426EBC"/>
                  </a:solidFill>
                  <a:latin typeface="方正正大黑简体" panose="02000000000000000000" pitchFamily="2" charset="-122"/>
                  <a:ea typeface="方正正大黑简体" panose="02000000000000000000" pitchFamily="2" charset="-122"/>
                </a:rPr>
                <a:t>、参数含义</a:t>
              </a:r>
              <a:endParaRPr lang="zh-CN" altLang="en-US" sz="2400" dirty="0">
                <a:solidFill>
                  <a:srgbClr val="426EBC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752107" y="4547839"/>
              <a:ext cx="2786743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34115" y="1272727"/>
            <a:ext cx="1065258" cy="1065258"/>
            <a:chOff x="182459" y="4661360"/>
            <a:chExt cx="1065258" cy="1065258"/>
          </a:xfrm>
        </p:grpSpPr>
        <p:sp>
          <p:nvSpPr>
            <p:cNvPr id="52" name="椭圆 51"/>
            <p:cNvSpPr/>
            <p:nvPr/>
          </p:nvSpPr>
          <p:spPr>
            <a:xfrm>
              <a:off x="182459" y="4661360"/>
              <a:ext cx="1065258" cy="106525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8480">
                  <a:schemeClr val="bg1"/>
                </a:gs>
                <a:gs pos="82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25400" cmpd="sng">
              <a:solidFill>
                <a:schemeClr val="bg1"/>
              </a:solidFill>
            </a:ln>
            <a:effectLst>
              <a:outerShdw blurRad="279400" dist="127000" dir="2700000" algn="tl" rotWithShape="0">
                <a:srgbClr val="262626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Freeform 50"/>
            <p:cNvSpPr>
              <a:spLocks noEditPoints="1"/>
            </p:cNvSpPr>
            <p:nvPr/>
          </p:nvSpPr>
          <p:spPr bwMode="auto">
            <a:xfrm>
              <a:off x="470099" y="5030069"/>
              <a:ext cx="489979" cy="327840"/>
            </a:xfrm>
            <a:custGeom>
              <a:avLst/>
              <a:gdLst>
                <a:gd name="T0" fmla="*/ 253 w 275"/>
                <a:gd name="T1" fmla="*/ 74 h 184"/>
                <a:gd name="T2" fmla="*/ 272 w 275"/>
                <a:gd name="T3" fmla="*/ 126 h 184"/>
                <a:gd name="T4" fmla="*/ 275 w 275"/>
                <a:gd name="T5" fmla="*/ 171 h 184"/>
                <a:gd name="T6" fmla="*/ 271 w 275"/>
                <a:gd name="T7" fmla="*/ 178 h 184"/>
                <a:gd name="T8" fmla="*/ 265 w 275"/>
                <a:gd name="T9" fmla="*/ 182 h 184"/>
                <a:gd name="T10" fmla="*/ 260 w 275"/>
                <a:gd name="T11" fmla="*/ 184 h 184"/>
                <a:gd name="T12" fmla="*/ 252 w 275"/>
                <a:gd name="T13" fmla="*/ 180 h 184"/>
                <a:gd name="T14" fmla="*/ 247 w 275"/>
                <a:gd name="T15" fmla="*/ 172 h 184"/>
                <a:gd name="T16" fmla="*/ 248 w 275"/>
                <a:gd name="T17" fmla="*/ 155 h 184"/>
                <a:gd name="T18" fmla="*/ 237 w 275"/>
                <a:gd name="T19" fmla="*/ 103 h 184"/>
                <a:gd name="T20" fmla="*/ 230 w 275"/>
                <a:gd name="T21" fmla="*/ 68 h 184"/>
                <a:gd name="T22" fmla="*/ 137 w 275"/>
                <a:gd name="T23" fmla="*/ 8 h 184"/>
                <a:gd name="T24" fmla="*/ 174 w 275"/>
                <a:gd name="T25" fmla="*/ 13 h 184"/>
                <a:gd name="T26" fmla="*/ 146 w 275"/>
                <a:gd name="T27" fmla="*/ 36 h 184"/>
                <a:gd name="T28" fmla="*/ 112 w 275"/>
                <a:gd name="T29" fmla="*/ 38 h 184"/>
                <a:gd name="T30" fmla="*/ 69 w 275"/>
                <a:gd name="T31" fmla="*/ 61 h 184"/>
                <a:gd name="T32" fmla="*/ 39 w 275"/>
                <a:gd name="T33" fmla="*/ 102 h 184"/>
                <a:gd name="T34" fmla="*/ 28 w 275"/>
                <a:gd name="T35" fmla="*/ 155 h 184"/>
                <a:gd name="T36" fmla="*/ 28 w 275"/>
                <a:gd name="T37" fmla="*/ 172 h 184"/>
                <a:gd name="T38" fmla="*/ 24 w 275"/>
                <a:gd name="T39" fmla="*/ 180 h 184"/>
                <a:gd name="T40" fmla="*/ 16 w 275"/>
                <a:gd name="T41" fmla="*/ 182 h 184"/>
                <a:gd name="T42" fmla="*/ 7 w 275"/>
                <a:gd name="T43" fmla="*/ 181 h 184"/>
                <a:gd name="T44" fmla="*/ 2 w 275"/>
                <a:gd name="T45" fmla="*/ 175 h 184"/>
                <a:gd name="T46" fmla="*/ 0 w 275"/>
                <a:gd name="T47" fmla="*/ 155 h 184"/>
                <a:gd name="T48" fmla="*/ 14 w 275"/>
                <a:gd name="T49" fmla="*/ 89 h 184"/>
                <a:gd name="T50" fmla="*/ 51 w 275"/>
                <a:gd name="T51" fmla="*/ 39 h 184"/>
                <a:gd name="T52" fmla="*/ 105 w 275"/>
                <a:gd name="T53" fmla="*/ 11 h 184"/>
                <a:gd name="T54" fmla="*/ 224 w 275"/>
                <a:gd name="T55" fmla="*/ 0 h 184"/>
                <a:gd name="T56" fmla="*/ 221 w 275"/>
                <a:gd name="T57" fmla="*/ 13 h 184"/>
                <a:gd name="T58" fmla="*/ 211 w 275"/>
                <a:gd name="T59" fmla="*/ 41 h 184"/>
                <a:gd name="T60" fmla="*/ 197 w 275"/>
                <a:gd name="T61" fmla="*/ 79 h 184"/>
                <a:gd name="T62" fmla="*/ 182 w 275"/>
                <a:gd name="T63" fmla="*/ 117 h 184"/>
                <a:gd name="T64" fmla="*/ 168 w 275"/>
                <a:gd name="T65" fmla="*/ 149 h 184"/>
                <a:gd name="T66" fmla="*/ 159 w 275"/>
                <a:gd name="T67" fmla="*/ 167 h 184"/>
                <a:gd name="T68" fmla="*/ 142 w 275"/>
                <a:gd name="T69" fmla="*/ 181 h 184"/>
                <a:gd name="T70" fmla="*/ 122 w 275"/>
                <a:gd name="T71" fmla="*/ 177 h 184"/>
                <a:gd name="T72" fmla="*/ 108 w 275"/>
                <a:gd name="T73" fmla="*/ 162 h 184"/>
                <a:gd name="T74" fmla="*/ 112 w 275"/>
                <a:gd name="T75" fmla="*/ 139 h 184"/>
                <a:gd name="T76" fmla="*/ 123 w 275"/>
                <a:gd name="T77" fmla="*/ 122 h 184"/>
                <a:gd name="T78" fmla="*/ 144 w 275"/>
                <a:gd name="T79" fmla="*/ 96 h 184"/>
                <a:gd name="T80" fmla="*/ 169 w 275"/>
                <a:gd name="T81" fmla="*/ 62 h 184"/>
                <a:gd name="T82" fmla="*/ 195 w 275"/>
                <a:gd name="T83" fmla="*/ 32 h 184"/>
                <a:gd name="T84" fmla="*/ 214 w 275"/>
                <a:gd name="T85" fmla="*/ 9 h 184"/>
                <a:gd name="T86" fmla="*/ 224 w 275"/>
                <a:gd name="T8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5" h="184">
                  <a:moveTo>
                    <a:pt x="237" y="52"/>
                  </a:moveTo>
                  <a:lnTo>
                    <a:pt x="253" y="74"/>
                  </a:lnTo>
                  <a:lnTo>
                    <a:pt x="265" y="98"/>
                  </a:lnTo>
                  <a:lnTo>
                    <a:pt x="272" y="126"/>
                  </a:lnTo>
                  <a:lnTo>
                    <a:pt x="275" y="155"/>
                  </a:lnTo>
                  <a:lnTo>
                    <a:pt x="275" y="171"/>
                  </a:lnTo>
                  <a:lnTo>
                    <a:pt x="274" y="175"/>
                  </a:lnTo>
                  <a:lnTo>
                    <a:pt x="271" y="178"/>
                  </a:lnTo>
                  <a:lnTo>
                    <a:pt x="269" y="181"/>
                  </a:lnTo>
                  <a:lnTo>
                    <a:pt x="265" y="182"/>
                  </a:lnTo>
                  <a:lnTo>
                    <a:pt x="261" y="184"/>
                  </a:lnTo>
                  <a:lnTo>
                    <a:pt x="260" y="184"/>
                  </a:lnTo>
                  <a:lnTo>
                    <a:pt x="255" y="182"/>
                  </a:lnTo>
                  <a:lnTo>
                    <a:pt x="252" y="180"/>
                  </a:lnTo>
                  <a:lnTo>
                    <a:pt x="249" y="176"/>
                  </a:lnTo>
                  <a:lnTo>
                    <a:pt x="247" y="172"/>
                  </a:lnTo>
                  <a:lnTo>
                    <a:pt x="247" y="168"/>
                  </a:lnTo>
                  <a:lnTo>
                    <a:pt x="248" y="155"/>
                  </a:lnTo>
                  <a:lnTo>
                    <a:pt x="244" y="129"/>
                  </a:lnTo>
                  <a:lnTo>
                    <a:pt x="237" y="103"/>
                  </a:lnTo>
                  <a:lnTo>
                    <a:pt x="225" y="82"/>
                  </a:lnTo>
                  <a:lnTo>
                    <a:pt x="230" y="68"/>
                  </a:lnTo>
                  <a:lnTo>
                    <a:pt x="237" y="52"/>
                  </a:lnTo>
                  <a:close/>
                  <a:moveTo>
                    <a:pt x="137" y="8"/>
                  </a:moveTo>
                  <a:lnTo>
                    <a:pt x="156" y="9"/>
                  </a:lnTo>
                  <a:lnTo>
                    <a:pt x="174" y="13"/>
                  </a:lnTo>
                  <a:lnTo>
                    <a:pt x="155" y="36"/>
                  </a:lnTo>
                  <a:lnTo>
                    <a:pt x="146" y="36"/>
                  </a:lnTo>
                  <a:lnTo>
                    <a:pt x="137" y="34"/>
                  </a:lnTo>
                  <a:lnTo>
                    <a:pt x="112" y="38"/>
                  </a:lnTo>
                  <a:lnTo>
                    <a:pt x="89" y="47"/>
                  </a:lnTo>
                  <a:lnTo>
                    <a:pt x="69" y="61"/>
                  </a:lnTo>
                  <a:lnTo>
                    <a:pt x="52" y="79"/>
                  </a:lnTo>
                  <a:lnTo>
                    <a:pt x="39" y="102"/>
                  </a:lnTo>
                  <a:lnTo>
                    <a:pt x="30" y="127"/>
                  </a:lnTo>
                  <a:lnTo>
                    <a:pt x="28" y="155"/>
                  </a:lnTo>
                  <a:lnTo>
                    <a:pt x="28" y="168"/>
                  </a:lnTo>
                  <a:lnTo>
                    <a:pt x="28" y="172"/>
                  </a:lnTo>
                  <a:lnTo>
                    <a:pt x="26" y="176"/>
                  </a:lnTo>
                  <a:lnTo>
                    <a:pt x="24" y="180"/>
                  </a:lnTo>
                  <a:lnTo>
                    <a:pt x="20" y="182"/>
                  </a:lnTo>
                  <a:lnTo>
                    <a:pt x="16" y="182"/>
                  </a:lnTo>
                  <a:lnTo>
                    <a:pt x="11" y="182"/>
                  </a:lnTo>
                  <a:lnTo>
                    <a:pt x="7" y="181"/>
                  </a:lnTo>
                  <a:lnTo>
                    <a:pt x="5" y="178"/>
                  </a:lnTo>
                  <a:lnTo>
                    <a:pt x="2" y="175"/>
                  </a:lnTo>
                  <a:lnTo>
                    <a:pt x="1" y="171"/>
                  </a:lnTo>
                  <a:lnTo>
                    <a:pt x="0" y="155"/>
                  </a:lnTo>
                  <a:lnTo>
                    <a:pt x="4" y="121"/>
                  </a:lnTo>
                  <a:lnTo>
                    <a:pt x="14" y="89"/>
                  </a:lnTo>
                  <a:lnTo>
                    <a:pt x="30" y="62"/>
                  </a:lnTo>
                  <a:lnTo>
                    <a:pt x="51" y="39"/>
                  </a:lnTo>
                  <a:lnTo>
                    <a:pt x="76" y="22"/>
                  </a:lnTo>
                  <a:lnTo>
                    <a:pt x="105" y="11"/>
                  </a:lnTo>
                  <a:lnTo>
                    <a:pt x="137" y="8"/>
                  </a:lnTo>
                  <a:close/>
                  <a:moveTo>
                    <a:pt x="224" y="0"/>
                  </a:moveTo>
                  <a:lnTo>
                    <a:pt x="224" y="4"/>
                  </a:lnTo>
                  <a:lnTo>
                    <a:pt x="221" y="13"/>
                  </a:lnTo>
                  <a:lnTo>
                    <a:pt x="218" y="25"/>
                  </a:lnTo>
                  <a:lnTo>
                    <a:pt x="211" y="41"/>
                  </a:lnTo>
                  <a:lnTo>
                    <a:pt x="205" y="60"/>
                  </a:lnTo>
                  <a:lnTo>
                    <a:pt x="197" y="79"/>
                  </a:lnTo>
                  <a:lnTo>
                    <a:pt x="190" y="98"/>
                  </a:lnTo>
                  <a:lnTo>
                    <a:pt x="182" y="117"/>
                  </a:lnTo>
                  <a:lnTo>
                    <a:pt x="174" y="134"/>
                  </a:lnTo>
                  <a:lnTo>
                    <a:pt x="168" y="149"/>
                  </a:lnTo>
                  <a:lnTo>
                    <a:pt x="163" y="161"/>
                  </a:lnTo>
                  <a:lnTo>
                    <a:pt x="159" y="167"/>
                  </a:lnTo>
                  <a:lnTo>
                    <a:pt x="151" y="176"/>
                  </a:lnTo>
                  <a:lnTo>
                    <a:pt x="142" y="181"/>
                  </a:lnTo>
                  <a:lnTo>
                    <a:pt x="132" y="181"/>
                  </a:lnTo>
                  <a:lnTo>
                    <a:pt x="122" y="177"/>
                  </a:lnTo>
                  <a:lnTo>
                    <a:pt x="113" y="169"/>
                  </a:lnTo>
                  <a:lnTo>
                    <a:pt x="108" y="162"/>
                  </a:lnTo>
                  <a:lnTo>
                    <a:pt x="108" y="150"/>
                  </a:lnTo>
                  <a:lnTo>
                    <a:pt x="112" y="139"/>
                  </a:lnTo>
                  <a:lnTo>
                    <a:pt x="116" y="133"/>
                  </a:lnTo>
                  <a:lnTo>
                    <a:pt x="123" y="122"/>
                  </a:lnTo>
                  <a:lnTo>
                    <a:pt x="132" y="110"/>
                  </a:lnTo>
                  <a:lnTo>
                    <a:pt x="144" y="96"/>
                  </a:lnTo>
                  <a:lnTo>
                    <a:pt x="156" y="79"/>
                  </a:lnTo>
                  <a:lnTo>
                    <a:pt x="169" y="62"/>
                  </a:lnTo>
                  <a:lnTo>
                    <a:pt x="182" y="46"/>
                  </a:lnTo>
                  <a:lnTo>
                    <a:pt x="195" y="32"/>
                  </a:lnTo>
                  <a:lnTo>
                    <a:pt x="205" y="19"/>
                  </a:lnTo>
                  <a:lnTo>
                    <a:pt x="214" y="9"/>
                  </a:lnTo>
                  <a:lnTo>
                    <a:pt x="220" y="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26FBF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文本框 50"/>
          <p:cNvSpPr txBox="1"/>
          <p:nvPr>
            <p:custDataLst>
              <p:tags r:id="rId1"/>
            </p:custDataLst>
          </p:nvPr>
        </p:nvSpPr>
        <p:spPr>
          <a:xfrm>
            <a:off x="746125" y="113665"/>
            <a:ext cx="28727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2">
                    <a:lumMod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sym typeface="+mn-ea"/>
              </a:rPr>
              <a:t>阶梯式压测</a:t>
            </a:r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  <a:p>
            <a:endParaRPr lang="zh-CN" altLang="en-US" sz="4000" dirty="0">
              <a:solidFill>
                <a:schemeClr val="bg2">
                  <a:lumMod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874713" y="774976"/>
            <a:ext cx="1337199" cy="92990"/>
            <a:chOff x="874713" y="774976"/>
            <a:chExt cx="1337199" cy="9299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874713" y="817375"/>
              <a:ext cx="1337199" cy="8193"/>
            </a:xfrm>
            <a:prstGeom prst="line">
              <a:avLst/>
            </a:prstGeom>
            <a:ln w="25400">
              <a:solidFill>
                <a:srgbClr val="4537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874713" y="774976"/>
              <a:ext cx="402956" cy="92990"/>
            </a:xfrm>
            <a:prstGeom prst="rect">
              <a:avLst/>
            </a:prstGeom>
            <a:solidFill>
              <a:srgbClr val="029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15540" y="2038985"/>
            <a:ext cx="891857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Start Threads Count：当前行启动的线程总数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Initial Delay/sec：延时启动当前行的线程，单位:秒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Startup Time/sec：启动当前行所有线程达峰值所需时间，单位:秒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Hold Load For/sec：当前行线程达到峰值后的稳定加载时间，单位:秒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Shutdown Time：停止当前行所有线程所需时间，单位:秒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杭州瑞成信息技术有限公司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MH" val="20151015212220"/>
  <p:tag name="MH_LIBRARY" val="GRAPHIC"/>
  <p:tag name="MH_ORDER" val="Rectangle 28"/>
</p:tagLst>
</file>

<file path=ppt/tags/tag11.xml><?xml version="1.0" encoding="utf-8"?>
<p:tagLst xmlns:p="http://schemas.openxmlformats.org/presentationml/2006/main">
  <p:tag name="MH" val="20151015212220"/>
  <p:tag name="MH_LIBRARY" val="GRAPHIC"/>
  <p:tag name="MH_ORDER" val="矩形 6"/>
</p:tagLst>
</file>

<file path=ppt/tags/tag12.xml><?xml version="1.0" encoding="utf-8"?>
<p:tagLst xmlns:p="http://schemas.openxmlformats.org/presentationml/2006/main">
  <p:tag name="MH" val="20151015212220"/>
  <p:tag name="MH_LIBRARY" val="GRAPHIC"/>
  <p:tag name="MH_ORDER" val="Oval 65"/>
</p:tagLst>
</file>

<file path=ppt/tags/tag13.xml><?xml version="1.0" encoding="utf-8"?>
<p:tagLst xmlns:p="http://schemas.openxmlformats.org/presentationml/2006/main">
  <p:tag name="MH" val="20151015212220"/>
  <p:tag name="MH_LIBRARY" val="GRAPHIC"/>
  <p:tag name="MH_ORDER" val="Rectangle 27"/>
</p:tagLst>
</file>

<file path=ppt/tags/tag14.xml><?xml version="1.0" encoding="utf-8"?>
<p:tagLst xmlns:p="http://schemas.openxmlformats.org/presentationml/2006/main">
  <p:tag name="MH" val="20151015212220"/>
  <p:tag name="MH_LIBRARY" val="GRAPHIC"/>
  <p:tag name="MH_ORDER" val="矩形 3"/>
</p:tagLst>
</file>

<file path=ppt/tags/tag15.xml><?xml version="1.0" encoding="utf-8"?>
<p:tagLst xmlns:p="http://schemas.openxmlformats.org/presentationml/2006/main">
  <p:tag name="MH" val="20151015211702"/>
  <p:tag name="MH_LIBRARY" val="GRAPHIC"/>
  <p:tag name="MH_ORDER" val="矩形 1"/>
</p:tagLst>
</file>

<file path=ppt/tags/tag16.xml><?xml version="1.0" encoding="utf-8"?>
<p:tagLst xmlns:p="http://schemas.openxmlformats.org/presentationml/2006/main">
  <p:tag name="MH" val="20151015211702"/>
  <p:tag name="MH_LIBRARY" val="GRAPHIC"/>
  <p:tag name="MH_ORDER" val="矩形 1"/>
</p:tagLst>
</file>

<file path=ppt/tags/tag17.xml><?xml version="1.0" encoding="utf-8"?>
<p:tagLst xmlns:p="http://schemas.openxmlformats.org/presentationml/2006/main">
  <p:tag name="MH" val="20151015211702"/>
  <p:tag name="MH_LIBRARY" val="GRAPHIC"/>
  <p:tag name="MH_ORDER" val="矩形 1"/>
</p:tagLst>
</file>

<file path=ppt/tags/tag18.xml><?xml version="1.0" encoding="utf-8"?>
<p:tagLst xmlns:p="http://schemas.openxmlformats.org/presentationml/2006/main">
  <p:tag name="MH" val="20151015211702"/>
  <p:tag name="MH_LIBRARY" val="GRAPHIC"/>
  <p:tag name="MH_ORDER" val="矩形 1"/>
</p:tagLst>
</file>

<file path=ppt/tags/tag19.xml><?xml version="1.0" encoding="utf-8"?>
<p:tagLst xmlns:p="http://schemas.openxmlformats.org/presentationml/2006/main">
  <p:tag name="MH" val="20151015212220"/>
  <p:tag name="MH_LIBRARY" val="GRAPHIC"/>
</p:tagLst>
</file>

<file path=ppt/tags/tag2.xml><?xml version="1.0" encoding="utf-8"?>
<p:tagLst xmlns:p="http://schemas.openxmlformats.org/presentationml/2006/main">
  <p:tag name="MH" val="20151015212220"/>
  <p:tag name="MH_LIBRARY" val="GRAPHIC"/>
  <p:tag name="MH_ORDER" val="Oval 65"/>
</p:tagLst>
</file>

<file path=ppt/tags/tag20.xml><?xml version="1.0" encoding="utf-8"?>
<p:tagLst xmlns:p="http://schemas.openxmlformats.org/presentationml/2006/main">
  <p:tag name="NORDRI TOOLS WATERMARK" val="kcnkx5tq"/>
</p:tagLst>
</file>

<file path=ppt/tags/tag21.xml><?xml version="1.0" encoding="utf-8"?>
<p:tagLst xmlns:p="http://schemas.openxmlformats.org/presentationml/2006/main">
  <p:tag name="NORDRI TOOLS WATERMARK" val="kcnkx5tq"/>
</p:tagLst>
</file>

<file path=ppt/tags/tag22.xml><?xml version="1.0" encoding="utf-8"?>
<p:tagLst xmlns:p="http://schemas.openxmlformats.org/presentationml/2006/main">
  <p:tag name="NORDRI TOOLS WATERMARK" val="kcnkx5tq"/>
</p:tagLst>
</file>

<file path=ppt/tags/tag23.xml><?xml version="1.0" encoding="utf-8"?>
<p:tagLst xmlns:p="http://schemas.openxmlformats.org/presentationml/2006/main">
  <p:tag name="NORDRI TOOLS WATERMARK" val="kcnkx5tq"/>
</p:tagLst>
</file>

<file path=ppt/tags/tag24.xml><?xml version="1.0" encoding="utf-8"?>
<p:tagLst xmlns:p="http://schemas.openxmlformats.org/presentationml/2006/main">
  <p:tag name="NORDRI TOOLS WATERMARK" val="kcnkx5tq"/>
</p:tagLst>
</file>

<file path=ppt/tags/tag25.xml><?xml version="1.0" encoding="utf-8"?>
<p:tagLst xmlns:p="http://schemas.openxmlformats.org/presentationml/2006/main">
  <p:tag name="NORDRI TOOLS WATERMARK" val="kcnkx5tq"/>
</p:tagLst>
</file>

<file path=ppt/tags/tag26.xml><?xml version="1.0" encoding="utf-8"?>
<p:tagLst xmlns:p="http://schemas.openxmlformats.org/presentationml/2006/main">
  <p:tag name="NORDRI TOOLS WATERMARK" val="kcnkx5tq"/>
</p:tagLst>
</file>

<file path=ppt/tags/tag27.xml><?xml version="1.0" encoding="utf-8"?>
<p:tagLst xmlns:p="http://schemas.openxmlformats.org/presentationml/2006/main">
  <p:tag name="NORDRI TOOLS WATERMARK" val="kcnkx5tq"/>
</p:tagLst>
</file>

<file path=ppt/tags/tag28.xml><?xml version="1.0" encoding="utf-8"?>
<p:tagLst xmlns:p="http://schemas.openxmlformats.org/presentationml/2006/main">
  <p:tag name="NORDRI TOOLS WATERMARK" val="kcnkx5tq"/>
</p:tagLst>
</file>

<file path=ppt/tags/tag29.xml><?xml version="1.0" encoding="utf-8"?>
<p:tagLst xmlns:p="http://schemas.openxmlformats.org/presentationml/2006/main">
  <p:tag name="NORDRI TOOLS WATERMARK" val="kcnkx5tq"/>
</p:tagLst>
</file>

<file path=ppt/tags/tag3.xml><?xml version="1.0" encoding="utf-8"?>
<p:tagLst xmlns:p="http://schemas.openxmlformats.org/presentationml/2006/main">
  <p:tag name="MH" val="20151015212220"/>
  <p:tag name="MH_LIBRARY" val="GRAPHIC"/>
  <p:tag name="MH_ORDER" val="Rectangle 33"/>
</p:tagLst>
</file>

<file path=ppt/tags/tag30.xml><?xml version="1.0" encoding="utf-8"?>
<p:tagLst xmlns:p="http://schemas.openxmlformats.org/presentationml/2006/main">
  <p:tag name="NORDRI TOOLS WATERMARK" val="kcnkx5tq"/>
</p:tagLst>
</file>

<file path=ppt/tags/tag31.xml><?xml version="1.0" encoding="utf-8"?>
<p:tagLst xmlns:p="http://schemas.openxmlformats.org/presentationml/2006/main">
  <p:tag name="NORDRI TOOLS WATERMARK" val="kcnkx5tq"/>
</p:tagLst>
</file>

<file path=ppt/tags/tag32.xml><?xml version="1.0" encoding="utf-8"?>
<p:tagLst xmlns:p="http://schemas.openxmlformats.org/presentationml/2006/main">
  <p:tag name="NORDRI TOOLS WATERMARK" val="kcnkx5tq"/>
</p:tagLst>
</file>

<file path=ppt/tags/tag33.xml><?xml version="1.0" encoding="utf-8"?>
<p:tagLst xmlns:p="http://schemas.openxmlformats.org/presentationml/2006/main">
  <p:tag name="NORDRI TOOLS WATERMARK" val="kcnkx5tq"/>
</p:tagLst>
</file>

<file path=ppt/tags/tag34.xml><?xml version="1.0" encoding="utf-8"?>
<p:tagLst xmlns:p="http://schemas.openxmlformats.org/presentationml/2006/main">
  <p:tag name="NORDRI TOOLS WATERMARK" val="kcnkx5tq"/>
</p:tagLst>
</file>

<file path=ppt/tags/tag35.xml><?xml version="1.0" encoding="utf-8"?>
<p:tagLst xmlns:p="http://schemas.openxmlformats.org/presentationml/2006/main">
  <p:tag name="MH_CONTENTSID" val="268"/>
  <p:tag name="MH_SECTIONID" val="269,270,"/>
  <p:tag name="KSO_WM_DOC_GUID" val="{abb5bdb5-f829-481f-b8d1-6dd8c2a6e64e}"/>
</p:tagLst>
</file>

<file path=ppt/tags/tag4.xml><?xml version="1.0" encoding="utf-8"?>
<p:tagLst xmlns:p="http://schemas.openxmlformats.org/presentationml/2006/main">
  <p:tag name="MH" val="20151015212220"/>
  <p:tag name="MH_LIBRARY" val="GRAPHIC"/>
  <p:tag name="MH_ORDER" val="矩形 3"/>
</p:tagLst>
</file>

<file path=ppt/tags/tag5.xml><?xml version="1.0" encoding="utf-8"?>
<p:tagLst xmlns:p="http://schemas.openxmlformats.org/presentationml/2006/main">
  <p:tag name="NORDRI TOOLS WATERMARK" val="kcnkx5tq"/>
</p:tagLst>
</file>

<file path=ppt/tags/tag6.xml><?xml version="1.0" encoding="utf-8"?>
<p:tagLst xmlns:p="http://schemas.openxmlformats.org/presentationml/2006/main">
  <p:tag name="MH" val="20151015212220"/>
  <p:tag name="MH_LIBRARY" val="GRAPHIC"/>
  <p:tag name="MH_ORDER" val="Oval 65"/>
</p:tagLst>
</file>

<file path=ppt/tags/tag7.xml><?xml version="1.0" encoding="utf-8"?>
<p:tagLst xmlns:p="http://schemas.openxmlformats.org/presentationml/2006/main">
  <p:tag name="MH" val="20151015212220"/>
  <p:tag name="MH_LIBRARY" val="GRAPHIC"/>
  <p:tag name="MH_ORDER" val="Rectangle 29"/>
</p:tagLst>
</file>

<file path=ppt/tags/tag8.xml><?xml version="1.0" encoding="utf-8"?>
<p:tagLst xmlns:p="http://schemas.openxmlformats.org/presentationml/2006/main">
  <p:tag name="MH" val="20151015212220"/>
  <p:tag name="MH_LIBRARY" val="GRAPHIC"/>
  <p:tag name="MH_ORDER" val="矩形 5"/>
</p:tagLst>
</file>

<file path=ppt/tags/tag9.xml><?xml version="1.0" encoding="utf-8"?>
<p:tagLst xmlns:p="http://schemas.openxmlformats.org/presentationml/2006/main">
  <p:tag name="MH" val="20151015212220"/>
  <p:tag name="MH_LIBRARY" val="GRAPHIC"/>
  <p:tag name="MH_ORDER" val="Oval 6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1360</Words>
  <Application>WPS 演示</Application>
  <PresentationFormat>宽屏</PresentationFormat>
  <Paragraphs>173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宋体</vt:lpstr>
      <vt:lpstr>Wingdings</vt:lpstr>
      <vt:lpstr>Arial Black</vt:lpstr>
      <vt:lpstr>微软雅黑</vt:lpstr>
      <vt:lpstr>Calibri</vt:lpstr>
      <vt:lpstr>方正正大黑简体</vt:lpstr>
      <vt:lpstr>黑体</vt:lpstr>
      <vt:lpstr>Arial Narrow</vt:lpstr>
      <vt:lpstr>Calibri</vt:lpstr>
      <vt:lpstr>Wingdings</vt:lpstr>
      <vt:lpstr>等线</vt:lpstr>
      <vt:lpstr>等线 Light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28171</cp:lastModifiedBy>
  <cp:revision>531</cp:revision>
  <dcterms:created xsi:type="dcterms:W3CDTF">2015-10-11T09:53:00Z</dcterms:created>
  <dcterms:modified xsi:type="dcterms:W3CDTF">2019-06-05T07:37:19Z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