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notesMasterIdLst>
    <p:notesMasterId r:id="rId52"/>
  </p:notesMasterIdLst>
  <p:sldIdLst>
    <p:sldId id="330" r:id="rId2"/>
    <p:sldId id="324" r:id="rId3"/>
    <p:sldId id="457" r:id="rId4"/>
    <p:sldId id="421" r:id="rId5"/>
    <p:sldId id="419" r:id="rId6"/>
    <p:sldId id="420" r:id="rId7"/>
    <p:sldId id="422" r:id="rId8"/>
    <p:sldId id="424" r:id="rId9"/>
    <p:sldId id="425" r:id="rId10"/>
    <p:sldId id="426" r:id="rId11"/>
    <p:sldId id="458" r:id="rId12"/>
    <p:sldId id="460" r:id="rId13"/>
    <p:sldId id="427" r:id="rId14"/>
    <p:sldId id="428" r:id="rId15"/>
    <p:sldId id="459" r:id="rId16"/>
    <p:sldId id="437" r:id="rId17"/>
    <p:sldId id="435" r:id="rId18"/>
    <p:sldId id="436" r:id="rId19"/>
    <p:sldId id="399" r:id="rId20"/>
    <p:sldId id="335" r:id="rId21"/>
    <p:sldId id="401" r:id="rId22"/>
    <p:sldId id="402" r:id="rId23"/>
    <p:sldId id="454" r:id="rId24"/>
    <p:sldId id="409" r:id="rId25"/>
    <p:sldId id="410" r:id="rId26"/>
    <p:sldId id="411" r:id="rId27"/>
    <p:sldId id="412" r:id="rId28"/>
    <p:sldId id="414" r:id="rId29"/>
    <p:sldId id="413" r:id="rId30"/>
    <p:sldId id="449" r:id="rId31"/>
    <p:sldId id="450" r:id="rId32"/>
    <p:sldId id="451" r:id="rId33"/>
    <p:sldId id="448" r:id="rId34"/>
    <p:sldId id="464" r:id="rId35"/>
    <p:sldId id="465" r:id="rId36"/>
    <p:sldId id="441" r:id="rId37"/>
    <p:sldId id="455" r:id="rId38"/>
    <p:sldId id="415" r:id="rId39"/>
    <p:sldId id="416" r:id="rId40"/>
    <p:sldId id="417" r:id="rId41"/>
    <p:sldId id="418" r:id="rId42"/>
    <p:sldId id="452" r:id="rId43"/>
    <p:sldId id="403" r:id="rId44"/>
    <p:sldId id="404" r:id="rId45"/>
    <p:sldId id="405" r:id="rId46"/>
    <p:sldId id="406" r:id="rId47"/>
    <p:sldId id="407" r:id="rId48"/>
    <p:sldId id="408" r:id="rId49"/>
    <p:sldId id="463" r:id="rId50"/>
    <p:sldId id="32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55741E-E204-4972-91C8-2FC76E661618}">
          <p14:sldIdLst>
            <p14:sldId id="330"/>
            <p14:sldId id="324"/>
            <p14:sldId id="457"/>
            <p14:sldId id="421"/>
            <p14:sldId id="419"/>
            <p14:sldId id="420"/>
            <p14:sldId id="422"/>
            <p14:sldId id="424"/>
            <p14:sldId id="425"/>
            <p14:sldId id="426"/>
            <p14:sldId id="458"/>
            <p14:sldId id="460"/>
            <p14:sldId id="427"/>
            <p14:sldId id="428"/>
            <p14:sldId id="459"/>
            <p14:sldId id="437"/>
            <p14:sldId id="435"/>
            <p14:sldId id="436"/>
            <p14:sldId id="399"/>
            <p14:sldId id="335"/>
            <p14:sldId id="401"/>
            <p14:sldId id="402"/>
            <p14:sldId id="454"/>
            <p14:sldId id="409"/>
            <p14:sldId id="410"/>
            <p14:sldId id="411"/>
            <p14:sldId id="412"/>
            <p14:sldId id="414"/>
            <p14:sldId id="413"/>
            <p14:sldId id="449"/>
            <p14:sldId id="450"/>
            <p14:sldId id="451"/>
            <p14:sldId id="448"/>
            <p14:sldId id="464"/>
            <p14:sldId id="465"/>
            <p14:sldId id="441"/>
            <p14:sldId id="455"/>
            <p14:sldId id="415"/>
            <p14:sldId id="416"/>
            <p14:sldId id="417"/>
            <p14:sldId id="418"/>
            <p14:sldId id="452"/>
            <p14:sldId id="403"/>
            <p14:sldId id="404"/>
            <p14:sldId id="405"/>
            <p14:sldId id="406"/>
            <p14:sldId id="407"/>
            <p14:sldId id="408"/>
            <p14:sldId id="463"/>
          </p14:sldIdLst>
        </p14:section>
        <p14:section name="无标题节" id="{0C030BEA-91F8-452D-8CB4-D5074541D22B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79" autoAdjust="0"/>
  </p:normalViewPr>
  <p:slideViewPr>
    <p:cSldViewPr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44.xml"/><Relationship Id="rId1" Type="http://schemas.openxmlformats.org/officeDocument/2006/relationships/slide" Target="slides/slide43.xml"/><Relationship Id="rId6" Type="http://schemas.openxmlformats.org/officeDocument/2006/relationships/slide" Target="slides/slide50.xml"/><Relationship Id="rId5" Type="http://schemas.openxmlformats.org/officeDocument/2006/relationships/slide" Target="slides/slide47.xml"/><Relationship Id="rId4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DEB19F-4829-4594-866C-D8661AD59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3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215E4-2C84-4C41-968F-614B716005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659559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EC407-D7D0-4B7F-A054-73F2BE058C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065324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3131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A88D2-F805-4057-81F3-8871767AC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508147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880381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A53A-7EE4-47DD-AB0D-C04848C4D56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821394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20D65-E87D-4CD2-99C8-F04D045D65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229765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32709-293E-4409-8236-FAF9227616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944193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29F8E-8C6F-44BB-905B-5149D634F0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49326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71909-2022-49E6-9487-A43DBB5AB9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271924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D8163-850D-46F1-9AD3-76C704048C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154034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FA04E-C551-45FB-A6C0-96C1190120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59641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0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</p:sldLayoutIdLst>
  <p:transition spd="med">
    <p:pull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ngwang@cug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itage.cn/insights/en/node/224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0A1C2F-0F9C-430F-A038-BC7AC3C5BDF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753FF9-390E-45E2-7AE7-86A0C9D31194}"/>
              </a:ext>
            </a:extLst>
          </p:cNvPr>
          <p:cNvSpPr>
            <a:spLocks noGrp="1"/>
          </p:cNvSpPr>
          <p:nvPr/>
        </p:nvSpPr>
        <p:spPr bwMode="auto">
          <a:xfrm>
            <a:off x="1981200" y="1915318"/>
            <a:ext cx="8229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 勇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Tel:	18602730899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yongwang@cug.edu.cn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QQ:344626782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办公室：计算机学院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645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地理信息系统、遥感影像分析处理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大型复杂系统、智能软件系统开发与运维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编写文档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58836" y="2143162"/>
            <a:ext cx="5233309" cy="18538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编制需求分析文档：将所收集的用户需求编写成需求规格说明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/>
          </a:p>
        </p:txBody>
      </p:sp>
      <p:pic>
        <p:nvPicPr>
          <p:cNvPr id="12293" name="Picture 4" descr="j02919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161157"/>
            <a:ext cx="27876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43673" y="5661248"/>
            <a:ext cx="5750293" cy="677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例子：需求分析过程文档</a:t>
            </a:r>
          </a:p>
        </p:txBody>
      </p:sp>
    </p:spTree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15800" y="3028022"/>
            <a:ext cx="6048670" cy="1325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需求评审：评审需求规格说明，确保与用户达成共识。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5B3C6-AC9E-4707-A7BC-9700973A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9576" y="2862712"/>
            <a:ext cx="248427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1895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055838121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59496" y="2012464"/>
            <a:ext cx="8683973" cy="417671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调查方式</a:t>
            </a: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会谈、询问：围绕软件目标提出具体问题</a:t>
            </a: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参观</a:t>
            </a: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调查表：经过仔细考虑的书面回答可能比会谈中的回答更加准确</a:t>
            </a: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收集分析客户使用的各种表格、有关工作责任、工作流程、工作规范、相关数据标准、业务标准的各种文字资料</a:t>
            </a: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专题报告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50" lvl="1" indent="-514350" algn="just"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软件原型系统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B3D550-E35A-4A31-A640-C296818A244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/>
          </a:p>
        </p:txBody>
      </p:sp>
      <p:pic>
        <p:nvPicPr>
          <p:cNvPr id="13317" name="Picture 4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4221088"/>
            <a:ext cx="1082387" cy="177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68564" y="1916372"/>
            <a:ext cx="7772400" cy="480510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调查内容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用户类型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用户范围及其应用期限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用户应用深度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用户数量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用户基本现状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数据：内容、分类和评价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目前有哪些软硬件、分属哪些部门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目前的缺陷，网络功能如何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ea"/>
              <a:buAutoNum type="circleNumDbPlain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91BAB1-BCD6-48DB-B648-9BBDC5C60A8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/>
          </a:p>
        </p:txBody>
      </p:sp>
      <p:pic>
        <p:nvPicPr>
          <p:cNvPr id="15365" name="Picture 5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10" y="2055763"/>
            <a:ext cx="2411975" cy="2449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结构化分析建模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3C631-A80F-4BF4-8E83-85B7FAA43D66}"/>
              </a:ext>
            </a:extLst>
          </p:cNvPr>
          <p:cNvSpPr/>
          <p:nvPr/>
        </p:nvSpPr>
        <p:spPr>
          <a:xfrm>
            <a:off x="9802199" y="56624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962892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294516"/>
            <a:ext cx="1015434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99456" y="1778644"/>
            <a:ext cx="6480720" cy="4548188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需求分析是发现、求精、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、规格说明和复审的过程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传统的软件工程方法学使用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结构化分析技术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完成分析用户需求的工作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结构化是把软件系统功能当作一个大模块，根据分析与设计的不同要求，进行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模块分解或者组合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把整个系统开发过程分成若干阶段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，每个阶段进行若干活动，完成一个或多个任务，形成符合需求的软件产品。</a:t>
            </a:r>
          </a:p>
          <a:p>
            <a:pPr algn="just"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33AC99-3FDD-4A6F-B864-625A55752DB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/>
          </a:p>
        </p:txBody>
      </p:sp>
      <p:pic>
        <p:nvPicPr>
          <p:cNvPr id="5" name="Picture 5" descr="结构化">
            <a:extLst>
              <a:ext uri="{FF2B5EF4-FFF2-40B4-BE49-F238E27FC236}">
                <a16:creationId xmlns:a16="http://schemas.microsoft.com/office/drawing/2014/main" id="{2290AE88-A9F4-4D70-B270-EE291871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73" y="2152699"/>
            <a:ext cx="4069802" cy="312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724FF1D2-3B9C-4E9E-AE7D-69B35385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24" y="5500592"/>
            <a:ext cx="3954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采用“自顶向下，逐步求精”</a:t>
            </a: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0F273F9-DAD5-4093-A3C8-056308242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584" y="1677342"/>
            <a:ext cx="7772400" cy="4548188"/>
          </a:xfrm>
        </p:spPr>
        <p:txBody>
          <a:bodyPr/>
          <a:lstStyle/>
          <a:p>
            <a:pPr algn="just" eaLnBrk="1" hangingPunct="1"/>
            <a:r>
              <a:rPr lang="zh-CN" altLang="en-US" sz="3200" dirty="0"/>
              <a:t>模型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B869AC-EDCE-4697-82FC-965F9F2D16C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2492375"/>
            <a:ext cx="25320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2565400"/>
            <a:ext cx="2624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752600" y="2303871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宋体" pitchFamily="2" charset="-122"/>
              </a:rPr>
              <a:t> 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2459832" y="6021388"/>
            <a:ext cx="799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/>
              <a:t>为了更好地理解问题，人们常常采用建立模型的方法</a:t>
            </a:r>
          </a:p>
        </p:txBody>
      </p:sp>
    </p:spTree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2E4DB666-6693-4F25-B61A-EA098ACD3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365127"/>
            <a:ext cx="993710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66440" y="1990724"/>
            <a:ext cx="7760916" cy="45481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模型就是为理解事务而对事务做出的一种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，是对事物一种无歧义的表示。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模型可以通过一组图形符号和组成符号的规则组成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结构化分析实质是一种建模活动，通常建立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数据模型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功能模型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行为模型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7C0235-9886-4531-BD6E-073734092DCC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b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2638E993-C767-48D6-89BF-2EC987C33C9A}"/>
              </a:ext>
            </a:extLst>
          </p:cNvPr>
          <p:cNvGrpSpPr>
            <a:grpSpLocks/>
          </p:cNvGrpSpPr>
          <p:nvPr/>
        </p:nvGrpSpPr>
        <p:grpSpPr bwMode="auto">
          <a:xfrm>
            <a:off x="9320412" y="2748758"/>
            <a:ext cx="2376488" cy="2305050"/>
            <a:chOff x="1008" y="1059"/>
            <a:chExt cx="3768" cy="2733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F488F01B-8A7A-409B-88EB-FCB02163E9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9DFC64C9-6A5B-4E76-8E4F-9FD43762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EB32F5E0-D2C9-4474-80B5-B7A71916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FBCB3A94-1382-4047-95AA-08414DCA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</p:spTree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511DF4CF-B18D-4B8E-A6F8-7DB8F4BE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649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F5B091-D3F8-49DF-A2A3-E24EFA9379D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/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3359151" y="1628776"/>
            <a:ext cx="5184775" cy="482441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4224338" y="2420938"/>
            <a:ext cx="3384550" cy="316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5232401" y="3357563"/>
            <a:ext cx="1368425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 flipH="1">
            <a:off x="3648075" y="4149725"/>
            <a:ext cx="1582738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6527801" y="4149725"/>
            <a:ext cx="15843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880100" y="16287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-2169275">
            <a:off x="4270375" y="3103564"/>
            <a:ext cx="177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实体关系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2581504">
            <a:off x="5951538" y="3179764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数据流图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4872038" y="4724401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状态转换图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4872039" y="5734051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控制规格说明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 rot="-2914962">
            <a:off x="3005933" y="2632870"/>
            <a:ext cx="2770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数据对象描述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 rot="3651316">
            <a:off x="6593682" y="2967832"/>
            <a:ext cx="252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/>
              <a:t>处理规格说明</a:t>
            </a: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2640014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6024564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4224339" y="4121150"/>
            <a:ext cx="3240087" cy="27368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59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需求分析</a:t>
            </a:r>
          </a:p>
        </p:txBody>
      </p:sp>
      <p:sp>
        <p:nvSpPr>
          <p:cNvPr id="512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966492" y="2132732"/>
            <a:ext cx="6259016" cy="2592536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．需求分析的基本概念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．如何获取需求</a:t>
            </a:r>
          </a:p>
          <a:p>
            <a:pPr algn="just"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．结构化需求分析建模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F73A74-80E3-44A0-B6CD-610255A17C3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66577F-2A7A-4D72-8EFC-0410146FB35A}"/>
              </a:ext>
            </a:extLst>
          </p:cNvPr>
          <p:cNvSpPr/>
          <p:nvPr/>
        </p:nvSpPr>
        <p:spPr>
          <a:xfrm>
            <a:off x="9977727" y="5662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8111" y="2005012"/>
            <a:ext cx="10225136" cy="4351338"/>
          </a:xfrm>
        </p:spPr>
        <p:txBody>
          <a:bodyPr/>
          <a:lstStyle/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通常使用实体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）来建立数据模型</a:t>
            </a:r>
          </a:p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图中包含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三种基本成分</a:t>
            </a:r>
          </a:p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C9DDE2-F942-439D-895C-FABE7BD65BE1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b="0"/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C16D37-EF45-155A-7F8F-F5710B05F01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35699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SzPct val="110000"/>
              <a:buNone/>
            </a:pPr>
            <a:r>
              <a:rPr lang="en-US" altLang="zh-CN" sz="3200" i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200" i="1" dirty="0">
                <a:latin typeface="微软雅黑" pitchFamily="34" charset="-122"/>
                <a:ea typeface="微软雅黑" pitchFamily="34" charset="-122"/>
              </a:rPr>
              <a:t>实体即数据对象用矩形框表示</a:t>
            </a:r>
          </a:p>
          <a:p>
            <a:pPr lvl="1" algn="just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CDC5A6-BC09-14A4-4DFA-238049C6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192847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05F5874-3177-B761-F48C-09F0FE92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422168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C26DE-4098-88F3-F71E-DC200480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203" y="558956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课程</a:t>
            </a:r>
          </a:p>
        </p:txBody>
      </p:sp>
    </p:spTree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数据对象彼此之间的连接方式称为关系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用连接实体的菱形表示关系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CB9116-1D62-409C-8936-11176D39558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b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066856" y="342900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7283451" y="3429001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195888" y="5646561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4079875" y="4619449"/>
            <a:ext cx="1366838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6600826" y="4763912"/>
            <a:ext cx="1438275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4223792" y="4149727"/>
            <a:ext cx="432346" cy="469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7319963" y="4187649"/>
            <a:ext cx="432346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4800601" y="5267150"/>
            <a:ext cx="646113" cy="379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6745289" y="5321121"/>
            <a:ext cx="538161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1       1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N      M:N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ABF008-D4E7-4275-8EEC-F4D780FA73C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b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998789" y="3357564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7967664" y="3140076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30814" y="5229226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8680" name="AutoShape 7"/>
          <p:cNvSpPr>
            <a:spLocks noChangeArrowheads="1"/>
          </p:cNvSpPr>
          <p:nvPr/>
        </p:nvSpPr>
        <p:spPr bwMode="auto">
          <a:xfrm>
            <a:off x="4008439" y="4437063"/>
            <a:ext cx="1368425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6743700" y="4292601"/>
            <a:ext cx="1943100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4151314" y="4076701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680326" y="3860800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727575" y="5013325"/>
            <a:ext cx="12255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6383338" y="5013325"/>
            <a:ext cx="12255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872038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1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5662613" y="4724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818356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6194425" y="4775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M</a:t>
            </a:r>
          </a:p>
        </p:txBody>
      </p:sp>
    </p:spTree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20938"/>
            <a:ext cx="7594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9"/>
          <p:cNvSpPr txBox="1">
            <a:spLocks noChangeArrowheads="1"/>
          </p:cNvSpPr>
          <p:nvPr/>
        </p:nvSpPr>
        <p:spPr bwMode="auto">
          <a:xfrm>
            <a:off x="2279577" y="17637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706291-A5CE-4705-B08D-E372FD436462}"/>
              </a:ext>
            </a:extLst>
          </p:cNvPr>
          <p:cNvSpPr/>
          <p:nvPr/>
        </p:nvSpPr>
        <p:spPr>
          <a:xfrm>
            <a:off x="9802199" y="56624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1384" y="2241550"/>
            <a:ext cx="10226352" cy="4114800"/>
          </a:xfrm>
        </p:spPr>
        <p:txBody>
          <a:bodyPr>
            <a:normAutofit/>
          </a:bodyPr>
          <a:lstStyle/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DFD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）是一种图形化技术，它描绘信息流和数据从输入到输出的过程所经受的变换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没有具体的物理元素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，它只是描述信息在软件中流动和被处理的情况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数据流图是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系统逻辑功能的图形表示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AD10A8-DD53-4458-9CAF-8ACAE14235AA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35360" y="2132856"/>
            <a:ext cx="10654796" cy="4114800"/>
          </a:xfrm>
        </p:spPr>
        <p:txBody>
          <a:bodyPr>
            <a:normAutofit/>
          </a:bodyPr>
          <a:lstStyle/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可以在任何抽象层次上，使用数据流图表示系统或软件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层次越低表现出的信息流细节和功能细节就越多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数据流图提供了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功能建模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机制，也提供了信息流建模机制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DBD3CB-EE72-4B92-9383-63128C0C70DC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8377A3-241D-45D3-8E5A-2FACB32BF51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 b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213101"/>
            <a:ext cx="684053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9D3547-CF8D-4A0A-8388-FB27BB5923CF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 b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000375" y="3141664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3071813" y="371633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415131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5087938" y="35734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2711450" y="27813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2684463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5591175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6673850" y="3213100"/>
            <a:ext cx="1079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6745288" y="3787775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>
            <a:off x="7824788" y="3213101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>
            <a:off x="8761413" y="36449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6384925" y="28527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6357938" y="37877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9264650" y="3068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3143250" y="32845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16725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3216275" y="4941889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 flipV="1">
            <a:off x="3287713" y="55165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AutoShape 24"/>
          <p:cNvSpPr>
            <a:spLocks noChangeArrowheads="1"/>
          </p:cNvSpPr>
          <p:nvPr/>
        </p:nvSpPr>
        <p:spPr bwMode="auto">
          <a:xfrm>
            <a:off x="4367213" y="4941889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>
            <a:off x="5303838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2927350" y="458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2900363" y="5516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5807075" y="47974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3359150" y="5084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</p:spTree>
  </p:cSld>
  <p:clrMapOvr>
    <a:masterClrMapping/>
  </p:clrMapOvr>
  <p:transition spd="med">
    <p:pull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2544EE-DFEF-4A2E-A4DB-A1D5D4DD1C33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 b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300037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5016500" y="3789364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415131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V="1">
            <a:off x="5016500" y="3141664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92735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9117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5303838" y="35004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4828" name="Text Box 26"/>
          <p:cNvSpPr txBox="1">
            <a:spLocks noChangeArrowheads="1"/>
          </p:cNvSpPr>
          <p:nvPr/>
        </p:nvSpPr>
        <p:spPr bwMode="auto">
          <a:xfrm>
            <a:off x="6167438" y="44370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29" name="Text Box 27"/>
          <p:cNvSpPr txBox="1">
            <a:spLocks noChangeArrowheads="1"/>
          </p:cNvSpPr>
          <p:nvPr/>
        </p:nvSpPr>
        <p:spPr bwMode="auto">
          <a:xfrm>
            <a:off x="5880100" y="505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  <p:sp>
        <p:nvSpPr>
          <p:cNvPr id="34830" name="Text Box 28"/>
          <p:cNvSpPr txBox="1">
            <a:spLocks noChangeArrowheads="1"/>
          </p:cNvSpPr>
          <p:nvPr/>
        </p:nvSpPr>
        <p:spPr bwMode="auto">
          <a:xfrm>
            <a:off x="559117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1" name="Line 29"/>
          <p:cNvSpPr>
            <a:spLocks noChangeShapeType="1"/>
          </p:cNvSpPr>
          <p:nvPr/>
        </p:nvSpPr>
        <p:spPr bwMode="auto">
          <a:xfrm>
            <a:off x="66008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2" name="Line 30"/>
          <p:cNvSpPr>
            <a:spLocks noChangeShapeType="1"/>
          </p:cNvSpPr>
          <p:nvPr/>
        </p:nvSpPr>
        <p:spPr bwMode="auto">
          <a:xfrm>
            <a:off x="8616950" y="3789364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3" name="AutoShape 31"/>
          <p:cNvSpPr>
            <a:spLocks noChangeArrowheads="1"/>
          </p:cNvSpPr>
          <p:nvPr/>
        </p:nvSpPr>
        <p:spPr bwMode="auto">
          <a:xfrm>
            <a:off x="775176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34" name="Line 32"/>
          <p:cNvSpPr>
            <a:spLocks noChangeShapeType="1"/>
          </p:cNvSpPr>
          <p:nvPr/>
        </p:nvSpPr>
        <p:spPr bwMode="auto">
          <a:xfrm flipV="1">
            <a:off x="8616950" y="3141664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Text Box 33"/>
          <p:cNvSpPr txBox="1">
            <a:spLocks noChangeArrowheads="1"/>
          </p:cNvSpPr>
          <p:nvPr/>
        </p:nvSpPr>
        <p:spPr bwMode="auto">
          <a:xfrm>
            <a:off x="652780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36" name="Text Box 34"/>
          <p:cNvSpPr txBox="1">
            <a:spLocks noChangeArrowheads="1"/>
          </p:cNvSpPr>
          <p:nvPr/>
        </p:nvSpPr>
        <p:spPr bwMode="auto">
          <a:xfrm>
            <a:off x="919162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37" name="Text Box 35"/>
          <p:cNvSpPr txBox="1">
            <a:spLocks noChangeArrowheads="1"/>
          </p:cNvSpPr>
          <p:nvPr/>
        </p:nvSpPr>
        <p:spPr bwMode="auto">
          <a:xfrm>
            <a:off x="8904288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4838" name="Text Box 37"/>
          <p:cNvSpPr txBox="1">
            <a:spLocks noChangeArrowheads="1"/>
          </p:cNvSpPr>
          <p:nvPr/>
        </p:nvSpPr>
        <p:spPr bwMode="auto">
          <a:xfrm>
            <a:off x="919162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9" name="Line 38"/>
          <p:cNvSpPr>
            <a:spLocks noChangeShapeType="1"/>
          </p:cNvSpPr>
          <p:nvPr/>
        </p:nvSpPr>
        <p:spPr bwMode="auto">
          <a:xfrm>
            <a:off x="3575050" y="520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39"/>
          <p:cNvSpPr>
            <a:spLocks noChangeShapeType="1"/>
          </p:cNvSpPr>
          <p:nvPr/>
        </p:nvSpPr>
        <p:spPr bwMode="auto">
          <a:xfrm>
            <a:off x="5519738" y="5419726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AutoShape 40"/>
          <p:cNvSpPr>
            <a:spLocks noChangeArrowheads="1"/>
          </p:cNvSpPr>
          <p:nvPr/>
        </p:nvSpPr>
        <p:spPr bwMode="auto">
          <a:xfrm>
            <a:off x="4656138" y="4772026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42" name="Line 41"/>
          <p:cNvSpPr>
            <a:spLocks noChangeShapeType="1"/>
          </p:cNvSpPr>
          <p:nvPr/>
        </p:nvSpPr>
        <p:spPr bwMode="auto">
          <a:xfrm flipV="1">
            <a:off x="5519738" y="4914900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Text Box 42"/>
          <p:cNvSpPr txBox="1">
            <a:spLocks noChangeArrowheads="1"/>
          </p:cNvSpPr>
          <p:nvPr/>
        </p:nvSpPr>
        <p:spPr bwMode="auto">
          <a:xfrm>
            <a:off x="2855913" y="52752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44" name="Text Box 43"/>
          <p:cNvSpPr txBox="1">
            <a:spLocks noChangeArrowheads="1"/>
          </p:cNvSpPr>
          <p:nvPr/>
        </p:nvSpPr>
        <p:spPr bwMode="auto">
          <a:xfrm>
            <a:off x="6240463" y="585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45" name="Text Box 46"/>
          <p:cNvSpPr txBox="1">
            <a:spLocks noChangeArrowheads="1"/>
          </p:cNvSpPr>
          <p:nvPr/>
        </p:nvSpPr>
        <p:spPr bwMode="auto">
          <a:xfrm>
            <a:off x="8328025" y="40036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</p:spTree>
  </p:cSld>
  <p:clrMapOvr>
    <a:masterClrMapping/>
  </p:clrMapOvr>
  <p:transition spd="med">
    <p:pull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71464" y="1985483"/>
            <a:ext cx="10082336" cy="4114800"/>
          </a:xfrm>
        </p:spPr>
        <p:txBody>
          <a:bodyPr>
            <a:noAutofit/>
          </a:bodyPr>
          <a:lstStyle/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一家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工厂采购部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每天需要一张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定货报表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对于每个需要定货的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零件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，应该列出下述数据：零件编号、零件名称、定货数量、目前价格和供应者。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当某种零件的库存数量少于库存临界值时，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仓库管理员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采购员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定货</a:t>
            </a: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4E5301-2965-438D-AEAC-5590EF9FDAE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软件需求分析概念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2493943788"/>
      </p:ext>
    </p:extLst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2060576"/>
            <a:ext cx="7858125" cy="1800225"/>
          </a:xfrm>
          <a:noFill/>
        </p:spPr>
      </p:pic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2CE98-201F-4B3E-A26F-249276DEAF2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 b="0"/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3071814" y="4365625"/>
            <a:ext cx="4103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确定数据流的起点和终点</a:t>
            </a:r>
          </a:p>
        </p:txBody>
      </p:sp>
      <p:pic>
        <p:nvPicPr>
          <p:cNvPr id="36870" name="图片 5" descr="12N91L95360-32GZ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941889"/>
            <a:ext cx="107473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8024" y="2668850"/>
            <a:ext cx="8278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数据流图例子</a:t>
            </a: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089" y="1773239"/>
            <a:ext cx="8429625" cy="3455987"/>
          </a:xfrm>
          <a:noFill/>
        </p:spPr>
      </p:pic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57BD5-F2F3-4CDF-9C92-AE0BF75173C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b="0"/>
          </a:p>
        </p:txBody>
      </p:sp>
      <p:sp>
        <p:nvSpPr>
          <p:cNvPr id="37892" name="TextBox 6"/>
          <p:cNvSpPr txBox="1">
            <a:spLocks noChangeArrowheads="1"/>
          </p:cNvSpPr>
          <p:nvPr/>
        </p:nvSpPr>
        <p:spPr bwMode="auto">
          <a:xfrm>
            <a:off x="3287714" y="5426076"/>
            <a:ext cx="6408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将定货系统分解：事物处理和产生报表</a:t>
            </a:r>
            <a:endParaRPr lang="en-US" altLang="zh-CN" sz="28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0168" y="3501008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2952" y="3414144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536" y="1773660"/>
            <a:ext cx="8604250" cy="3311525"/>
          </a:xfrm>
          <a:noFill/>
        </p:spPr>
      </p:pic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F90D60-C961-4508-8FC3-B51F8FB5FDA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 b="0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3287714" y="5300664"/>
            <a:ext cx="684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将事物处理分解：更新库存和处理定货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800" y="3356424"/>
            <a:ext cx="4673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75520" y="2217041"/>
            <a:ext cx="9289032" cy="4114800"/>
          </a:xfrm>
        </p:spPr>
        <p:txBody>
          <a:bodyPr>
            <a:normAutofit/>
          </a:bodyPr>
          <a:lstStyle/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通常数据流图忽略出错处理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不绘制出现某个数据流的条件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数据流图考虑“做什么”，而不考虑“如何去做”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请记住分层绘制数据流图</a:t>
            </a: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951ADF-64FB-4B6A-8D37-9BDBA0AEF54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5285B7-0B86-4E77-9928-D318942C4C8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 b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1775520" y="1784668"/>
            <a:ext cx="885748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为方便储户，某银行拟开发计算机储蓄系统。储户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存款单或取款单由业务人员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键入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系统。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如果是存款，系统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存款人姓名、住址、身份证号、存款类型、存款日期、到期日期、利率及密码等信息，并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打印出存款单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给储户。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如果是取款，系统首先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核对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储户密码，若密码正确，则系统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计算利息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打印出利息清单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给用户。</a:t>
            </a:r>
          </a:p>
        </p:txBody>
      </p:sp>
    </p:spTree>
    <p:extLst>
      <p:ext uri="{BB962C8B-B14F-4D97-AF65-F5344CB8AC3E}">
        <p14:creationId xmlns:p14="http://schemas.microsoft.com/office/powerpoint/2010/main" val="1359339503"/>
      </p:ext>
    </p:extLst>
  </p:cSld>
  <p:clrMapOvr>
    <a:masterClrMapping/>
  </p:clrMapOvr>
  <p:transition spd="med">
    <p:pull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92313" y="1792288"/>
          <a:ext cx="81375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466667" imgH="3530159" progId="Photoshop.Image.8">
                  <p:embed/>
                </p:oleObj>
              </mc:Choice>
              <mc:Fallback>
                <p:oleObj name="Image" r:id="rId2" imgW="7466667" imgH="3530159" progId="Photoshop.Image.8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792288"/>
                        <a:ext cx="8137525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E887E9-C422-4368-A68C-D8DBD91A4515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1360090246"/>
      </p:ext>
    </p:extLst>
  </p:cSld>
  <p:clrMapOvr>
    <a:masterClrMapping/>
  </p:clrMapOvr>
  <p:transition spd="med">
    <p:pull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08213" y="2097088"/>
          <a:ext cx="8228012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479365" imgH="2552381" progId="Photoshop.Image.8">
                  <p:embed/>
                </p:oleObj>
              </mc:Choice>
              <mc:Fallback>
                <p:oleObj name="Image" r:id="rId2" imgW="7479365" imgH="2552381" progId="Photoshop.Image.8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097088"/>
                        <a:ext cx="8228012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0CA048-08FC-4900-B638-EF09113335E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53175967"/>
      </p:ext>
    </p:extLst>
  </p:cSld>
  <p:clrMapOvr>
    <a:masterClrMapping/>
  </p:clrMapOvr>
  <p:transition spd="med">
    <p:pull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487488" y="1877877"/>
            <a:ext cx="9722296" cy="411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⑴由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企业或个人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捐助请求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，经身份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后被接受，对捐助人进行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授予捐助证书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，捐款存入银行。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⑵由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中小学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教育单位提出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用款申请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，在进行相应的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合法性校验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后做出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⑶每月给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基金会的理事会一份财政状况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，列出本月的收入和支出情况和资金余额。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3A6B5C-B1DB-4291-8B99-24A5DC95AF40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b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0E06EA-5D1C-4CB0-914C-8AD428D8C904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188641"/>
            <a:ext cx="7886700" cy="13255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83432" y="2361913"/>
            <a:ext cx="9937104" cy="4114800"/>
          </a:xfrm>
        </p:spPr>
        <p:txBody>
          <a:bodyPr>
            <a:normAutofit/>
          </a:bodyPr>
          <a:lstStyle/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状态转换图通过描绘系统的状态以及引起系统状态的事件，来表示系统的行为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状态转换图提供了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行为建模机制</a:t>
            </a:r>
          </a:p>
          <a:p>
            <a:pPr marL="1028700" lvl="1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84A357-CD51-4BCF-BDFF-40EE57BE9DE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03512" y="2132856"/>
            <a:ext cx="8556871" cy="4114800"/>
          </a:xfrm>
        </p:spPr>
        <p:txBody>
          <a:bodyPr>
            <a:normAutofit/>
          </a:bodyPr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marL="1485900" lvl="2" indent="-571500" algn="just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一个状态代表系统的一种行为模式</a:t>
            </a:r>
          </a:p>
          <a:p>
            <a:pPr marL="1485900" lvl="2" indent="-571500" algn="just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在状态转换图中，包括：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中间状态</a:t>
            </a:r>
          </a:p>
          <a:p>
            <a:pPr marL="990600" lvl="1" indent="-533400" algn="just"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AF84C6-FF20-42C5-A10C-7A16E4F4ED2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软件需求分析定义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75520" y="2274720"/>
            <a:ext cx="9433048" cy="3458536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需求分析是系统研发的基础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是对用户进行深入细致的调查基础上进行的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是通过与系统潜在用户进行书面或口头交流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将收集的信息根据系统软件设计的要求归纳整理后，得到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对系统概略的描述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847528" y="1916113"/>
            <a:ext cx="9145016" cy="4114800"/>
          </a:xfrm>
        </p:spPr>
        <p:txBody>
          <a:bodyPr>
            <a:normAutofit/>
          </a:bodyPr>
          <a:lstStyle/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事件是某个特定时刻发生的事情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他是引起系统从一个状态转换成另一个状态的外界事件的抽象</a:t>
            </a: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70683E-8EF6-422E-ABFF-0ECD60048A5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4"/>
            <a:ext cx="7772400" cy="720725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8E2CF9-F8DF-4BBA-8ACC-BD7974784B6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3071813" y="37893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3287714" y="39052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4872038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4872038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943476" y="316865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1</a:t>
            </a:r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7032625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70326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7104063" y="31686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2</a:t>
            </a:r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5951539" y="39338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8112126" y="39338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9191626" y="3644901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9363075" y="38338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3646489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1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6024564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2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8256589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3</a:t>
            </a:r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2927350" y="4868864"/>
            <a:ext cx="590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1">
                <a:latin typeface="微软雅黑" pitchFamily="34" charset="-122"/>
                <a:ea typeface="微软雅黑" pitchFamily="34" charset="-122"/>
              </a:rPr>
              <a:t>电梯状态例子</a:t>
            </a:r>
          </a:p>
        </p:txBody>
      </p:sp>
    </p:spTree>
  </p:cSld>
  <p:clrMapOvr>
    <a:masterClrMapping/>
  </p:clrMapOvr>
  <p:transition spd="med">
    <p:pull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B1D10BF5-F06C-4899-ACFF-6BA3D728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pic>
        <p:nvPicPr>
          <p:cNvPr id="46083" name="内容占位符 4" descr="elevat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3" y="1700214"/>
            <a:ext cx="7192962" cy="4371975"/>
          </a:xfrm>
        </p:spPr>
      </p:pic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B23C28-0675-4C6C-809C-D55123BD82AB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b="0"/>
          </a:p>
        </p:txBody>
      </p:sp>
      <p:pic>
        <p:nvPicPr>
          <p:cNvPr id="74754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27647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3386E-6 L 0.30729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00023 L 0.30729 0.283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3 0.30181 L 0.36233 -0.031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0.02081 L 0.30729 0.312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3358 L 0.05729 0.3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95400" y="2011377"/>
            <a:ext cx="10515600" cy="3971925"/>
          </a:xfrm>
        </p:spPr>
        <p:txBody>
          <a:bodyPr>
            <a:noAutofit/>
          </a:bodyPr>
          <a:lstStyle/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数据字典是关于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数据信息的集合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，为描述结构化分析过程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定义对象的内容</a:t>
            </a:r>
          </a:p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是所有与系统相关的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数据元素的有组织的列表</a:t>
            </a:r>
          </a:p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数据字典描述在数据模型、功能模型和行为模型中出现的数据对象和控制信息的特性，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给出这些对象的精确定义</a:t>
            </a: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9E9B2B-7749-42D9-9C1B-FF8D1C404B31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 b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F772F-4039-4869-A550-06CDB5B0A586}"/>
              </a:ext>
            </a:extLst>
          </p:cNvPr>
          <p:cNvSpPr/>
          <p:nvPr/>
        </p:nvSpPr>
        <p:spPr>
          <a:xfrm>
            <a:off x="9381833" y="492217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12-13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186219"/>
            <a:ext cx="10945216" cy="41878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数据字典与其他描述方法一起构成了系统的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字典最重要的用途都是供人查询，解释条目；</a:t>
            </a:r>
          </a:p>
          <a:p>
            <a:pPr marL="514350" indent="-514350" algn="just"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有助于改进不同的开发人员之间的通信；</a:t>
            </a:r>
          </a:p>
          <a:p>
            <a:pPr marL="514350" indent="-514350" algn="just"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是存储文件或数据库设计的基础 ；</a:t>
            </a:r>
          </a:p>
          <a:p>
            <a:pPr marL="514350" indent="-514350" algn="just"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在实施阶段，还可参照数据字典描述数据；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数据字典可以引导分析员细化系统需求。</a:t>
            </a:r>
          </a:p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9D3F00-0FDE-4E97-B799-5EC3B6118105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type="tbl" idx="1"/>
          </p:nvPr>
        </p:nvGraphicFramePr>
        <p:xfrm>
          <a:off x="2362200" y="1905001"/>
          <a:ext cx="7772400" cy="4114801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由。。。组成（定义为。。。）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和（顺序关系的连接）例，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x=a+b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重复  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x={a+b}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是由零次或多次重复的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[/]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可选择（选一个）例，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x=[a/b]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中选择一个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可选（也可不选）例，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是任选的，可在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中出现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C09345-2BD7-450F-AABB-4866D552EAB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700214"/>
            <a:ext cx="7772400" cy="4548187"/>
          </a:xfrm>
        </p:spPr>
        <p:txBody>
          <a:bodyPr/>
          <a:lstStyle/>
          <a:p>
            <a:pPr marL="533400" indent="-533400" algn="just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数据流条目</a:t>
            </a:r>
          </a:p>
          <a:p>
            <a:pPr marL="533400" indent="-533400" algn="just">
              <a:buNone/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E2BC9C-5E46-4602-8E5B-2DE92F4D315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 b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79650" y="2349501"/>
            <a:ext cx="8064500" cy="395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数据流名：注册申请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简述：每学期开学需要学生注册登记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组成：注册申请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入学日期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注册日期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开学一周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峰值：第一周每天下午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689622"/>
            <a:ext cx="7772400" cy="803275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文件条目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C466D0-C191-4F41-B7F2-388ED2294B2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 b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703388" y="2276475"/>
            <a:ext cx="8856662" cy="32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文件名：成绩档案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简述：包括所有在册学生各门课程的考试成绩和学分信息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组成：成绩档案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考试成绩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学分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次考试结束一周内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峰值：学期最后一周每天下午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700213"/>
            <a:ext cx="7772400" cy="876300"/>
          </a:xfrm>
        </p:spPr>
        <p:txBody>
          <a:bodyPr/>
          <a:lstStyle/>
          <a:p>
            <a:pPr algn="just" eaLnBrk="1" hangingPunct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数据项条目</a:t>
            </a:r>
          </a:p>
          <a:p>
            <a:pPr lvl="1" eaLnBrk="1" hangingPunct="1">
              <a:spcBef>
                <a:spcPct val="0"/>
              </a:spcBef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E851C3-0BDF-466E-B948-78DB63DC6BC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 b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589214" y="2276476"/>
            <a:ext cx="7035179" cy="3673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名称：学号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简述：每个在校学生的学生编号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组成：学号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0"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+ XX + </a:t>
            </a:r>
            <a:r>
              <a:rPr kumimoji="0"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kumimoji="0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年级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专业 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序号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值类型：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位数字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取值范围：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68E55-1ACE-42C7-91BF-5740DCF5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9394" name="图片 1">
            <a:extLst>
              <a:ext uri="{FF2B5EF4-FFF2-40B4-BE49-F238E27FC236}">
                <a16:creationId xmlns:a16="http://schemas.microsoft.com/office/drawing/2014/main" id="{504A5AE9-841F-4A44-AFEA-AA9DB87A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1" y="4763"/>
            <a:ext cx="9176245" cy="60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29715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软件需求目标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99456" y="2204864"/>
            <a:ext cx="7848872" cy="5013176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软件需求分析的目标是深入描述软件的①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和②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确定软件的③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确定与其他系统④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细节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607E2D-5FA4-4F79-A4C9-A4CD6782515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/>
          </a:p>
        </p:txBody>
      </p:sp>
      <p:pic>
        <p:nvPicPr>
          <p:cNvPr id="7173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08" y="2456892"/>
            <a:ext cx="1656184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655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31504" y="196807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张海藩</a:t>
            </a:r>
            <a:r>
              <a:rPr lang="en-US" altLang="zh-CN" sz="3200" dirty="0"/>
              <a:t>, </a:t>
            </a:r>
            <a:r>
              <a:rPr lang="zh-CN" altLang="en-US" sz="3200" dirty="0"/>
              <a:t>软件工程</a:t>
            </a:r>
            <a:r>
              <a:rPr lang="en-US" altLang="zh-CN" sz="3200" dirty="0"/>
              <a:t>,</a:t>
            </a:r>
            <a:r>
              <a:rPr lang="zh-CN" altLang="en-US" sz="3200" dirty="0"/>
              <a:t>人民邮电出版社</a:t>
            </a:r>
          </a:p>
          <a:p>
            <a:pPr eaLnBrk="1" hangingPunct="1"/>
            <a:r>
              <a:rPr lang="zh-CN" altLang="en-US" sz="3200" dirty="0"/>
              <a:t>软件过程改进</a:t>
            </a:r>
          </a:p>
          <a:p>
            <a:pPr eaLnBrk="1" hangingPunct="1"/>
            <a:r>
              <a:rPr lang="en-US" altLang="zh-CN" sz="3200" dirty="0"/>
              <a:t>CMM</a:t>
            </a:r>
          </a:p>
          <a:p>
            <a:pPr eaLnBrk="1" hangingPunct="1"/>
            <a:r>
              <a:rPr lang="zh-CN" altLang="en-US" sz="3200" dirty="0"/>
              <a:t>面向对象的软件工程</a:t>
            </a:r>
          </a:p>
          <a:p>
            <a:pPr eaLnBrk="1" hangingPunct="1"/>
            <a:r>
              <a:rPr lang="zh-CN" altLang="en-US" sz="3200" dirty="0"/>
              <a:t>软件配置管理</a:t>
            </a:r>
          </a:p>
          <a:p>
            <a:pPr eaLnBrk="1" hangingPunct="1"/>
            <a:r>
              <a:rPr lang="en-US" altLang="zh-CN" sz="3200" dirty="0"/>
              <a:t>Internet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FA45F-1502-451B-9879-A25FB233EFEB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FBE3FC-EB59-4F91-AE4D-A11D15F1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564904"/>
            <a:ext cx="2476190" cy="3314286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软件需求分析任务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14730" y="612565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AA03ED-C631-43AB-97D4-0542B4A3571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3936305" y="2982406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当前系统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007743" y="4638169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目标系统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807968" y="3053844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模型化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807968" y="3558669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抽象化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176393" y="3198306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7247830" y="4709606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5807968" y="5142994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具体化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5807968" y="4638169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实例化</a:t>
            </a:r>
          </a:p>
        </p:txBody>
      </p:sp>
      <p:sp>
        <p:nvSpPr>
          <p:cNvPr id="8205" name="AutoShape 14"/>
          <p:cNvSpPr>
            <a:spLocks noChangeArrowheads="1"/>
          </p:cNvSpPr>
          <p:nvPr/>
        </p:nvSpPr>
        <p:spPr bwMode="auto">
          <a:xfrm>
            <a:off x="5807968" y="2045781"/>
            <a:ext cx="4876800" cy="396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206" name="AutoShape 15"/>
          <p:cNvSpPr>
            <a:spLocks noChangeArrowheads="1"/>
          </p:cNvSpPr>
          <p:nvPr/>
        </p:nvSpPr>
        <p:spPr bwMode="auto">
          <a:xfrm>
            <a:off x="8508305" y="3487231"/>
            <a:ext cx="685800" cy="1752600"/>
          </a:xfrm>
          <a:prstGeom prst="curvedLeftArrow">
            <a:avLst>
              <a:gd name="adj1" fmla="val 51111"/>
              <a:gd name="adj2" fmla="val 10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导出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0">
              <a:latin typeface="Arial" charset="0"/>
            </a:endParaRP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5838130" y="4253994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7285930" y="2348994"/>
            <a:ext cx="190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理解需求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7362131" y="5473194"/>
            <a:ext cx="1901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表达需求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447605" y="4350832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5600005" y="2990345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pic>
        <p:nvPicPr>
          <p:cNvPr id="8212" name="Picture 18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56" y="3345944"/>
            <a:ext cx="1619250" cy="1644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软件需求分析过程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19536" y="2681287"/>
            <a:ext cx="7772400" cy="4176713"/>
          </a:xfrm>
        </p:spPr>
        <p:txBody>
          <a:bodyPr>
            <a:normAutofit/>
          </a:bodyPr>
          <a:lstStyle/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问题识别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分析与综合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编制需求分析文档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需求评审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F13F39-FD98-4735-8EDD-2F7E70EE68C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/>
          </a:p>
        </p:txBody>
      </p:sp>
      <p:pic>
        <p:nvPicPr>
          <p:cNvPr id="9221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89" y="2791990"/>
            <a:ext cx="256922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67C08B3-CC1B-493F-98C5-D9C84F350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问题识别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79576" y="2369659"/>
            <a:ext cx="8640960" cy="3240584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确定用户所期望的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获取每个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用户的需求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了解实际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用户任务和目标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以及这些任务所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支持的业务需求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257AC9-7F6D-4020-AEE7-6700319D7AE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分析与综合</a:t>
            </a:r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19545" y="1968500"/>
            <a:ext cx="9937104" cy="4752975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分析是把事物分解为各个部分、侧面、属性，分别加以研究。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是认识事物整体的必要阶段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综合是把事物各个部分、侧面、属性按内在联系有机地统一为整体，以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掌握事物的本质和规律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分析与综合是互相渗透和转化的，在分析基础上综合，在综合指导下分析。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分析与综合，循环往复，推动认识的深化和发展。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软件开发迭代的意义所在！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8DC339-FFBB-4D2D-BD1D-204A6D54C06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/>
          </a:p>
        </p:txBody>
      </p:sp>
      <p:pic>
        <p:nvPicPr>
          <p:cNvPr id="11269" name="Picture 5" descr="C:\Program Files (x86)\Microsoft Office\MEDIA\OFFICE12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412876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6745</TotalTime>
  <Words>1797</Words>
  <Application>Microsoft Office PowerPoint</Application>
  <PresentationFormat>宽屏</PresentationFormat>
  <Paragraphs>342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华文细黑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Image</vt:lpstr>
      <vt:lpstr>个人介绍</vt:lpstr>
      <vt:lpstr>第3章 需求分析</vt:lpstr>
      <vt:lpstr>3.1软件需求分析概念</vt:lpstr>
      <vt:lpstr>3.1.1软件需求分析定义</vt:lpstr>
      <vt:lpstr>3.1.2软件需求目标</vt:lpstr>
      <vt:lpstr>3.1.3软件需求分析任务</vt:lpstr>
      <vt:lpstr>3.1.4软件需求分析过程</vt:lpstr>
      <vt:lpstr>3.1.4.1问题识别</vt:lpstr>
      <vt:lpstr>3.1.4.2分析与综合</vt:lpstr>
      <vt:lpstr>3.1.4.3编写文档</vt:lpstr>
      <vt:lpstr>3.1.4.4需求评审</vt:lpstr>
      <vt:lpstr>3.2软件需求分析调查</vt:lpstr>
      <vt:lpstr>3.2软件需求分析调查</vt:lpstr>
      <vt:lpstr>3.2软件需求分析调查</vt:lpstr>
      <vt:lpstr>3.3结构化分析建模</vt:lpstr>
      <vt:lpstr>3.3.1结构化的分析建模概念</vt:lpstr>
      <vt:lpstr>3.3.1结构化的分析建模概念</vt:lpstr>
      <vt:lpstr>3.3.1结构化的分析建模概念</vt:lpstr>
      <vt:lpstr>3.3.1结构化的分析建模概念</vt:lpstr>
      <vt:lpstr>3.3.2实体-关系图</vt:lpstr>
      <vt:lpstr>3.3.2实体-关系图</vt:lpstr>
      <vt:lpstr>3.3.2实体-关系图</vt:lpstr>
      <vt:lpstr>3.3.2实体-关系图</vt:lpstr>
      <vt:lpstr>3.3.3数据流图</vt:lpstr>
      <vt:lpstr>3.3.3数据流图</vt:lpstr>
      <vt:lpstr>3.3.3数据流图</vt:lpstr>
      <vt:lpstr>3.3.3数据流图</vt:lpstr>
      <vt:lpstr>3.3.3数据流图</vt:lpstr>
      <vt:lpstr>3.3.3 数据流图</vt:lpstr>
      <vt:lpstr>3.3.3数据流图</vt:lpstr>
      <vt:lpstr>3.3.3数据流图例子</vt:lpstr>
      <vt:lpstr>3.3.3数据流图</vt:lpstr>
      <vt:lpstr>3.3.3数据流图</vt:lpstr>
      <vt:lpstr>案例-1</vt:lpstr>
      <vt:lpstr>例子</vt:lpstr>
      <vt:lpstr>例子</vt:lpstr>
      <vt:lpstr>PowerPoint 演示文稿</vt:lpstr>
      <vt:lpstr>3.3.4状态转换图</vt:lpstr>
      <vt:lpstr>3.3.4状态转换图</vt:lpstr>
      <vt:lpstr>3.3.4状态转换图</vt:lpstr>
      <vt:lpstr>3.3.4状态转换图</vt:lpstr>
      <vt:lpstr>3.3.4状态转换图</vt:lpstr>
      <vt:lpstr>3.3.5数据字典</vt:lpstr>
      <vt:lpstr>3.3.5数据字典</vt:lpstr>
      <vt:lpstr>3.3.5数据字典</vt:lpstr>
      <vt:lpstr>3.3.5数据字典</vt:lpstr>
      <vt:lpstr>3.3.5数据字典</vt:lpstr>
      <vt:lpstr>3.3.5数据字典</vt:lpstr>
      <vt:lpstr>PowerPoint 演示文稿</vt:lpstr>
      <vt:lpstr>参考资料</vt:lpstr>
    </vt:vector>
  </TitlesOfParts>
  <Company>cug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Jeffrey wang</dc:creator>
  <cp:lastModifiedBy>明明 黄</cp:lastModifiedBy>
  <cp:revision>775</cp:revision>
  <dcterms:created xsi:type="dcterms:W3CDTF">2003-10-08T08:19:31Z</dcterms:created>
  <dcterms:modified xsi:type="dcterms:W3CDTF">2022-10-25T02:02:46Z</dcterms:modified>
</cp:coreProperties>
</file>