
<file path=[Content_Types].xml><?xml version="1.0" encoding="utf-8"?>
<Types xmlns="http://schemas.openxmlformats.org/package/2006/content-types">
  <Default Extension="tmp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80" r:id="rId2"/>
    <p:sldId id="262" r:id="rId3"/>
    <p:sldId id="272" r:id="rId4"/>
    <p:sldId id="274" r:id="rId5"/>
    <p:sldId id="273" r:id="rId6"/>
    <p:sldId id="257" r:id="rId7"/>
    <p:sldId id="260" r:id="rId8"/>
    <p:sldId id="258" r:id="rId9"/>
    <p:sldId id="259" r:id="rId10"/>
    <p:sldId id="261" r:id="rId11"/>
    <p:sldId id="263" r:id="rId12"/>
    <p:sldId id="264" r:id="rId13"/>
    <p:sldId id="268" r:id="rId14"/>
    <p:sldId id="267" r:id="rId15"/>
    <p:sldId id="266" r:id="rId16"/>
    <p:sldId id="281" r:id="rId17"/>
    <p:sldId id="279" r:id="rId18"/>
    <p:sldId id="287" r:id="rId19"/>
    <p:sldId id="278" r:id="rId20"/>
    <p:sldId id="270" r:id="rId21"/>
    <p:sldId id="284" r:id="rId22"/>
    <p:sldId id="286" r:id="rId23"/>
    <p:sldId id="285" r:id="rId24"/>
    <p:sldId id="276" r:id="rId25"/>
    <p:sldId id="256" r:id="rId26"/>
    <p:sldId id="288" r:id="rId27"/>
    <p:sldId id="275" r:id="rId28"/>
    <p:sldId id="289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5FCF"/>
    <a:srgbClr val="F282C5"/>
    <a:srgbClr val="40C4DE"/>
    <a:srgbClr val="EA34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71" autoAdjust="0"/>
    <p:restoredTop sz="76761" autoAdjust="0"/>
  </p:normalViewPr>
  <p:slideViewPr>
    <p:cSldViewPr snapToGrid="0">
      <p:cViewPr varScale="1">
        <p:scale>
          <a:sx n="83" d="100"/>
          <a:sy n="83" d="100"/>
        </p:scale>
        <p:origin x="12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69F7F-AE8D-4DE2-A797-334D41021AC0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EC3463-C4AC-4D8F-9D70-21FE98B91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734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EC3463-C4AC-4D8F-9D70-21FE98B91F4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9435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EC3463-C4AC-4D8F-9D70-21FE98B91F4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3287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EC3463-C4AC-4D8F-9D70-21FE98B91F4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0135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</a:t>
            </a:r>
            <a:r>
              <a:rPr lang="en-US" altLang="zh-CN" baseline="0" dirty="0" smtClean="0"/>
              <a:t> next step is deal with data features. For simplicity, I consolidated the train and test data together for further cleaning. </a:t>
            </a:r>
          </a:p>
          <a:p>
            <a:r>
              <a:rPr lang="en-US" altLang="zh-CN" baseline="0" dirty="0" smtClean="0"/>
              <a:t>There are no duplicates observation found in the dataset. Using isolation forest, 32 outliers are captured and dropped off. 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Then, for some numerical variables that really should be categorical, I transformed into categorical. For some categorical features like exterior quality or kitchen quality, they are </a:t>
            </a:r>
            <a:r>
              <a:rPr lang="en-US" altLang="zh-CN" baseline="0" dirty="0" err="1" smtClean="0"/>
              <a:t>enconded</a:t>
            </a:r>
            <a:r>
              <a:rPr lang="en-US" altLang="zh-CN" baseline="0" dirty="0" smtClean="0"/>
              <a:t> into ordinal. </a:t>
            </a:r>
          </a:p>
          <a:p>
            <a:r>
              <a:rPr lang="en-US" altLang="zh-CN" baseline="0" dirty="0" smtClean="0"/>
              <a:t>Further more, all categorical features are </a:t>
            </a:r>
            <a:r>
              <a:rPr lang="en-US" altLang="zh-CN" baseline="0" dirty="0" err="1" smtClean="0"/>
              <a:t>dummified</a:t>
            </a:r>
            <a:r>
              <a:rPr lang="en-US" altLang="zh-CN" baseline="0" dirty="0" smtClean="0"/>
              <a:t>, leading the total features numbers increased from 85 to 222.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EC3463-C4AC-4D8F-9D70-21FE98B91F4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7098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EC3463-C4AC-4D8F-9D70-21FE98B91F4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6534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EC3463-C4AC-4D8F-9D70-21FE98B91F4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2018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EC3463-C4AC-4D8F-9D70-21FE98B91F4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2853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EC3463-C4AC-4D8F-9D70-21FE98B91F4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89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EC3463-C4AC-4D8F-9D70-21FE98B91F4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1563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EC3463-C4AC-4D8F-9D70-21FE98B91F4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4697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EC3463-C4AC-4D8F-9D70-21FE98B91F4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018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EC3463-C4AC-4D8F-9D70-21FE98B91F4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3475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EC3463-C4AC-4D8F-9D70-21FE98B91F4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9968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EC3463-C4AC-4D8F-9D70-21FE98B91F4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0870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EC3463-C4AC-4D8F-9D70-21FE98B91F4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7203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EC3463-C4AC-4D8F-9D70-21FE98B91F4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7021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EC3463-C4AC-4D8F-9D70-21FE98B91F4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051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EC3463-C4AC-4D8F-9D70-21FE98B91F4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3991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EC3463-C4AC-4D8F-9D70-21FE98B91F4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5755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EC3463-C4AC-4D8F-9D70-21FE98B91F4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4002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EC3463-C4AC-4D8F-9D70-21FE98B91F4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411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EC3463-C4AC-4D8F-9D70-21FE98B91F4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12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EC3463-C4AC-4D8F-9D70-21FE98B91F4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365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EC3463-C4AC-4D8F-9D70-21FE98B91F4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114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EC3463-C4AC-4D8F-9D70-21FE98B91F4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452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EC3463-C4AC-4D8F-9D70-21FE98B91F4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875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EC3463-C4AC-4D8F-9D70-21FE98B91F4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5856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EC3463-C4AC-4D8F-9D70-21FE98B91F4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679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CE317-18B0-4A3F-AE08-293B70471BA0}" type="datetime1">
              <a:rPr lang="en-US" altLang="zh-CN" smtClean="0"/>
              <a:t>10/15/2021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4C3A-F220-4944-88DB-4D9349B42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170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E1838-8E5C-4D78-AEF0-97D7B7BCDF03}" type="datetime1">
              <a:rPr lang="en-US" altLang="zh-CN" smtClean="0"/>
              <a:t>10/15/2021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4C3A-F220-4944-88DB-4D9349B42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113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A284-9A2B-4D9A-A9A5-CD4336CE9821}" type="datetime1">
              <a:rPr lang="en-US" altLang="zh-CN" smtClean="0"/>
              <a:t>10/15/2021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4C3A-F220-4944-88DB-4D9349B42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892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D94A2-7D3F-4BF5-9E0A-28567A70E9D2}" type="datetime1">
              <a:rPr lang="en-US" altLang="zh-CN" smtClean="0"/>
              <a:t>10/15/2021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4C3A-F220-4944-88DB-4D9349B42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800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26D3F-55D4-4515-BF8B-9F9F8E829D56}" type="datetime1">
              <a:rPr lang="en-US" altLang="zh-CN" smtClean="0"/>
              <a:t>10/15/2021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4C3A-F220-4944-88DB-4D9349B42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614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7F70E-2EB0-4749-9AA3-B3E18F49C7A7}" type="datetime1">
              <a:rPr lang="en-US" altLang="zh-CN" smtClean="0"/>
              <a:t>10/15/2021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4C3A-F220-4944-88DB-4D9349B42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145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0502E-3A1E-4E53-AE0B-3B07D3425065}" type="datetime1">
              <a:rPr lang="en-US" altLang="zh-CN" smtClean="0"/>
              <a:t>10/15/2021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4C3A-F220-4944-88DB-4D9349B42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88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BFD58-34E7-4AB2-B23E-62F35CBDFE7C}" type="datetime1">
              <a:rPr lang="en-US" altLang="zh-CN" smtClean="0"/>
              <a:t>10/15/2021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4C3A-F220-4944-88DB-4D9349B42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288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9EF9-B1A0-4EAC-AF05-E9D6371BA40D}" type="datetime1">
              <a:rPr lang="en-US" altLang="zh-CN" smtClean="0"/>
              <a:t>10/15/2021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4C3A-F220-4944-88DB-4D9349B42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385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C61B7-A926-4E16-8E94-6DD607A16268}" type="datetime1">
              <a:rPr lang="en-US" altLang="zh-CN" smtClean="0"/>
              <a:t>10/15/2021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4C3A-F220-4944-88DB-4D9349B42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30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4F151-3AA6-4309-B01F-0F2F408F8B10}" type="datetime1">
              <a:rPr lang="en-US" altLang="zh-CN" smtClean="0"/>
              <a:t>10/15/2021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4C3A-F220-4944-88DB-4D9349B42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847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BD3B4-8AB7-450B-B238-6F17C5066FF1}" type="datetime1">
              <a:rPr lang="en-US" altLang="zh-CN" smtClean="0"/>
              <a:t>10/15/2021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E4C3A-F220-4944-88DB-4D9349B42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335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tmp"/><Relationship Id="rId4" Type="http://schemas.openxmlformats.org/officeDocument/2006/relationships/image" Target="../media/image13.tm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tm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tmp"/><Relationship Id="rId5" Type="http://schemas.openxmlformats.org/officeDocument/2006/relationships/image" Target="../media/image7.tmp"/><Relationship Id="rId4" Type="http://schemas.openxmlformats.org/officeDocument/2006/relationships/image" Target="../media/image6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CC2F3-1128-4D17-B277-B68CE8E538D8}" type="datetime1">
              <a:rPr lang="en-US" altLang="zh-CN" smtClean="0"/>
              <a:t>10/15/2021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4C3A-F220-4944-88DB-4D9349B42026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50393" y="342659"/>
            <a:ext cx="3692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</a:rPr>
              <a:t>Table of Content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630977" y="325675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68" y="1809725"/>
            <a:ext cx="5317864" cy="3319993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405152" y="2102594"/>
            <a:ext cx="4843266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3600" b="1" dirty="0" smtClean="0"/>
              <a:t>Machine Learning </a:t>
            </a:r>
            <a:r>
              <a:rPr lang="en-US" altLang="zh-CN" sz="3600" b="1" dirty="0" smtClean="0"/>
              <a:t>– Ames House </a:t>
            </a:r>
            <a:r>
              <a:rPr lang="en-US" altLang="zh-CN" sz="3600" b="1" dirty="0"/>
              <a:t>Prices - Advanced Regression Techniques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39934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1331650"/>
          </a:xfrm>
          <a:prstGeom prst="rect">
            <a:avLst/>
          </a:prstGeom>
          <a:solidFill>
            <a:srgbClr val="40C4DE"/>
          </a:solidFill>
          <a:ln>
            <a:solidFill>
              <a:srgbClr val="40C4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31743" y="434992"/>
            <a:ext cx="492936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Exploratory Data Analysis (EDA</a:t>
            </a:r>
            <a:r>
              <a:rPr lang="en-US" altLang="zh-CN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57" y="1455544"/>
            <a:ext cx="5607285" cy="4776912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2936-D293-4A30-82BB-9A4FE0AE5B93}" type="datetime1">
              <a:rPr lang="en-US" altLang="zh-CN" smtClean="0"/>
              <a:t>10/15/2021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4C3A-F220-4944-88DB-4D9349B42026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196965" y="481158"/>
            <a:ext cx="5032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Correlation </a:t>
            </a:r>
            <a:r>
              <a:rPr lang="en-US" altLang="zh-CN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Matrix</a:t>
            </a:r>
            <a:r>
              <a:rPr lang="zh-CN" alt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US" altLang="zh-CN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SalePrice</a:t>
            </a:r>
            <a:r>
              <a:rPr lang="en-US" altLang="zh-CN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Hue base</a:t>
            </a:r>
            <a:endParaRPr lang="zh-CN" altLang="en-US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863870" y="2566727"/>
            <a:ext cx="4092615" cy="2554545"/>
          </a:xfrm>
          <a:prstGeom prst="rect">
            <a:avLst/>
          </a:prstGeom>
          <a:ln>
            <a:solidFill>
              <a:srgbClr val="40C4DE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Below 7 features are identified as important features to explore based on EDA - </a:t>
            </a:r>
          </a:p>
          <a:p>
            <a:endParaRPr lang="en-US" altLang="zh-CN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zh-CN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SalePrice</a:t>
            </a: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',</a:t>
            </a:r>
          </a:p>
          <a:p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zh-CN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OverallQual</a:t>
            </a: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</a:p>
          <a:p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zh-CN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GrLivArea</a:t>
            </a: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</a:p>
          <a:p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zh-CN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GarageCars</a:t>
            </a: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</a:p>
          <a:p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zh-CN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TotalBsmtSF</a:t>
            </a: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</a:p>
          <a:p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zh-CN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FullBath</a:t>
            </a: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</a:p>
          <a:p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zh-CN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YearBuilt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153400" y="1982285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u="sng" dirty="0" smtClean="0"/>
              <a:t>HIGHLIGHTS</a:t>
            </a:r>
            <a:endParaRPr lang="zh-CN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264641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82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81400" y="2902439"/>
            <a:ext cx="51981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Engineering</a:t>
            </a:r>
            <a:endParaRPr lang="zh-CN" alt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2D7BF-4C18-4BCF-AA6D-07B26A52C87C}" type="datetime1">
              <a:rPr lang="en-US" altLang="zh-CN" smtClean="0"/>
              <a:t>10/15/2021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4C3A-F220-4944-88DB-4D9349B4202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31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-35751"/>
            <a:ext cx="12192000" cy="1331650"/>
          </a:xfrm>
          <a:prstGeom prst="rect">
            <a:avLst/>
          </a:prstGeom>
          <a:solidFill>
            <a:srgbClr val="F282C5"/>
          </a:solidFill>
          <a:ln>
            <a:solidFill>
              <a:srgbClr val="F28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67103" y="442712"/>
            <a:ext cx="315823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Engineering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53440" y="1742545"/>
            <a:ext cx="3853809" cy="369332"/>
          </a:xfrm>
          <a:prstGeom prst="rect">
            <a:avLst/>
          </a:prstGeom>
          <a:ln>
            <a:solidFill>
              <a:srgbClr val="F282C5"/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Consolidation of Train/Test Data</a:t>
            </a:r>
          </a:p>
        </p:txBody>
      </p:sp>
      <p:sp>
        <p:nvSpPr>
          <p:cNvPr id="8" name="矩形 7"/>
          <p:cNvSpPr/>
          <p:nvPr/>
        </p:nvSpPr>
        <p:spPr>
          <a:xfrm>
            <a:off x="1053440" y="3380696"/>
            <a:ext cx="3853810" cy="369332"/>
          </a:xfrm>
          <a:prstGeom prst="rect">
            <a:avLst/>
          </a:prstGeom>
          <a:ln>
            <a:solidFill>
              <a:srgbClr val="F282C5"/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Outliers Detection – Isolation </a:t>
            </a:r>
            <a:r>
              <a:rPr lang="en-US" altLang="zh-CN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Forest</a:t>
            </a:r>
            <a:endParaRPr lang="en-US" altLang="zh-CN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53439" y="3710875"/>
            <a:ext cx="19965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 </a:t>
            </a:r>
            <a:r>
              <a:rPr lang="en-US" altLang="zh-CN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outliers dropped </a:t>
            </a:r>
            <a:r>
              <a:rPr lang="en-US" altLang="zh-CN" sz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</a:t>
            </a:r>
            <a:endParaRPr lang="en-US" altLang="zh-CN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53440" y="2091621"/>
            <a:ext cx="21666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 set size: (1460, 81)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set size: (1459, 80</a:t>
            </a:r>
            <a:r>
              <a:rPr lang="en-US" altLang="zh-CN" sz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2" name="矩形 11"/>
          <p:cNvSpPr/>
          <p:nvPr/>
        </p:nvSpPr>
        <p:spPr>
          <a:xfrm>
            <a:off x="6257644" y="1722289"/>
            <a:ext cx="4032250" cy="369332"/>
          </a:xfrm>
          <a:prstGeom prst="rect">
            <a:avLst/>
          </a:prstGeom>
          <a:ln>
            <a:solidFill>
              <a:srgbClr val="F282C5"/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Deduplication </a:t>
            </a:r>
            <a:endParaRPr lang="en-US" altLang="zh-CN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257643" y="2087593"/>
            <a:ext cx="18277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duplicates found</a:t>
            </a:r>
            <a:endParaRPr lang="en-US" altLang="zh-CN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257643" y="3384514"/>
            <a:ext cx="4032251" cy="369332"/>
          </a:xfrm>
          <a:prstGeom prst="rect">
            <a:avLst/>
          </a:prstGeom>
          <a:ln>
            <a:solidFill>
              <a:srgbClr val="F282C5"/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Type Update</a:t>
            </a:r>
          </a:p>
        </p:txBody>
      </p:sp>
      <p:sp>
        <p:nvSpPr>
          <p:cNvPr id="21" name="矩形 20"/>
          <p:cNvSpPr/>
          <p:nvPr/>
        </p:nvSpPr>
        <p:spPr>
          <a:xfrm>
            <a:off x="6257643" y="4898730"/>
            <a:ext cx="4032251" cy="369332"/>
          </a:xfrm>
          <a:prstGeom prst="rect">
            <a:avLst/>
          </a:prstGeom>
          <a:ln>
            <a:solidFill>
              <a:srgbClr val="F282C5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Encode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Categorical Features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291F-1400-4BCA-82EB-F0CE5CDE6CA3}" type="datetime1">
              <a:rPr lang="en-US" altLang="zh-CN" smtClean="0"/>
              <a:t>10/15/2021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4C3A-F220-4944-88DB-4D9349B42026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425340" y="521845"/>
            <a:ext cx="35573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altLang="zh-CN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Consolidation and Cleaning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1081871" y="4898730"/>
            <a:ext cx="3825378" cy="369332"/>
          </a:xfrm>
          <a:prstGeom prst="rect">
            <a:avLst/>
          </a:prstGeom>
          <a:ln>
            <a:solidFill>
              <a:srgbClr val="F282C5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Dummify</a:t>
            </a:r>
            <a:r>
              <a:rPr lang="en-US" altLang="zh-CN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Categorical Features</a:t>
            </a:r>
            <a:endParaRPr lang="zh-CN" alt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81871" y="5319380"/>
            <a:ext cx="35461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number of features increase from 85 to 222</a:t>
            </a:r>
            <a:endParaRPr lang="en-US" altLang="zh-CN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257643" y="3750028"/>
            <a:ext cx="42054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Transforming some numerical variables that are really categorical, such as – </a:t>
            </a:r>
            <a:r>
              <a:rPr lang="en-US" altLang="zh-CN" sz="1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MSSubclass</a:t>
            </a:r>
            <a:r>
              <a:rPr lang="en-US" altLang="zh-CN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OverallCond</a:t>
            </a:r>
            <a:r>
              <a:rPr lang="en-US" altLang="zh-CN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YrSold</a:t>
            </a:r>
            <a:r>
              <a:rPr lang="en-US" altLang="zh-CN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etc. </a:t>
            </a:r>
          </a:p>
        </p:txBody>
      </p:sp>
      <p:sp>
        <p:nvSpPr>
          <p:cNvPr id="16" name="矩形 15"/>
          <p:cNvSpPr/>
          <p:nvPr/>
        </p:nvSpPr>
        <p:spPr>
          <a:xfrm>
            <a:off x="6220788" y="5345290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Ordinal features: use ordinal encoder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Non-ordinal categorical features: use target encoding</a:t>
            </a:r>
            <a:endParaRPr lang="zh-CN" altLang="en-US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73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59402" y="1777734"/>
            <a:ext cx="24689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Missing values Imputation </a:t>
            </a:r>
          </a:p>
        </p:txBody>
      </p:sp>
      <p:sp>
        <p:nvSpPr>
          <p:cNvPr id="15" name="矩形 14"/>
          <p:cNvSpPr/>
          <p:nvPr/>
        </p:nvSpPr>
        <p:spPr>
          <a:xfrm>
            <a:off x="5235137" y="1777734"/>
            <a:ext cx="6017362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4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Imputation Rule – </a:t>
            </a:r>
          </a:p>
          <a:p>
            <a:pPr lvl="0"/>
            <a:endParaRPr lang="en-US" altLang="zh-CN" sz="14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Fill in “None” for categorical features, including </a:t>
            </a:r>
            <a:r>
              <a:rPr lang="en-US" altLang="zh-CN" sz="14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PoolQC</a:t>
            </a:r>
            <a:r>
              <a:rPr lang="en-US" altLang="zh-CN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4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MiscFeature</a:t>
            </a:r>
            <a:r>
              <a:rPr lang="en-US" altLang="zh-CN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Alley, etc. </a:t>
            </a:r>
          </a:p>
          <a:p>
            <a:pPr lvl="0"/>
            <a:endParaRPr lang="en-US" altLang="zh-CN" sz="14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Fill in 0 for numerical features, including </a:t>
            </a:r>
            <a:r>
              <a:rPr lang="en-US" altLang="zh-CN" sz="14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GarageArea</a:t>
            </a:r>
            <a:r>
              <a:rPr lang="en-US" altLang="zh-CN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4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BsmtUnfSF</a:t>
            </a:r>
            <a:r>
              <a:rPr lang="en-US" altLang="zh-CN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etc.</a:t>
            </a:r>
          </a:p>
          <a:p>
            <a:pPr lvl="0"/>
            <a:r>
              <a:rPr lang="en-US" altLang="zh-CN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Fill in Median value for certain features, including </a:t>
            </a:r>
            <a:r>
              <a:rPr lang="en-US" altLang="zh-CN" sz="14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LotFrontage</a:t>
            </a:r>
            <a:r>
              <a:rPr lang="en-US" altLang="zh-CN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etc.</a:t>
            </a:r>
          </a:p>
          <a:p>
            <a:pPr lvl="0"/>
            <a:endParaRPr lang="en-US" altLang="zh-CN" sz="14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Fill in Mode value for certain features, including </a:t>
            </a:r>
            <a:r>
              <a:rPr lang="en-US" altLang="zh-CN" sz="14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MSZoning</a:t>
            </a:r>
            <a:r>
              <a:rPr lang="en-US" altLang="zh-CN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4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SalesType</a:t>
            </a:r>
            <a:r>
              <a:rPr lang="en-US" altLang="zh-CN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etc.</a:t>
            </a:r>
          </a:p>
          <a:p>
            <a:pPr lvl="0"/>
            <a:endParaRPr lang="en-US" altLang="zh-CN" sz="14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Fill in “</a:t>
            </a:r>
            <a:r>
              <a:rPr lang="en-US" altLang="zh-CN" sz="14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AllPub</a:t>
            </a:r>
            <a:r>
              <a:rPr lang="en-US" altLang="zh-CN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for feature ‘Utilities’ as &gt;99% of data are ‘</a:t>
            </a:r>
            <a:r>
              <a:rPr lang="en-US" altLang="zh-CN" sz="14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AllPub</a:t>
            </a:r>
            <a:r>
              <a:rPr lang="en-US" altLang="zh-CN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’.</a:t>
            </a: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60" y="2162833"/>
            <a:ext cx="4524644" cy="391734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-11575"/>
            <a:ext cx="12192000" cy="1331650"/>
          </a:xfrm>
          <a:prstGeom prst="rect">
            <a:avLst/>
          </a:prstGeom>
          <a:solidFill>
            <a:srgbClr val="F282C5"/>
          </a:solidFill>
          <a:ln>
            <a:solidFill>
              <a:srgbClr val="F28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57252" y="473311"/>
            <a:ext cx="315823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Engineering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DB51-75BE-4116-8348-36A191B8E913}" type="datetime1">
              <a:rPr lang="en-US" altLang="zh-CN" smtClean="0"/>
              <a:t>10/15/2021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4C3A-F220-4944-88DB-4D9349B42026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15489" y="55093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zh-CN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Imputing </a:t>
            </a:r>
            <a:r>
              <a:rPr lang="en-US" altLang="zh-CN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Missing Values based on Designed Rule </a:t>
            </a:r>
          </a:p>
        </p:txBody>
      </p:sp>
    </p:spTree>
    <p:extLst>
      <p:ext uri="{BB962C8B-B14F-4D97-AF65-F5344CB8AC3E}">
        <p14:creationId xmlns:p14="http://schemas.microsoft.com/office/powerpoint/2010/main" val="284875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250" y="-13563"/>
            <a:ext cx="12205250" cy="134123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09628" y="457398"/>
            <a:ext cx="315823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Engineering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937" y="1890326"/>
            <a:ext cx="3689873" cy="4967674"/>
          </a:xfrm>
          <a:prstGeom prst="rect">
            <a:avLst/>
          </a:prstGeom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389" y="1890326"/>
            <a:ext cx="3467584" cy="4967674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269473" y="1535698"/>
            <a:ext cx="103805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</a:t>
            </a:r>
            <a:r>
              <a:rPr lang="en-US" altLang="zh-CN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boxcox1p </a:t>
            </a:r>
            <a:r>
              <a:rPr lang="en-US" altLang="zh-CN" sz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transformation to numeric features with high skew value, including – </a:t>
            </a:r>
            <a:r>
              <a:rPr lang="en-US" altLang="zh-CN" sz="12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SalePrice</a:t>
            </a:r>
            <a:r>
              <a:rPr lang="en-US" altLang="zh-CN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2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totalBsmtSF</a:t>
            </a:r>
            <a:r>
              <a:rPr lang="en-US" altLang="zh-CN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2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GrLivArea</a:t>
            </a:r>
            <a:r>
              <a:rPr lang="en-US" altLang="zh-CN" sz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etc.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purpose is to make sure data features follow normal distribution  </a:t>
            </a:r>
            <a:endParaRPr lang="en-US" altLang="zh-CN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467511"/>
              </p:ext>
            </p:extLst>
          </p:nvPr>
        </p:nvGraphicFramePr>
        <p:xfrm>
          <a:off x="558501" y="2105559"/>
          <a:ext cx="3325010" cy="301752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662505">
                  <a:extLst>
                    <a:ext uri="{9D8B030D-6E8A-4147-A177-3AD203B41FA5}">
                      <a16:colId xmlns:a16="http://schemas.microsoft.com/office/drawing/2014/main" val="310208043"/>
                    </a:ext>
                  </a:extLst>
                </a:gridCol>
                <a:gridCol w="1662505">
                  <a:extLst>
                    <a:ext uri="{9D8B030D-6E8A-4147-A177-3AD203B41FA5}">
                      <a16:colId xmlns:a16="http://schemas.microsoft.com/office/drawing/2014/main" val="3219112514"/>
                    </a:ext>
                  </a:extLst>
                </a:gridCol>
              </a:tblGrid>
              <a:tr h="2716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 smtClean="0">
                          <a:effectLst/>
                        </a:rPr>
                        <a:t>Features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tx1"/>
                          </a:solidFill>
                        </a:rPr>
                        <a:t>Skew Value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813382"/>
                  </a:ext>
                </a:extLst>
              </a:tr>
              <a:tr h="2716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 err="1">
                          <a:effectLst/>
                        </a:rPr>
                        <a:t>MiscVal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dirty="0">
                          <a:effectLst/>
                        </a:rPr>
                        <a:t>22.176</a:t>
                      </a:r>
                      <a:endParaRPr lang="en-US" altLang="zh-CN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9300281"/>
                  </a:ext>
                </a:extLst>
              </a:tr>
              <a:tr h="2716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 err="1">
                          <a:effectLst/>
                        </a:rPr>
                        <a:t>PoolArea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dirty="0">
                          <a:effectLst/>
                        </a:rPr>
                        <a:t>18.611</a:t>
                      </a:r>
                      <a:endParaRPr lang="en-US" altLang="zh-CN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2700279"/>
                  </a:ext>
                </a:extLst>
              </a:tr>
              <a:tr h="2716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haspool</a:t>
                      </a:r>
                      <a:endParaRPr lang="en-US" sz="12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dirty="0">
                          <a:effectLst/>
                        </a:rPr>
                        <a:t>16.108</a:t>
                      </a:r>
                      <a:endParaRPr lang="en-US" altLang="zh-CN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2116985"/>
                  </a:ext>
                </a:extLst>
              </a:tr>
              <a:tr h="2716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LotArea</a:t>
                      </a:r>
                      <a:endParaRPr lang="en-US" sz="12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dirty="0">
                          <a:effectLst/>
                        </a:rPr>
                        <a:t>13.324</a:t>
                      </a:r>
                      <a:endParaRPr lang="en-US" altLang="zh-CN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582205"/>
                  </a:ext>
                </a:extLst>
              </a:tr>
              <a:tr h="2716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LowQualFinSF</a:t>
                      </a:r>
                      <a:endParaRPr lang="en-US" sz="12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dirty="0">
                          <a:effectLst/>
                        </a:rPr>
                        <a:t>12.021</a:t>
                      </a:r>
                      <a:endParaRPr lang="en-US" altLang="zh-CN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950193"/>
                  </a:ext>
                </a:extLst>
              </a:tr>
              <a:tr h="2716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3SsnPorch</a:t>
                      </a:r>
                      <a:endParaRPr lang="en-US" sz="12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dirty="0">
                          <a:effectLst/>
                        </a:rPr>
                        <a:t>11.312</a:t>
                      </a:r>
                      <a:endParaRPr lang="en-US" altLang="zh-CN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5822665"/>
                  </a:ext>
                </a:extLst>
              </a:tr>
              <a:tr h="2716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KitchenAbvGr</a:t>
                      </a:r>
                      <a:endParaRPr lang="en-US" sz="12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dirty="0">
                          <a:effectLst/>
                        </a:rPr>
                        <a:t>4.293</a:t>
                      </a:r>
                      <a:endParaRPr lang="en-US" altLang="zh-CN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0382668"/>
                  </a:ext>
                </a:extLst>
              </a:tr>
              <a:tr h="2716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BsmtFinSF2</a:t>
                      </a:r>
                      <a:endParaRPr lang="en-US" sz="12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dirty="0">
                          <a:effectLst/>
                        </a:rPr>
                        <a:t>4.138</a:t>
                      </a:r>
                      <a:endParaRPr lang="en-US" altLang="zh-CN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9837218"/>
                  </a:ext>
                </a:extLst>
              </a:tr>
              <a:tr h="2716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EnclosedPorch</a:t>
                      </a:r>
                      <a:endParaRPr lang="en-US" sz="12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dirty="0">
                          <a:effectLst/>
                        </a:rPr>
                        <a:t>4.018</a:t>
                      </a:r>
                      <a:endParaRPr lang="en-US" altLang="zh-CN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6960367"/>
                  </a:ext>
                </a:extLst>
              </a:tr>
              <a:tr h="2716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ScreenPorch</a:t>
                      </a:r>
                      <a:endParaRPr lang="en-US" sz="12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dirty="0">
                          <a:effectLst/>
                        </a:rPr>
                        <a:t>3.959</a:t>
                      </a:r>
                      <a:endParaRPr lang="en-US" altLang="zh-CN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4840175"/>
                  </a:ext>
                </a:extLst>
              </a:tr>
            </a:tbl>
          </a:graphicData>
        </a:graphic>
      </p:graphicFrame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BBA4C-4C1F-45F4-9216-965A223CE5F5}" type="datetime1">
              <a:rPr lang="en-US" altLang="zh-CN" smtClean="0"/>
              <a:t>10/15/2021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4C3A-F220-4944-88DB-4D9349B42026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67865" y="549731"/>
            <a:ext cx="4053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BoxCox1P Transformation - Normality</a:t>
            </a:r>
            <a:endParaRPr lang="en-US" altLang="zh-CN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52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1331650"/>
          </a:xfrm>
          <a:prstGeom prst="rect">
            <a:avLst/>
          </a:prstGeom>
          <a:solidFill>
            <a:srgbClr val="F282C5"/>
          </a:solidFill>
          <a:ln>
            <a:solidFill>
              <a:srgbClr val="F28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54524" y="1383853"/>
            <a:ext cx="52945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b="1" u="sng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 useless features / Add new features</a:t>
            </a:r>
            <a:endParaRPr lang="en-US" altLang="zh-CN" b="1" u="sng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20149" y="1865615"/>
            <a:ext cx="4776051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Features whose &lt;90% of data are identical are dropped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Features with more than 50% null values are removed</a:t>
            </a:r>
          </a:p>
          <a:p>
            <a:pPr lvl="0"/>
            <a:endParaRPr lang="en-US" altLang="zh-CN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 sz="12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 sz="12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Strategically, 9 New Features are added. For instance: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 sz="12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 sz="12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 sz="12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altLang="zh-CN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avoid multi-collinearity, below features should be removed – </a:t>
            </a:r>
          </a:p>
        </p:txBody>
      </p:sp>
      <p:sp>
        <p:nvSpPr>
          <p:cNvPr id="18" name="矩形 17"/>
          <p:cNvSpPr/>
          <p:nvPr/>
        </p:nvSpPr>
        <p:spPr>
          <a:xfrm>
            <a:off x="1089602" y="3343776"/>
            <a:ext cx="415913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i="1" dirty="0" err="1" smtClean="0"/>
              <a:t>TotalSF</a:t>
            </a:r>
            <a:r>
              <a:rPr lang="en-US" altLang="zh-CN" sz="1100" i="1" dirty="0" smtClean="0"/>
              <a:t>: </a:t>
            </a:r>
            <a:r>
              <a:rPr lang="en-US" altLang="zh-CN" sz="1100" i="1" dirty="0" err="1" smtClean="0"/>
              <a:t>TotalBsmtSF</a:t>
            </a:r>
            <a:r>
              <a:rPr lang="en-US" altLang="zh-CN" sz="1100" i="1" dirty="0" smtClean="0"/>
              <a:t> </a:t>
            </a:r>
            <a:r>
              <a:rPr lang="en-US" altLang="zh-CN" sz="1100" i="1" dirty="0"/>
              <a:t>+ </a:t>
            </a:r>
            <a:r>
              <a:rPr lang="en-US" altLang="zh-CN" sz="1100" i="1" dirty="0" smtClean="0"/>
              <a:t>1stFlrSF + 2ndFlrSF</a:t>
            </a:r>
          </a:p>
          <a:p>
            <a:r>
              <a:rPr lang="en-US" altLang="zh-CN" sz="1100" i="1" dirty="0" err="1" smtClean="0"/>
              <a:t>Total_Bathrooms</a:t>
            </a:r>
            <a:r>
              <a:rPr lang="en-US" altLang="zh-CN" sz="1100" i="1" dirty="0"/>
              <a:t>:</a:t>
            </a:r>
            <a:r>
              <a:rPr lang="en-US" altLang="zh-CN" sz="1100" i="1" dirty="0" smtClean="0"/>
              <a:t> </a:t>
            </a:r>
            <a:r>
              <a:rPr lang="en-US" altLang="zh-CN" sz="1100" i="1" dirty="0" err="1" smtClean="0"/>
              <a:t>FullBath</a:t>
            </a:r>
            <a:r>
              <a:rPr lang="en-US" altLang="zh-CN" sz="1100" i="1" dirty="0"/>
              <a:t> </a:t>
            </a:r>
            <a:r>
              <a:rPr lang="en-US" altLang="zh-CN" sz="1100" i="1" dirty="0" smtClean="0"/>
              <a:t>+ </a:t>
            </a:r>
            <a:r>
              <a:rPr lang="en-US" altLang="zh-CN" sz="1100" i="1" dirty="0"/>
              <a:t>(0.5 * </a:t>
            </a:r>
            <a:r>
              <a:rPr lang="en-US" altLang="zh-CN" sz="1100" i="1" dirty="0" err="1" smtClean="0"/>
              <a:t>HalfBath</a:t>
            </a:r>
            <a:r>
              <a:rPr lang="en-US" altLang="zh-CN" sz="1100" i="1" dirty="0" smtClean="0"/>
              <a:t> </a:t>
            </a:r>
            <a:r>
              <a:rPr lang="en-US" altLang="zh-CN" sz="1100" i="1" dirty="0"/>
              <a:t>+ </a:t>
            </a:r>
            <a:r>
              <a:rPr lang="en-US" altLang="zh-CN" sz="1100" i="1" dirty="0" err="1" smtClean="0"/>
              <a:t>BsmtFullBath</a:t>
            </a:r>
            <a:r>
              <a:rPr lang="en-US" altLang="zh-CN" sz="1100" i="1" dirty="0"/>
              <a:t> </a:t>
            </a:r>
            <a:r>
              <a:rPr lang="en-US" altLang="zh-CN" sz="1100" i="1" dirty="0" smtClean="0"/>
              <a:t>+ 0.5 </a:t>
            </a:r>
            <a:r>
              <a:rPr lang="en-US" altLang="zh-CN" sz="1100" i="1" dirty="0"/>
              <a:t>* </a:t>
            </a:r>
            <a:r>
              <a:rPr lang="en-US" altLang="zh-CN" sz="1100" i="1" dirty="0" err="1" smtClean="0"/>
              <a:t>BsmtHalfBath</a:t>
            </a:r>
            <a:r>
              <a:rPr lang="en-US" altLang="zh-CN" sz="1100" i="1" dirty="0" smtClean="0"/>
              <a:t>) </a:t>
            </a:r>
          </a:p>
          <a:p>
            <a:r>
              <a:rPr lang="en-US" altLang="zh-CN" sz="1100" i="1" dirty="0" err="1" smtClean="0"/>
              <a:t>Haspool</a:t>
            </a:r>
            <a:r>
              <a:rPr lang="en-US" altLang="zh-CN" sz="1100" i="1" dirty="0" smtClean="0"/>
              <a:t>: </a:t>
            </a:r>
            <a:r>
              <a:rPr lang="en-US" altLang="zh-CN" sz="1100" i="1" dirty="0" err="1" smtClean="0"/>
              <a:t>PoolArea</a:t>
            </a:r>
            <a:r>
              <a:rPr lang="en-US" altLang="zh-CN" sz="1100" i="1" dirty="0" smtClean="0"/>
              <a:t> 1 or 0</a:t>
            </a:r>
          </a:p>
          <a:p>
            <a:r>
              <a:rPr lang="en-US" altLang="zh-CN" sz="1100" i="1" dirty="0" smtClean="0"/>
              <a:t>Has2ndfloor: 2ndFlrSF 1 or 0</a:t>
            </a:r>
          </a:p>
          <a:p>
            <a:r>
              <a:rPr lang="en-US" altLang="zh-CN" sz="1100" i="1" dirty="0" err="1" smtClean="0"/>
              <a:t>Hasgarage</a:t>
            </a:r>
            <a:r>
              <a:rPr lang="en-US" altLang="zh-CN" sz="1100" i="1" dirty="0"/>
              <a:t>:</a:t>
            </a:r>
            <a:r>
              <a:rPr lang="en-US" altLang="zh-CN" sz="1100" i="1" dirty="0" smtClean="0"/>
              <a:t> </a:t>
            </a:r>
            <a:r>
              <a:rPr lang="en-US" altLang="zh-CN" sz="1100" i="1" dirty="0" err="1" smtClean="0"/>
              <a:t>GarageArea</a:t>
            </a:r>
            <a:r>
              <a:rPr lang="en-US" altLang="zh-CN" sz="1100" i="1" dirty="0" smtClean="0"/>
              <a:t> </a:t>
            </a:r>
            <a:r>
              <a:rPr lang="en-US" altLang="zh-CN" sz="1100" i="1" dirty="0"/>
              <a:t>1 or </a:t>
            </a:r>
            <a:r>
              <a:rPr lang="en-US" altLang="zh-CN" sz="1100" i="1" dirty="0" smtClean="0"/>
              <a:t>0</a:t>
            </a:r>
          </a:p>
        </p:txBody>
      </p:sp>
      <p:sp>
        <p:nvSpPr>
          <p:cNvPr id="19" name="矩形 18"/>
          <p:cNvSpPr/>
          <p:nvPr/>
        </p:nvSpPr>
        <p:spPr>
          <a:xfrm>
            <a:off x="272968" y="463205"/>
            <a:ext cx="315823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Engineering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537172" y="1383286"/>
            <a:ext cx="5245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b="1" u="sng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Checking VIF – Remove features with VIF &gt; 5</a:t>
            </a:r>
            <a:endParaRPr lang="en-US" altLang="zh-CN" b="1" u="sng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F903-2C5E-4383-B215-6863D0006839}" type="datetime1">
              <a:rPr lang="en-US" altLang="zh-CN" smtClean="0"/>
              <a:t>10/15/2021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4C3A-F220-4944-88DB-4D9349B42026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370285" y="532210"/>
            <a:ext cx="2890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Removal/Creation</a:t>
            </a:r>
            <a:endParaRPr lang="en-US" altLang="zh-CN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24189" y="4861630"/>
            <a:ext cx="449219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i="1" dirty="0" smtClean="0"/>
              <a:t>1stFlrSF</a:t>
            </a:r>
          </a:p>
          <a:p>
            <a:r>
              <a:rPr lang="en-US" altLang="zh-CN" sz="1100" i="1" dirty="0" err="1" smtClean="0"/>
              <a:t>GarageCars</a:t>
            </a:r>
            <a:endParaRPr lang="en-US" altLang="zh-CN" sz="1100" i="1" dirty="0"/>
          </a:p>
          <a:p>
            <a:r>
              <a:rPr lang="en-US" altLang="zh-CN" sz="1100" i="1" dirty="0" err="1" smtClean="0"/>
              <a:t>TotRmsAvrGrd</a:t>
            </a:r>
            <a:endParaRPr lang="en-US" altLang="zh-CN" sz="1100" i="1" dirty="0" smtClean="0"/>
          </a:p>
          <a:p>
            <a:r>
              <a:rPr lang="en-US" altLang="zh-CN" sz="1100" i="1" dirty="0" err="1" smtClean="0"/>
              <a:t>MSSubClass</a:t>
            </a:r>
            <a:endParaRPr lang="en-US" altLang="zh-CN" sz="1100" i="1" dirty="0"/>
          </a:p>
          <a:p>
            <a:r>
              <a:rPr lang="en-US" altLang="zh-CN" sz="1100" dirty="0" err="1" smtClean="0">
                <a:solidFill>
                  <a:srgbClr val="000000"/>
                </a:solidFill>
                <a:latin typeface="等线" panose="02010600030101010101" pitchFamily="2" charset="-122"/>
              </a:rPr>
              <a:t>MoSold</a:t>
            </a:r>
            <a:endParaRPr lang="en-US" altLang="zh-CN" sz="1600" dirty="0" smtClean="0">
              <a:latin typeface="Arial" panose="020B0604020202020204" pitchFamily="34" charset="0"/>
            </a:endParaRPr>
          </a:p>
          <a:p>
            <a:r>
              <a:rPr lang="en-US" altLang="zh-CN" sz="1100" dirty="0" smtClean="0">
                <a:solidFill>
                  <a:srgbClr val="000000"/>
                </a:solidFill>
                <a:latin typeface="等线" panose="02010600030101010101" pitchFamily="2" charset="-122"/>
              </a:rPr>
              <a:t>BsmtFinSF1</a:t>
            </a:r>
            <a:endParaRPr lang="en-US" altLang="zh-CN" sz="1600" dirty="0" smtClean="0">
              <a:latin typeface="Arial" panose="020B0604020202020204" pitchFamily="34" charset="0"/>
            </a:endParaRPr>
          </a:p>
          <a:p>
            <a:r>
              <a:rPr lang="en-US" altLang="zh-CN" sz="1100" dirty="0" err="1" smtClean="0">
                <a:solidFill>
                  <a:srgbClr val="000000"/>
                </a:solidFill>
                <a:latin typeface="等线" panose="02010600030101010101" pitchFamily="2" charset="-122"/>
              </a:rPr>
              <a:t>BsmtExposure</a:t>
            </a:r>
            <a:endParaRPr lang="en-US" altLang="zh-CN" sz="1600" dirty="0" smtClean="0">
              <a:latin typeface="Arial" panose="020B0604020202020204" pitchFamily="34" charset="0"/>
            </a:endParaRPr>
          </a:p>
          <a:p>
            <a:r>
              <a:rPr lang="en-US" altLang="zh-CN" sz="1100" dirty="0" smtClean="0">
                <a:solidFill>
                  <a:srgbClr val="000000"/>
                </a:solidFill>
                <a:latin typeface="等线" panose="02010600030101010101" pitchFamily="2" charset="-122"/>
              </a:rPr>
              <a:t>BsmtFinType1</a:t>
            </a:r>
            <a:endParaRPr lang="zh-CN" altLang="zh-CN" sz="1600" dirty="0">
              <a:latin typeface="Arial" panose="020B0604020202020204" pitchFamily="34" charset="0"/>
            </a:endParaRPr>
          </a:p>
          <a:p>
            <a:endParaRPr lang="en-US" altLang="zh-CN" sz="1100" i="1" dirty="0"/>
          </a:p>
        </p:txBody>
      </p:sp>
      <p:sp>
        <p:nvSpPr>
          <p:cNvPr id="9" name="矩形 8"/>
          <p:cNvSpPr/>
          <p:nvPr/>
        </p:nvSpPr>
        <p:spPr>
          <a:xfrm>
            <a:off x="654524" y="1816517"/>
            <a:ext cx="4941676" cy="4539833"/>
          </a:xfrm>
          <a:prstGeom prst="rect">
            <a:avLst/>
          </a:prstGeom>
          <a:noFill/>
          <a:ln>
            <a:solidFill>
              <a:srgbClr val="F28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741892"/>
              </p:ext>
            </p:extLst>
          </p:nvPr>
        </p:nvGraphicFramePr>
        <p:xfrm>
          <a:off x="7167817" y="1887663"/>
          <a:ext cx="3336026" cy="3642992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668013">
                  <a:extLst>
                    <a:ext uri="{9D8B030D-6E8A-4147-A177-3AD203B41FA5}">
                      <a16:colId xmlns:a16="http://schemas.microsoft.com/office/drawing/2014/main" val="1207255841"/>
                    </a:ext>
                  </a:extLst>
                </a:gridCol>
                <a:gridCol w="1668013">
                  <a:extLst>
                    <a:ext uri="{9D8B030D-6E8A-4147-A177-3AD203B41FA5}">
                      <a16:colId xmlns:a16="http://schemas.microsoft.com/office/drawing/2014/main" val="3740136452"/>
                    </a:ext>
                  </a:extLst>
                </a:gridCol>
              </a:tblGrid>
              <a:tr h="2276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 smtClean="0">
                          <a:effectLst/>
                        </a:rPr>
                        <a:t>Features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3" marR="43513" marT="21757" marB="2175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VIF</a:t>
                      </a:r>
                      <a:endParaRPr lang="zh-CN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3" marR="43513" marT="21757" marB="21757"/>
                </a:tc>
                <a:extLst>
                  <a:ext uri="{0D108BD9-81ED-4DB2-BD59-A6C34878D82A}">
                    <a16:rowId xmlns:a16="http://schemas.microsoft.com/office/drawing/2014/main" val="271195004"/>
                  </a:ext>
                </a:extLst>
              </a:tr>
              <a:tr h="2276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 err="1">
                          <a:effectLst/>
                        </a:rPr>
                        <a:t>MoSold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3" marR="43513" marT="21757" marB="21757" anchor="ctr">
                    <a:solidFill>
                      <a:srgbClr val="F282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dirty="0">
                          <a:effectLst/>
                        </a:rPr>
                        <a:t>8.264</a:t>
                      </a:r>
                      <a:endParaRPr lang="en-US" altLang="zh-CN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3" marR="43513" marT="21757" marB="21757" anchor="ctr">
                    <a:solidFill>
                      <a:srgbClr val="F282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38899"/>
                  </a:ext>
                </a:extLst>
              </a:tr>
              <a:tr h="2276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BsmtFinSF1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3" marR="43513" marT="21757" marB="21757" anchor="ctr">
                    <a:solidFill>
                      <a:srgbClr val="F282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>
                          <a:effectLst/>
                        </a:rPr>
                        <a:t>6.459</a:t>
                      </a:r>
                      <a:endParaRPr lang="en-US" altLang="zh-CN" sz="1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3" marR="43513" marT="21757" marB="21757" anchor="ctr">
                    <a:solidFill>
                      <a:srgbClr val="F282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603561"/>
                  </a:ext>
                </a:extLst>
              </a:tr>
              <a:tr h="2276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 err="1">
                          <a:effectLst/>
                        </a:rPr>
                        <a:t>BsmtExposure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3" marR="43513" marT="21757" marB="21757" anchor="ctr">
                    <a:solidFill>
                      <a:srgbClr val="F282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>
                          <a:effectLst/>
                        </a:rPr>
                        <a:t>6.276</a:t>
                      </a:r>
                      <a:endParaRPr lang="en-US" altLang="zh-CN" sz="1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3" marR="43513" marT="21757" marB="21757" anchor="ctr">
                    <a:solidFill>
                      <a:srgbClr val="F282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741538"/>
                  </a:ext>
                </a:extLst>
              </a:tr>
              <a:tr h="2276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BsmtFinType1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3" marR="43513" marT="21757" marB="21757" anchor="ctr">
                    <a:solidFill>
                      <a:srgbClr val="F282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dirty="0">
                          <a:effectLst/>
                        </a:rPr>
                        <a:t>5.866</a:t>
                      </a:r>
                      <a:endParaRPr lang="en-US" altLang="zh-CN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3" marR="43513" marT="21757" marB="21757" anchor="ctr">
                    <a:solidFill>
                      <a:srgbClr val="F282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423393"/>
                  </a:ext>
                </a:extLst>
              </a:tr>
              <a:tr h="2276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GarageFinish</a:t>
                      </a:r>
                      <a:endParaRPr lang="en-US" sz="1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3" marR="43513" marT="21757" marB="2175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dirty="0">
                          <a:effectLst/>
                        </a:rPr>
                        <a:t>4.507</a:t>
                      </a:r>
                      <a:endParaRPr lang="en-US" altLang="zh-CN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3" marR="43513" marT="21757" marB="21757" anchor="ctr"/>
                </a:tc>
                <a:extLst>
                  <a:ext uri="{0D108BD9-81ED-4DB2-BD59-A6C34878D82A}">
                    <a16:rowId xmlns:a16="http://schemas.microsoft.com/office/drawing/2014/main" val="553454181"/>
                  </a:ext>
                </a:extLst>
              </a:tr>
              <a:tr h="2276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YrSold</a:t>
                      </a:r>
                      <a:endParaRPr lang="en-US" sz="1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3" marR="43513" marT="21757" marB="2175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>
                          <a:effectLst/>
                        </a:rPr>
                        <a:t>3.426</a:t>
                      </a:r>
                      <a:endParaRPr lang="en-US" altLang="zh-CN" sz="1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3" marR="43513" marT="21757" marB="21757" anchor="ctr"/>
                </a:tc>
                <a:extLst>
                  <a:ext uri="{0D108BD9-81ED-4DB2-BD59-A6C34878D82A}">
                    <a16:rowId xmlns:a16="http://schemas.microsoft.com/office/drawing/2014/main" val="1305935699"/>
                  </a:ext>
                </a:extLst>
              </a:tr>
              <a:tr h="2276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has2ndfloor</a:t>
                      </a:r>
                      <a:endParaRPr lang="en-US" sz="1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3" marR="43513" marT="21757" marB="2175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>
                          <a:effectLst/>
                        </a:rPr>
                        <a:t>3.124</a:t>
                      </a:r>
                      <a:endParaRPr lang="en-US" altLang="zh-CN" sz="1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3" marR="43513" marT="21757" marB="21757" anchor="ctr"/>
                </a:tc>
                <a:extLst>
                  <a:ext uri="{0D108BD9-81ED-4DB2-BD59-A6C34878D82A}">
                    <a16:rowId xmlns:a16="http://schemas.microsoft.com/office/drawing/2014/main" val="2477229221"/>
                  </a:ext>
                </a:extLst>
              </a:tr>
              <a:tr h="2276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LotShape</a:t>
                      </a:r>
                      <a:endParaRPr lang="en-US" sz="1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3" marR="43513" marT="21757" marB="2175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>
                          <a:effectLst/>
                        </a:rPr>
                        <a:t>3.108</a:t>
                      </a:r>
                      <a:endParaRPr lang="en-US" altLang="zh-CN" sz="1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3" marR="43513" marT="21757" marB="21757" anchor="ctr"/>
                </a:tc>
                <a:extLst>
                  <a:ext uri="{0D108BD9-81ED-4DB2-BD59-A6C34878D82A}">
                    <a16:rowId xmlns:a16="http://schemas.microsoft.com/office/drawing/2014/main" val="4144778429"/>
                  </a:ext>
                </a:extLst>
              </a:tr>
              <a:tr h="2276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BsmtFullBath</a:t>
                      </a:r>
                      <a:endParaRPr lang="en-US" sz="1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3" marR="43513" marT="21757" marB="2175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>
                          <a:effectLst/>
                        </a:rPr>
                        <a:t>3.014</a:t>
                      </a:r>
                      <a:endParaRPr lang="en-US" altLang="zh-CN" sz="1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3" marR="43513" marT="21757" marB="21757" anchor="ctr"/>
                </a:tc>
                <a:extLst>
                  <a:ext uri="{0D108BD9-81ED-4DB2-BD59-A6C34878D82A}">
                    <a16:rowId xmlns:a16="http://schemas.microsoft.com/office/drawing/2014/main" val="4024975848"/>
                  </a:ext>
                </a:extLst>
              </a:tr>
              <a:tr h="2276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HalfBath</a:t>
                      </a:r>
                      <a:endParaRPr lang="en-US" sz="1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3" marR="43513" marT="21757" marB="2175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>
                          <a:effectLst/>
                        </a:rPr>
                        <a:t>2.766</a:t>
                      </a:r>
                      <a:endParaRPr lang="en-US" altLang="zh-CN" sz="1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3" marR="43513" marT="21757" marB="21757" anchor="ctr"/>
                </a:tc>
                <a:extLst>
                  <a:ext uri="{0D108BD9-81ED-4DB2-BD59-A6C34878D82A}">
                    <a16:rowId xmlns:a16="http://schemas.microsoft.com/office/drawing/2014/main" val="2226708858"/>
                  </a:ext>
                </a:extLst>
              </a:tr>
              <a:tr h="2276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OpenPorchSF</a:t>
                      </a:r>
                      <a:endParaRPr lang="en-US" sz="1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3" marR="43513" marT="21757" marB="2175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>
                          <a:effectLst/>
                        </a:rPr>
                        <a:t>2.664</a:t>
                      </a:r>
                      <a:endParaRPr lang="en-US" altLang="zh-CN" sz="1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3" marR="43513" marT="21757" marB="21757" anchor="ctr"/>
                </a:tc>
                <a:extLst>
                  <a:ext uri="{0D108BD9-81ED-4DB2-BD59-A6C34878D82A}">
                    <a16:rowId xmlns:a16="http://schemas.microsoft.com/office/drawing/2014/main" val="1679259667"/>
                  </a:ext>
                </a:extLst>
              </a:tr>
              <a:tr h="2276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Fireplaces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3" marR="43513" marT="21757" marB="2175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>
                          <a:effectLst/>
                        </a:rPr>
                        <a:t>2.544</a:t>
                      </a:r>
                      <a:endParaRPr lang="en-US" altLang="zh-CN" sz="1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3" marR="43513" marT="21757" marB="21757" anchor="ctr"/>
                </a:tc>
                <a:extLst>
                  <a:ext uri="{0D108BD9-81ED-4DB2-BD59-A6C34878D82A}">
                    <a16:rowId xmlns:a16="http://schemas.microsoft.com/office/drawing/2014/main" val="1687862214"/>
                  </a:ext>
                </a:extLst>
              </a:tr>
              <a:tr h="2276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 err="1">
                          <a:effectLst/>
                        </a:rPr>
                        <a:t>HeatingQC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3" marR="43513" marT="21757" marB="2175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>
                          <a:effectLst/>
                        </a:rPr>
                        <a:t>2.278</a:t>
                      </a:r>
                      <a:endParaRPr lang="en-US" altLang="zh-CN" sz="1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3" marR="43513" marT="21757" marB="21757" anchor="ctr"/>
                </a:tc>
                <a:extLst>
                  <a:ext uri="{0D108BD9-81ED-4DB2-BD59-A6C34878D82A}">
                    <a16:rowId xmlns:a16="http://schemas.microsoft.com/office/drawing/2014/main" val="1336262513"/>
                  </a:ext>
                </a:extLst>
              </a:tr>
              <a:tr h="2276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 err="1">
                          <a:effectLst/>
                        </a:rPr>
                        <a:t>WoodDeckSF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3" marR="43513" marT="21757" marB="2175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>
                          <a:effectLst/>
                        </a:rPr>
                        <a:t>2.209</a:t>
                      </a:r>
                      <a:endParaRPr lang="en-US" altLang="zh-CN" sz="1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3" marR="43513" marT="21757" marB="21757" anchor="ctr"/>
                </a:tc>
                <a:extLst>
                  <a:ext uri="{0D108BD9-81ED-4DB2-BD59-A6C34878D82A}">
                    <a16:rowId xmlns:a16="http://schemas.microsoft.com/office/drawing/2014/main" val="4094725958"/>
                  </a:ext>
                </a:extLst>
              </a:tr>
              <a:tr h="2276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 err="1">
                          <a:effectLst/>
                        </a:rPr>
                        <a:t>MasVnrArea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3" marR="43513" marT="21757" marB="2175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dirty="0">
                          <a:effectLst/>
                        </a:rPr>
                        <a:t>2.000</a:t>
                      </a:r>
                      <a:endParaRPr lang="en-US" altLang="zh-CN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3" marR="43513" marT="21757" marB="21757" anchor="ctr"/>
                </a:tc>
                <a:extLst>
                  <a:ext uri="{0D108BD9-81ED-4DB2-BD59-A6C34878D82A}">
                    <a16:rowId xmlns:a16="http://schemas.microsoft.com/office/drawing/2014/main" val="157003123"/>
                  </a:ext>
                </a:extLst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1255227" y="2313656"/>
            <a:ext cx="415913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i="1" dirty="0" err="1" smtClean="0"/>
              <a:t>PoolQC</a:t>
            </a:r>
            <a:r>
              <a:rPr lang="en-US" altLang="zh-CN" sz="1100" i="1" dirty="0" smtClean="0"/>
              <a:t> (</a:t>
            </a:r>
            <a:r>
              <a:rPr lang="en-US" altLang="zh-CN" sz="1100" i="1" dirty="0" err="1" smtClean="0"/>
              <a:t>PoolQuality</a:t>
            </a:r>
            <a:r>
              <a:rPr lang="en-US" altLang="zh-CN" sz="1100" i="1" dirty="0" smtClean="0"/>
              <a:t>) &gt;99%</a:t>
            </a:r>
          </a:p>
          <a:p>
            <a:r>
              <a:rPr lang="en-US" altLang="zh-CN" sz="1100" i="1" dirty="0" err="1" smtClean="0"/>
              <a:t>MiscFeature</a:t>
            </a:r>
            <a:r>
              <a:rPr lang="en-US" altLang="zh-CN" sz="1100" i="1" dirty="0" smtClean="0"/>
              <a:t> (Miscellaneous features not covered) &gt;96%</a:t>
            </a:r>
          </a:p>
          <a:p>
            <a:r>
              <a:rPr lang="en-US" altLang="zh-CN" sz="1100" i="1" dirty="0" smtClean="0"/>
              <a:t>Alley (type of alley access to property) &gt; 93%</a:t>
            </a:r>
          </a:p>
          <a:p>
            <a:r>
              <a:rPr lang="en-US" altLang="zh-CN" sz="1100" i="1" dirty="0" smtClean="0"/>
              <a:t>Fence (</a:t>
            </a:r>
            <a:r>
              <a:rPr lang="en-US" altLang="zh-CN" sz="1100" i="1" dirty="0" err="1" smtClean="0"/>
              <a:t>fency</a:t>
            </a:r>
            <a:r>
              <a:rPr lang="en-US" altLang="zh-CN" sz="1100" i="1" dirty="0" smtClean="0"/>
              <a:t> quality) &gt;80%</a:t>
            </a:r>
          </a:p>
        </p:txBody>
      </p:sp>
      <p:sp>
        <p:nvSpPr>
          <p:cNvPr id="6" name="右箭头 5"/>
          <p:cNvSpPr/>
          <p:nvPr/>
        </p:nvSpPr>
        <p:spPr>
          <a:xfrm>
            <a:off x="5795199" y="3660794"/>
            <a:ext cx="1096936" cy="376704"/>
          </a:xfrm>
          <a:prstGeom prst="rightArrow">
            <a:avLst/>
          </a:prstGeom>
          <a:solidFill>
            <a:srgbClr val="F282C5"/>
          </a:solidFill>
          <a:ln>
            <a:solidFill>
              <a:srgbClr val="F28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 rot="10800000">
            <a:off x="5616380" y="3650502"/>
            <a:ext cx="1096936" cy="376704"/>
          </a:xfrm>
          <a:prstGeom prst="rightArrow">
            <a:avLst/>
          </a:prstGeom>
          <a:solidFill>
            <a:srgbClr val="F282C5"/>
          </a:solidFill>
          <a:ln>
            <a:solidFill>
              <a:srgbClr val="F28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85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1331650"/>
          </a:xfrm>
          <a:prstGeom prst="rect">
            <a:avLst/>
          </a:prstGeom>
          <a:solidFill>
            <a:srgbClr val="F282C5"/>
          </a:solidFill>
          <a:ln>
            <a:solidFill>
              <a:srgbClr val="F28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72968" y="463205"/>
            <a:ext cx="315823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Engineering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F903-2C5E-4383-B215-6863D0006839}" type="datetime1">
              <a:rPr lang="en-US" altLang="zh-CN" smtClean="0"/>
              <a:t>10/15/2021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4C3A-F220-4944-88DB-4D9349B42026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370285" y="532210"/>
            <a:ext cx="283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Regression Check </a:t>
            </a:r>
            <a:endParaRPr lang="en-US" altLang="zh-CN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03" y="2173541"/>
            <a:ext cx="4593118" cy="3109188"/>
          </a:xfrm>
          <a:prstGeom prst="rect">
            <a:avLst/>
          </a:prstGeom>
        </p:spPr>
      </p:pic>
      <p:pic>
        <p:nvPicPr>
          <p:cNvPr id="11" name="图片 10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942" y="2278918"/>
            <a:ext cx="4693312" cy="323554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9305254" y="2902176"/>
            <a:ext cx="2350323" cy="1815882"/>
          </a:xfrm>
          <a:prstGeom prst="rect">
            <a:avLst/>
          </a:prstGeom>
          <a:noFill/>
          <a:ln>
            <a:solidFill>
              <a:srgbClr val="F282C5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Normality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Linearity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Constant Variance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Independent Errors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Low </a:t>
            </a:r>
            <a:r>
              <a:rPr lang="en-US" altLang="zh-CN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MultiCollinearity</a:t>
            </a:r>
            <a:endParaRPr lang="en-US" altLang="zh-CN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893971" y="2532844"/>
            <a:ext cx="10590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b="1" u="sng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Criteria</a:t>
            </a:r>
            <a:endParaRPr lang="en-US" altLang="zh-CN" b="1" u="sng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52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81400" y="2551940"/>
            <a:ext cx="519818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Modelling </a:t>
            </a:r>
          </a:p>
          <a:p>
            <a:pPr algn="ctr"/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</a:p>
          <a:p>
            <a:pPr algn="ctr"/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 Techniques</a:t>
            </a:r>
            <a:endParaRPr lang="zh-CN" alt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CF14-4F90-4C0D-A9FC-D59C6181F25E}" type="datetime1">
              <a:rPr lang="en-US" altLang="zh-CN" smtClean="0"/>
              <a:t>10/15/2021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4C3A-F220-4944-88DB-4D9349B4202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46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0"/>
            <a:ext cx="12192000" cy="13316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日期占位符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07CE-E037-488D-8E16-72F7692B0F67}" type="datetime1">
              <a:rPr lang="en-US" altLang="zh-CN" smtClean="0"/>
              <a:t>10/15/2021</a:t>
            </a:fld>
            <a:endParaRPr lang="zh-CN" altLang="en-US"/>
          </a:p>
        </p:txBody>
      </p:sp>
      <p:sp>
        <p:nvSpPr>
          <p:cNvPr id="16" name="页脚占位符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4C3A-F220-4944-88DB-4D9349B42026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-1518732" y="250326"/>
            <a:ext cx="67476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altLang="zh-CN" sz="24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Modelling </a:t>
            </a:r>
            <a:r>
              <a:rPr lang="en-US" altLang="zh-CN" sz="24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endParaRPr lang="en-US" altLang="zh-CN" sz="24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en-US" altLang="zh-CN" sz="24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 </a:t>
            </a:r>
            <a:r>
              <a:rPr lang="en-US" altLang="zh-CN" sz="24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Techniques</a:t>
            </a:r>
            <a:endParaRPr lang="zh-CN" altLang="en-US" sz="24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739836" y="493120"/>
            <a:ext cx="1988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Major Techniques</a:t>
            </a:r>
            <a:endParaRPr lang="en-US" altLang="zh-CN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81871" y="3414941"/>
            <a:ext cx="3853809" cy="369332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Multiple Linear Regression</a:t>
            </a:r>
          </a:p>
        </p:txBody>
      </p:sp>
      <p:sp>
        <p:nvSpPr>
          <p:cNvPr id="9" name="矩形 8"/>
          <p:cNvSpPr/>
          <p:nvPr/>
        </p:nvSpPr>
        <p:spPr>
          <a:xfrm>
            <a:off x="1094921" y="1748207"/>
            <a:ext cx="3853810" cy="369332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Supervised Learning</a:t>
            </a:r>
            <a:endParaRPr lang="en-US" altLang="zh-CN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81871" y="2081323"/>
            <a:ext cx="19399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label - </a:t>
            </a:r>
            <a:r>
              <a:rPr lang="en-US" altLang="zh-CN" sz="12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SalePrice</a:t>
            </a:r>
            <a:endParaRPr lang="en-US" altLang="zh-CN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257644" y="1722289"/>
            <a:ext cx="4032250" cy="369332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 Validation</a:t>
            </a:r>
            <a:endParaRPr lang="en-US" altLang="zh-CN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257643" y="2087593"/>
            <a:ext cx="4551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5-fold cross validation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 metrics - (RMSLE) Root </a:t>
            </a:r>
            <a:r>
              <a:rPr lang="en-US" altLang="zh-CN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 Squared Log Error</a:t>
            </a:r>
          </a:p>
        </p:txBody>
      </p:sp>
      <p:sp>
        <p:nvSpPr>
          <p:cNvPr id="20" name="矩形 19"/>
          <p:cNvSpPr/>
          <p:nvPr/>
        </p:nvSpPr>
        <p:spPr>
          <a:xfrm>
            <a:off x="6257643" y="3384514"/>
            <a:ext cx="4032251" cy="369332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en-US" altLang="zh-CN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HyperOpt</a:t>
            </a:r>
            <a:r>
              <a:rPr lang="en-US" altLang="zh-CN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Parameter Tuning</a:t>
            </a:r>
          </a:p>
        </p:txBody>
      </p:sp>
      <p:sp>
        <p:nvSpPr>
          <p:cNvPr id="22" name="日期占位符 1"/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AAA291F-1400-4BCA-82EB-F0CE5CDE6CA3}" type="datetime1">
              <a:rPr lang="en-US" altLang="zh-CN" smtClean="0"/>
              <a:pPr/>
              <a:t>10/15/2021</a:t>
            </a:fld>
            <a:endParaRPr lang="zh-CN" altLang="en-US"/>
          </a:p>
        </p:txBody>
      </p:sp>
      <p:sp>
        <p:nvSpPr>
          <p:cNvPr id="23" name="灯片编号占位符 3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BE4C3A-F220-4944-88DB-4D9349B42026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081871" y="4898730"/>
            <a:ext cx="3825378" cy="369332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Ensemble</a:t>
            </a:r>
            <a:endParaRPr lang="zh-CN" alt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81871" y="5319380"/>
            <a:ext cx="115974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Bagging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Boosting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Averaging</a:t>
            </a:r>
            <a:endParaRPr lang="en-US" altLang="zh-CN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257643" y="3750028"/>
            <a:ext cx="42054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Instead of using </a:t>
            </a:r>
            <a:r>
              <a:rPr lang="en-US" altLang="zh-CN" sz="12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GridSearch</a:t>
            </a:r>
            <a:r>
              <a:rPr lang="en-US" altLang="zh-CN" sz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 Random search, </a:t>
            </a:r>
            <a:r>
              <a:rPr lang="en-US" altLang="zh-CN" sz="12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HyperOpt</a:t>
            </a:r>
            <a:r>
              <a:rPr lang="en-US" altLang="zh-CN" sz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chosen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269808" y="3783201"/>
            <a:ext cx="13580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Lasso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Kernel Ridge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Elastic Net</a:t>
            </a:r>
            <a:endParaRPr lang="en-US" altLang="zh-CN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257642" y="4950048"/>
            <a:ext cx="4032251" cy="369332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Reduced Features Selection</a:t>
            </a:r>
            <a:endParaRPr lang="zh-CN" alt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257642" y="5336659"/>
            <a:ext cx="39613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Constantly adding features with high importance to </a:t>
            </a:r>
          </a:p>
          <a:p>
            <a:pPr lvl="0"/>
            <a:r>
              <a:rPr lang="en-US" altLang="zh-CN" sz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selection list</a:t>
            </a:r>
          </a:p>
        </p:txBody>
      </p:sp>
    </p:spTree>
    <p:extLst>
      <p:ext uri="{BB962C8B-B14F-4D97-AF65-F5344CB8AC3E}">
        <p14:creationId xmlns:p14="http://schemas.microsoft.com/office/powerpoint/2010/main" val="147593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8081948" y="2029122"/>
            <a:ext cx="2799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Elastic Net </a:t>
            </a:r>
          </a:p>
        </p:txBody>
      </p:sp>
      <p:sp>
        <p:nvSpPr>
          <p:cNvPr id="6" name="矩形 5"/>
          <p:cNvSpPr/>
          <p:nvPr/>
        </p:nvSpPr>
        <p:spPr>
          <a:xfrm>
            <a:off x="1105141" y="1979889"/>
            <a:ext cx="30833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Lasso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744274" y="1980068"/>
            <a:ext cx="232627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Kernel </a:t>
            </a: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Ridge (KRR)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-68479" y="1510691"/>
            <a:ext cx="455655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17400" tIns="0" rIns="31740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 smtClean="0">
                <a:latin typeface="Arial" panose="020B0604020202020204" pitchFamily="34" charset="0"/>
                <a:ea typeface="Inter"/>
                <a:cs typeface="Arial" panose="020B0604020202020204" pitchFamily="34" charset="0"/>
              </a:rPr>
              <a:t>1. Penalized Regression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Inter"/>
                <a:cs typeface="Arial" panose="020B0604020202020204" pitchFamily="34" charset="0"/>
              </a:rPr>
              <a:t>Algorithms</a:t>
            </a:r>
            <a:endParaRPr kumimoji="0" lang="en-US" altLang="zh-CN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Inter"/>
              <a:cs typeface="Arial" panose="020B0604020202020204" pitchFamily="34" charset="0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41" y="2398454"/>
            <a:ext cx="2880720" cy="1878140"/>
          </a:xfrm>
          <a:prstGeom prst="rect">
            <a:avLst/>
          </a:prstGeom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719" y="2416842"/>
            <a:ext cx="2890311" cy="1859752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881" y="2398454"/>
            <a:ext cx="2777064" cy="187814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0" y="0"/>
            <a:ext cx="12192000" cy="13316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日期占位符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07CE-E037-488D-8E16-72F7692B0F67}" type="datetime1">
              <a:rPr lang="en-US" altLang="zh-CN" smtClean="0"/>
              <a:t>10/15/2021</a:t>
            </a:fld>
            <a:endParaRPr lang="zh-CN" altLang="en-US"/>
          </a:p>
        </p:txBody>
      </p:sp>
      <p:sp>
        <p:nvSpPr>
          <p:cNvPr id="16" name="页脚占位符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4C3A-F220-4944-88DB-4D9349B42026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-1518732" y="250326"/>
            <a:ext cx="67476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altLang="zh-CN" sz="24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Modelling </a:t>
            </a:r>
            <a:r>
              <a:rPr lang="en-US" altLang="zh-CN" sz="24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endParaRPr lang="en-US" altLang="zh-CN" sz="24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en-US" altLang="zh-CN" sz="24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 </a:t>
            </a:r>
            <a:r>
              <a:rPr lang="en-US" altLang="zh-CN" sz="24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Techniques</a:t>
            </a:r>
            <a:endParaRPr lang="zh-CN" altLang="en-US" sz="24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739836" y="493120"/>
            <a:ext cx="5686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Selection based on Importance not equal to 0</a:t>
            </a:r>
            <a:endParaRPr lang="en-US" altLang="zh-CN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62128" y="4540469"/>
            <a:ext cx="35667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LassoCV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Best Alpha Scored:  </a:t>
            </a:r>
            <a:r>
              <a:rPr lang="en-US" altLang="zh-CN" sz="14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0.0006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LassoCV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Model Accuracy:  </a:t>
            </a:r>
            <a:r>
              <a:rPr lang="en-US" altLang="zh-CN" sz="14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93.08%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 Eliminated:  134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 Kept:  85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757551" y="4477005"/>
            <a:ext cx="42916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ElasticNetCV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Best Alpha Scored:  </a:t>
            </a:r>
            <a:r>
              <a:rPr lang="en-US" altLang="zh-CN" sz="14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0.0012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ElasticNetCV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Model Accuracy:  </a:t>
            </a:r>
            <a:r>
              <a:rPr lang="en-US" altLang="zh-CN" sz="14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93.07%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 Eliminated:  131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 Kept:  88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157703" y="4540469"/>
            <a:ext cx="36597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ElasticNetCV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Best Alpha Scored:  10.0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ElasticNetCV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Model Accuracy:  </a:t>
            </a:r>
            <a:r>
              <a:rPr lang="en-US" altLang="zh-CN" sz="14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93.70%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 </a:t>
            </a:r>
            <a:r>
              <a:rPr lang="en-US" altLang="zh-CN" sz="14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Eliminated*:  146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 </a:t>
            </a:r>
            <a:r>
              <a:rPr lang="en-US" altLang="zh-CN" sz="14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Kept*:  73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09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0340" y="1917676"/>
            <a:ext cx="3942105" cy="286232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Exploratory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Data Analysis (EDA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Data Engineering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Data Modeling &amp; Model Selection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 &amp; Recommendation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12192000" cy="1331650"/>
          </a:xfrm>
          <a:prstGeom prst="rect">
            <a:avLst/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CC2F3-1128-4D17-B277-B68CE8E538D8}" type="datetime1">
              <a:rPr lang="en-US" altLang="zh-CN" smtClean="0"/>
              <a:t>10/15/2021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4C3A-F220-4944-88DB-4D9349B42026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68148" y="342659"/>
            <a:ext cx="3958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</a:rPr>
              <a:t>Overall Workflow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57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868808" y="3972716"/>
            <a:ext cx="2799082" cy="3679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Regressor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952200" y="3972716"/>
            <a:ext cx="249299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LightGBM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Regressor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492" y="4340623"/>
            <a:ext cx="2640578" cy="1648866"/>
          </a:xfrm>
          <a:prstGeom prst="rect">
            <a:avLst/>
          </a:prstGeom>
        </p:spPr>
      </p:pic>
      <p:pic>
        <p:nvPicPr>
          <p:cNvPr id="11" name="图片 10" descr="屏幕剪辑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819" y="4340623"/>
            <a:ext cx="2494625" cy="164886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868808" y="1543778"/>
            <a:ext cx="30833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Random </a:t>
            </a: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Forest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807" y="1850966"/>
            <a:ext cx="2568263" cy="1752418"/>
          </a:xfrm>
          <a:prstGeom prst="rect">
            <a:avLst/>
          </a:prstGeom>
        </p:spPr>
      </p:pic>
      <p:pic>
        <p:nvPicPr>
          <p:cNvPr id="12" name="图片 11" descr="屏幕剪辑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3532" y="1913110"/>
            <a:ext cx="2691658" cy="1729021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9328816" y="1525312"/>
            <a:ext cx="192873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GBM </a:t>
            </a:r>
            <a:r>
              <a:rPr lang="en-US" altLang="zh-CN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Regressor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5409" y="1455169"/>
            <a:ext cx="5236232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17400" tIns="0" rIns="31740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Inter"/>
                <a:cs typeface="Arial" panose="020B0604020202020204" pitchFamily="34" charset="0"/>
              </a:rPr>
              <a:t>2.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Inter"/>
                <a:cs typeface="Arial" panose="020B0604020202020204" pitchFamily="34" charset="0"/>
              </a:rPr>
              <a:t>Algorithms based on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Inter"/>
                <a:cs typeface="Arial" panose="020B0604020202020204" pitchFamily="34" charset="0"/>
              </a:rPr>
              <a:t>Bagging/Boosting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Random Forest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GBM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zh-CN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XGB</a:t>
            </a:r>
            <a:endParaRPr lang="en-US" altLang="zh-CN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Light GBM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0"/>
            <a:ext cx="12192000" cy="13316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D425-B6A4-4713-B844-2692BEB161D9}" type="datetime1">
              <a:rPr lang="en-US" altLang="zh-CN" smtClean="0"/>
              <a:t>10/15/2021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01990" y="6356350"/>
            <a:ext cx="2743200" cy="365125"/>
          </a:xfrm>
        </p:spPr>
        <p:txBody>
          <a:bodyPr/>
          <a:lstStyle/>
          <a:p>
            <a:fld id="{D0BE4C3A-F220-4944-88DB-4D9349B42026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-1518732" y="250326"/>
            <a:ext cx="67476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altLang="zh-CN" sz="24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Modelling </a:t>
            </a:r>
            <a:r>
              <a:rPr lang="en-US" altLang="zh-CN" sz="24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endParaRPr lang="en-US" altLang="zh-CN" sz="24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en-US" altLang="zh-CN" sz="24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 </a:t>
            </a:r>
            <a:r>
              <a:rPr lang="en-US" altLang="zh-CN" sz="24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Techniques</a:t>
            </a:r>
            <a:endParaRPr lang="zh-CN" altLang="en-US" sz="24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47755" y="513975"/>
            <a:ext cx="564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Selection based on Importance larger than .1</a:t>
            </a:r>
            <a:endParaRPr lang="en-US" altLang="zh-CN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359999" y="2051306"/>
            <a:ext cx="25982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5B9BD5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 Eliminated:  </a:t>
            </a:r>
            <a:r>
              <a:rPr lang="en-US" altLang="zh-CN" sz="1400" dirty="0" smtClean="0">
                <a:solidFill>
                  <a:srgbClr val="5B9BD5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195</a:t>
            </a:r>
            <a:endParaRPr lang="en-US" altLang="zh-CN" sz="1400" dirty="0">
              <a:solidFill>
                <a:srgbClr val="5B9BD5">
                  <a:lumMod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5B9BD5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 Kept:  </a:t>
            </a:r>
            <a:r>
              <a:rPr lang="en-US" altLang="zh-CN" sz="1400" dirty="0" smtClean="0">
                <a:solidFill>
                  <a:srgbClr val="5B9BD5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  <a:endParaRPr lang="en-US" altLang="zh-CN" sz="1400" dirty="0">
              <a:solidFill>
                <a:srgbClr val="5B9BD5">
                  <a:lumMod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359998" y="3032572"/>
            <a:ext cx="25982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5B9BD5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 Eliminated:  </a:t>
            </a:r>
            <a:r>
              <a:rPr lang="en-US" altLang="zh-CN" sz="1400" dirty="0" smtClean="0">
                <a:solidFill>
                  <a:srgbClr val="5B9BD5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185</a:t>
            </a:r>
            <a:endParaRPr lang="en-US" altLang="zh-CN" sz="1400" dirty="0">
              <a:solidFill>
                <a:srgbClr val="5B9BD5">
                  <a:lumMod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5B9BD5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 Kept:  </a:t>
            </a:r>
            <a:r>
              <a:rPr lang="en-US" altLang="zh-CN" sz="1400" dirty="0" smtClean="0">
                <a:solidFill>
                  <a:srgbClr val="5B9BD5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34</a:t>
            </a:r>
            <a:endParaRPr lang="en-US" altLang="zh-CN" sz="1400" dirty="0">
              <a:solidFill>
                <a:srgbClr val="5B9BD5">
                  <a:lumMod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359997" y="4090161"/>
            <a:ext cx="25982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5B9BD5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 Eliminated:  </a:t>
            </a:r>
            <a:r>
              <a:rPr lang="en-US" altLang="zh-CN" sz="1400" dirty="0" smtClean="0">
                <a:solidFill>
                  <a:srgbClr val="5B9BD5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195</a:t>
            </a:r>
            <a:endParaRPr lang="en-US" altLang="zh-CN" sz="1400" dirty="0">
              <a:solidFill>
                <a:srgbClr val="5B9BD5">
                  <a:lumMod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5B9BD5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 Kept:  </a:t>
            </a:r>
            <a:r>
              <a:rPr lang="en-US" altLang="zh-CN" sz="1400" dirty="0" smtClean="0">
                <a:solidFill>
                  <a:srgbClr val="5B9BD5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  <a:endParaRPr lang="en-US" altLang="zh-CN" sz="1400" dirty="0">
              <a:solidFill>
                <a:srgbClr val="5B9BD5">
                  <a:lumMod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359996" y="5298761"/>
            <a:ext cx="25982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5B9BD5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 Eliminated:  </a:t>
            </a:r>
            <a:r>
              <a:rPr lang="en-US" altLang="zh-CN" sz="1400" dirty="0" smtClean="0">
                <a:solidFill>
                  <a:srgbClr val="5B9BD5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188</a:t>
            </a:r>
            <a:endParaRPr lang="en-US" altLang="zh-CN" sz="1400" dirty="0">
              <a:solidFill>
                <a:srgbClr val="5B9BD5">
                  <a:lumMod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5B9BD5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 Kept:  </a:t>
            </a:r>
            <a:r>
              <a:rPr lang="en-US" altLang="zh-CN" sz="1400" dirty="0" smtClean="0">
                <a:solidFill>
                  <a:srgbClr val="5B9BD5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  <a:endParaRPr lang="en-US" altLang="zh-CN" sz="1400" dirty="0">
              <a:solidFill>
                <a:srgbClr val="5B9BD5">
                  <a:lumMod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76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11961"/>
            <a:ext cx="12192000" cy="13316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D425-B6A4-4713-B844-2692BEB161D9}" type="datetime1">
              <a:rPr lang="en-US" altLang="zh-CN" smtClean="0"/>
              <a:t>10/15/2021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921909" y="6356349"/>
            <a:ext cx="2743200" cy="365125"/>
          </a:xfrm>
        </p:spPr>
        <p:txBody>
          <a:bodyPr/>
          <a:lstStyle/>
          <a:p>
            <a:fld id="{D0BE4C3A-F220-4944-88DB-4D9349B42026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-1518732" y="250326"/>
            <a:ext cx="67476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altLang="zh-CN" sz="24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Modelling </a:t>
            </a:r>
            <a:r>
              <a:rPr lang="en-US" altLang="zh-CN" sz="24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endParaRPr lang="en-US" altLang="zh-CN" sz="24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en-US" altLang="zh-CN" sz="24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 </a:t>
            </a:r>
            <a:r>
              <a:rPr lang="en-US" altLang="zh-CN" sz="24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Techniques</a:t>
            </a:r>
            <a:endParaRPr lang="zh-CN" altLang="en-US" sz="24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05112" y="493120"/>
            <a:ext cx="3031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Reduced Modeling </a:t>
            </a:r>
            <a:endParaRPr lang="en-US" altLang="zh-CN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253622"/>
              </p:ext>
            </p:extLst>
          </p:nvPr>
        </p:nvGraphicFramePr>
        <p:xfrm>
          <a:off x="282614" y="1989798"/>
          <a:ext cx="10515600" cy="219456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4550987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57002236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88431778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66161039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32672634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8960511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Model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 smtClean="0">
                          <a:effectLst/>
                        </a:rPr>
                        <a:t>MAE%</a:t>
                      </a:r>
                      <a:endParaRPr lang="en-US" sz="12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 smtClean="0">
                          <a:effectLst/>
                        </a:rPr>
                        <a:t>R^2 Score</a:t>
                      </a:r>
                      <a:endParaRPr lang="en-US" sz="12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</a:rPr>
                        <a:t>RMSLE Mean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</a:rPr>
                        <a:t>RMSLE </a:t>
                      </a:r>
                      <a:r>
                        <a:rPr lang="en-US" sz="1200" b="1" dirty="0" err="1" smtClean="0">
                          <a:effectLst/>
                        </a:rPr>
                        <a:t>Std</a:t>
                      </a:r>
                      <a:endParaRPr lang="en-US" sz="1200" b="1" dirty="0" smtClean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 smtClean="0">
                          <a:effectLst/>
                        </a:rPr>
                        <a:t>Rating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7375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</a:rPr>
                        <a:t>L</a:t>
                      </a:r>
                      <a:r>
                        <a:rPr lang="en-US" sz="1200" b="1" dirty="0" smtClean="0">
                          <a:effectLst/>
                        </a:rPr>
                        <a:t>asso</a:t>
                      </a:r>
                      <a:endParaRPr lang="en-US" sz="1200" b="1" dirty="0">
                        <a:effectLst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dirty="0" smtClean="0">
                          <a:effectLst/>
                        </a:rPr>
                        <a:t>.</a:t>
                      </a:r>
                      <a:r>
                        <a:rPr lang="en-US" altLang="zh-CN" sz="1200" dirty="0">
                          <a:effectLst/>
                        </a:rPr>
                        <a:t>066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dirty="0" smtClean="0">
                          <a:effectLst/>
                        </a:rPr>
                        <a:t>.</a:t>
                      </a:r>
                      <a:r>
                        <a:rPr lang="en-US" altLang="zh-CN" sz="1200" dirty="0">
                          <a:effectLst/>
                        </a:rPr>
                        <a:t>935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dirty="0" smtClean="0">
                          <a:effectLst/>
                        </a:rPr>
                        <a:t>.</a:t>
                      </a:r>
                      <a:r>
                        <a:rPr lang="en-US" altLang="zh-CN" sz="1200" dirty="0">
                          <a:effectLst/>
                        </a:rPr>
                        <a:t>101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dirty="0" smtClean="0">
                          <a:effectLst/>
                        </a:rPr>
                        <a:t>.</a:t>
                      </a:r>
                      <a:r>
                        <a:rPr lang="en-US" altLang="zh-CN" sz="1200" dirty="0">
                          <a:effectLst/>
                        </a:rPr>
                        <a:t>007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dirty="0" smtClean="0">
                          <a:effectLst/>
                        </a:rPr>
                        <a:t>Fair</a:t>
                      </a:r>
                      <a:endParaRPr lang="en-US" altLang="zh-CN" sz="1200" dirty="0">
                        <a:effectLst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7303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 smtClean="0">
                          <a:effectLst/>
                        </a:rPr>
                        <a:t>Elastic Net</a:t>
                      </a:r>
                      <a:endParaRPr lang="en-US" sz="1200" b="1" dirty="0">
                        <a:effectLst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dirty="0" smtClean="0">
                          <a:effectLst/>
                        </a:rPr>
                        <a:t>.066</a:t>
                      </a:r>
                      <a:endParaRPr lang="en-US" altLang="zh-CN" sz="1200" dirty="0">
                        <a:effectLst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dirty="0" smtClean="0">
                          <a:effectLst/>
                        </a:rPr>
                        <a:t>.</a:t>
                      </a:r>
                      <a:r>
                        <a:rPr lang="en-US" altLang="zh-CN" sz="1200" dirty="0">
                          <a:effectLst/>
                        </a:rPr>
                        <a:t>936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dirty="0" smtClean="0">
                          <a:effectLst/>
                        </a:rPr>
                        <a:t>.</a:t>
                      </a:r>
                      <a:r>
                        <a:rPr lang="en-US" altLang="zh-CN" sz="1200" dirty="0">
                          <a:effectLst/>
                        </a:rPr>
                        <a:t>101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dirty="0" smtClean="0">
                          <a:effectLst/>
                        </a:rPr>
                        <a:t>.</a:t>
                      </a:r>
                      <a:r>
                        <a:rPr lang="en-US" altLang="zh-CN" sz="1200" dirty="0">
                          <a:effectLst/>
                        </a:rPr>
                        <a:t>007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dirty="0" smtClean="0">
                          <a:effectLst/>
                        </a:rPr>
                        <a:t>Fair</a:t>
                      </a:r>
                      <a:endParaRPr lang="en-US" altLang="zh-CN" sz="1200" dirty="0">
                        <a:effectLst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0203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 smtClean="0">
                          <a:effectLst/>
                        </a:rPr>
                        <a:t>Kernel Ridge</a:t>
                      </a:r>
                      <a:endParaRPr lang="en-US" sz="1200" b="1" dirty="0">
                        <a:effectLst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dirty="0" smtClean="0">
                          <a:effectLst/>
                        </a:rPr>
                        <a:t>.</a:t>
                      </a:r>
                      <a:r>
                        <a:rPr lang="en-US" altLang="zh-CN" sz="1200" dirty="0">
                          <a:effectLst/>
                        </a:rPr>
                        <a:t>055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dirty="0" smtClean="0">
                          <a:effectLst/>
                        </a:rPr>
                        <a:t>.</a:t>
                      </a:r>
                      <a:r>
                        <a:rPr lang="en-US" altLang="zh-CN" sz="1200" dirty="0">
                          <a:effectLst/>
                        </a:rPr>
                        <a:t>955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dirty="0" smtClean="0">
                          <a:effectLst/>
                        </a:rPr>
                        <a:t>.</a:t>
                      </a:r>
                      <a:r>
                        <a:rPr lang="en-US" altLang="zh-CN" sz="1200" dirty="0">
                          <a:effectLst/>
                        </a:rPr>
                        <a:t>102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dirty="0" smtClean="0">
                          <a:effectLst/>
                        </a:rPr>
                        <a:t>.</a:t>
                      </a:r>
                      <a:r>
                        <a:rPr lang="en-US" altLang="zh-CN" sz="1200" dirty="0">
                          <a:effectLst/>
                        </a:rPr>
                        <a:t>008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dirty="0" smtClean="0">
                          <a:effectLst/>
                        </a:rPr>
                        <a:t>Fair</a:t>
                      </a:r>
                      <a:endParaRPr lang="en-US" altLang="zh-CN" sz="1200" dirty="0">
                        <a:effectLst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8747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 smtClean="0">
                          <a:effectLst/>
                        </a:rPr>
                        <a:t>Random</a:t>
                      </a:r>
                      <a:r>
                        <a:rPr lang="en-US" sz="1200" b="1" baseline="0" dirty="0" smtClean="0">
                          <a:effectLst/>
                        </a:rPr>
                        <a:t> Forest</a:t>
                      </a:r>
                      <a:endParaRPr lang="en-US" sz="1200" b="1" dirty="0">
                        <a:effectLst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dirty="0" smtClean="0">
                          <a:effectLst/>
                        </a:rPr>
                        <a:t>.</a:t>
                      </a:r>
                      <a:r>
                        <a:rPr lang="en-US" altLang="zh-CN" sz="1200" dirty="0">
                          <a:effectLst/>
                        </a:rPr>
                        <a:t>054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dirty="0" smtClean="0">
                          <a:effectLst/>
                        </a:rPr>
                        <a:t>.</a:t>
                      </a:r>
                      <a:r>
                        <a:rPr lang="en-US" altLang="zh-CN" sz="1200" dirty="0">
                          <a:effectLst/>
                        </a:rPr>
                        <a:t>961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dirty="0" smtClean="0">
                          <a:effectLst/>
                        </a:rPr>
                        <a:t>.</a:t>
                      </a:r>
                      <a:r>
                        <a:rPr lang="en-US" altLang="zh-CN" sz="1200" dirty="0">
                          <a:effectLst/>
                        </a:rPr>
                        <a:t>123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dirty="0" smtClean="0">
                          <a:effectLst/>
                        </a:rPr>
                        <a:t>.</a:t>
                      </a:r>
                      <a:r>
                        <a:rPr lang="en-US" altLang="zh-CN" sz="1200" dirty="0">
                          <a:effectLst/>
                        </a:rPr>
                        <a:t>005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dirty="0" smtClean="0">
                          <a:effectLst/>
                        </a:rPr>
                        <a:t>Poor</a:t>
                      </a:r>
                      <a:endParaRPr lang="en-US" altLang="zh-CN" sz="1200" dirty="0">
                        <a:effectLst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4518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 smtClean="0">
                          <a:effectLst/>
                        </a:rPr>
                        <a:t>Gradient Boosting</a:t>
                      </a:r>
                      <a:endParaRPr lang="en-US" sz="1200" b="1" dirty="0">
                        <a:effectLst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dirty="0" smtClean="0">
                          <a:effectLst/>
                        </a:rPr>
                        <a:t>.</a:t>
                      </a:r>
                      <a:r>
                        <a:rPr lang="en-US" altLang="zh-CN" sz="1200" dirty="0">
                          <a:effectLst/>
                        </a:rPr>
                        <a:t>022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dirty="0" smtClean="0">
                          <a:effectLst/>
                        </a:rPr>
                        <a:t>.</a:t>
                      </a:r>
                      <a:r>
                        <a:rPr lang="en-US" altLang="zh-CN" sz="1200" dirty="0">
                          <a:effectLst/>
                        </a:rPr>
                        <a:t>993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dirty="0" smtClean="0">
                          <a:effectLst/>
                        </a:rPr>
                        <a:t>.102</a:t>
                      </a:r>
                      <a:endParaRPr lang="en-US" altLang="zh-CN" sz="1200" dirty="0">
                        <a:effectLst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dirty="0" smtClean="0">
                          <a:effectLst/>
                        </a:rPr>
                        <a:t>.</a:t>
                      </a:r>
                      <a:r>
                        <a:rPr lang="en-US" altLang="zh-CN" sz="1200" dirty="0">
                          <a:effectLst/>
                        </a:rPr>
                        <a:t>006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dirty="0" smtClean="0">
                          <a:effectLst/>
                        </a:rPr>
                        <a:t>Fair</a:t>
                      </a:r>
                      <a:endParaRPr lang="en-US" altLang="zh-CN" sz="1200" dirty="0">
                        <a:effectLst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671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 smtClean="0">
                          <a:effectLst/>
                        </a:rPr>
                        <a:t>Light GBM</a:t>
                      </a:r>
                      <a:endParaRPr lang="en-US" sz="1200" b="1" dirty="0">
                        <a:effectLst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dirty="0" smtClean="0">
                          <a:effectLst/>
                        </a:rPr>
                        <a:t>.</a:t>
                      </a:r>
                      <a:r>
                        <a:rPr lang="en-US" altLang="zh-CN" sz="1200" dirty="0">
                          <a:effectLst/>
                        </a:rPr>
                        <a:t>054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dirty="0" smtClean="0">
                          <a:effectLst/>
                        </a:rPr>
                        <a:t>.</a:t>
                      </a:r>
                      <a:r>
                        <a:rPr lang="en-US" altLang="zh-CN" sz="1200" dirty="0">
                          <a:effectLst/>
                        </a:rPr>
                        <a:t>957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dirty="0" smtClean="0">
                          <a:effectLst/>
                        </a:rPr>
                        <a:t>.</a:t>
                      </a:r>
                      <a:r>
                        <a:rPr lang="en-US" altLang="zh-CN" sz="1200" dirty="0">
                          <a:effectLst/>
                        </a:rPr>
                        <a:t>105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dirty="0" smtClean="0">
                          <a:effectLst/>
                        </a:rPr>
                        <a:t>.</a:t>
                      </a:r>
                      <a:r>
                        <a:rPr lang="en-US" altLang="zh-CN" sz="1200" dirty="0">
                          <a:effectLst/>
                        </a:rPr>
                        <a:t>007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dirty="0" smtClean="0">
                          <a:effectLst/>
                        </a:rPr>
                        <a:t>Fair</a:t>
                      </a:r>
                      <a:endParaRPr lang="en-US" altLang="zh-CN" sz="1200" dirty="0">
                        <a:effectLst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1774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 err="1" smtClean="0">
                          <a:effectLst/>
                        </a:rPr>
                        <a:t>XGBoost</a:t>
                      </a:r>
                      <a:endParaRPr lang="en-US" sz="1200" b="1" dirty="0">
                        <a:effectLst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dirty="0" smtClean="0">
                          <a:effectLst/>
                        </a:rPr>
                        <a:t>.</a:t>
                      </a:r>
                      <a:r>
                        <a:rPr lang="en-US" altLang="zh-CN" sz="1200" dirty="0">
                          <a:effectLst/>
                        </a:rPr>
                        <a:t>017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dirty="0" smtClean="0">
                          <a:effectLst/>
                        </a:rPr>
                        <a:t>.</a:t>
                      </a:r>
                      <a:r>
                        <a:rPr lang="en-US" altLang="zh-CN" sz="1200" dirty="0">
                          <a:effectLst/>
                        </a:rPr>
                        <a:t>996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dirty="0" smtClean="0">
                          <a:effectLst/>
                        </a:rPr>
                        <a:t>.100</a:t>
                      </a:r>
                      <a:endParaRPr lang="en-US" altLang="zh-CN" sz="1200" dirty="0">
                        <a:effectLst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dirty="0" smtClean="0">
                          <a:effectLst/>
                        </a:rPr>
                        <a:t>.</a:t>
                      </a:r>
                      <a:r>
                        <a:rPr lang="en-US" altLang="zh-CN" sz="1200" dirty="0">
                          <a:effectLst/>
                        </a:rPr>
                        <a:t>007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dirty="0" smtClean="0">
                          <a:effectLst/>
                        </a:rPr>
                        <a:t>Good</a:t>
                      </a:r>
                      <a:endParaRPr lang="en-US" altLang="zh-CN" sz="1200" dirty="0">
                        <a:effectLst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2499702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149100" y="1482038"/>
            <a:ext cx="4750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Inter"/>
                <a:cs typeface="Arial" panose="020B0604020202020204" pitchFamily="34" charset="0"/>
              </a:rPr>
              <a:t>Penalized </a:t>
            </a:r>
            <a:r>
              <a:rPr lang="en-US" altLang="zh-CN" b="1" dirty="0" smtClean="0">
                <a:solidFill>
                  <a:prstClr val="black"/>
                </a:solidFill>
                <a:latin typeface="Arial" panose="020B0604020202020204" pitchFamily="34" charset="0"/>
                <a:ea typeface="Inter"/>
                <a:cs typeface="Arial" panose="020B0604020202020204" pitchFamily="34" charset="0"/>
              </a:rPr>
              <a:t>Regression/Bagging/Boosting 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49100" y="4411541"/>
            <a:ext cx="79645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Advanced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Ensemble Techniques - </a:t>
            </a:r>
            <a:r>
              <a:rPr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ENet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KRR, GBM, Lasso, XGB (Final)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192340"/>
              </p:ext>
            </p:extLst>
          </p:nvPr>
        </p:nvGraphicFramePr>
        <p:xfrm>
          <a:off x="282614" y="5008056"/>
          <a:ext cx="10515600" cy="82296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103796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52838579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7114326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10430966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33941518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3623784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Model</a:t>
                      </a:r>
                      <a:endParaRPr lang="zh-CN" altLang="en-US" sz="12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 smtClean="0">
                          <a:effectLst/>
                        </a:rPr>
                        <a:t>MAE%</a:t>
                      </a:r>
                      <a:endParaRPr lang="en-US" sz="1200" b="1" dirty="0">
                        <a:effectLst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 smtClean="0">
                          <a:effectLst/>
                        </a:rPr>
                        <a:t>R^2 Score</a:t>
                      </a:r>
                      <a:endParaRPr lang="en-US" sz="1200" b="1" dirty="0">
                        <a:effectLst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</a:rPr>
                        <a:t>RMSLE Mean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</a:rPr>
                        <a:t>RMSLE </a:t>
                      </a:r>
                      <a:r>
                        <a:rPr lang="en-US" sz="1200" b="1" dirty="0" err="1" smtClean="0">
                          <a:effectLst/>
                        </a:rPr>
                        <a:t>Std</a:t>
                      </a:r>
                      <a:endParaRPr lang="en-US" sz="1200" b="1" dirty="0" smtClean="0">
                        <a:effectLst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 smtClean="0">
                          <a:effectLst/>
                        </a:rPr>
                        <a:t>Rating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2561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effectLst/>
                        </a:rPr>
                        <a:t>Averaging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effectLst/>
                        </a:rPr>
                        <a:t>.049</a:t>
                      </a:r>
                      <a:endParaRPr lang="en-US" altLang="zh-CN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effectLst/>
                        </a:rPr>
                        <a:t>.962</a:t>
                      </a:r>
                      <a:endParaRPr lang="en-US" altLang="zh-CN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effectLst/>
                        </a:rPr>
                        <a:t>.097</a:t>
                      </a:r>
                      <a:endParaRPr lang="en-US" altLang="zh-CN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effectLst/>
                        </a:rPr>
                        <a:t>.007</a:t>
                      </a:r>
                      <a:endParaRPr lang="en-US" altLang="zh-CN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effectLst/>
                        </a:rPr>
                        <a:t>Good</a:t>
                      </a:r>
                      <a:endParaRPr lang="en-US" altLang="zh-CN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014652"/>
                  </a:ext>
                </a:extLst>
              </a:tr>
              <a:tr h="2733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effectLst/>
                        </a:rPr>
                        <a:t>Stacking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  <a:effectLst/>
                        </a:rPr>
                        <a:t>048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  <a:effectLst/>
                        </a:rPr>
                        <a:t>966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effectLst/>
                        </a:rPr>
                        <a:t>.096</a:t>
                      </a:r>
                      <a:endParaRPr lang="en-US" altLang="zh-CN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  <a:effectLst/>
                        </a:rPr>
                        <a:t>007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effectLst/>
                        </a:rPr>
                        <a:t>Good</a:t>
                      </a:r>
                      <a:endParaRPr lang="en-US" altLang="zh-CN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863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944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13316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-1518732" y="250326"/>
            <a:ext cx="67476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altLang="zh-CN" sz="24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Modelling </a:t>
            </a:r>
            <a:r>
              <a:rPr lang="en-US" altLang="zh-CN" sz="24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endParaRPr lang="en-US" altLang="zh-CN" sz="24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en-US" altLang="zh-CN" sz="24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 </a:t>
            </a:r>
            <a:r>
              <a:rPr lang="en-US" altLang="zh-CN" sz="24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Techniques</a:t>
            </a:r>
            <a:endParaRPr lang="zh-CN" altLang="en-US" sz="24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E8563-7495-4BA5-9D61-DEBF052B44FA}" type="datetime1">
              <a:rPr lang="en-US" altLang="zh-CN" smtClean="0"/>
              <a:t>10/15/2021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4C3A-F220-4944-88DB-4D9349B42026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739836" y="493120"/>
            <a:ext cx="3005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Section &amp; Evaluation</a:t>
            </a:r>
          </a:p>
        </p:txBody>
      </p:sp>
      <p:sp>
        <p:nvSpPr>
          <p:cNvPr id="11" name="矩形 10"/>
          <p:cNvSpPr/>
          <p:nvPr/>
        </p:nvSpPr>
        <p:spPr>
          <a:xfrm>
            <a:off x="111357" y="1574443"/>
            <a:ext cx="9417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Weighted Averaging Voting Ensembles – Choosing </a:t>
            </a: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models with best </a:t>
            </a:r>
            <a:r>
              <a:rPr lang="en-US" altLang="zh-CN" b="1" i="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  <a:endParaRPr lang="en-US" altLang="zh-CN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68875" y="2186568"/>
            <a:ext cx="9120146" cy="369332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Best Choice - 40%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%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Averaging,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and 3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0% Stacking Averaged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68875" y="2661826"/>
            <a:ext cx="912014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Using Final Dataset with Reduced Features – 114 Features (including </a:t>
            </a: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dummuified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68874" y="3618156"/>
            <a:ext cx="9120147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With test data provided by </a:t>
            </a: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Kaggle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Kaggle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RMSLE Score is .121 (obviously overfitting)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68873" y="3137084"/>
            <a:ext cx="9120148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With training data – the final RMSLE Score for the Weight Averaging Model  is .094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78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13316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-1518732" y="250326"/>
            <a:ext cx="67476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altLang="zh-CN" sz="24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Modelling </a:t>
            </a:r>
            <a:r>
              <a:rPr lang="en-US" altLang="zh-CN" sz="24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endParaRPr lang="en-US" altLang="zh-CN" sz="24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en-US" altLang="zh-CN" sz="24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 </a:t>
            </a:r>
            <a:r>
              <a:rPr lang="en-US" altLang="zh-CN" sz="24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Techniques</a:t>
            </a:r>
            <a:endParaRPr lang="zh-CN" altLang="en-US" sz="24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E8563-7495-4BA5-9D61-DEBF052B44FA}" type="datetime1">
              <a:rPr lang="en-US" altLang="zh-CN" smtClean="0"/>
              <a:t>10/15/2021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4C3A-F220-4944-88DB-4D9349B42026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739836" y="493120"/>
            <a:ext cx="3005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Section &amp; Evaluation</a:t>
            </a:r>
          </a:p>
        </p:txBody>
      </p:sp>
      <p:sp>
        <p:nvSpPr>
          <p:cNvPr id="11" name="矩形 10"/>
          <p:cNvSpPr/>
          <p:nvPr/>
        </p:nvSpPr>
        <p:spPr>
          <a:xfrm>
            <a:off x="111357" y="1574443"/>
            <a:ext cx="9417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Weighted Averaging Voting Ensembles – Choosing </a:t>
            </a: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models that are low correlated</a:t>
            </a:r>
            <a:endParaRPr lang="en-US" altLang="zh-CN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20625" y="2584458"/>
            <a:ext cx="8078424" cy="338554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Best Choice - 80%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, 1</a:t>
            </a: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% </a:t>
            </a: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KRR,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10% Stacking Averaged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20625" y="3059716"/>
            <a:ext cx="8078424" cy="338554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Using Final Dataset with Reduced Features – 114 Features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20624" y="4016046"/>
            <a:ext cx="8078425" cy="338554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With test data provided by </a:t>
            </a:r>
            <a:r>
              <a:rPr lang="en-US" altLang="zh-CN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Kaggle</a:t>
            </a: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altLang="zh-CN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Kaggle</a:t>
            </a: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RMSLE Score is .101 (slightly overfitting)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20623" y="3534974"/>
            <a:ext cx="8078426" cy="338554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With training data – the final RMSLE Score for the Weight Averaging Model  is .096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1357" y="2065916"/>
            <a:ext cx="110990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Even though most of selected models perform relatively good with low RMSLE scores, it’s still has overfitting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8317" y="2584458"/>
            <a:ext cx="3573837" cy="283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68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5F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10572" y="3010748"/>
            <a:ext cx="641714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 &amp; Recommendation</a:t>
            </a:r>
            <a:endParaRPr lang="zh-CN" alt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AB2A-CE94-4CC1-A18B-AA8EB443DE8B}" type="datetime1">
              <a:rPr lang="en-US" altLang="zh-CN" smtClean="0"/>
              <a:t>10/15/2021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4C3A-F220-4944-88DB-4D9349B4202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89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1331650"/>
          </a:xfrm>
          <a:prstGeom prst="rect">
            <a:avLst/>
          </a:prstGeom>
          <a:solidFill>
            <a:srgbClr val="9F5FCF"/>
          </a:solidFill>
          <a:ln>
            <a:solidFill>
              <a:srgbClr val="9F5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60335" y="342659"/>
            <a:ext cx="716093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 &amp; Recommendation</a:t>
            </a:r>
            <a:endParaRPr lang="zh-CN" alt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图片 2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813" y="1790056"/>
            <a:ext cx="5844431" cy="3954503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301733" y="1760080"/>
            <a:ext cx="4873033" cy="3485570"/>
          </a:xfrm>
          <a:prstGeom prst="rect">
            <a:avLst/>
          </a:prstGeom>
          <a:ln>
            <a:solidFill>
              <a:srgbClr val="9F5FCF"/>
            </a:solidFill>
          </a:ln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 on the analysis, a 60-feature checklist (excluding features) can leveraged as a great tool for Sale Price prediction within 6% MAPE and .10 RMSLE.  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Normalization allows a way to compare feature importance across </a:t>
            </a:r>
            <a:r>
              <a:rPr lang="en-US" altLang="zh-CN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models. After summarization, the most important features are –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en-US" altLang="zh-CN" sz="1050" i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Overall Quality</a:t>
            </a:r>
          </a:p>
          <a:p>
            <a:pPr lvl="0" algn="ctr"/>
            <a:r>
              <a:rPr lang="en-US" altLang="zh-CN" sz="1050" i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Exterior Quality</a:t>
            </a:r>
          </a:p>
          <a:p>
            <a:pPr lvl="0" algn="ctr"/>
            <a:r>
              <a:rPr lang="en-US" altLang="zh-CN" sz="1050" i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Garage Cars/Area</a:t>
            </a:r>
          </a:p>
          <a:p>
            <a:pPr lvl="0" algn="ctr"/>
            <a:r>
              <a:rPr lang="en-US" altLang="zh-CN" sz="1050" i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Square of </a:t>
            </a:r>
            <a:r>
              <a:rPr lang="en-US" altLang="zh-CN" sz="1050" i="1" dirty="0" err="1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Feets</a:t>
            </a:r>
            <a:endParaRPr lang="en-US" altLang="zh-CN" sz="1050" i="1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en-US" altLang="zh-CN" sz="1050" i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Fireplace</a:t>
            </a:r>
          </a:p>
          <a:p>
            <a:pPr lvl="0" algn="ctr"/>
            <a:r>
              <a:rPr lang="en-US" altLang="zh-CN" sz="1050" i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Central Air Condition</a:t>
            </a:r>
          </a:p>
          <a:p>
            <a:pPr lvl="0" algn="ctr"/>
            <a:r>
              <a:rPr lang="en-US" altLang="zh-CN" sz="1050" i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of Bathrooms</a:t>
            </a:r>
          </a:p>
          <a:p>
            <a:pPr lvl="0" algn="ctr"/>
            <a:r>
              <a:rPr lang="en-US" altLang="zh-CN" sz="1050" i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Kitchen Quality</a:t>
            </a:r>
          </a:p>
          <a:p>
            <a:pPr lvl="0" algn="ctr"/>
            <a:r>
              <a:rPr lang="en-US" altLang="zh-CN" sz="1050" i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Overall </a:t>
            </a:r>
            <a:r>
              <a:rPr lang="en-US" altLang="zh-CN" sz="1050" i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 of the </a:t>
            </a:r>
            <a:r>
              <a:rPr lang="en-US" altLang="zh-CN" sz="1050" i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house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321270" y="342659"/>
            <a:ext cx="399340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Identification of Important Features in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Housing Research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01732" y="5378478"/>
            <a:ext cx="4873033" cy="954107"/>
          </a:xfrm>
          <a:prstGeom prst="rect">
            <a:avLst/>
          </a:prstGeom>
          <a:ln>
            <a:solidFill>
              <a:srgbClr val="9F5FCF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Neightborhood</a:t>
            </a:r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altLang="zh-C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Crawfor</a:t>
            </a:r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StoneBR</a:t>
            </a:r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NoRidge,Somerst,and</a:t>
            </a:r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NridgHt</a:t>
            </a:r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are with high premiums</a:t>
            </a:r>
            <a:endParaRPr lang="en-US" altLang="zh-C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Neighborhood in </a:t>
            </a:r>
            <a:r>
              <a:rPr lang="en-US" altLang="zh-C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OldTown</a:t>
            </a:r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and Edwards are with less premiums</a:t>
            </a:r>
          </a:p>
        </p:txBody>
      </p:sp>
    </p:spTree>
    <p:extLst>
      <p:ext uri="{BB962C8B-B14F-4D97-AF65-F5344CB8AC3E}">
        <p14:creationId xmlns:p14="http://schemas.microsoft.com/office/powerpoint/2010/main" val="185908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1331650"/>
          </a:xfrm>
          <a:prstGeom prst="rect">
            <a:avLst/>
          </a:prstGeom>
          <a:solidFill>
            <a:srgbClr val="9F5FCF"/>
          </a:solidFill>
          <a:ln>
            <a:solidFill>
              <a:srgbClr val="9F5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60335" y="342659"/>
            <a:ext cx="716093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 &amp; Recommendation</a:t>
            </a:r>
            <a:endParaRPr lang="zh-CN" alt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230315" y="2628646"/>
            <a:ext cx="4770217" cy="16004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To increase size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of garage in car </a:t>
            </a:r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capacity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To upgrade the Kitchen 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To improve exterior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covering on house with Brick </a:t>
            </a:r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To equip </a:t>
            </a:r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central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air </a:t>
            </a:r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conditioning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To increase more bathrooms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To use p</a:t>
            </a:r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oured </a:t>
            </a:r>
            <a:r>
              <a:rPr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C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ontrete</a:t>
            </a:r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for foundation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To increase n</a:t>
            </a:r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umber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fireplaces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137717" y="1932072"/>
            <a:ext cx="4677882" cy="646331"/>
          </a:xfrm>
          <a:prstGeom prst="rect">
            <a:avLst/>
          </a:prstGeom>
          <a:noFill/>
          <a:ln>
            <a:solidFill>
              <a:srgbClr val="9F5FC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Recommendation for home sellers for house remodeling  - </a:t>
            </a:r>
            <a:endParaRPr lang="zh-CN" altLang="en-US" b="1" dirty="0"/>
          </a:p>
        </p:txBody>
      </p:sp>
      <p:sp>
        <p:nvSpPr>
          <p:cNvPr id="18" name="文本框 17"/>
          <p:cNvSpPr txBox="1"/>
          <p:nvPr/>
        </p:nvSpPr>
        <p:spPr>
          <a:xfrm>
            <a:off x="6137718" y="4239860"/>
            <a:ext cx="4677882" cy="646331"/>
          </a:xfrm>
          <a:prstGeom prst="rect">
            <a:avLst/>
          </a:prstGeom>
          <a:noFill/>
          <a:ln>
            <a:solidFill>
              <a:srgbClr val="9F5FC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Recommendation for home buyers when selecting and negotiating a house - </a:t>
            </a:r>
            <a:endParaRPr lang="zh-CN" altLang="en-US" b="1" dirty="0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445510"/>
              </p:ext>
            </p:extLst>
          </p:nvPr>
        </p:nvGraphicFramePr>
        <p:xfrm>
          <a:off x="709871" y="1932072"/>
          <a:ext cx="4857552" cy="3525667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428776">
                  <a:extLst>
                    <a:ext uri="{9D8B030D-6E8A-4147-A177-3AD203B41FA5}">
                      <a16:colId xmlns:a16="http://schemas.microsoft.com/office/drawing/2014/main" val="1179838018"/>
                    </a:ext>
                  </a:extLst>
                </a:gridCol>
                <a:gridCol w="2428776">
                  <a:extLst>
                    <a:ext uri="{9D8B030D-6E8A-4147-A177-3AD203B41FA5}">
                      <a16:colId xmlns:a16="http://schemas.microsoft.com/office/drawing/2014/main" val="1839884865"/>
                    </a:ext>
                  </a:extLst>
                </a:gridCol>
              </a:tblGrid>
              <a:tr h="2072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Features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802" marR="51802" marT="25901" marB="2590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altLang="zh-CN" sz="12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Unit Change $Dollar Impact based on Lasso Coefficients</a:t>
                      </a:r>
                      <a:endParaRPr lang="zh-CN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802" marR="51802" marT="25901" marB="2590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6050432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OverallQual</a:t>
                      </a:r>
                    </a:p>
                  </a:txBody>
                  <a:tcPr marL="51802" marR="51802" marT="25901" marB="2590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56993.629</a:t>
                      </a:r>
                    </a:p>
                  </a:txBody>
                  <a:tcPr marL="51802" marR="51802" marT="25901" marB="2590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35150681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OverallCond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29075.746</a:t>
                      </a:r>
                    </a:p>
                  </a:txBody>
                  <a:tcPr marL="51802" marR="51802" marT="25901" marB="25901" anchor="ctr"/>
                </a:tc>
                <a:extLst>
                  <a:ext uri="{0D108BD9-81ED-4DB2-BD59-A6C34878D82A}">
                    <a16:rowId xmlns:a16="http://schemas.microsoft.com/office/drawing/2014/main" val="4186439505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TotalSF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20352.488</a:t>
                      </a:r>
                    </a:p>
                  </a:txBody>
                  <a:tcPr marL="51802" marR="51802" marT="25901" marB="25901" anchor="ctr"/>
                </a:tc>
                <a:extLst>
                  <a:ext uri="{0D108BD9-81ED-4DB2-BD59-A6C34878D82A}">
                    <a16:rowId xmlns:a16="http://schemas.microsoft.com/office/drawing/2014/main" val="2413762028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KitchenQual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802" marR="51802" marT="25901" marB="25901" anchor="ctr">
                    <a:solidFill>
                      <a:srgbClr val="9F5F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19713.847</a:t>
                      </a:r>
                    </a:p>
                  </a:txBody>
                  <a:tcPr marL="51802" marR="51802" marT="25901" marB="25901" anchor="ctr">
                    <a:solidFill>
                      <a:srgbClr val="9F5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989241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GarageCars</a:t>
                      </a:r>
                    </a:p>
                  </a:txBody>
                  <a:tcPr marL="51802" marR="51802" marT="25901" marB="25901" anchor="ctr">
                    <a:solidFill>
                      <a:srgbClr val="9F5F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17945.443</a:t>
                      </a:r>
                    </a:p>
                  </a:txBody>
                  <a:tcPr marL="51802" marR="51802" marT="25901" marB="25901" anchor="ctr">
                    <a:solidFill>
                      <a:srgbClr val="9F5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551564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ExterQual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802" marR="51802" marT="25901" marB="25901" anchor="ctr">
                    <a:solidFill>
                      <a:srgbClr val="9F5F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11623.276</a:t>
                      </a:r>
                    </a:p>
                  </a:txBody>
                  <a:tcPr marL="51802" marR="51802" marT="25901" marB="25901" anchor="ctr">
                    <a:solidFill>
                      <a:srgbClr val="9F5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389173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Total_sqr_footage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11196.114</a:t>
                      </a:r>
                    </a:p>
                  </a:txBody>
                  <a:tcPr marL="51802" marR="51802" marT="25901" marB="25901" anchor="ctr"/>
                </a:tc>
                <a:extLst>
                  <a:ext uri="{0D108BD9-81ED-4DB2-BD59-A6C34878D82A}">
                    <a16:rowId xmlns:a16="http://schemas.microsoft.com/office/drawing/2014/main" val="540390248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Exterior1st_BrkFace</a:t>
                      </a:r>
                    </a:p>
                  </a:txBody>
                  <a:tcPr marL="51802" marR="51802" marT="25901" marB="25901" anchor="ctr">
                    <a:solidFill>
                      <a:srgbClr val="9F5F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10032.198</a:t>
                      </a:r>
                    </a:p>
                  </a:txBody>
                  <a:tcPr marL="51802" marR="51802" marT="25901" marB="25901" anchor="ctr">
                    <a:solidFill>
                      <a:srgbClr val="9F5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242173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SaleType_New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9834.883</a:t>
                      </a:r>
                    </a:p>
                  </a:txBody>
                  <a:tcPr marL="51802" marR="51802" marT="25901" marB="25901" anchor="ctr"/>
                </a:tc>
                <a:extLst>
                  <a:ext uri="{0D108BD9-81ED-4DB2-BD59-A6C34878D82A}">
                    <a16:rowId xmlns:a16="http://schemas.microsoft.com/office/drawing/2014/main" val="2528420120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Functional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9034.701</a:t>
                      </a:r>
                    </a:p>
                  </a:txBody>
                  <a:tcPr marL="51802" marR="51802" marT="25901" marB="25901" anchor="ctr"/>
                </a:tc>
                <a:extLst>
                  <a:ext uri="{0D108BD9-81ED-4DB2-BD59-A6C34878D82A}">
                    <a16:rowId xmlns:a16="http://schemas.microsoft.com/office/drawing/2014/main" val="3158459146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Total_Bathrooms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802" marR="51802" marT="25901" marB="25901" anchor="ctr">
                    <a:solidFill>
                      <a:srgbClr val="9F5F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8094.548</a:t>
                      </a:r>
                    </a:p>
                  </a:txBody>
                  <a:tcPr marL="51802" marR="51802" marT="25901" marB="25901" anchor="ctr">
                    <a:solidFill>
                      <a:srgbClr val="9F5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154777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CentralAir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802" marR="51802" marT="25901" marB="25901" anchor="ctr">
                    <a:solidFill>
                      <a:srgbClr val="9F5F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7344.141</a:t>
                      </a:r>
                    </a:p>
                  </a:txBody>
                  <a:tcPr marL="51802" marR="51802" marT="25901" marB="25901" anchor="ctr">
                    <a:solidFill>
                      <a:srgbClr val="9F5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755385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Condition1_Norm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6920.999</a:t>
                      </a:r>
                    </a:p>
                  </a:txBody>
                  <a:tcPr marL="51802" marR="51802" marT="25901" marB="25901" anchor="ctr"/>
                </a:tc>
                <a:extLst>
                  <a:ext uri="{0D108BD9-81ED-4DB2-BD59-A6C34878D82A}">
                    <a16:rowId xmlns:a16="http://schemas.microsoft.com/office/drawing/2014/main" val="2016347887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Foundation_PConc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802" marR="51802" marT="25901" marB="25901" anchor="ctr">
                    <a:solidFill>
                      <a:srgbClr val="9F5F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5541.170</a:t>
                      </a:r>
                    </a:p>
                  </a:txBody>
                  <a:tcPr marL="51802" marR="51802" marT="25901" marB="25901" anchor="ctr">
                    <a:solidFill>
                      <a:srgbClr val="9F5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259164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Fireplaces</a:t>
                      </a:r>
                    </a:p>
                  </a:txBody>
                  <a:tcPr marL="51802" marR="51802" marT="25901" marB="25901" anchor="ctr">
                    <a:solidFill>
                      <a:srgbClr val="9F5F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5405.229</a:t>
                      </a:r>
                    </a:p>
                  </a:txBody>
                  <a:tcPr marL="51802" marR="51802" marT="25901" marB="25901" anchor="ctr">
                    <a:solidFill>
                      <a:srgbClr val="9F5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37485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7228672" y="481158"/>
            <a:ext cx="355738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Housing Remodeling Budgeting  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30314" y="4886191"/>
            <a:ext cx="542969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To take overall quality, overall condition, and total </a:t>
            </a:r>
          </a:p>
          <a:p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square of feet's as most important attributes when house selection</a:t>
            </a:r>
            <a:endParaRPr lang="en-US" altLang="zh-C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To understand the impact of Sale Type in housing transaction</a:t>
            </a:r>
          </a:p>
          <a:p>
            <a:endParaRPr lang="en-US" altLang="zh-C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91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1040" y="1547832"/>
            <a:ext cx="10515600" cy="4351338"/>
          </a:xfrm>
        </p:spPr>
        <p:txBody>
          <a:bodyPr>
            <a:normAutofit/>
          </a:bodyPr>
          <a:lstStyle/>
          <a:p>
            <a:pPr marL="285750" lvl="0" indent="-285750">
              <a:lnSpc>
                <a:spcPct val="100000"/>
              </a:lnSpc>
              <a:spcBef>
                <a:spcPts val="0"/>
              </a:spcBef>
            </a:pPr>
            <a:r>
              <a:rPr lang="en-US" altLang="zh-CN" sz="1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would further to do if given more time, data, etc.?</a:t>
            </a:r>
          </a:p>
          <a:p>
            <a:endParaRPr lang="zh-CN" altLang="en-US" sz="3600" b="1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12192000" cy="1331650"/>
          </a:xfrm>
          <a:prstGeom prst="rect">
            <a:avLst/>
          </a:prstGeom>
          <a:solidFill>
            <a:srgbClr val="9F5FCF"/>
          </a:solidFill>
          <a:ln>
            <a:solidFill>
              <a:srgbClr val="9F5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31C7-9881-4E76-B3BD-6EEA89AD5EEA}" type="datetime1">
              <a:rPr lang="en-US" altLang="zh-CN" smtClean="0"/>
              <a:t>10/15/2021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4C3A-F220-4944-88DB-4D9349B42026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78090" y="342659"/>
            <a:ext cx="716093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 &amp; Recommendation</a:t>
            </a:r>
            <a:endParaRPr lang="zh-CN" alt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44011" y="2028118"/>
            <a:ext cx="87273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feature removing, instead of </a:t>
            </a:r>
            <a:r>
              <a:rPr lang="en-US" altLang="zh-CN" sz="12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constantly adding features with high importance to a list, it may be useful to take average weights of each model in the final ensemble when feature selection.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z="12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z="12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20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5F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7176" y="2959943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7200" b="1" dirty="0" smtClean="0">
                <a:solidFill>
                  <a:schemeClr val="bg1"/>
                </a:solidFill>
              </a:rPr>
              <a:t>Thank you!</a:t>
            </a:r>
            <a:endParaRPr lang="zh-CN" altLang="en-US" sz="7200" b="1" dirty="0">
              <a:solidFill>
                <a:schemeClr val="bg1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31C7-9881-4E76-B3BD-6EEA89AD5EEA}" type="datetime1">
              <a:rPr lang="en-US" altLang="zh-CN" smtClean="0"/>
              <a:t>10/15/2021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4C3A-F220-4944-88DB-4D9349B4202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88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17056" y="2901530"/>
            <a:ext cx="287771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endParaRPr lang="zh-CN" alt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89370-68FA-47BE-88DC-00F608489B81}" type="datetime1">
              <a:rPr lang="en-US" altLang="zh-CN" smtClean="0"/>
              <a:t>10/15/2021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4C3A-F220-4944-88DB-4D9349B4202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86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46299"/>
            <a:ext cx="12192000" cy="133165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24165" y="342659"/>
            <a:ext cx="287771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endParaRPr lang="zh-CN" alt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66FC-5ED9-4119-BA92-43D5F4CC0DC4}" type="datetime1">
              <a:rPr lang="en-US" altLang="zh-CN" smtClean="0"/>
              <a:t>10/15/2021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4C3A-F220-4944-88DB-4D9349B42026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06111" y="1470682"/>
            <a:ext cx="6825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Objective of this project is to utilize the dataset to 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06108" y="3152650"/>
            <a:ext cx="666240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Sellers/Owners of houses who are looking to sell the property with reasonable and maximized price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Buyers/New comers to Ames who are looking for property with optimized portfolio of attributes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06108" y="4231086"/>
            <a:ext cx="7517379" cy="3351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analyze a bundle of attributes of house and the final price assuming it reflects the value of all attributes</a:t>
            </a:r>
          </a:p>
        </p:txBody>
      </p:sp>
      <p:sp>
        <p:nvSpPr>
          <p:cNvPr id="2" name="矩形 1"/>
          <p:cNvSpPr/>
          <p:nvPr/>
        </p:nvSpPr>
        <p:spPr>
          <a:xfrm>
            <a:off x="306111" y="1470682"/>
            <a:ext cx="7615162" cy="43949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06110" y="2737055"/>
            <a:ext cx="7615163" cy="43949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06109" y="3791587"/>
            <a:ext cx="7615164" cy="43949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06109" y="1932997"/>
            <a:ext cx="10840901" cy="738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perform exploratory analysis to gain business insights and describe the patterns between features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identify most important features that affect house prices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budget for renovations to increase home value and to boost ROI on home improvement for sale/resale</a:t>
            </a:r>
            <a:endParaRPr lang="zh-CN" altLang="en-US" sz="11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6109" y="2743182"/>
            <a:ext cx="21662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 Audience</a:t>
            </a:r>
          </a:p>
        </p:txBody>
      </p:sp>
      <p:sp>
        <p:nvSpPr>
          <p:cNvPr id="15" name="矩形 14"/>
          <p:cNvSpPr/>
          <p:nvPr/>
        </p:nvSpPr>
        <p:spPr>
          <a:xfrm>
            <a:off x="306108" y="3830976"/>
            <a:ext cx="17379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Assumption </a:t>
            </a:r>
          </a:p>
        </p:txBody>
      </p:sp>
      <p:sp>
        <p:nvSpPr>
          <p:cNvPr id="16" name="矩形 15"/>
          <p:cNvSpPr/>
          <p:nvPr/>
        </p:nvSpPr>
        <p:spPr>
          <a:xfrm>
            <a:off x="306109" y="4713650"/>
            <a:ext cx="7615164" cy="43949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06108" y="4733344"/>
            <a:ext cx="8114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endParaRPr lang="en-US" altLang="zh-CN" sz="20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6108" y="5156412"/>
            <a:ext cx="41025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Datasets (Training and Test data) provided by </a:t>
            </a:r>
            <a:r>
              <a:rPr lang="en-US" altLang="zh-CN" sz="1200" dirty="0" err="1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Kaggle</a:t>
            </a:r>
            <a:endParaRPr lang="en-US" altLang="zh-CN" sz="12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Covers 5-year data for the period from 2006 to 2010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2580 rows x 81 columns</a:t>
            </a:r>
          </a:p>
        </p:txBody>
      </p:sp>
    </p:spTree>
    <p:extLst>
      <p:ext uri="{BB962C8B-B14F-4D97-AF65-F5344CB8AC3E}">
        <p14:creationId xmlns:p14="http://schemas.microsoft.com/office/powerpoint/2010/main" val="25168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C4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46511" y="2993694"/>
            <a:ext cx="7297703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Exploratory Data Analysis (EDA)</a:t>
            </a:r>
            <a:endParaRPr lang="zh-CN" alt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9F62-98A6-4919-A802-CB256125E874}" type="datetime1">
              <a:rPr lang="en-US" altLang="zh-CN" smtClean="0"/>
              <a:t>10/15/2021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4C3A-F220-4944-88DB-4D9349B4202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91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1331650"/>
          </a:xfrm>
          <a:prstGeom prst="rect">
            <a:avLst/>
          </a:prstGeom>
          <a:solidFill>
            <a:srgbClr val="40C4DE"/>
          </a:solidFill>
          <a:ln>
            <a:solidFill>
              <a:srgbClr val="40C4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01245" y="481159"/>
            <a:ext cx="492936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Exploratory Data Analysis (EDA)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939118"/>
              </p:ext>
            </p:extLst>
          </p:nvPr>
        </p:nvGraphicFramePr>
        <p:xfrm>
          <a:off x="1020545" y="1946620"/>
          <a:ext cx="3923632" cy="37947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961816">
                  <a:extLst>
                    <a:ext uri="{9D8B030D-6E8A-4147-A177-3AD203B41FA5}">
                      <a16:colId xmlns:a16="http://schemas.microsoft.com/office/drawing/2014/main" val="1355076975"/>
                    </a:ext>
                  </a:extLst>
                </a:gridCol>
                <a:gridCol w="1961816">
                  <a:extLst>
                    <a:ext uri="{9D8B030D-6E8A-4147-A177-3AD203B41FA5}">
                      <a16:colId xmlns:a16="http://schemas.microsoft.com/office/drawing/2014/main" val="3648064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Count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/>
                        <a:t>1460.000</a:t>
                      </a:r>
                      <a:endParaRPr lang="en-US" altLang="zh-CN" sz="1200" b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285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Mean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180921.196</a:t>
                      </a:r>
                      <a:endParaRPr lang="en-US" altLang="zh-CN" sz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48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err="1" smtClean="0"/>
                        <a:t>Std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79442.503</a:t>
                      </a:r>
                      <a:endParaRPr lang="en-US" altLang="zh-CN" sz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07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Min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34900.000</a:t>
                      </a:r>
                      <a:endParaRPr lang="en-US" altLang="zh-CN" sz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000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25%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129975.000</a:t>
                      </a:r>
                    </a:p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906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50%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163000.000</a:t>
                      </a:r>
                      <a:endParaRPr lang="en-US" altLang="zh-CN" sz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228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75%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214000.000</a:t>
                      </a:r>
                      <a:endParaRPr lang="en-US" altLang="zh-CN" sz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452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Max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755000.000</a:t>
                      </a:r>
                      <a:endParaRPr lang="en-US" altLang="zh-CN" sz="12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306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Skewness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1.882876</a:t>
                      </a:r>
                      <a:endParaRPr lang="en-US" altLang="zh-CN" sz="12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232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Kurtosis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6.536282</a:t>
                      </a:r>
                      <a:endParaRPr lang="en-US" altLang="zh-CN" sz="12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12271"/>
                  </a:ext>
                </a:extLst>
              </a:tr>
            </a:tbl>
          </a:graphicData>
        </a:graphic>
      </p:graphicFrame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713" y="2746831"/>
            <a:ext cx="5072337" cy="330203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331853" y="527325"/>
            <a:ext cx="4920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Univariate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- Analyzing </a:t>
            </a:r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zh-CN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SalePrice</a:t>
            </a:r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 Self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932AD-B02F-461C-9C52-A53ECC3B84B5}" type="datetime1">
              <a:rPr lang="en-US" altLang="zh-CN" smtClean="0"/>
              <a:t>10/15/2021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4C3A-F220-4944-88DB-4D9349B4202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45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1331650"/>
          </a:xfrm>
          <a:prstGeom prst="rect">
            <a:avLst/>
          </a:prstGeom>
          <a:solidFill>
            <a:srgbClr val="40C4DE"/>
          </a:solidFill>
          <a:ln>
            <a:solidFill>
              <a:srgbClr val="40C4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35461" y="481159"/>
            <a:ext cx="492936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Exploratory Data Analysis (EDA</a:t>
            </a:r>
            <a:r>
              <a:rPr lang="en-US" altLang="zh-CN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52" y="1683093"/>
            <a:ext cx="7099204" cy="4468072"/>
          </a:xfrm>
          <a:prstGeom prst="rect">
            <a:avLst/>
          </a:prstGeom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480" y="1665627"/>
            <a:ext cx="3772426" cy="3238952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811D-8660-4477-9AB7-913BA29D9F76}" type="datetime1">
              <a:rPr lang="en-US" altLang="zh-CN" smtClean="0"/>
              <a:t>10/15/2021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4C3A-F220-4944-88DB-4D9349B42026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339794" y="527325"/>
            <a:ext cx="2223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Correlation Matrix</a:t>
            </a:r>
            <a:endParaRPr lang="zh-CN" altLang="en-US" sz="1400" dirty="0"/>
          </a:p>
        </p:txBody>
      </p:sp>
      <p:sp>
        <p:nvSpPr>
          <p:cNvPr id="10" name="文本框 9"/>
          <p:cNvSpPr txBox="1"/>
          <p:nvPr/>
        </p:nvSpPr>
        <p:spPr>
          <a:xfrm>
            <a:off x="8889984" y="5671707"/>
            <a:ext cx="1479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1stFlrSF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GarageArea</a:t>
            </a:r>
            <a:endParaRPr lang="en-US" altLang="zh-CN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TotRmsAvrGrd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27591" y="5412718"/>
            <a:ext cx="48644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To avoid </a:t>
            </a:r>
            <a:r>
              <a:rPr lang="en-US" altLang="zh-C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multicollinearity</a:t>
            </a:r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problem, below 3 highly correlated features 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hould be removed - 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27591" y="4878931"/>
            <a:ext cx="4721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OverallQual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GrLivArea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' and '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TotalBsmtSF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' are strongly correlated with </a:t>
            </a:r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zh-C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SalePrice</a:t>
            </a:r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‘ while '</a:t>
            </a:r>
            <a:r>
              <a:rPr lang="en-US" altLang="zh-C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YearBuilt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' is slightly </a:t>
            </a:r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correlated.</a:t>
            </a: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567438" y="1331650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Overview </a:t>
            </a:r>
            <a:r>
              <a:rPr lang="en-US" altLang="zh-CN" b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Heatmap</a:t>
            </a:r>
            <a:endParaRPr lang="zh-CN" alt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795600" y="1331650"/>
            <a:ext cx="1668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Zoomed View</a:t>
            </a:r>
            <a:endParaRPr lang="zh-CN" alt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59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-15515"/>
            <a:ext cx="12192000" cy="1331650"/>
          </a:xfrm>
          <a:prstGeom prst="rect">
            <a:avLst/>
          </a:prstGeom>
          <a:solidFill>
            <a:srgbClr val="40C4DE"/>
          </a:solidFill>
          <a:ln>
            <a:solidFill>
              <a:srgbClr val="40C4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118271" y="465643"/>
            <a:ext cx="6006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Bivariate analysis - Relationship 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N</a:t>
            </a:r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umerical Features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7329" y="419477"/>
            <a:ext cx="492936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Exploratory Data Analysis (EDA)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1537551"/>
            <a:ext cx="3921066" cy="2480675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995" y="1514175"/>
            <a:ext cx="3791479" cy="2400635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848" y="3984294"/>
            <a:ext cx="3921066" cy="2372056"/>
          </a:xfrm>
          <a:prstGeom prst="rect">
            <a:avLst/>
          </a:prstGeo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3"/>
          <a:stretch/>
        </p:blipFill>
        <p:spPr>
          <a:xfrm>
            <a:off x="8120995" y="3984294"/>
            <a:ext cx="3791479" cy="2372056"/>
          </a:xfrm>
          <a:prstGeom prst="rect">
            <a:avLst/>
          </a:prstGeom>
        </p:spPr>
      </p:pic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C6C8D-FDDF-42EA-BD47-57B7225DB656}" type="datetime1">
              <a:rPr lang="en-US" altLang="zh-CN" smtClean="0"/>
              <a:t>10/15/2021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4C3A-F220-4944-88DB-4D9349B42026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08778" y="3199464"/>
            <a:ext cx="2755541" cy="1569660"/>
          </a:xfrm>
          <a:prstGeom prst="rect">
            <a:avLst/>
          </a:prstGeom>
          <a:noFill/>
          <a:ln>
            <a:solidFill>
              <a:srgbClr val="40C4DE"/>
            </a:solidFill>
          </a:ln>
        </p:spPr>
        <p:txBody>
          <a:bodyPr wrap="square" rtlCol="0">
            <a:spAutoFit/>
          </a:bodyPr>
          <a:lstStyle/>
          <a:p>
            <a:endParaRPr lang="en-US" altLang="zh-CN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zh-CN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GrLivArea</a:t>
            </a: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‘, '</a:t>
            </a:r>
            <a:r>
              <a:rPr lang="en-US" altLang="zh-CN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TotalBsmtSF</a:t>
            </a: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‘, ‘</a:t>
            </a:r>
            <a:r>
              <a:rPr lang="en-US" altLang="zh-CN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GarageCar</a:t>
            </a: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’, ‘</a:t>
            </a:r>
            <a:r>
              <a:rPr lang="en-US" altLang="zh-CN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GarageArea</a:t>
            </a: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’ are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strongly correlated with </a:t>
            </a: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zh-CN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SalePrice</a:t>
            </a: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‘. </a:t>
            </a:r>
          </a:p>
          <a:p>
            <a:endParaRPr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67441" y="2751765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u="sng" dirty="0" smtClean="0"/>
              <a:t>HIGHLIGHTS</a:t>
            </a:r>
            <a:endParaRPr lang="zh-CN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416533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1331650"/>
          </a:xfrm>
          <a:prstGeom prst="rect">
            <a:avLst/>
          </a:prstGeom>
          <a:solidFill>
            <a:srgbClr val="40C4DE"/>
          </a:solidFill>
          <a:ln>
            <a:solidFill>
              <a:srgbClr val="40C4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320950" y="481159"/>
            <a:ext cx="6135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Bivariate analysis - Relationship 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Categorical 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eatures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9473" y="435258"/>
            <a:ext cx="492936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Exploratory Data Analysis (EDA)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836" y="1430249"/>
            <a:ext cx="5179220" cy="4827502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2BE8E-0D7D-4AC2-8A87-59A6EE121467}" type="datetime1">
              <a:rPr lang="en-US" altLang="zh-CN" smtClean="0"/>
              <a:t>10/15/2021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4C3A-F220-4944-88DB-4D9349B42026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63289" y="3366946"/>
            <a:ext cx="4321311" cy="954107"/>
          </a:xfrm>
          <a:prstGeom prst="rect">
            <a:avLst/>
          </a:prstGeom>
          <a:ln>
            <a:solidFill>
              <a:srgbClr val="40C4DE"/>
            </a:solidFill>
          </a:ln>
        </p:spPr>
        <p:txBody>
          <a:bodyPr wrap="none">
            <a:spAutoFit/>
          </a:bodyPr>
          <a:lstStyle/>
          <a:p>
            <a:pPr lvl="0"/>
            <a:endParaRPr lang="en-US" altLang="zh-CN" sz="14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altLang="zh-CN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US" altLang="zh-CN" sz="14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OverallQual</a:t>
            </a:r>
            <a:r>
              <a:rPr lang="en-US" altLang="zh-CN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 are highly correlated with ‘</a:t>
            </a:r>
            <a:r>
              <a:rPr lang="en-US" altLang="zh-CN" sz="14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SalePrice</a:t>
            </a:r>
            <a:r>
              <a:rPr lang="en-US" altLang="zh-CN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  <a:p>
            <a:pPr lvl="0"/>
            <a:r>
              <a:rPr lang="en-US" altLang="zh-CN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zh-CN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YearBuilt</a:t>
            </a: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 </a:t>
            </a:r>
            <a:r>
              <a:rPr lang="en-US" altLang="zh-CN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‘</a:t>
            </a:r>
            <a:r>
              <a:rPr lang="en-US" altLang="zh-CN" sz="14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MSSubClass</a:t>
            </a:r>
            <a:r>
              <a:rPr lang="en-US" altLang="zh-CN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 are </a:t>
            </a: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slightly correlated</a:t>
            </a:r>
            <a:r>
              <a:rPr lang="en-US" altLang="zh-CN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/>
            <a:endParaRPr lang="en-US" altLang="zh-CN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767166" y="2932219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u="sng" dirty="0" smtClean="0"/>
              <a:t>HIGHLIGHTS</a:t>
            </a:r>
            <a:endParaRPr lang="zh-CN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381786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2548</TotalTime>
  <Words>1847</Words>
  <Application>Microsoft Office PowerPoint</Application>
  <PresentationFormat>宽屏</PresentationFormat>
  <Paragraphs>533</Paragraphs>
  <Slides>28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3" baseType="lpstr">
      <vt:lpstr>Inter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Weilin Han</dc:creator>
  <cp:lastModifiedBy>Weilin Han</cp:lastModifiedBy>
  <cp:revision>129</cp:revision>
  <dcterms:created xsi:type="dcterms:W3CDTF">2021-09-26T15:28:54Z</dcterms:created>
  <dcterms:modified xsi:type="dcterms:W3CDTF">2021-10-15T20:31:35Z</dcterms:modified>
</cp:coreProperties>
</file>