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5" r:id="rId4"/>
    <p:sldId id="266" r:id="rId5"/>
    <p:sldId id="267" r:id="rId6"/>
    <p:sldId id="264" r:id="rId7"/>
    <p:sldId id="261" r:id="rId8"/>
    <p:sldId id="260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4"/>
    <p:restoredTop sz="94643"/>
  </p:normalViewPr>
  <p:slideViewPr>
    <p:cSldViewPr snapToGrid="0">
      <p:cViewPr varScale="1">
        <p:scale>
          <a:sx n="83" d="100"/>
          <a:sy n="83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CBE4A-A851-46B2-9332-E4FB4036521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1578F1-8A6A-4DB0-943C-09AD2CD5AC9D}">
      <dgm:prSet/>
      <dgm:spPr/>
      <dgm:t>
        <a:bodyPr/>
        <a:lstStyle/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Reward/Risk ratio </a:t>
          </a:r>
          <a:r>
            <a:rPr lang="en-US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回报风险比</a:t>
          </a:r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&lt;RR&gt;</a:t>
          </a:r>
          <a:endParaRPr lang="en-US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21710394-B2CE-46C7-B9A8-555AFEE1B33B}" type="parTrans" cxnId="{45A781AD-A588-4863-9FD4-F28381F82AA4}">
      <dgm:prSet/>
      <dgm:spPr/>
      <dgm:t>
        <a:bodyPr/>
        <a:lstStyle/>
        <a:p>
          <a:endParaRPr lang="en-US"/>
        </a:p>
      </dgm:t>
    </dgm:pt>
    <dgm:pt modelId="{A1EE6386-96DE-4008-83C2-F0C0E5D1B3E1}" type="sibTrans" cxnId="{45A781AD-A588-4863-9FD4-F28381F82AA4}">
      <dgm:prSet/>
      <dgm:spPr/>
      <dgm:t>
        <a:bodyPr/>
        <a:lstStyle/>
        <a:p>
          <a:endParaRPr lang="en-US"/>
        </a:p>
      </dgm:t>
    </dgm:pt>
    <dgm:pt modelId="{82EB6123-46C8-43CA-BB03-9728374CB48D}">
      <dgm:prSet/>
      <dgm:spPr/>
      <dgm:t>
        <a:bodyPr/>
        <a:lstStyle/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Win Rate </a:t>
          </a:r>
          <a:r>
            <a:rPr lang="en-US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胜率</a:t>
          </a:r>
          <a:r>
            <a:rPr lang="zh-CN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&lt;</a:t>
          </a:r>
          <a:r>
            <a:rPr lang="en-US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P</a:t>
          </a:r>
          <a:r>
            <a:rPr lang="en-US" baseline="-2500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win</a:t>
          </a:r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&gt;</a:t>
          </a:r>
          <a:endParaRPr lang="en-US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AB43A3A9-EDA3-4014-AA0C-AD57D3F0B542}" type="parTrans" cxnId="{D567A3DD-29EF-47CE-B39E-2FD0F1DBCD7A}">
      <dgm:prSet/>
      <dgm:spPr/>
      <dgm:t>
        <a:bodyPr/>
        <a:lstStyle/>
        <a:p>
          <a:endParaRPr lang="en-US"/>
        </a:p>
      </dgm:t>
    </dgm:pt>
    <dgm:pt modelId="{13C915A1-9BFE-4B6F-A422-07CAEB590C7D}" type="sibTrans" cxnId="{D567A3DD-29EF-47CE-B39E-2FD0F1DBCD7A}">
      <dgm:prSet/>
      <dgm:spPr/>
      <dgm:t>
        <a:bodyPr/>
        <a:lstStyle/>
        <a:p>
          <a:endParaRPr lang="en-US"/>
        </a:p>
      </dgm:t>
    </dgm:pt>
    <dgm:pt modelId="{D0C835F7-44DD-4A86-A796-2F0EC21690B5}">
      <dgm:prSet/>
      <dgm:spPr/>
      <dgm:t>
        <a:bodyPr/>
        <a:lstStyle/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Stoploss </a:t>
          </a:r>
          <a:r>
            <a:rPr lang="en-US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止损</a:t>
          </a:r>
          <a:r>
            <a:rPr lang="zh-CN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&lt;SL&gt;</a:t>
          </a:r>
          <a:endParaRPr lang="en-US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1D4C1D31-AE47-43A7-B6DF-3260CAA8A853}" type="parTrans" cxnId="{B989E369-0C9F-4407-9020-BAE64D1A39AB}">
      <dgm:prSet/>
      <dgm:spPr/>
      <dgm:t>
        <a:bodyPr/>
        <a:lstStyle/>
        <a:p>
          <a:endParaRPr lang="en-US"/>
        </a:p>
      </dgm:t>
    </dgm:pt>
    <dgm:pt modelId="{189FFD59-2492-41D6-BAF0-0738C3DB75A4}" type="sibTrans" cxnId="{B989E369-0C9F-4407-9020-BAE64D1A39AB}">
      <dgm:prSet/>
      <dgm:spPr/>
      <dgm:t>
        <a:bodyPr/>
        <a:lstStyle/>
        <a:p>
          <a:endParaRPr lang="en-US"/>
        </a:p>
      </dgm:t>
    </dgm:pt>
    <dgm:pt modelId="{E5B2B49A-DB0F-48CA-8AEB-6FCC27F9319F}">
      <dgm:prSet/>
      <dgm:spPr/>
      <dgm:t>
        <a:bodyPr/>
        <a:lstStyle/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Fees </a:t>
          </a:r>
          <a:r>
            <a:rPr lang="en-US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交易费用</a:t>
          </a:r>
          <a:r>
            <a:rPr lang="zh-CN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endParaRPr lang="en-CA" altLang="zh-CN" baseline="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&lt;C&gt;</a:t>
          </a:r>
          <a:endParaRPr lang="en-US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6FE27884-A83D-4883-B94D-53A9A4910BF2}" type="parTrans" cxnId="{C654A9D1-0085-4C42-81E2-79B9F4CEC872}">
      <dgm:prSet/>
      <dgm:spPr/>
      <dgm:t>
        <a:bodyPr/>
        <a:lstStyle/>
        <a:p>
          <a:endParaRPr lang="en-US"/>
        </a:p>
      </dgm:t>
    </dgm:pt>
    <dgm:pt modelId="{32D859EF-DA1D-40A2-9BDC-6181F75D40B1}" type="sibTrans" cxnId="{C654A9D1-0085-4C42-81E2-79B9F4CEC872}">
      <dgm:prSet/>
      <dgm:spPr/>
      <dgm:t>
        <a:bodyPr/>
        <a:lstStyle/>
        <a:p>
          <a:endParaRPr lang="en-US"/>
        </a:p>
      </dgm:t>
    </dgm:pt>
    <dgm:pt modelId="{70A3377A-814C-4BA9-84A7-BE29AEF52240}">
      <dgm:prSet/>
      <dgm:spPr/>
      <dgm:t>
        <a:bodyPr/>
        <a:lstStyle/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Leverage</a:t>
          </a:r>
          <a:r>
            <a:rPr lang="zh-CN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杠杆 </a:t>
          </a:r>
          <a:r>
            <a:rPr lang="en-CA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&lt;Lev&gt;</a:t>
          </a:r>
          <a:endParaRPr lang="en-US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E0345AB8-557F-4085-9BEB-1F26138A69E1}" type="parTrans" cxnId="{6A2DAF94-9BEC-4282-9A66-293A6235DFC2}">
      <dgm:prSet/>
      <dgm:spPr/>
      <dgm:t>
        <a:bodyPr/>
        <a:lstStyle/>
        <a:p>
          <a:endParaRPr lang="en-US"/>
        </a:p>
      </dgm:t>
    </dgm:pt>
    <dgm:pt modelId="{416AAD55-99FB-4364-8E86-22EEEB650691}" type="sibTrans" cxnId="{6A2DAF94-9BEC-4282-9A66-293A6235DFC2}">
      <dgm:prSet/>
      <dgm:spPr/>
      <dgm:t>
        <a:bodyPr/>
        <a:lstStyle/>
        <a:p>
          <a:endParaRPr lang="en-US"/>
        </a:p>
      </dgm:t>
    </dgm:pt>
    <dgm:pt modelId="{FCB2ED98-6B21-A843-B6F8-B7FB2AD129C2}" type="pres">
      <dgm:prSet presAssocID="{CFCCBE4A-A851-46B2-9332-E4FB40365213}" presName="diagram" presStyleCnt="0">
        <dgm:presLayoutVars>
          <dgm:dir/>
          <dgm:resizeHandles val="exact"/>
        </dgm:presLayoutVars>
      </dgm:prSet>
      <dgm:spPr/>
    </dgm:pt>
    <dgm:pt modelId="{5258BF8F-1F83-D241-BD1E-B6DEA6CC63FD}" type="pres">
      <dgm:prSet presAssocID="{491578F1-8A6A-4DB0-943C-09AD2CD5AC9D}" presName="node" presStyleLbl="node1" presStyleIdx="0" presStyleCnt="5">
        <dgm:presLayoutVars>
          <dgm:bulletEnabled val="1"/>
        </dgm:presLayoutVars>
      </dgm:prSet>
      <dgm:spPr/>
    </dgm:pt>
    <dgm:pt modelId="{2A67FB04-A394-2E45-9838-34413A8C28F6}" type="pres">
      <dgm:prSet presAssocID="{A1EE6386-96DE-4008-83C2-F0C0E5D1B3E1}" presName="sibTrans" presStyleCnt="0"/>
      <dgm:spPr/>
    </dgm:pt>
    <dgm:pt modelId="{C53C80C0-C681-B542-8AAA-B3553291BF0C}" type="pres">
      <dgm:prSet presAssocID="{82EB6123-46C8-43CA-BB03-9728374CB48D}" presName="node" presStyleLbl="node1" presStyleIdx="1" presStyleCnt="5">
        <dgm:presLayoutVars>
          <dgm:bulletEnabled val="1"/>
        </dgm:presLayoutVars>
      </dgm:prSet>
      <dgm:spPr/>
    </dgm:pt>
    <dgm:pt modelId="{28B61608-787F-FD43-99D5-30387ABDBC35}" type="pres">
      <dgm:prSet presAssocID="{13C915A1-9BFE-4B6F-A422-07CAEB590C7D}" presName="sibTrans" presStyleCnt="0"/>
      <dgm:spPr/>
    </dgm:pt>
    <dgm:pt modelId="{BB88018F-CB97-DE4B-91EC-5B2DCBA805A6}" type="pres">
      <dgm:prSet presAssocID="{D0C835F7-44DD-4A86-A796-2F0EC21690B5}" presName="node" presStyleLbl="node1" presStyleIdx="2" presStyleCnt="5">
        <dgm:presLayoutVars>
          <dgm:bulletEnabled val="1"/>
        </dgm:presLayoutVars>
      </dgm:prSet>
      <dgm:spPr/>
    </dgm:pt>
    <dgm:pt modelId="{8928008E-B51A-9F40-8DF4-70D67D1FE793}" type="pres">
      <dgm:prSet presAssocID="{189FFD59-2492-41D6-BAF0-0738C3DB75A4}" presName="sibTrans" presStyleCnt="0"/>
      <dgm:spPr/>
    </dgm:pt>
    <dgm:pt modelId="{489CE7C2-C882-8347-8E55-4898B8FFE2DA}" type="pres">
      <dgm:prSet presAssocID="{E5B2B49A-DB0F-48CA-8AEB-6FCC27F9319F}" presName="node" presStyleLbl="node1" presStyleIdx="3" presStyleCnt="5">
        <dgm:presLayoutVars>
          <dgm:bulletEnabled val="1"/>
        </dgm:presLayoutVars>
      </dgm:prSet>
      <dgm:spPr/>
    </dgm:pt>
    <dgm:pt modelId="{D6121195-E166-3940-A7DB-7A831C04D450}" type="pres">
      <dgm:prSet presAssocID="{32D859EF-DA1D-40A2-9BDC-6181F75D40B1}" presName="sibTrans" presStyleCnt="0"/>
      <dgm:spPr/>
    </dgm:pt>
    <dgm:pt modelId="{57489499-8728-C846-B021-EF7752B3BD70}" type="pres">
      <dgm:prSet presAssocID="{70A3377A-814C-4BA9-84A7-BE29AEF52240}" presName="node" presStyleLbl="node1" presStyleIdx="4" presStyleCnt="5">
        <dgm:presLayoutVars>
          <dgm:bulletEnabled val="1"/>
        </dgm:presLayoutVars>
      </dgm:prSet>
      <dgm:spPr/>
    </dgm:pt>
  </dgm:ptLst>
  <dgm:cxnLst>
    <dgm:cxn modelId="{5B52573E-42AA-484A-B3DF-6D1F1CD894EA}" type="presOf" srcId="{82EB6123-46C8-43CA-BB03-9728374CB48D}" destId="{C53C80C0-C681-B542-8AAA-B3553291BF0C}" srcOrd="0" destOrd="0" presId="urn:microsoft.com/office/officeart/2005/8/layout/default"/>
    <dgm:cxn modelId="{865C565B-569E-014A-9B00-FD98DA3FD2C3}" type="presOf" srcId="{D0C835F7-44DD-4A86-A796-2F0EC21690B5}" destId="{BB88018F-CB97-DE4B-91EC-5B2DCBA805A6}" srcOrd="0" destOrd="0" presId="urn:microsoft.com/office/officeart/2005/8/layout/default"/>
    <dgm:cxn modelId="{2FAA8169-8863-5E4C-8AC3-58C347A72950}" type="presOf" srcId="{CFCCBE4A-A851-46B2-9332-E4FB40365213}" destId="{FCB2ED98-6B21-A843-B6F8-B7FB2AD129C2}" srcOrd="0" destOrd="0" presId="urn:microsoft.com/office/officeart/2005/8/layout/default"/>
    <dgm:cxn modelId="{B989E369-0C9F-4407-9020-BAE64D1A39AB}" srcId="{CFCCBE4A-A851-46B2-9332-E4FB40365213}" destId="{D0C835F7-44DD-4A86-A796-2F0EC21690B5}" srcOrd="2" destOrd="0" parTransId="{1D4C1D31-AE47-43A7-B6DF-3260CAA8A853}" sibTransId="{189FFD59-2492-41D6-BAF0-0738C3DB75A4}"/>
    <dgm:cxn modelId="{4D80F185-1143-7C43-B234-18E710A50A2C}" type="presOf" srcId="{70A3377A-814C-4BA9-84A7-BE29AEF52240}" destId="{57489499-8728-C846-B021-EF7752B3BD70}" srcOrd="0" destOrd="0" presId="urn:microsoft.com/office/officeart/2005/8/layout/default"/>
    <dgm:cxn modelId="{6A2DAF94-9BEC-4282-9A66-293A6235DFC2}" srcId="{CFCCBE4A-A851-46B2-9332-E4FB40365213}" destId="{70A3377A-814C-4BA9-84A7-BE29AEF52240}" srcOrd="4" destOrd="0" parTransId="{E0345AB8-557F-4085-9BEB-1F26138A69E1}" sibTransId="{416AAD55-99FB-4364-8E86-22EEEB650691}"/>
    <dgm:cxn modelId="{45A781AD-A588-4863-9FD4-F28381F82AA4}" srcId="{CFCCBE4A-A851-46B2-9332-E4FB40365213}" destId="{491578F1-8A6A-4DB0-943C-09AD2CD5AC9D}" srcOrd="0" destOrd="0" parTransId="{21710394-B2CE-46C7-B9A8-555AFEE1B33B}" sibTransId="{A1EE6386-96DE-4008-83C2-F0C0E5D1B3E1}"/>
    <dgm:cxn modelId="{C654A9D1-0085-4C42-81E2-79B9F4CEC872}" srcId="{CFCCBE4A-A851-46B2-9332-E4FB40365213}" destId="{E5B2B49A-DB0F-48CA-8AEB-6FCC27F9319F}" srcOrd="3" destOrd="0" parTransId="{6FE27884-A83D-4883-B94D-53A9A4910BF2}" sibTransId="{32D859EF-DA1D-40A2-9BDC-6181F75D40B1}"/>
    <dgm:cxn modelId="{115B30D5-422F-F046-A7D1-D33E63DD9135}" type="presOf" srcId="{E5B2B49A-DB0F-48CA-8AEB-6FCC27F9319F}" destId="{489CE7C2-C882-8347-8E55-4898B8FFE2DA}" srcOrd="0" destOrd="0" presId="urn:microsoft.com/office/officeart/2005/8/layout/default"/>
    <dgm:cxn modelId="{D567A3DD-29EF-47CE-B39E-2FD0F1DBCD7A}" srcId="{CFCCBE4A-A851-46B2-9332-E4FB40365213}" destId="{82EB6123-46C8-43CA-BB03-9728374CB48D}" srcOrd="1" destOrd="0" parTransId="{AB43A3A9-EDA3-4014-AA0C-AD57D3F0B542}" sibTransId="{13C915A1-9BFE-4B6F-A422-07CAEB590C7D}"/>
    <dgm:cxn modelId="{923F3AE8-93C6-1341-802B-4E93BE3DAEC7}" type="presOf" srcId="{491578F1-8A6A-4DB0-943C-09AD2CD5AC9D}" destId="{5258BF8F-1F83-D241-BD1E-B6DEA6CC63FD}" srcOrd="0" destOrd="0" presId="urn:microsoft.com/office/officeart/2005/8/layout/default"/>
    <dgm:cxn modelId="{D6D4B166-BC36-4741-B87E-8D71156D3E12}" type="presParOf" srcId="{FCB2ED98-6B21-A843-B6F8-B7FB2AD129C2}" destId="{5258BF8F-1F83-D241-BD1E-B6DEA6CC63FD}" srcOrd="0" destOrd="0" presId="urn:microsoft.com/office/officeart/2005/8/layout/default"/>
    <dgm:cxn modelId="{ABAD9E38-7E1B-904F-BC05-944CAB3ABCD6}" type="presParOf" srcId="{FCB2ED98-6B21-A843-B6F8-B7FB2AD129C2}" destId="{2A67FB04-A394-2E45-9838-34413A8C28F6}" srcOrd="1" destOrd="0" presId="urn:microsoft.com/office/officeart/2005/8/layout/default"/>
    <dgm:cxn modelId="{1E06BD40-4EF7-474E-B59A-907CCF691499}" type="presParOf" srcId="{FCB2ED98-6B21-A843-B6F8-B7FB2AD129C2}" destId="{C53C80C0-C681-B542-8AAA-B3553291BF0C}" srcOrd="2" destOrd="0" presId="urn:microsoft.com/office/officeart/2005/8/layout/default"/>
    <dgm:cxn modelId="{03941AB1-B50D-7645-8D48-AC6129CF9039}" type="presParOf" srcId="{FCB2ED98-6B21-A843-B6F8-B7FB2AD129C2}" destId="{28B61608-787F-FD43-99D5-30387ABDBC35}" srcOrd="3" destOrd="0" presId="urn:microsoft.com/office/officeart/2005/8/layout/default"/>
    <dgm:cxn modelId="{712939E5-D6D2-D04B-9141-5F7F7043EC0B}" type="presParOf" srcId="{FCB2ED98-6B21-A843-B6F8-B7FB2AD129C2}" destId="{BB88018F-CB97-DE4B-91EC-5B2DCBA805A6}" srcOrd="4" destOrd="0" presId="urn:microsoft.com/office/officeart/2005/8/layout/default"/>
    <dgm:cxn modelId="{60C995ED-E2AF-854B-99D7-816CDA97D846}" type="presParOf" srcId="{FCB2ED98-6B21-A843-B6F8-B7FB2AD129C2}" destId="{8928008E-B51A-9F40-8DF4-70D67D1FE793}" srcOrd="5" destOrd="0" presId="urn:microsoft.com/office/officeart/2005/8/layout/default"/>
    <dgm:cxn modelId="{17FFA385-18DE-B845-9589-35B31994BAF8}" type="presParOf" srcId="{FCB2ED98-6B21-A843-B6F8-B7FB2AD129C2}" destId="{489CE7C2-C882-8347-8E55-4898B8FFE2DA}" srcOrd="6" destOrd="0" presId="urn:microsoft.com/office/officeart/2005/8/layout/default"/>
    <dgm:cxn modelId="{099466D6-3A4E-454C-9347-C0ACDB430EB2}" type="presParOf" srcId="{FCB2ED98-6B21-A843-B6F8-B7FB2AD129C2}" destId="{D6121195-E166-3940-A7DB-7A831C04D450}" srcOrd="7" destOrd="0" presId="urn:microsoft.com/office/officeart/2005/8/layout/default"/>
    <dgm:cxn modelId="{9FEB624D-62E4-1B40-901C-24D20857FAD9}" type="presParOf" srcId="{FCB2ED98-6B21-A843-B6F8-B7FB2AD129C2}" destId="{57489499-8728-C846-B021-EF7752B3BD7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8BF8F-1F83-D241-BD1E-B6DEA6CC63FD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Reward/Risk ratio </a:t>
          </a:r>
          <a:r>
            <a:rPr lang="en-US" sz="3000" kern="1200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回报风险比</a:t>
          </a: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&lt;RR&gt;</a:t>
          </a:r>
          <a:endParaRPr lang="en-US" sz="3000" kern="120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397549" y="1960"/>
        <a:ext cx="2751906" cy="1651143"/>
      </dsp:txXfrm>
    </dsp:sp>
    <dsp:sp modelId="{C53C80C0-C681-B542-8AAA-B3553291BF0C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Win Rate </a:t>
          </a:r>
          <a:r>
            <a:rPr lang="en-US" sz="3000" kern="1200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胜率</a:t>
          </a:r>
          <a:r>
            <a:rPr lang="zh-CN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&lt;</a:t>
          </a:r>
          <a:r>
            <a:rPr lang="en-US" sz="3000" kern="1200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P</a:t>
          </a:r>
          <a:r>
            <a:rPr lang="en-US" sz="3000" kern="1200" baseline="-2500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win</a:t>
          </a: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&gt;</a:t>
          </a:r>
          <a:endParaRPr lang="en-US" sz="3000" kern="120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3424646" y="1960"/>
        <a:ext cx="2751906" cy="1651143"/>
      </dsp:txXfrm>
    </dsp:sp>
    <dsp:sp modelId="{BB88018F-CB97-DE4B-91EC-5B2DCBA805A6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Stoploss </a:t>
          </a:r>
          <a:r>
            <a:rPr lang="en-US" sz="3000" kern="1200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止损</a:t>
          </a:r>
          <a:r>
            <a:rPr lang="zh-CN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&lt;SL&gt;</a:t>
          </a:r>
          <a:endParaRPr lang="en-US" sz="3000" kern="120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6451743" y="1960"/>
        <a:ext cx="2751906" cy="1651143"/>
      </dsp:txXfrm>
    </dsp:sp>
    <dsp:sp modelId="{489CE7C2-C882-8347-8E55-4898B8FFE2DA}">
      <dsp:nvSpPr>
        <dsp:cNvPr id="0" name=""/>
        <dsp:cNvSpPr/>
      </dsp:nvSpPr>
      <dsp:spPr>
        <a:xfrm>
          <a:off x="1911098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Fees </a:t>
          </a:r>
          <a:r>
            <a:rPr lang="en-US" sz="3000" kern="1200" baseline="0" dirty="0" err="1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交易费用</a:t>
          </a:r>
          <a:r>
            <a:rPr lang="zh-CN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endParaRPr lang="en-CA" altLang="zh-CN" sz="3000" kern="1200" baseline="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&lt;C&gt;</a:t>
          </a:r>
          <a:endParaRPr lang="en-US" sz="3000" kern="120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1911098" y="1928295"/>
        <a:ext cx="2751906" cy="1651143"/>
      </dsp:txXfrm>
    </dsp:sp>
    <dsp:sp modelId="{57489499-8728-C846-B021-EF7752B3BD70}">
      <dsp:nvSpPr>
        <dsp:cNvPr id="0" name=""/>
        <dsp:cNvSpPr/>
      </dsp:nvSpPr>
      <dsp:spPr>
        <a:xfrm>
          <a:off x="4938195" y="1928295"/>
          <a:ext cx="2751906" cy="16511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Leverage</a:t>
          </a:r>
          <a:r>
            <a:rPr lang="zh-CN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杠杆 </a:t>
          </a:r>
          <a:r>
            <a:rPr lang="en-CA" sz="30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&lt;Lev&gt;</a:t>
          </a:r>
          <a:endParaRPr lang="en-US" sz="3000" kern="120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4938195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89CB-A6B6-7344-A385-F17046100C2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DCACF-11B9-644E-A3CD-524075D0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F4D34-7C8F-1547-AC59-F2078F1B169D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81D6-72ED-294A-AA8D-DC8106617E3A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AD5-94A8-B84D-B03D-CEDA7CB8DE87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AFA2-60D3-1541-9F8F-E6578B4D1E81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0F9E3-A125-304C-9EB9-24B15BF44460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2E49-DF91-D54E-847C-10FB19C5515E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E126-D282-934A-AB5F-E0309B4E46BE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DC3-9A0D-E14B-8F74-64B62ECAFC89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1309-3156-8A4F-98FE-11EB4A7E4C4D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E8D80-B1DF-984B-96CF-4997B59612F2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C8A48-1DB1-1F46-A712-68A2968C070E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26BF3C-FA1B-8840-9D04-6D931E1AF381}" type="datetime1">
              <a:rPr lang="en-CA" smtClean="0"/>
              <a:t>2024-05-13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8AD-A762-CEE2-2504-6B04645F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Risk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B767-B140-B5EC-2513-60C4A8965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1437-B751-9B50-C5F7-AB9308B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9026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3077-B53E-4B2F-A86A-DF06C6AD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Consistency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14D6-762F-8179-917E-E56EA227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Consistency approaches the expectation</a:t>
            </a: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Patience and discipline pays</a:t>
            </a: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一致性才能实现期望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耐心和纪律会有回报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1232CAC-852C-8CF1-8588-9F07B162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88310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Position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Single position value, can be greater than total funds</a:t>
            </a: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Calculate the total position value</a:t>
            </a: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Calculate the total leverage</a:t>
            </a: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单仓位价值,可以比总资金量大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计算总仓位价值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计算总仓位杠杆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1B7ACD-65DA-D23B-108D-4E3A6AB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4529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Position Value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Single position value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P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entry</a:t>
            </a:r>
            <a:r>
              <a:rPr lang="en-US" sz="2400" i="0" spc="300" baseline="-250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*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Size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symbol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 or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Size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Currency</a:t>
            </a:r>
            <a:endParaRPr lang="en-US" sz="2400" i="0" spc="300" baseline="-250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单仓位价值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仓位价值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开仓价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* 开仓数量 或 开仓大小（基础货币）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1B7ACD-65DA-D23B-108D-4E3A6AB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362805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Position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Total position value</a:t>
            </a: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total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US" altLang="zh-CN" sz="2400" i="0" spc="300" baseline="-25000" dirty="0">
                <a:latin typeface="Smiley Sans Oblique" pitchFamily="2" charset="-122"/>
                <a:ea typeface="Smiley Sans Oblique" pitchFamily="2" charset="-122"/>
              </a:rPr>
              <a:t>1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+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US" altLang="zh-CN" sz="2400" i="0" spc="300" baseline="-25000" dirty="0">
                <a:latin typeface="Smiley Sans Oblique" pitchFamily="2" charset="-122"/>
                <a:ea typeface="Smiley Sans Oblique" pitchFamily="2" charset="-122"/>
              </a:rPr>
              <a:t>2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+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CA" altLang="zh-CN" sz="2400" i="0" spc="300" dirty="0">
                <a:latin typeface="Smiley Sans Oblique" pitchFamily="2" charset="-122"/>
                <a:ea typeface="Smiley Sans Oblique" pitchFamily="2" charset="-122"/>
              </a:rPr>
              <a:t>… + </a:t>
            </a:r>
            <a:r>
              <a:rPr lang="en-CA" altLang="zh-CN" sz="2400" i="0" spc="300" dirty="0" err="1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CA" altLang="zh-CN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n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总仓位价值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CA" sz="2400" i="0" spc="300" dirty="0" err="1">
                <a:latin typeface="Smiley Sans Oblique" pitchFamily="2" charset="-122"/>
                <a:ea typeface="Smiley Sans Oblique" pitchFamily="2" charset="-122"/>
              </a:rPr>
              <a:t>总价值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每个单仓位的价值总和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1B7ACD-65DA-D23B-108D-4E3A6AB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7862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Position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Total position leverage</a:t>
            </a:r>
            <a:r>
              <a:rPr lang="zh-CN" altLang="en-US" sz="240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L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total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 err="1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US" altLang="zh-CN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total</a:t>
            </a:r>
            <a:r>
              <a:rPr lang="en-US" altLang="zh-CN" sz="2400" i="0" spc="300" baseline="-250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/ Funds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总仓位杠杆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CA" sz="2400" i="0" spc="300" dirty="0" err="1">
                <a:latin typeface="Smiley Sans Oblique" pitchFamily="2" charset="-122"/>
                <a:ea typeface="Smiley Sans Oblique" pitchFamily="2" charset="-122"/>
              </a:rPr>
              <a:t>总仓位杠杆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总仓位价值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/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总保证金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1B7ACD-65DA-D23B-108D-4E3A6AB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1053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Leverage</a:t>
            </a:r>
            <a:r>
              <a:rPr lang="zh-CN" altLang="en-US" sz="360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CA" altLang="zh-CN" sz="3600" spc="300" dirty="0">
                <a:latin typeface="Smiley Sans Oblique" pitchFamily="2" charset="-122"/>
                <a:ea typeface="Smiley Sans Oblique" pitchFamily="2" charset="-122"/>
              </a:rPr>
              <a:t>and Risk Tolerance</a:t>
            </a: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Estimate risk tolerance 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1 /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L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total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 &gt; %</a:t>
            </a:r>
            <a:r>
              <a:rPr lang="en-US" sz="2400" i="0" spc="300" baseline="-25000" dirty="0">
                <a:latin typeface="Smiley Sans Oblique" pitchFamily="2" charset="-122"/>
                <a:ea typeface="Smiley Sans Oblique" pitchFamily="2" charset="-122"/>
              </a:rPr>
              <a:t>-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movings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估计风险承受能力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可承受的综合价格百分比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（损失）小于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总仓位杠杆的倒数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25DB605-5019-24A0-5FD9-331A7026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4677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Liquidation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Liquidation happens when</a:t>
            </a: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PNL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Loss</a:t>
            </a:r>
            <a:r>
              <a:rPr lang="en-US" sz="2400" i="0" spc="300" baseline="-250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b="0" i="0" spc="300" dirty="0">
                <a:latin typeface="Smiley Sans Oblique" pitchFamily="2" charset="-122"/>
                <a:ea typeface="Smiley Sans Oblique" pitchFamily="2" charset="-122"/>
              </a:rPr>
              <a:t>=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Risk</a:t>
            </a:r>
            <a:r>
              <a:rPr lang="en-CA" altLang="zh-CN" sz="2400" b="0" i="0" spc="300" dirty="0">
                <a:latin typeface="Smiley Sans Oblique" pitchFamily="2" charset="-122"/>
                <a:ea typeface="Smiley Sans Oblique" pitchFamily="2" charset="-122"/>
              </a:rPr>
              <a:t> Tolerance 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≈ Total Margin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Extra fees charged for liquidation</a:t>
            </a:r>
          </a:p>
          <a:p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清算强平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整体损失等于最高风险承受值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，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接近全部保证金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强平需要支付费用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418693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CA" sz="3600" spc="300" dirty="0">
                <a:latin typeface="Smiley Sans Oblique" pitchFamily="2" charset="-122"/>
                <a:ea typeface="Smiley Sans Oblique" pitchFamily="2" charset="-122"/>
              </a:rPr>
              <a:t>Expected Return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E935ED5-55FF-727B-6556-3D8E53DDC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48534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AB76A9-E086-D7F6-51BD-3972EF0A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05217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Expected Return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Average Gain and Loss </a:t>
            </a:r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平均收益和损失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AvgGain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 = RR * SL * Lev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-C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AvgLoss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 = SL * Lev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+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C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Expected Return </a:t>
            </a:r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回报期望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ER =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P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win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 *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AvgGain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 – (1 –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P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win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) *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AvgLoss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4687193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6655</TotalTime>
  <Words>277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Smiley Sans Oblique</vt:lpstr>
      <vt:lpstr>Aptos</vt:lpstr>
      <vt:lpstr>Franklin Gothic Book</vt:lpstr>
      <vt:lpstr>Crop</vt:lpstr>
      <vt:lpstr>Risk Management</vt:lpstr>
      <vt:lpstr>POSITION CONTROL Position Value</vt:lpstr>
      <vt:lpstr>POSITION CONTROL Position Value</vt:lpstr>
      <vt:lpstr>POSITION CONTROL Position Value</vt:lpstr>
      <vt:lpstr>POSITION CONTROL Position Value</vt:lpstr>
      <vt:lpstr>POSITION CONTROL Leverage and Risk Tolerance </vt:lpstr>
      <vt:lpstr>POSITION CONTROL Liquidation</vt:lpstr>
      <vt:lpstr>POSITION CONTROL Expected Return</vt:lpstr>
      <vt:lpstr>POSITION CONTROL Expected Return</vt:lpstr>
      <vt:lpstr>POSITION CONTROL Consistency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Basics</dc:title>
  <dc:creator>Zhipeng Zhu</dc:creator>
  <cp:lastModifiedBy>Zhipeng Zhu</cp:lastModifiedBy>
  <cp:revision>65</cp:revision>
  <dcterms:created xsi:type="dcterms:W3CDTF">2024-04-25T21:56:38Z</dcterms:created>
  <dcterms:modified xsi:type="dcterms:W3CDTF">2024-05-13T22:44:35Z</dcterms:modified>
</cp:coreProperties>
</file>