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99EA-2EAE-951C-8CBA-CC8A82A96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EF890-44D2-1F15-E4E1-1E8443F6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Fixed Range Volume Profile</a:t>
            </a:r>
          </a:p>
        </p:txBody>
      </p:sp>
    </p:spTree>
    <p:extLst>
      <p:ext uri="{BB962C8B-B14F-4D97-AF65-F5344CB8AC3E}">
        <p14:creationId xmlns:p14="http://schemas.microsoft.com/office/powerpoint/2010/main" val="3840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204-D647-34BC-A968-0455EB9A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is Fixed Range Volume Profile 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(FRVP)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B056-A1EA-FD4A-D261-027039C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Statistics of volume data within a specific range. </a:t>
            </a:r>
          </a:p>
          <a:p>
            <a:r>
              <a:rPr lang="en-US" sz="2400" dirty="0">
                <a:latin typeface="Helvetica" pitchFamily="2" charset="0"/>
              </a:rPr>
              <a:t>固定范围内的交易量分布数据统计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C1887-23DC-F083-079E-3DEF4A10D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5" b="3318"/>
          <a:stretch/>
        </p:blipFill>
        <p:spPr>
          <a:xfrm>
            <a:off x="2695160" y="3296510"/>
            <a:ext cx="6801679" cy="31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26E-372B-632B-A411-16F1DA47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we get from FRVP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DA54-6758-374D-0FEA-4EB5D291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Point of Control (</a:t>
            </a:r>
            <a:r>
              <a:rPr lang="en-US" sz="2400" b="1" i="1" dirty="0">
                <a:latin typeface="Helvetica" pitchFamily="2" charset="0"/>
              </a:rPr>
              <a:t>POC</a:t>
            </a:r>
            <a:r>
              <a:rPr lang="en-US" sz="2400" dirty="0">
                <a:latin typeface="Helvetica" pitchFamily="2" charset="0"/>
              </a:rPr>
              <a:t>):</a:t>
            </a:r>
          </a:p>
          <a:p>
            <a:pPr lvl="1"/>
            <a:r>
              <a:rPr lang="en-US" sz="2400" i="0" dirty="0">
                <a:latin typeface="Helvetica" pitchFamily="2" charset="0"/>
              </a:rPr>
              <a:t>Price level with highest traded volume. </a:t>
            </a:r>
          </a:p>
          <a:p>
            <a:r>
              <a:rPr lang="en-US" sz="2400" i="0" dirty="0">
                <a:latin typeface="Helvetica" pitchFamily="2" charset="0"/>
              </a:rPr>
              <a:t>量价重心</a:t>
            </a:r>
            <a:r>
              <a:rPr lang="zh-CN" altLang="en-US" sz="2400" i="0" dirty="0">
                <a:latin typeface="Helvetica" pitchFamily="2" charset="0"/>
              </a:rPr>
              <a:t> </a:t>
            </a:r>
            <a:r>
              <a:rPr lang="en-CA" altLang="zh-CN" sz="2400" i="0" dirty="0">
                <a:latin typeface="Helvetica" pitchFamily="2" charset="0"/>
              </a:rPr>
              <a:t>(</a:t>
            </a:r>
            <a:r>
              <a:rPr lang="en-CA" altLang="zh-CN" sz="2400" b="1" i="1" dirty="0">
                <a:latin typeface="Helvetica" pitchFamily="2" charset="0"/>
              </a:rPr>
              <a:t>POC</a:t>
            </a:r>
            <a:r>
              <a:rPr lang="en-CA" altLang="zh-CN" sz="2400" i="0" dirty="0">
                <a:latin typeface="Helvetica" pitchFamily="2" charset="0"/>
              </a:rPr>
              <a:t>)</a:t>
            </a:r>
            <a:r>
              <a:rPr lang="en-CA" altLang="zh-CN" sz="2400" dirty="0">
                <a:latin typeface="Helvetica" pitchFamily="2" charset="0"/>
              </a:rPr>
              <a:t>: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最高成交量的价位</a:t>
            </a:r>
            <a:endParaRPr lang="en-US" sz="2400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E196-186E-AB25-9036-00255E1E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we get from FRVP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B499-EA61-667B-A36C-B068C5C2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" pitchFamily="2" charset="0"/>
              </a:rPr>
              <a:t>Value Area (</a:t>
            </a:r>
            <a:r>
              <a:rPr lang="en-US" sz="2400" b="1" i="1" dirty="0">
                <a:latin typeface="Helvetica" pitchFamily="2" charset="0"/>
              </a:rPr>
              <a:t>VA</a:t>
            </a:r>
            <a:r>
              <a:rPr lang="en-US" sz="2400" dirty="0">
                <a:latin typeface="Helvetica" pitchFamily="2" charset="0"/>
              </a:rPr>
              <a:t>):</a:t>
            </a:r>
          </a:p>
          <a:p>
            <a:pPr lvl="1"/>
            <a:r>
              <a:rPr lang="en-US" sz="2400" i="0" dirty="0">
                <a:latin typeface="Helvetica" pitchFamily="2" charset="0"/>
              </a:rPr>
              <a:t>Range of price levels within specific % of traded volume.</a:t>
            </a:r>
          </a:p>
          <a:p>
            <a:pPr lvl="1"/>
            <a:r>
              <a:rPr lang="en-US" sz="2400" b="1" dirty="0">
                <a:latin typeface="Helvetica" pitchFamily="2" charset="0"/>
              </a:rPr>
              <a:t>VAH</a:t>
            </a:r>
            <a:r>
              <a:rPr lang="en-US" sz="2400" i="0" dirty="0">
                <a:latin typeface="Helvetica" pitchFamily="2" charset="0"/>
              </a:rPr>
              <a:t>: Range High</a:t>
            </a:r>
          </a:p>
          <a:p>
            <a:pPr lvl="1"/>
            <a:r>
              <a:rPr lang="en-US" sz="2400" b="1" dirty="0">
                <a:latin typeface="Helvetica" pitchFamily="2" charset="0"/>
              </a:rPr>
              <a:t>VAL</a:t>
            </a:r>
            <a:r>
              <a:rPr lang="en-US" sz="2400" i="0" dirty="0">
                <a:latin typeface="Helvetica" pitchFamily="2" charset="0"/>
              </a:rPr>
              <a:t>: Range Low</a:t>
            </a:r>
          </a:p>
          <a:p>
            <a:r>
              <a:rPr lang="en-US" sz="2400" dirty="0">
                <a:latin typeface="Helvetica" pitchFamily="2" charset="0"/>
              </a:rPr>
              <a:t>量价区间</a:t>
            </a:r>
            <a:r>
              <a:rPr lang="zh-CN" altLang="en-US" sz="2400" dirty="0">
                <a:latin typeface="Helvetica" pitchFamily="2" charset="0"/>
              </a:rPr>
              <a:t> </a:t>
            </a:r>
            <a:r>
              <a:rPr lang="en-CA" altLang="zh-CN" sz="2400" dirty="0">
                <a:latin typeface="Helvetica" pitchFamily="2" charset="0"/>
              </a:rPr>
              <a:t>(</a:t>
            </a:r>
            <a:r>
              <a:rPr lang="en-CA" altLang="zh-CN" sz="2400" b="1" i="1" dirty="0">
                <a:latin typeface="Helvetica" pitchFamily="2" charset="0"/>
              </a:rPr>
              <a:t>VA</a:t>
            </a:r>
            <a:r>
              <a:rPr lang="en-CA" altLang="zh-CN" sz="2400" dirty="0">
                <a:latin typeface="Helvetica" pitchFamily="2" charset="0"/>
              </a:rPr>
              <a:t>):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特定百分比成交量的价位区间</a:t>
            </a:r>
            <a:endParaRPr lang="en-CA" altLang="zh-CN" sz="2400" i="0" dirty="0">
              <a:latin typeface="Helvetica" pitchFamily="2" charset="0"/>
            </a:endParaRPr>
          </a:p>
          <a:p>
            <a:pPr lvl="1"/>
            <a:r>
              <a:rPr lang="en-US" sz="2400" b="1" dirty="0">
                <a:latin typeface="Helvetica" pitchFamily="2" charset="0"/>
              </a:rPr>
              <a:t>VAH</a:t>
            </a:r>
            <a:r>
              <a:rPr lang="en-US" sz="2400" i="0" dirty="0">
                <a:latin typeface="Helvetica" pitchFamily="2" charset="0"/>
              </a:rPr>
              <a:t>:</a:t>
            </a:r>
            <a:r>
              <a:rPr lang="zh-CN" altLang="en-US" sz="2400" i="0" dirty="0">
                <a:latin typeface="Helvetica" pitchFamily="2" charset="0"/>
              </a:rPr>
              <a:t>区间高点</a:t>
            </a:r>
            <a:endParaRPr lang="en-US" sz="2400" i="0" dirty="0">
              <a:latin typeface="Helvetica" pitchFamily="2" charset="0"/>
            </a:endParaRPr>
          </a:p>
          <a:p>
            <a:pPr lvl="1"/>
            <a:r>
              <a:rPr lang="en-US" sz="2400" b="1" dirty="0">
                <a:latin typeface="Helvetica" pitchFamily="2" charset="0"/>
              </a:rPr>
              <a:t>VAL</a:t>
            </a:r>
            <a:r>
              <a:rPr lang="en-US" sz="2400" i="0" dirty="0">
                <a:latin typeface="Helvetica" pitchFamily="2" charset="0"/>
              </a:rPr>
              <a:t>:</a:t>
            </a:r>
            <a:r>
              <a:rPr lang="zh-CN" altLang="en-US" sz="2400" i="0" dirty="0">
                <a:latin typeface="Helvetica" pitchFamily="2" charset="0"/>
              </a:rPr>
              <a:t>区间低点</a:t>
            </a:r>
            <a:endParaRPr lang="en-US" sz="2400" i="0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4BF-7006-40D0-2769-37C336B5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How</a:t>
            </a:r>
            <a:r>
              <a:rPr lang="zh-CN" altLang="en-US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pc="300" dirty="0">
                <a:latin typeface="Smiley Sans Oblique" pitchFamily="2" charset="-122"/>
                <a:ea typeface="Smiley Sans Oblique" pitchFamily="2" charset="-122"/>
              </a:rPr>
              <a:t>to draw FRVP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C978-9389-36EF-4FFE-DBBCD359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" pitchFamily="2" charset="0"/>
              </a:rPr>
              <a:t>Select a specific time period.</a:t>
            </a:r>
          </a:p>
          <a:p>
            <a:pPr lvl="1"/>
            <a:r>
              <a:rPr lang="en-US" sz="2400" i="0" dirty="0">
                <a:latin typeface="Helvetica" pitchFamily="2" charset="0"/>
              </a:rPr>
              <a:t>Set row size</a:t>
            </a:r>
            <a:r>
              <a:rPr lang="en-CA" sz="2400" i="0" dirty="0">
                <a:latin typeface="Helvetica" pitchFamily="2" charset="0"/>
              </a:rPr>
              <a:t> (precision)</a:t>
            </a:r>
            <a:endParaRPr lang="en-US" sz="2400" i="0" dirty="0">
              <a:latin typeface="Helvetica" pitchFamily="2" charset="0"/>
            </a:endParaRPr>
          </a:p>
          <a:p>
            <a:pPr lvl="1"/>
            <a:r>
              <a:rPr lang="en-US" sz="2400" i="0" dirty="0">
                <a:latin typeface="Helvetica" pitchFamily="2" charset="0"/>
              </a:rPr>
              <a:t>Set value area volume</a:t>
            </a:r>
            <a:r>
              <a:rPr lang="zh-CN" altLang="en-US" sz="2400" i="0" dirty="0">
                <a:latin typeface="Helvetica" pitchFamily="2" charset="0"/>
              </a:rPr>
              <a:t> </a:t>
            </a:r>
            <a:r>
              <a:rPr lang="en-CA" altLang="zh-CN" sz="2400" i="0" dirty="0">
                <a:latin typeface="Helvetica" pitchFamily="2" charset="0"/>
              </a:rPr>
              <a:t>(%)</a:t>
            </a:r>
            <a:endParaRPr lang="en-US" sz="2400" i="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选择合适的时间区间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确定价位行数（精度）</a:t>
            </a:r>
            <a:endParaRPr lang="en-CA" altLang="zh-CN" sz="2400" i="0" dirty="0">
              <a:latin typeface="Helvetica" pitchFamily="2" charset="0"/>
            </a:endParaRPr>
          </a:p>
          <a:p>
            <a:pPr lvl="1"/>
            <a:r>
              <a:rPr lang="zh-CN" altLang="en-US" sz="2400" i="0" dirty="0">
                <a:latin typeface="Helvetica" pitchFamily="2" charset="0"/>
              </a:rPr>
              <a:t>确定量价区间宽度（</a:t>
            </a:r>
            <a:r>
              <a:rPr lang="zh-CN" altLang="en-CA" sz="2400" i="0" dirty="0">
                <a:latin typeface="Helvetica" pitchFamily="2" charset="0"/>
              </a:rPr>
              <a:t>百分比</a:t>
            </a:r>
            <a:r>
              <a:rPr lang="zh-CN" altLang="en-US" sz="2400" i="0" dirty="0">
                <a:latin typeface="Helvetica" pitchFamily="2" charset="0"/>
              </a:rPr>
              <a:t>）</a:t>
            </a:r>
            <a:endParaRPr lang="en-CA" altLang="zh-CN" sz="2400" i="0" dirty="0">
              <a:latin typeface="Helvetica" pitchFamily="2" charset="0"/>
            </a:endParaRP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E0B1-EDCD-C0EC-F8A6-D15786F7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to do with FRVP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FC6E-557E-A499-2F54-3D924D1C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Support and Resistance Levels</a:t>
            </a:r>
          </a:p>
          <a:p>
            <a:pPr lvl="1"/>
            <a:r>
              <a:rPr lang="en-US" sz="2400" dirty="0">
                <a:latin typeface="Helvetica" pitchFamily="2" charset="0"/>
              </a:rPr>
              <a:t>POC as the core level</a:t>
            </a:r>
          </a:p>
          <a:p>
            <a:pPr lvl="1"/>
            <a:r>
              <a:rPr lang="en-US" sz="2400" dirty="0">
                <a:latin typeface="Helvetica" pitchFamily="2" charset="0"/>
              </a:rPr>
              <a:t>VAH and VAL as the boundaries or alerts</a:t>
            </a:r>
          </a:p>
          <a:p>
            <a:r>
              <a:rPr lang="en-US" sz="2400" dirty="0">
                <a:latin typeface="Helvetica" pitchFamily="2" charset="0"/>
              </a:rPr>
              <a:t>支撑和阻力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量价重心作为核心点位</a:t>
            </a:r>
            <a:endParaRPr lang="en-CA" altLang="zh-CN" sz="2400" i="0" dirty="0">
              <a:latin typeface="Helvetica" pitchFamily="2" charset="0"/>
            </a:endParaRPr>
          </a:p>
          <a:p>
            <a:pPr lvl="1"/>
            <a:r>
              <a:rPr lang="zh-CN" altLang="en-US" sz="2400" i="0" dirty="0">
                <a:latin typeface="Helvetica" pitchFamily="2" charset="0"/>
              </a:rPr>
              <a:t>量价区间给出宽容度，并参考预警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25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DD15-1A7E-5001-E69C-84FB0EF0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Thoughts on Volume Profile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C15A-5A99-7597-46FD-BA9DF3A6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Why Volume Profile?</a:t>
            </a:r>
          </a:p>
          <a:p>
            <a:r>
              <a:rPr lang="en-US" sz="2400" dirty="0">
                <a:latin typeface="Helvetica" pitchFamily="2" charset="0"/>
              </a:rPr>
              <a:t>为什么参考交易量分布数据统计</a:t>
            </a:r>
            <a:r>
              <a:rPr lang="zh-CN" altLang="en-US" sz="2400" dirty="0">
                <a:latin typeface="Helvetica" pitchFamily="2" charset="0"/>
              </a:rPr>
              <a:t>？</a:t>
            </a:r>
            <a:endParaRPr lang="en-CA" altLang="zh-CN" sz="2400" dirty="0">
              <a:latin typeface="Helvetica" pitchFamily="2" charset="0"/>
            </a:endParaRPr>
          </a:p>
          <a:p>
            <a:endParaRPr lang="en-CA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Mixed usage with Fibonacci</a:t>
            </a:r>
            <a:r>
              <a:rPr lang="zh-CN" altLang="en-US" sz="2400" dirty="0">
                <a:latin typeface="Helvetica" pitchFamily="2" charset="0"/>
              </a:rPr>
              <a:t> </a:t>
            </a:r>
            <a:r>
              <a:rPr lang="en-CA" altLang="zh-CN" sz="2400" dirty="0">
                <a:latin typeface="Helvetica" pitchFamily="2" charset="0"/>
              </a:rPr>
              <a:t>Retracement</a:t>
            </a:r>
            <a:r>
              <a:rPr lang="en-US" sz="2400" dirty="0">
                <a:latin typeface="Helvetica" pitchFamily="2" charset="0"/>
              </a:rPr>
              <a:t>?</a:t>
            </a:r>
          </a:p>
          <a:p>
            <a:r>
              <a:rPr lang="en-US" sz="2400" dirty="0">
                <a:latin typeface="Helvetica" pitchFamily="2" charset="0"/>
              </a:rPr>
              <a:t>与斐波那契回撤的混合使用</a:t>
            </a:r>
            <a:r>
              <a:rPr lang="zh-CN" altLang="en-US" sz="2400" dirty="0">
                <a:latin typeface="Helvetica" pitchFamily="2" charset="0"/>
              </a:rPr>
              <a:t>？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982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374</TotalTime>
  <Words>194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Smiley Sans Oblique</vt:lpstr>
      <vt:lpstr>Franklin Gothic Book</vt:lpstr>
      <vt:lpstr>Helvetica</vt:lpstr>
      <vt:lpstr>Crop</vt:lpstr>
      <vt:lpstr>Key levels</vt:lpstr>
      <vt:lpstr>What is Fixed Range Volume Profile  (FRVP)</vt:lpstr>
      <vt:lpstr>What we get from FRVP</vt:lpstr>
      <vt:lpstr>What we get from FRVP</vt:lpstr>
      <vt:lpstr>How to draw FRVP</vt:lpstr>
      <vt:lpstr>What to do with FRVP</vt:lpstr>
      <vt:lpstr>Thoughts on Volume Profile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levels</dc:title>
  <dc:creator>Zhipeng Zhu</dc:creator>
  <cp:lastModifiedBy>Zhipeng Zhu</cp:lastModifiedBy>
  <cp:revision>32</cp:revision>
  <dcterms:created xsi:type="dcterms:W3CDTF">2024-04-19T21:03:45Z</dcterms:created>
  <dcterms:modified xsi:type="dcterms:W3CDTF">2024-04-20T06:40:58Z</dcterms:modified>
</cp:coreProperties>
</file>