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EFEB-F12A-E34B-B8A1-E61AF9E1DB76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52F1-CBBD-B144-94C9-C4912C0C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4012D5-40EC-4744-B663-A1C06319928E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BE3E-A174-8341-875A-3A31CB07FA2B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EA63-33BD-0C4B-9D78-26B030CBFCD3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28B-CFEA-3F4D-8F8F-A6A6EC7F52FA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D308D1-ACCE-F643-B553-CBD9AFB8D32B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8F1E-49A5-E64E-8592-3D7B22567454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86E-2811-2C4A-9ECB-470AC1EFA77D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9280-274E-BF44-B2D3-73F72F285AC9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5E96-2AE8-C349-97A4-4DC37159F0D5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EA7E36-F39B-364E-88A6-52746FDEBBDD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8AE5A-5250-4149-BC35-30805D1659D5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E4F3D7-8C39-1D48-A66B-3FDB17CE2C30}" type="datetime1">
              <a:rPr lang="en-CA" smtClean="0"/>
              <a:t>2024-04-25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A9EC-92BC-8232-2654-2DB3F65DA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4631-4494-6A64-290C-06DADEE3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Plan and Execution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26053C2-17AB-FCC1-436D-61912E5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77299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79E47B11-1DC8-1B0D-87F0-93057A7B2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6"/>
          <a:stretch/>
        </p:blipFill>
        <p:spPr>
          <a:xfrm>
            <a:off x="20" y="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1A27C-0DE4-722B-651F-C9BE737F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387548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cap="all" spc="300" dirty="0" err="1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Takeprofit</a:t>
            </a:r>
            <a:r>
              <a:rPr 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 Criteria</a:t>
            </a:r>
            <a:br>
              <a:rPr 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</a:br>
            <a:br>
              <a:rPr 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</a:br>
            <a:r>
              <a:rPr lang="en-US" sz="7200" cap="all" spc="300" dirty="0" err="1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止盈</a:t>
            </a:r>
            <a:r>
              <a:rPr 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5313F-F098-7176-D8B8-81DAB485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1737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6F65C-4576-E86F-A63F-1BFCA9E5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200" cap="all" dirty="0">
                <a:latin typeface="Smiley Sans Oblique" pitchFamily="2" charset="-122"/>
                <a:ea typeface="Smiley Sans Oblique" pitchFamily="2" charset="-122"/>
              </a:rPr>
              <a:t>Evaluate</a:t>
            </a:r>
            <a:r>
              <a:rPr lang="en-US" altLang="zh-CN" sz="7200" cap="all" dirty="0">
                <a:latin typeface="Smiley Sans Oblique" pitchFamily="2" charset="-122"/>
                <a:ea typeface="Smiley Sans Oblique" pitchFamily="2" charset="-122"/>
              </a:rPr>
              <a:t> </a:t>
            </a:r>
            <a:br>
              <a:rPr lang="en-US" altLang="zh-CN" sz="7200" cap="all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altLang="zh-CN" sz="7200" cap="all" dirty="0">
                <a:latin typeface="Smiley Sans Oblique" pitchFamily="2" charset="-122"/>
                <a:ea typeface="Smiley Sans Oblique" pitchFamily="2" charset="-122"/>
              </a:rPr>
              <a:t>Your Plan</a:t>
            </a:r>
            <a:br>
              <a:rPr lang="en-US" altLang="zh-CN" sz="7200" cap="all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altLang="zh-CN" sz="7200" cap="all" dirty="0">
                <a:latin typeface="Smiley Sans Oblique" pitchFamily="2" charset="-122"/>
                <a:ea typeface="Smiley Sans Oblique" pitchFamily="2" charset="-122"/>
              </a:rPr>
            </a:br>
            <a:r>
              <a:rPr lang="zh-CN" altLang="en-US" sz="7200" cap="all" dirty="0">
                <a:latin typeface="Smiley Sans Oblique" pitchFamily="2" charset="-122"/>
                <a:ea typeface="Smiley Sans Oblique" pitchFamily="2" charset="-122"/>
              </a:rPr>
              <a:t>评估</a:t>
            </a:r>
            <a:endParaRPr lang="en-US" sz="7200" cap="all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C687800-F204-A6CA-9DD3-DFF526F3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746C-AFBC-33A3-9AB0-37471512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8253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AB1865C-95B6-9DDC-B2A0-3017317E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8519"/>
          <a:stretch/>
        </p:blipFill>
        <p:spPr>
          <a:xfrm>
            <a:off x="-5746" y="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5A27-FA43-BA3F-B664-2DBB340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840783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  <a:t>Execute</a:t>
            </a:r>
            <a:r>
              <a:rPr lang="en-US" altLang="zh-CN" sz="7200" cap="all" spc="300" dirty="0">
                <a:latin typeface="Smiley Sans Oblique" pitchFamily="2" charset="-122"/>
                <a:ea typeface="Smiley Sans Oblique" pitchFamily="2" charset="-122"/>
              </a:rPr>
              <a:t> Your Plan</a:t>
            </a:r>
            <a:br>
              <a:rPr lang="en-US" altLang="zh-CN" sz="7200" cap="all" spc="300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altLang="zh-CN" sz="7200" cap="all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zh-CN" altLang="en-US" sz="7200" cap="all" spc="300" dirty="0">
                <a:latin typeface="Smiley Sans Oblique" pitchFamily="2" charset="-122"/>
                <a:ea typeface="Smiley Sans Oblique" pitchFamily="2" charset="-122"/>
              </a:rPr>
              <a:t>执行</a:t>
            </a:r>
            <a:endParaRPr lang="en-US" sz="7200" cap="all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022A-2209-B5A7-FCFD-775A6BEB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7628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2AE-7270-077B-C67E-91C47DE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47F4-9159-DFF9-BE91-B523481A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Demand and Supply Zone </a:t>
            </a:r>
            <a:endParaRPr lang="en-US" sz="2400" spc="300" dirty="0">
              <a:solidFill>
                <a:srgbClr val="FF0000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Order Blocks </a:t>
            </a:r>
            <a:endParaRPr lang="en-US" sz="2400" spc="300" dirty="0">
              <a:solidFill>
                <a:srgbClr val="FF0000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Bounds of the First Consolidation Zone</a:t>
            </a:r>
          </a:p>
          <a:p>
            <a:endParaRPr lang="en-US" sz="2400" spc="300" dirty="0">
              <a:solidFill>
                <a:schemeClr val="tx1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供给和需求区</a:t>
            </a:r>
            <a:endParaRPr lang="en-US" sz="2400" spc="300" dirty="0">
              <a:solidFill>
                <a:schemeClr val="tx1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订单块</a:t>
            </a:r>
            <a:endParaRPr lang="en-US" sz="2400" spc="300" dirty="0">
              <a:solidFill>
                <a:schemeClr val="tx1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第一盘整区边界</a:t>
            </a:r>
            <a:endParaRPr lang="en-US" sz="2400" spc="300" dirty="0">
              <a:solidFill>
                <a:schemeClr val="tx1"/>
              </a:solidFill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7E4F5-5283-12B7-AD1B-26B3EAD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1495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2AE-7270-077B-C67E-91C47DE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47F4-9159-DFF9-BE91-B523481A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[</a:t>
            </a:r>
            <a:r>
              <a:rPr lang="en-US" sz="2400" spc="300" dirty="0">
                <a:solidFill>
                  <a:srgbClr val="FF0000"/>
                </a:solidFill>
                <a:latin typeface="Smiley Sans Oblique" pitchFamily="2" charset="-122"/>
                <a:ea typeface="Smiley Sans Oblique" pitchFamily="2" charset="-122"/>
              </a:rPr>
              <a:t>FRVP</a:t>
            </a:r>
            <a:r>
              <a:rPr lang="en-US" sz="2400" spc="300" dirty="0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]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Demand and Supply Zone </a:t>
            </a:r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&lt;DSZ&gt;</a:t>
            </a:r>
            <a:endParaRPr lang="en-US" sz="2400" spc="300" dirty="0">
              <a:solidFill>
                <a:srgbClr val="FF0000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Order Blocks </a:t>
            </a:r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&lt;OB&gt;</a:t>
            </a:r>
            <a:endParaRPr lang="en-US" sz="2400" spc="300" dirty="0">
              <a:solidFill>
                <a:srgbClr val="FF0000"/>
              </a:solidFill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[</a:t>
            </a:r>
            <a:r>
              <a:rPr lang="en-US" sz="2400" spc="300" dirty="0">
                <a:solidFill>
                  <a:srgbClr val="FF0000"/>
                </a:solidFill>
                <a:latin typeface="Smiley Sans Oblique" pitchFamily="2" charset="-122"/>
                <a:ea typeface="Smiley Sans Oblique" pitchFamily="2" charset="-122"/>
              </a:rPr>
              <a:t>TIP</a:t>
            </a:r>
            <a:r>
              <a:rPr lang="en-US" sz="2400" spc="300" dirty="0">
                <a:solidFill>
                  <a:schemeClr val="tx1"/>
                </a:solidFill>
                <a:latin typeface="Smiley Sans Oblique" pitchFamily="2" charset="-122"/>
                <a:ea typeface="Smiley Sans Oblique" pitchFamily="2" charset="-122"/>
              </a:rPr>
              <a:t>]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Bounds of the First Consolidation Zone </a:t>
            </a:r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&lt;FCZ&gt;</a:t>
            </a:r>
          </a:p>
          <a:p>
            <a:pPr lvl="1"/>
            <a:endParaRPr lang="en-US" sz="2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E998A-C460-220D-40E7-18C30A15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>
                <a:latin typeface="Smiley Sans Oblique" pitchFamily="2" charset="-122"/>
                <a:ea typeface="Smiley Sans Oblique" pitchFamily="2" charset="-122"/>
              </a:rPr>
              <a:t>©️Chartist RaphaelZ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11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D415-ED79-E1CE-FE66-92DB902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UTILITIES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BE8-18E3-883A-26FA-9174D02E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Fixed Range Volume Profile</a:t>
            </a:r>
            <a:r>
              <a:rPr lang="zh-CN" altLang="en-US" sz="2400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z="2400" i="1" spc="300" dirty="0">
                <a:latin typeface="Smiley Sans Oblique" pitchFamily="2" charset="-122"/>
                <a:ea typeface="Smiley Sans Oblique" pitchFamily="2" charset="-122"/>
              </a:rPr>
              <a:t>&lt;FRVP&gt;</a:t>
            </a:r>
            <a:endParaRPr lang="en-US" sz="2400" i="1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Price Range </a:t>
            </a:r>
            <a:r>
              <a:rPr lang="en-US" sz="2400" i="1" spc="300" dirty="0">
                <a:latin typeface="Smiley Sans Oblique" pitchFamily="2" charset="-122"/>
                <a:ea typeface="Smiley Sans Oblique" pitchFamily="2" charset="-122"/>
              </a:rPr>
              <a:t>&lt;PR&gt;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Fibonacci Retracement (optional) </a:t>
            </a:r>
            <a:r>
              <a:rPr lang="en-US" sz="2400" i="1" spc="300" dirty="0">
                <a:latin typeface="Smiley Sans Oblique" pitchFamily="2" charset="-122"/>
                <a:ea typeface="Smiley Sans Oblique" pitchFamily="2" charset="-122"/>
              </a:rPr>
              <a:t>&lt;FIB&gt;</a:t>
            </a:r>
          </a:p>
          <a:p>
            <a:endParaRPr lang="en-US" sz="2400" i="1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固定范围交易量统计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价格范围百分比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r>
              <a:rPr lang="en-US" sz="2400" spc="300" dirty="0" err="1">
                <a:latin typeface="Smiley Sans Oblique" pitchFamily="2" charset="-122"/>
                <a:ea typeface="Smiley Sans Oblique" pitchFamily="2" charset="-122"/>
              </a:rPr>
              <a:t>斐波那契回撤线</a:t>
            </a:r>
            <a:endParaRPr lang="en-US" sz="2400" spc="300" dirty="0">
              <a:latin typeface="Smiley Sans Oblique" pitchFamily="2" charset="-122"/>
              <a:ea typeface="Smiley Sans Oblique" pitchFamily="2" charset="-122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3586E-A830-C279-F7CE-E14BD7D9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>
                <a:latin typeface="Smiley Sans Oblique" pitchFamily="2" charset="-122"/>
                <a:ea typeface="Smiley Sans Oblique" pitchFamily="2" charset="-122"/>
              </a:rPr>
              <a:t>©️Chartist RaphaelZ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05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EF347-8D57-27D4-2995-4E39B522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  <a:t>Recognize </a:t>
            </a: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7200" cap="all" spc="300" dirty="0" err="1">
                <a:latin typeface="Smiley Sans Oblique" pitchFamily="2" charset="-122"/>
                <a:ea typeface="Smiley Sans Oblique" pitchFamily="2" charset="-122"/>
              </a:rPr>
              <a:t>识别</a:t>
            </a:r>
            <a:endParaRPr lang="en-US" sz="7200" cap="all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40F3EFFF-DA45-3DA0-96F5-1A44054B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235C6-0EC2-09C3-1CD7-A26A0098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>
                <a:latin typeface="Smiley Sans Oblique" pitchFamily="2" charset="-122"/>
                <a:ea typeface="Smiley Sans Oblique" pitchFamily="2" charset="-122"/>
              </a:rPr>
              <a:t>©️Chartist RaphaelZ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22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D45C-4311-79D2-8771-AF79332B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  <a:t>Resize</a:t>
            </a: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7200" cap="all" spc="300" dirty="0" err="1">
                <a:latin typeface="Smiley Sans Oblique" pitchFamily="2" charset="-122"/>
                <a:ea typeface="Smiley Sans Oblique" pitchFamily="2" charset="-122"/>
              </a:rPr>
              <a:t>调整</a:t>
            </a:r>
            <a:endParaRPr lang="en-US" sz="7200" cap="all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Crop">
            <a:extLst>
              <a:ext uri="{FF2B5EF4-FFF2-40B4-BE49-F238E27FC236}">
                <a16:creationId xmlns:a16="http://schemas.microsoft.com/office/drawing/2014/main" id="{84564FFE-D95B-6752-3F0D-4D7B0EE5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BF651-9ADA-CBE4-DC8D-F35245A8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8084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5EB8-023A-ECCF-7EE5-80409BD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  <a:t>Approach Methods</a:t>
            </a: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sz="7200" cap="all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7200" cap="all" spc="300" dirty="0" err="1">
                <a:latin typeface="Smiley Sans Oblique" pitchFamily="2" charset="-122"/>
                <a:ea typeface="Smiley Sans Oblique" pitchFamily="2" charset="-122"/>
              </a:rPr>
              <a:t>分类</a:t>
            </a:r>
            <a:endParaRPr lang="en-US" sz="7200" cap="all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0C87CF2F-BF07-EFFF-DF03-0B5DF7D6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E51A5-B22A-0A8E-A9CA-969F1535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6437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Refractor">
            <a:extLst>
              <a:ext uri="{FF2B5EF4-FFF2-40B4-BE49-F238E27FC236}">
                <a16:creationId xmlns:a16="http://schemas.microsoft.com/office/drawing/2014/main" id="{E1ECB7EE-A0BE-933D-0DC1-679726ACD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1482A-89E3-EAC0-F7F4-EC866948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379887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Stoploss</a:t>
            </a:r>
            <a:r>
              <a:rPr lang="en-US" altLang="zh-CN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 Criteria</a:t>
            </a:r>
            <a:br>
              <a:rPr lang="en-US" altLang="zh-CN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</a:br>
            <a:br>
              <a:rPr lang="en-US" altLang="zh-CN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</a:br>
            <a:r>
              <a:rPr lang="zh-CN" alt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止损</a:t>
            </a:r>
            <a:endParaRPr lang="en-US" sz="7200" cap="all" spc="300" dirty="0">
              <a:solidFill>
                <a:schemeClr val="bg2"/>
              </a:solidFill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66FA4-32AD-0D9F-25BD-ACFD3E56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22533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Ball rolling downstairs">
            <a:extLst>
              <a:ext uri="{FF2B5EF4-FFF2-40B4-BE49-F238E27FC236}">
                <a16:creationId xmlns:a16="http://schemas.microsoft.com/office/drawing/2014/main" id="{8091E6A7-4F97-03E7-A02C-B2E468EBA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9627"/>
          <a:stretch/>
        </p:blipFill>
        <p:spPr>
          <a:xfrm>
            <a:off x="20" y="289942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44C4E-C2AF-C271-7967-F3ADC691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7" y="2387548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Sub</a:t>
            </a:r>
            <a:r>
              <a:rPr lang="en-US" altLang="zh-CN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 Entry Levels</a:t>
            </a:r>
            <a:br>
              <a:rPr lang="en-US" altLang="zh-CN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</a:br>
            <a:br>
              <a:rPr lang="en-US" altLang="zh-CN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</a:br>
            <a:r>
              <a:rPr lang="zh-CN" altLang="en-US" sz="7200" cap="all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分批</a:t>
            </a:r>
            <a:endParaRPr lang="en-US" sz="7200" cap="all" spc="300" dirty="0">
              <a:solidFill>
                <a:schemeClr val="bg2"/>
              </a:solidFill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11539-32CD-C452-52E5-C605BE4E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2"/>
                </a:solidFill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500993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288</TotalTime>
  <Words>166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Smiley Sans Oblique</vt:lpstr>
      <vt:lpstr>Aptos</vt:lpstr>
      <vt:lpstr>Franklin Gothic Book</vt:lpstr>
      <vt:lpstr>Helvetica</vt:lpstr>
      <vt:lpstr>Crop</vt:lpstr>
      <vt:lpstr>Key Levels</vt:lpstr>
      <vt:lpstr>KEY LEVELS FOR REFERENCE</vt:lpstr>
      <vt:lpstr>KEY LEVELS FOR REFERENCE</vt:lpstr>
      <vt:lpstr>UTILITIES AND TOOLS</vt:lpstr>
      <vt:lpstr>Recognize  Key Levels  识别</vt:lpstr>
      <vt:lpstr>Resize Key Levels  调整</vt:lpstr>
      <vt:lpstr>Approach Methods  分类</vt:lpstr>
      <vt:lpstr>Stoploss Criteria  止损</vt:lpstr>
      <vt:lpstr>Sub Entry Levels  分批</vt:lpstr>
      <vt:lpstr>Takeprofit Criteria  止盈 </vt:lpstr>
      <vt:lpstr>Evaluate  Your Plan  评估</vt:lpstr>
      <vt:lpstr>Execute Your Plan  执行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Levels</dc:title>
  <dc:creator>Zhipeng Zhu</dc:creator>
  <cp:lastModifiedBy>Zhipeng Zhu</cp:lastModifiedBy>
  <cp:revision>46</cp:revision>
  <dcterms:created xsi:type="dcterms:W3CDTF">2024-04-25T05:07:42Z</dcterms:created>
  <dcterms:modified xsi:type="dcterms:W3CDTF">2024-04-26T01:47:16Z</dcterms:modified>
</cp:coreProperties>
</file>