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8"/>
    <p:restoredTop sz="94643"/>
  </p:normalViewPr>
  <p:slideViewPr>
    <p:cSldViewPr snapToGrid="0">
      <p:cViewPr varScale="1">
        <p:scale>
          <a:sx n="115" d="100"/>
          <a:sy n="11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2ABE1-4889-4A57-9692-EC223D2957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A92BECD5-BF1F-45C0-8B17-FD002F557A93}">
      <dgm:prSet custT="1"/>
      <dgm:spPr/>
      <dgm:t>
        <a:bodyPr/>
        <a:lstStyle/>
        <a:p>
          <a:pPr algn="ctr"/>
          <a:r>
            <a:rPr lang="en-US" sz="1800" spc="300" dirty="0">
              <a:latin typeface="Smiley Sans Oblique" pitchFamily="2" charset="-122"/>
              <a:ea typeface="Smiley Sans Oblique" pitchFamily="2" charset="-122"/>
            </a:rPr>
            <a:t>Regular Trading</a:t>
          </a:r>
        </a:p>
        <a:p>
          <a:pPr algn="ctr"/>
          <a:r>
            <a:rPr lang="en-US" sz="1600" spc="300" dirty="0">
              <a:latin typeface="Smiley Sans Oblique" pitchFamily="2" charset="-122"/>
              <a:ea typeface="Smiley Sans Oblique" pitchFamily="2" charset="-122"/>
            </a:rPr>
            <a:t>100% account cash</a:t>
          </a:r>
        </a:p>
      </dgm:t>
    </dgm:pt>
    <dgm:pt modelId="{E14EB730-D97B-4495-8CE9-72C14532FB43}" type="parTrans" cxnId="{98FB4CB7-41FB-4601-9F6B-1E65C4B47816}">
      <dgm:prSet/>
      <dgm:spPr/>
      <dgm:t>
        <a:bodyPr/>
        <a:lstStyle/>
        <a:p>
          <a:endParaRPr lang="en-US"/>
        </a:p>
      </dgm:t>
    </dgm:pt>
    <dgm:pt modelId="{8D9053E8-F7D9-4FD2-B5BF-68CE1C56F257}" type="sibTrans" cxnId="{98FB4CB7-41FB-4601-9F6B-1E65C4B47816}">
      <dgm:prSet/>
      <dgm:spPr/>
      <dgm:t>
        <a:bodyPr/>
        <a:lstStyle/>
        <a:p>
          <a:endParaRPr lang="en-US"/>
        </a:p>
      </dgm:t>
    </dgm:pt>
    <dgm:pt modelId="{FCCAD3F3-17CE-4D19-9688-6D32A8930478}">
      <dgm:prSet custT="1"/>
      <dgm:spPr/>
      <dgm:t>
        <a:bodyPr/>
        <a:lstStyle/>
        <a:p>
          <a:pPr algn="ctr"/>
          <a:r>
            <a:rPr lang="en-US" sz="1800" spc="300" dirty="0">
              <a:latin typeface="Smiley Sans Oblique" pitchFamily="2" charset="-122"/>
              <a:ea typeface="Smiley Sans Oblique" pitchFamily="2" charset="-122"/>
            </a:rPr>
            <a:t>Leverage Trading </a:t>
          </a:r>
        </a:p>
        <a:p>
          <a:pPr algn="ctr"/>
          <a:r>
            <a:rPr lang="en-US" sz="1600" spc="300" dirty="0">
              <a:latin typeface="Smiley Sans Oblique" pitchFamily="2" charset="-122"/>
              <a:ea typeface="Smiley Sans Oblique" pitchFamily="2" charset="-122"/>
            </a:rPr>
            <a:t>100% account margin </a:t>
          </a:r>
        </a:p>
        <a:p>
          <a:pPr algn="ctr"/>
          <a:r>
            <a:rPr lang="en-US" sz="1600" spc="300" dirty="0">
              <a:latin typeface="Smiley Sans Oblique" pitchFamily="2" charset="-122"/>
              <a:ea typeface="Smiley Sans Oblique" pitchFamily="2" charset="-122"/>
            </a:rPr>
            <a:t>Plus loan from exchanges</a:t>
          </a:r>
        </a:p>
      </dgm:t>
    </dgm:pt>
    <dgm:pt modelId="{253E433D-982C-42C8-8A5B-873524CD4133}" type="parTrans" cxnId="{65523A13-4536-4F2B-8880-0E2A5AA4D28E}">
      <dgm:prSet/>
      <dgm:spPr/>
      <dgm:t>
        <a:bodyPr/>
        <a:lstStyle/>
        <a:p>
          <a:endParaRPr lang="en-US"/>
        </a:p>
      </dgm:t>
    </dgm:pt>
    <dgm:pt modelId="{D4DC6A1B-76B9-485A-9089-007018CA3237}" type="sibTrans" cxnId="{65523A13-4536-4F2B-8880-0E2A5AA4D28E}">
      <dgm:prSet/>
      <dgm:spPr/>
      <dgm:t>
        <a:bodyPr/>
        <a:lstStyle/>
        <a:p>
          <a:endParaRPr lang="en-US"/>
        </a:p>
      </dgm:t>
    </dgm:pt>
    <dgm:pt modelId="{84A7B5CD-01EE-4E96-8C12-7865DA19B39B}" type="pres">
      <dgm:prSet presAssocID="{A162ABE1-4889-4A57-9692-EC223D295760}" presName="root" presStyleCnt="0">
        <dgm:presLayoutVars>
          <dgm:dir/>
          <dgm:resizeHandles val="exact"/>
        </dgm:presLayoutVars>
      </dgm:prSet>
      <dgm:spPr/>
    </dgm:pt>
    <dgm:pt modelId="{DBAD43AD-0609-4E27-8EE0-91C19482BA46}" type="pres">
      <dgm:prSet presAssocID="{A92BECD5-BF1F-45C0-8B17-FD002F557A93}" presName="compNode" presStyleCnt="0"/>
      <dgm:spPr/>
    </dgm:pt>
    <dgm:pt modelId="{404BD6FC-BA8F-482B-A0DC-FF3DF3D84BCA}" type="pres">
      <dgm:prSet presAssocID="{A92BECD5-BF1F-45C0-8B17-FD002F557A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55271742-D37F-4BBD-A925-4A8E0A64B61A}" type="pres">
      <dgm:prSet presAssocID="{A92BECD5-BF1F-45C0-8B17-FD002F557A93}" presName="spaceRect" presStyleCnt="0"/>
      <dgm:spPr/>
    </dgm:pt>
    <dgm:pt modelId="{367707A7-065D-4E12-A200-34E26F60DD2C}" type="pres">
      <dgm:prSet presAssocID="{A92BECD5-BF1F-45C0-8B17-FD002F557A93}" presName="textRect" presStyleLbl="revTx" presStyleIdx="0" presStyleCnt="2" custScaleY="166010">
        <dgm:presLayoutVars>
          <dgm:chMax val="1"/>
          <dgm:chPref val="1"/>
        </dgm:presLayoutVars>
      </dgm:prSet>
      <dgm:spPr/>
    </dgm:pt>
    <dgm:pt modelId="{FDAE962C-7ED8-4912-98B6-F351459969A2}" type="pres">
      <dgm:prSet presAssocID="{8D9053E8-F7D9-4FD2-B5BF-68CE1C56F257}" presName="sibTrans" presStyleCnt="0"/>
      <dgm:spPr/>
    </dgm:pt>
    <dgm:pt modelId="{02128D18-19B4-489B-B8C7-9A21979B4E84}" type="pres">
      <dgm:prSet presAssocID="{FCCAD3F3-17CE-4D19-9688-6D32A8930478}" presName="compNode" presStyleCnt="0"/>
      <dgm:spPr/>
    </dgm:pt>
    <dgm:pt modelId="{8E72E220-6C4E-4868-8F23-05904195F583}" type="pres">
      <dgm:prSet presAssocID="{FCCAD3F3-17CE-4D19-9688-6D32A89304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53DDF86-97D6-4C17-9FE4-DAA15AE4B6CA}" type="pres">
      <dgm:prSet presAssocID="{FCCAD3F3-17CE-4D19-9688-6D32A8930478}" presName="spaceRect" presStyleCnt="0"/>
      <dgm:spPr/>
    </dgm:pt>
    <dgm:pt modelId="{26002F37-8E5F-471C-BBA4-7999431EF68A}" type="pres">
      <dgm:prSet presAssocID="{FCCAD3F3-17CE-4D19-9688-6D32A8930478}" presName="textRect" presStyleLbl="revTx" presStyleIdx="1" presStyleCnt="2" custScaleY="166010">
        <dgm:presLayoutVars>
          <dgm:chMax val="1"/>
          <dgm:chPref val="1"/>
        </dgm:presLayoutVars>
      </dgm:prSet>
      <dgm:spPr/>
    </dgm:pt>
  </dgm:ptLst>
  <dgm:cxnLst>
    <dgm:cxn modelId="{65523A13-4536-4F2B-8880-0E2A5AA4D28E}" srcId="{A162ABE1-4889-4A57-9692-EC223D295760}" destId="{FCCAD3F3-17CE-4D19-9688-6D32A8930478}" srcOrd="1" destOrd="0" parTransId="{253E433D-982C-42C8-8A5B-873524CD4133}" sibTransId="{D4DC6A1B-76B9-485A-9089-007018CA3237}"/>
    <dgm:cxn modelId="{26D1F33F-AC11-48ED-9BE0-C743154682B9}" type="presOf" srcId="{A162ABE1-4889-4A57-9692-EC223D295760}" destId="{84A7B5CD-01EE-4E96-8C12-7865DA19B39B}" srcOrd="0" destOrd="0" presId="urn:microsoft.com/office/officeart/2018/2/layout/IconLabelList"/>
    <dgm:cxn modelId="{98FB4CB7-41FB-4601-9F6B-1E65C4B47816}" srcId="{A162ABE1-4889-4A57-9692-EC223D295760}" destId="{A92BECD5-BF1F-45C0-8B17-FD002F557A93}" srcOrd="0" destOrd="0" parTransId="{E14EB730-D97B-4495-8CE9-72C14532FB43}" sibTransId="{8D9053E8-F7D9-4FD2-B5BF-68CE1C56F257}"/>
    <dgm:cxn modelId="{081C37F5-2710-4FD7-A7B2-78B2D497EB61}" type="presOf" srcId="{FCCAD3F3-17CE-4D19-9688-6D32A8930478}" destId="{26002F37-8E5F-471C-BBA4-7999431EF68A}" srcOrd="0" destOrd="0" presId="urn:microsoft.com/office/officeart/2018/2/layout/IconLabelList"/>
    <dgm:cxn modelId="{BA6B12FB-3C92-47B8-A1A5-731434463B00}" type="presOf" srcId="{A92BECD5-BF1F-45C0-8B17-FD002F557A93}" destId="{367707A7-065D-4E12-A200-34E26F60DD2C}" srcOrd="0" destOrd="0" presId="urn:microsoft.com/office/officeart/2018/2/layout/IconLabelList"/>
    <dgm:cxn modelId="{4F718043-DAD3-471D-B1E4-9D616B9515A8}" type="presParOf" srcId="{84A7B5CD-01EE-4E96-8C12-7865DA19B39B}" destId="{DBAD43AD-0609-4E27-8EE0-91C19482BA46}" srcOrd="0" destOrd="0" presId="urn:microsoft.com/office/officeart/2018/2/layout/IconLabelList"/>
    <dgm:cxn modelId="{08D5823C-3AA9-46E7-9893-842CF8A9FE4D}" type="presParOf" srcId="{DBAD43AD-0609-4E27-8EE0-91C19482BA46}" destId="{404BD6FC-BA8F-482B-A0DC-FF3DF3D84BCA}" srcOrd="0" destOrd="0" presId="urn:microsoft.com/office/officeart/2018/2/layout/IconLabelList"/>
    <dgm:cxn modelId="{5150654F-59B7-4B6E-B29E-74FFA9525DC8}" type="presParOf" srcId="{DBAD43AD-0609-4E27-8EE0-91C19482BA46}" destId="{55271742-D37F-4BBD-A925-4A8E0A64B61A}" srcOrd="1" destOrd="0" presId="urn:microsoft.com/office/officeart/2018/2/layout/IconLabelList"/>
    <dgm:cxn modelId="{4C179252-D242-49B7-AC3D-CE49994993F7}" type="presParOf" srcId="{DBAD43AD-0609-4E27-8EE0-91C19482BA46}" destId="{367707A7-065D-4E12-A200-34E26F60DD2C}" srcOrd="2" destOrd="0" presId="urn:microsoft.com/office/officeart/2018/2/layout/IconLabelList"/>
    <dgm:cxn modelId="{CB304F29-C4FA-4FCB-9D5E-05192E2B793F}" type="presParOf" srcId="{84A7B5CD-01EE-4E96-8C12-7865DA19B39B}" destId="{FDAE962C-7ED8-4912-98B6-F351459969A2}" srcOrd="1" destOrd="0" presId="urn:microsoft.com/office/officeart/2018/2/layout/IconLabelList"/>
    <dgm:cxn modelId="{74629F91-B77E-464B-AD82-A980E629AB7D}" type="presParOf" srcId="{84A7B5CD-01EE-4E96-8C12-7865DA19B39B}" destId="{02128D18-19B4-489B-B8C7-9A21979B4E84}" srcOrd="2" destOrd="0" presId="urn:microsoft.com/office/officeart/2018/2/layout/IconLabelList"/>
    <dgm:cxn modelId="{9208B354-7428-483A-B6DE-CD9E67BFC7FE}" type="presParOf" srcId="{02128D18-19B4-489B-B8C7-9A21979B4E84}" destId="{8E72E220-6C4E-4868-8F23-05904195F583}" srcOrd="0" destOrd="0" presId="urn:microsoft.com/office/officeart/2018/2/layout/IconLabelList"/>
    <dgm:cxn modelId="{B4337747-8CB1-4613-A2E7-16C77272E418}" type="presParOf" srcId="{02128D18-19B4-489B-B8C7-9A21979B4E84}" destId="{353DDF86-97D6-4C17-9FE4-DAA15AE4B6CA}" srcOrd="1" destOrd="0" presId="urn:microsoft.com/office/officeart/2018/2/layout/IconLabelList"/>
    <dgm:cxn modelId="{52FC361B-BE7C-4728-AFEF-DB2DB5F9DF3C}" type="presParOf" srcId="{02128D18-19B4-489B-B8C7-9A21979B4E84}" destId="{26002F37-8E5F-471C-BBA4-7999431EF6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BD6FC-BA8F-482B-A0DC-FF3DF3D84BCA}">
      <dsp:nvSpPr>
        <dsp:cNvPr id="0" name=""/>
        <dsp:cNvSpPr/>
      </dsp:nvSpPr>
      <dsp:spPr>
        <a:xfrm>
          <a:off x="1290599" y="13334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707A7-065D-4E12-A200-34E26F60DD2C}">
      <dsp:nvSpPr>
        <dsp:cNvPr id="0" name=""/>
        <dsp:cNvSpPr/>
      </dsp:nvSpPr>
      <dsp:spPr>
        <a:xfrm>
          <a:off x="102599" y="2245989"/>
          <a:ext cx="4320000" cy="188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300" dirty="0">
              <a:latin typeface="Smiley Sans Oblique" pitchFamily="2" charset="-122"/>
              <a:ea typeface="Smiley Sans Oblique" pitchFamily="2" charset="-122"/>
            </a:rPr>
            <a:t>Regular Trading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300" dirty="0">
              <a:latin typeface="Smiley Sans Oblique" pitchFamily="2" charset="-122"/>
              <a:ea typeface="Smiley Sans Oblique" pitchFamily="2" charset="-122"/>
            </a:rPr>
            <a:t>100% account cash</a:t>
          </a:r>
        </a:p>
      </dsp:txBody>
      <dsp:txXfrm>
        <a:off x="102599" y="2245989"/>
        <a:ext cx="4320000" cy="1886004"/>
      </dsp:txXfrm>
    </dsp:sp>
    <dsp:sp modelId="{8E72E220-6C4E-4868-8F23-05904195F583}">
      <dsp:nvSpPr>
        <dsp:cNvPr id="0" name=""/>
        <dsp:cNvSpPr/>
      </dsp:nvSpPr>
      <dsp:spPr>
        <a:xfrm>
          <a:off x="6366600" y="13334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02F37-8E5F-471C-BBA4-7999431EF68A}">
      <dsp:nvSpPr>
        <dsp:cNvPr id="0" name=""/>
        <dsp:cNvSpPr/>
      </dsp:nvSpPr>
      <dsp:spPr>
        <a:xfrm>
          <a:off x="5178600" y="2245989"/>
          <a:ext cx="4320000" cy="188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300" dirty="0">
              <a:latin typeface="Smiley Sans Oblique" pitchFamily="2" charset="-122"/>
              <a:ea typeface="Smiley Sans Oblique" pitchFamily="2" charset="-122"/>
            </a:rPr>
            <a:t>Leverage Trading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300" dirty="0">
              <a:latin typeface="Smiley Sans Oblique" pitchFamily="2" charset="-122"/>
              <a:ea typeface="Smiley Sans Oblique" pitchFamily="2" charset="-122"/>
            </a:rPr>
            <a:t>100% account margin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300" dirty="0">
              <a:latin typeface="Smiley Sans Oblique" pitchFamily="2" charset="-122"/>
              <a:ea typeface="Smiley Sans Oblique" pitchFamily="2" charset="-122"/>
            </a:rPr>
            <a:t>Plus loan from exchanges</a:t>
          </a:r>
        </a:p>
      </dsp:txBody>
      <dsp:txXfrm>
        <a:off x="5178600" y="2245989"/>
        <a:ext cx="4320000" cy="1886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89CB-A6B6-7344-A385-F17046100C2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DCACF-11B9-644E-A3CD-524075D0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3F4D34-7C8F-1547-AC59-F2078F1B169D}" type="datetime1">
              <a:rPr lang="en-CA" smtClean="0"/>
              <a:t>2024-04-29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81D6-72ED-294A-AA8D-DC8106617E3A}" type="datetime1">
              <a:rPr lang="en-CA" smtClean="0"/>
              <a:t>2024-04-29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AD5-94A8-B84D-B03D-CEDA7CB8DE87}" type="datetime1">
              <a:rPr lang="en-CA" smtClean="0"/>
              <a:t>2024-04-29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AFA2-60D3-1541-9F8F-E6578B4D1E81}" type="datetime1">
              <a:rPr lang="en-CA" smtClean="0"/>
              <a:t>2024-04-29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B0F9E3-A125-304C-9EB9-24B15BF44460}" type="datetime1">
              <a:rPr lang="en-CA" smtClean="0"/>
              <a:t>2024-04-29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2E49-DF91-D54E-847C-10FB19C5515E}" type="datetime1">
              <a:rPr lang="en-CA" smtClean="0"/>
              <a:t>2024-04-29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E126-D282-934A-AB5F-E0309B4E46BE}" type="datetime1">
              <a:rPr lang="en-CA" smtClean="0"/>
              <a:t>2024-04-29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DC3-9A0D-E14B-8F74-64B62ECAFC89}" type="datetime1">
              <a:rPr lang="en-CA" smtClean="0"/>
              <a:t>2024-04-29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1309-3156-8A4F-98FE-11EB4A7E4C4D}" type="datetime1">
              <a:rPr lang="en-CA" smtClean="0"/>
              <a:t>2024-04-29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E8D80-B1DF-984B-96CF-4997B59612F2}" type="datetime1">
              <a:rPr lang="en-CA" smtClean="0"/>
              <a:t>2024-04-29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C8A48-1DB1-1F46-A712-68A2968C070E}" type="datetime1">
              <a:rPr lang="en-CA" smtClean="0"/>
              <a:t>2024-04-29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26BF3C-FA1B-8840-9D04-6D931E1AF381}" type="datetime1">
              <a:rPr lang="en-CA" smtClean="0"/>
              <a:t>2024-04-29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B8AD-A762-CEE2-2504-6B04645F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Risk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BB767-B140-B5EC-2513-60C4A8965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Leverage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51437-B751-9B50-C5F7-AB9308B5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90269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WHAT IS LEVERAGE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6A22D89-82AB-119E-6B25-7B3E07F4B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982732"/>
              </p:ext>
            </p:extLst>
          </p:nvPr>
        </p:nvGraphicFramePr>
        <p:xfrm>
          <a:off x="1371600" y="1906859"/>
          <a:ext cx="9601200" cy="426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55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LEVERAGE TRADING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Multiplier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F43C3-2F63-6D94-99FA-3716776B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spc="300" dirty="0">
                    <a:latin typeface="Smiley Sans Oblique" pitchFamily="2" charset="-122"/>
                    <a:ea typeface="Smiley Sans Oblique" pitchFamily="2" charset="-122"/>
                  </a:rPr>
                  <a:t>Amplify position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𝑃𝑉</m:t>
                    </m:r>
                    <m:r>
                      <a:rPr lang="en-CA" sz="2400" b="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 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=$</m:t>
                    </m:r>
                    <m:r>
                      <a:rPr lang="en-US" sz="2400" i="1" spc="300" baseline="-25000" dirty="0" err="1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𝐹𝑢𝑛𝑑𝑠𝐼𝑛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2400" b="0" i="1" spc="3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#</m:t>
                    </m:r>
                    <m:r>
                      <a:rPr lang="en-US" sz="2400" i="1" spc="300" baseline="-250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𝐿𝑒𝑣𝑒𝑟𝑎𝑔𝑒</m:t>
                    </m:r>
                  </m:oMath>
                </a14:m>
                <a:endParaRPr lang="en-US" sz="2400" i="0" spc="300" baseline="-25000" dirty="0">
                  <a:latin typeface="Smiley Sans Oblique" pitchFamily="2" charset="-122"/>
                  <a:ea typeface="Smiley Sans Oblique" pitchFamily="2" charset="-122"/>
                </a:endParaRPr>
              </a:p>
              <a:p>
                <a:r>
                  <a:rPr lang="en-US" sz="2400" spc="300" dirty="0">
                    <a:latin typeface="Smiley Sans Oblique" pitchFamily="2" charset="-122"/>
                    <a:ea typeface="Smiley Sans Oblique" pitchFamily="2" charset="-122"/>
                  </a:rPr>
                  <a:t>Amplify profit and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𝑃𝑁𝐿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=%</m:t>
                    </m:r>
                    <m:r>
                      <a:rPr lang="en-US" sz="2400" i="1" spc="300" baseline="-250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𝑀𝑜𝑣𝑖𝑛𝑔</m:t>
                    </m:r>
                    <m:r>
                      <a:rPr lang="en-CA" sz="2400" b="0" i="1" spc="300" baseline="-250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2400" b="0" i="1" spc="3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#</m:t>
                    </m:r>
                    <m:r>
                      <a:rPr lang="en-US" sz="2400" i="1" spc="300" baseline="-250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𝐿𝑒𝑣𝑒𝑟𝑎𝑔𝑒</m:t>
                    </m:r>
                  </m:oMath>
                </a14:m>
                <a:endParaRPr lang="en-US" sz="2400" i="0" spc="300" baseline="-25000" dirty="0">
                  <a:latin typeface="Smiley Sans Oblique" pitchFamily="2" charset="-122"/>
                  <a:ea typeface="Smiley Sans Oblique" pitchFamily="2" charset="-122"/>
                </a:endParaRPr>
              </a:p>
              <a:p>
                <a:endParaRPr lang="en-US" sz="2400" dirty="0">
                  <a:latin typeface="Smiley Sans Oblique" pitchFamily="2" charset="-122"/>
                  <a:ea typeface="Smiley Sans Oblique" pitchFamily="2" charset="-122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F43C3-2F63-6D94-99FA-3716776B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205217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LEVERAGE TRADING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Liquidation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F43C3-2F63-6D94-99FA-3716776B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spc="300" dirty="0">
                    <a:latin typeface="Smiley Sans Oblique" pitchFamily="2" charset="-122"/>
                    <a:ea typeface="Smiley Sans Oblique" pitchFamily="2" charset="-122"/>
                  </a:rPr>
                  <a:t>Leverage doesn’t amplify loss tolerance </a:t>
                </a:r>
              </a:p>
              <a:p>
                <a:r>
                  <a:rPr lang="en-US" sz="2400" spc="300" dirty="0">
                    <a:latin typeface="Smiley Sans Oblique" pitchFamily="2" charset="-122"/>
                    <a:ea typeface="Smiley Sans Oblique" pitchFamily="2" charset="-122"/>
                  </a:rPr>
                  <a:t>Exchanges don’t take further risk </a:t>
                </a:r>
              </a:p>
              <a:p>
                <a:r>
                  <a:rPr lang="en-US" sz="2400" spc="300" dirty="0">
                    <a:latin typeface="Smiley Sans Oblique" pitchFamily="2" charset="-122"/>
                    <a:ea typeface="Smiley Sans Oblique" pitchFamily="2" charset="-122"/>
                  </a:rPr>
                  <a:t>Liquidation happens when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𝑃𝑁𝐿</m:t>
                    </m:r>
                    <m:r>
                      <a:rPr lang="en-US" sz="2400" i="1" spc="300" baseline="-25000" dirty="0" err="1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𝐿𝑜𝑠𝑠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𝑇𝑜𝑡𝑎𝑙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 </m:t>
                    </m:r>
                    <m:r>
                      <a:rPr lang="en-US" sz="2400" i="1" spc="300" dirty="0" smtClean="0">
                        <a:latin typeface="Cambria Math" panose="02040503050406030204" pitchFamily="18" charset="0"/>
                        <a:ea typeface="Smiley Sans Oblique" pitchFamily="2" charset="-122"/>
                      </a:rPr>
                      <m:t>𝑀𝑎𝑟𝑔𝑖𝑛</m:t>
                    </m:r>
                  </m:oMath>
                </a14:m>
                <a:endParaRPr lang="en-US" sz="2400" i="0" spc="300" dirty="0"/>
              </a:p>
              <a:p>
                <a:pPr lvl="1"/>
                <a:r>
                  <a:rPr lang="en-US" sz="2400" i="0" spc="300" dirty="0">
                    <a:latin typeface="Smiley Sans Oblique" pitchFamily="2" charset="-122"/>
                    <a:ea typeface="Smiley Sans Oblique" pitchFamily="2" charset="-122"/>
                  </a:rPr>
                  <a:t>Extra fees charged for liquidation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F43C3-2F63-6D94-99FA-3716776B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418693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LEVERAGE TRADING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Fees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Interests and Funding Fees</a:t>
            </a: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Periodically (per hour or per 8-hour) </a:t>
            </a:r>
          </a:p>
          <a:p>
            <a:r>
              <a:rPr lang="en-US" sz="2400" spc="300" dirty="0">
                <a:latin typeface="Smiley Sans Oblique" pitchFamily="2" charset="-122"/>
                <a:ea typeface="Smiley Sans Oblique" pitchFamily="2" charset="-122"/>
              </a:rPr>
              <a:t>Trading Fees</a:t>
            </a:r>
          </a:p>
          <a:p>
            <a:pPr lvl="1"/>
            <a:r>
              <a:rPr lang="en-US" sz="2400" i="0" spc="300" dirty="0">
                <a:latin typeface="Smiley Sans Oblique" pitchFamily="2" charset="-122"/>
                <a:ea typeface="Smiley Sans Oblique" pitchFamily="2" charset="-122"/>
              </a:rPr>
              <a:t>Each transection (enter or exit)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14687193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</TotalTime>
  <Words>111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Smiley Sans Oblique</vt:lpstr>
      <vt:lpstr>Aptos</vt:lpstr>
      <vt:lpstr>Cambria Math</vt:lpstr>
      <vt:lpstr>Franklin Gothic Book</vt:lpstr>
      <vt:lpstr>Crop</vt:lpstr>
      <vt:lpstr>Risk Management</vt:lpstr>
      <vt:lpstr>WHAT IS LEVERAGE</vt:lpstr>
      <vt:lpstr>LEVERAGE TRADING Multiplier</vt:lpstr>
      <vt:lpstr>LEVERAGE TRADING Liquidation</vt:lpstr>
      <vt:lpstr>LEVERAGE TRADING Fees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Basics</dc:title>
  <dc:creator>Zhipeng Zhu</dc:creator>
  <cp:lastModifiedBy>Zhipeng Zhu</cp:lastModifiedBy>
  <cp:revision>36</cp:revision>
  <dcterms:created xsi:type="dcterms:W3CDTF">2024-04-25T21:56:38Z</dcterms:created>
  <dcterms:modified xsi:type="dcterms:W3CDTF">2024-05-01T02:05:03Z</dcterms:modified>
</cp:coreProperties>
</file>