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5" r:id="rId4"/>
    <p:sldId id="266" r:id="rId5"/>
    <p:sldId id="267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8"/>
    <p:restoredTop sz="94610"/>
  </p:normalViewPr>
  <p:slideViewPr>
    <p:cSldViewPr snapToGrid="0">
      <p:cViewPr varScale="1">
        <p:scale>
          <a:sx n="116" d="100"/>
          <a:sy n="11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789CB-A6B6-7344-A385-F17046100C2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DCACF-11B9-644E-A3CD-524075D0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5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3F4D34-7C8F-1547-AC59-F2078F1B169D}" type="datetime1">
              <a:rPr lang="en-CA" smtClean="0"/>
              <a:t>2024-04-30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81D6-72ED-294A-AA8D-DC8106617E3A}" type="datetime1">
              <a:rPr lang="en-CA" smtClean="0"/>
              <a:t>2024-04-30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5AD5-94A8-B84D-B03D-CEDA7CB8DE87}" type="datetime1">
              <a:rPr lang="en-CA" smtClean="0"/>
              <a:t>2024-04-30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AFA2-60D3-1541-9F8F-E6578B4D1E81}" type="datetime1">
              <a:rPr lang="en-CA" smtClean="0"/>
              <a:t>2024-04-30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B0F9E3-A125-304C-9EB9-24B15BF44460}" type="datetime1">
              <a:rPr lang="en-CA" smtClean="0"/>
              <a:t>2024-04-30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2E49-DF91-D54E-847C-10FB19C5515E}" type="datetime1">
              <a:rPr lang="en-CA" smtClean="0"/>
              <a:t>2024-04-30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E126-D282-934A-AB5F-E0309B4E46BE}" type="datetime1">
              <a:rPr lang="en-CA" smtClean="0"/>
              <a:t>2024-04-30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0DC3-9A0D-E14B-8F74-64B62ECAFC89}" type="datetime1">
              <a:rPr lang="en-CA" smtClean="0"/>
              <a:t>2024-04-30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1309-3156-8A4F-98FE-11EB4A7E4C4D}" type="datetime1">
              <a:rPr lang="en-CA" smtClean="0"/>
              <a:t>2024-04-30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BE8D80-B1DF-984B-96CF-4997B59612F2}" type="datetime1">
              <a:rPr lang="en-CA" smtClean="0"/>
              <a:t>2024-04-30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4C8A48-1DB1-1F46-A712-68A2968C070E}" type="datetime1">
              <a:rPr lang="en-CA" smtClean="0"/>
              <a:t>2024-04-30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C26BF3C-FA1B-8840-9D04-6D931E1AF381}" type="datetime1">
              <a:rPr lang="en-CA" smtClean="0"/>
              <a:t>2024-04-30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B8AD-A762-CEE2-2504-6B04645F5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Risk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BB767-B140-B5EC-2513-60C4A89659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Position Control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51437-B751-9B50-C5F7-AB9308B5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90269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A7BD-86CD-6330-16CB-044C0541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POSITION CONTROL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dirty="0">
                <a:latin typeface="Smiley Sans Oblique" pitchFamily="2" charset="-122"/>
                <a:ea typeface="Smiley Sans Oblique" pitchFamily="2" charset="-122"/>
              </a:rPr>
              <a:t>Position Value</a:t>
            </a:r>
            <a:endParaRPr lang="en-US" sz="3600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7765-2865-952B-6031-CFB2EB09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Single position value can be greater than total funds</a:t>
            </a:r>
          </a:p>
          <a:p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Calculate the total position value</a:t>
            </a:r>
          </a:p>
          <a:p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Calculate the total leverage</a:t>
            </a:r>
          </a:p>
          <a:p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r>
              <a:rPr lang="en-US" sz="2400" spc="300" dirty="0" err="1">
                <a:latin typeface="Smiley Sans Oblique" pitchFamily="2" charset="-122"/>
                <a:ea typeface="Smiley Sans Oblique" pitchFamily="2" charset="-122"/>
              </a:rPr>
              <a:t>单仓位价值可以比总资金量大</a:t>
            </a:r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r>
              <a:rPr lang="en-US" sz="2400" spc="300" dirty="0" err="1">
                <a:latin typeface="Smiley Sans Oblique" pitchFamily="2" charset="-122"/>
                <a:ea typeface="Smiley Sans Oblique" pitchFamily="2" charset="-122"/>
              </a:rPr>
              <a:t>计算总仓位价值</a:t>
            </a:r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r>
              <a:rPr lang="en-US" sz="2400" spc="300" dirty="0" err="1">
                <a:latin typeface="Smiley Sans Oblique" pitchFamily="2" charset="-122"/>
                <a:ea typeface="Smiley Sans Oblique" pitchFamily="2" charset="-122"/>
              </a:rPr>
              <a:t>计算总仓位杠杆</a:t>
            </a:r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F1B7ACD-65DA-D23B-108D-4E3A6ABD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45293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A7BD-86CD-6330-16CB-044C0541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POSITION CONTROL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dirty="0">
                <a:latin typeface="Smiley Sans Oblique" pitchFamily="2" charset="-122"/>
                <a:ea typeface="Smiley Sans Oblique" pitchFamily="2" charset="-122"/>
              </a:rPr>
              <a:t>Position Value</a:t>
            </a:r>
            <a:endParaRPr lang="en-US" sz="3600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7765-2865-952B-6031-CFB2EB09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Single position value</a:t>
            </a:r>
          </a:p>
          <a:p>
            <a:pPr lvl="1"/>
            <a:r>
              <a:rPr lang="en-US" sz="2400" i="0" spc="300" dirty="0">
                <a:latin typeface="Smiley Sans Oblique" pitchFamily="2" charset="-122"/>
                <a:ea typeface="Smiley Sans Oblique" pitchFamily="2" charset="-122"/>
              </a:rPr>
              <a:t>PV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z="2400" i="0" spc="300" dirty="0">
                <a:latin typeface="Smiley Sans Oblique" pitchFamily="2" charset="-122"/>
                <a:ea typeface="Smiley Sans Oblique" pitchFamily="2" charset="-122"/>
              </a:rPr>
              <a:t>=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P</a:t>
            </a:r>
            <a:r>
              <a:rPr lang="en-US" sz="2400" i="0" spc="300" baseline="-25000" dirty="0" err="1">
                <a:latin typeface="Smiley Sans Oblique" pitchFamily="2" charset="-122"/>
                <a:ea typeface="Smiley Sans Oblique" pitchFamily="2" charset="-122"/>
              </a:rPr>
              <a:t>entry</a:t>
            </a:r>
            <a:r>
              <a:rPr lang="en-US" sz="2400" i="0" spc="300" baseline="-250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sz="2400" i="0" spc="300" dirty="0">
                <a:latin typeface="Smiley Sans Oblique" pitchFamily="2" charset="-122"/>
                <a:ea typeface="Smiley Sans Oblique" pitchFamily="2" charset="-122"/>
              </a:rPr>
              <a:t>* </a:t>
            </a:r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Size</a:t>
            </a:r>
            <a:r>
              <a:rPr lang="en-US" sz="2400" i="0" spc="300" baseline="-25000" dirty="0" err="1">
                <a:latin typeface="Smiley Sans Oblique" pitchFamily="2" charset="-122"/>
                <a:ea typeface="Smiley Sans Oblique" pitchFamily="2" charset="-122"/>
              </a:rPr>
              <a:t>symbol</a:t>
            </a:r>
            <a:r>
              <a:rPr lang="en-US" sz="2400" i="0" spc="300" dirty="0">
                <a:latin typeface="Smiley Sans Oblique" pitchFamily="2" charset="-122"/>
                <a:ea typeface="Smiley Sans Oblique" pitchFamily="2" charset="-122"/>
              </a:rPr>
              <a:t> or </a:t>
            </a:r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Size</a:t>
            </a:r>
            <a:r>
              <a:rPr lang="en-US" sz="2400" i="0" spc="300" baseline="-25000" dirty="0" err="1">
                <a:latin typeface="Smiley Sans Oblique" pitchFamily="2" charset="-122"/>
                <a:ea typeface="Smiley Sans Oblique" pitchFamily="2" charset="-122"/>
              </a:rPr>
              <a:t>Currency</a:t>
            </a:r>
            <a:endParaRPr lang="en-US" sz="2400" i="0" spc="300" baseline="-25000" dirty="0">
              <a:latin typeface="Smiley Sans Oblique" pitchFamily="2" charset="-122"/>
              <a:ea typeface="Smiley Sans Oblique" pitchFamily="2" charset="-122"/>
            </a:endParaRPr>
          </a:p>
          <a:p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r>
              <a:rPr lang="en-US" sz="2400" spc="300" dirty="0" err="1">
                <a:latin typeface="Smiley Sans Oblique" pitchFamily="2" charset="-122"/>
                <a:ea typeface="Smiley Sans Oblique" pitchFamily="2" charset="-122"/>
              </a:rPr>
              <a:t>单仓位价值</a:t>
            </a:r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pPr lvl="1"/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仓位价值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z="2400" i="0" spc="300" dirty="0">
                <a:latin typeface="Smiley Sans Oblique" pitchFamily="2" charset="-122"/>
                <a:ea typeface="Smiley Sans Oblique" pitchFamily="2" charset="-122"/>
              </a:rPr>
              <a:t>=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开仓价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* 开仓数量 或 开仓大小（基础货币）</a:t>
            </a:r>
            <a:endParaRPr lang="en-US" sz="2400" i="0" spc="300" dirty="0">
              <a:latin typeface="Smiley Sans Oblique" pitchFamily="2" charset="-122"/>
              <a:ea typeface="Smiley Sans Oblique" pitchFamily="2" charset="-122"/>
            </a:endParaRPr>
          </a:p>
          <a:p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F1B7ACD-65DA-D23B-108D-4E3A6ABD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362805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A7BD-86CD-6330-16CB-044C0541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POSITION CONTROL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dirty="0">
                <a:latin typeface="Smiley Sans Oblique" pitchFamily="2" charset="-122"/>
                <a:ea typeface="Smiley Sans Oblique" pitchFamily="2" charset="-122"/>
              </a:rPr>
              <a:t>Position Value</a:t>
            </a:r>
            <a:endParaRPr lang="en-US" sz="3600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7765-2865-952B-6031-CFB2EB09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Total position value</a:t>
            </a:r>
          </a:p>
          <a:p>
            <a:pPr lvl="1"/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PV</a:t>
            </a:r>
            <a:r>
              <a:rPr lang="en-US" sz="2400" i="0" spc="300" baseline="-25000" dirty="0" err="1">
                <a:latin typeface="Smiley Sans Oblique" pitchFamily="2" charset="-122"/>
                <a:ea typeface="Smiley Sans Oblique" pitchFamily="2" charset="-122"/>
              </a:rPr>
              <a:t>total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z="2400" i="0" spc="300" dirty="0">
                <a:latin typeface="Smiley Sans Oblique" pitchFamily="2" charset="-122"/>
                <a:ea typeface="Smiley Sans Oblique" pitchFamily="2" charset="-122"/>
              </a:rPr>
              <a:t>=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z="2400" i="0" spc="300" dirty="0">
                <a:latin typeface="Smiley Sans Oblique" pitchFamily="2" charset="-122"/>
                <a:ea typeface="Smiley Sans Oblique" pitchFamily="2" charset="-122"/>
              </a:rPr>
              <a:t>PV</a:t>
            </a:r>
            <a:r>
              <a:rPr lang="en-US" altLang="zh-CN" sz="2400" i="0" spc="300" baseline="-25000" dirty="0">
                <a:latin typeface="Smiley Sans Oblique" pitchFamily="2" charset="-122"/>
                <a:ea typeface="Smiley Sans Oblique" pitchFamily="2" charset="-122"/>
              </a:rPr>
              <a:t>1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z="2400" i="0" spc="300" dirty="0">
                <a:latin typeface="Smiley Sans Oblique" pitchFamily="2" charset="-122"/>
                <a:ea typeface="Smiley Sans Oblique" pitchFamily="2" charset="-122"/>
              </a:rPr>
              <a:t>+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z="2400" i="0" spc="300" dirty="0">
                <a:latin typeface="Smiley Sans Oblique" pitchFamily="2" charset="-122"/>
                <a:ea typeface="Smiley Sans Oblique" pitchFamily="2" charset="-122"/>
              </a:rPr>
              <a:t>PV</a:t>
            </a:r>
            <a:r>
              <a:rPr lang="en-US" altLang="zh-CN" sz="2400" i="0" spc="300" baseline="-25000" dirty="0">
                <a:latin typeface="Smiley Sans Oblique" pitchFamily="2" charset="-122"/>
                <a:ea typeface="Smiley Sans Oblique" pitchFamily="2" charset="-122"/>
              </a:rPr>
              <a:t>2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z="2400" i="0" spc="300" dirty="0">
                <a:latin typeface="Smiley Sans Oblique" pitchFamily="2" charset="-122"/>
                <a:ea typeface="Smiley Sans Oblique" pitchFamily="2" charset="-122"/>
              </a:rPr>
              <a:t>+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CA" altLang="zh-CN" sz="2400" i="0" spc="300" dirty="0">
                <a:latin typeface="Smiley Sans Oblique" pitchFamily="2" charset="-122"/>
                <a:ea typeface="Smiley Sans Oblique" pitchFamily="2" charset="-122"/>
              </a:rPr>
              <a:t>… + </a:t>
            </a:r>
            <a:r>
              <a:rPr lang="en-CA" altLang="zh-CN" sz="2400" i="0" spc="300" dirty="0" err="1">
                <a:latin typeface="Smiley Sans Oblique" pitchFamily="2" charset="-122"/>
                <a:ea typeface="Smiley Sans Oblique" pitchFamily="2" charset="-122"/>
              </a:rPr>
              <a:t>PV</a:t>
            </a:r>
            <a:r>
              <a:rPr lang="en-CA" altLang="zh-CN" sz="2400" i="0" spc="300" baseline="-25000" dirty="0" err="1">
                <a:latin typeface="Smiley Sans Oblique" pitchFamily="2" charset="-122"/>
                <a:ea typeface="Smiley Sans Oblique" pitchFamily="2" charset="-122"/>
              </a:rPr>
              <a:t>n</a:t>
            </a:r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r>
              <a:rPr lang="en-US" sz="2400" spc="300" dirty="0" err="1">
                <a:latin typeface="Smiley Sans Oblique" pitchFamily="2" charset="-122"/>
                <a:ea typeface="Smiley Sans Oblique" pitchFamily="2" charset="-122"/>
              </a:rPr>
              <a:t>总仓位价值</a:t>
            </a:r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pPr lvl="1"/>
            <a:r>
              <a:rPr lang="en-CA" sz="2400" i="0" spc="300" dirty="0" err="1">
                <a:latin typeface="Smiley Sans Oblique" pitchFamily="2" charset="-122"/>
                <a:ea typeface="Smiley Sans Oblique" pitchFamily="2" charset="-122"/>
              </a:rPr>
              <a:t>总价值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z="2400" i="0" spc="300" dirty="0">
                <a:latin typeface="Smiley Sans Oblique" pitchFamily="2" charset="-122"/>
                <a:ea typeface="Smiley Sans Oblique" pitchFamily="2" charset="-122"/>
              </a:rPr>
              <a:t>=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每个单仓位的价值总和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F1B7ACD-65DA-D23B-108D-4E3A6ABD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278624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A7BD-86CD-6330-16CB-044C0541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POSITION CONTROL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dirty="0">
                <a:latin typeface="Smiley Sans Oblique" pitchFamily="2" charset="-122"/>
                <a:ea typeface="Smiley Sans Oblique" pitchFamily="2" charset="-122"/>
              </a:rPr>
              <a:t>Position Value</a:t>
            </a:r>
            <a:endParaRPr lang="en-US" sz="3600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7765-2865-952B-6031-CFB2EB09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Total position leverage</a:t>
            </a:r>
            <a:r>
              <a:rPr lang="zh-CN" altLang="en-US" sz="240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pPr lvl="1"/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L</a:t>
            </a:r>
            <a:r>
              <a:rPr lang="en-US" sz="2400" i="0" spc="300" baseline="-25000" dirty="0" err="1">
                <a:latin typeface="Smiley Sans Oblique" pitchFamily="2" charset="-122"/>
                <a:ea typeface="Smiley Sans Oblique" pitchFamily="2" charset="-122"/>
              </a:rPr>
              <a:t>total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z="2400" i="0" spc="300" dirty="0">
                <a:latin typeface="Smiley Sans Oblique" pitchFamily="2" charset="-122"/>
                <a:ea typeface="Smiley Sans Oblique" pitchFamily="2" charset="-122"/>
              </a:rPr>
              <a:t>=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z="2400" i="0" spc="300" dirty="0" err="1">
                <a:latin typeface="Smiley Sans Oblique" pitchFamily="2" charset="-122"/>
                <a:ea typeface="Smiley Sans Oblique" pitchFamily="2" charset="-122"/>
              </a:rPr>
              <a:t>PV</a:t>
            </a:r>
            <a:r>
              <a:rPr lang="en-US" altLang="zh-CN" sz="2400" i="0" spc="300" baseline="-25000" dirty="0" err="1">
                <a:latin typeface="Smiley Sans Oblique" pitchFamily="2" charset="-122"/>
                <a:ea typeface="Smiley Sans Oblique" pitchFamily="2" charset="-122"/>
              </a:rPr>
              <a:t>total</a:t>
            </a:r>
            <a:r>
              <a:rPr lang="en-US" altLang="zh-CN" sz="2400" i="0" spc="300" baseline="-250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z="2400" i="0" spc="300" dirty="0">
                <a:latin typeface="Smiley Sans Oblique" pitchFamily="2" charset="-122"/>
                <a:ea typeface="Smiley Sans Oblique" pitchFamily="2" charset="-122"/>
              </a:rPr>
              <a:t>/ Funds</a:t>
            </a:r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r>
              <a:rPr lang="en-US" sz="2400" spc="300" dirty="0" err="1">
                <a:latin typeface="Smiley Sans Oblique" pitchFamily="2" charset="-122"/>
                <a:ea typeface="Smiley Sans Oblique" pitchFamily="2" charset="-122"/>
              </a:rPr>
              <a:t>总仓位杠杆</a:t>
            </a:r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pPr lvl="1"/>
            <a:r>
              <a:rPr lang="en-CA" sz="2400" i="0" spc="300" dirty="0" err="1">
                <a:latin typeface="Smiley Sans Oblique" pitchFamily="2" charset="-122"/>
                <a:ea typeface="Smiley Sans Oblique" pitchFamily="2" charset="-122"/>
              </a:rPr>
              <a:t>总仓位杠杆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z="2400" i="0" spc="300" dirty="0">
                <a:latin typeface="Smiley Sans Oblique" pitchFamily="2" charset="-122"/>
                <a:ea typeface="Smiley Sans Oblique" pitchFamily="2" charset="-122"/>
              </a:rPr>
              <a:t>=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总仓位价值 </a:t>
            </a:r>
            <a:r>
              <a:rPr lang="en-US" altLang="zh-CN" sz="2400" i="0" spc="300" dirty="0">
                <a:latin typeface="Smiley Sans Oblique" pitchFamily="2" charset="-122"/>
                <a:ea typeface="Smiley Sans Oblique" pitchFamily="2" charset="-122"/>
              </a:rPr>
              <a:t>/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 总保证金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F1B7ACD-65DA-D23B-108D-4E3A6ABD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210531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A7BD-86CD-6330-16CB-044C0541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POSITION CONTROL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spc="300" dirty="0">
                <a:latin typeface="Smiley Sans Oblique" pitchFamily="2" charset="-122"/>
                <a:ea typeface="Smiley Sans Oblique" pitchFamily="2" charset="-122"/>
              </a:rPr>
              <a:t>Leverage</a:t>
            </a:r>
            <a:r>
              <a:rPr lang="zh-CN" altLang="en-US" sz="360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CA" altLang="zh-CN" sz="3600" spc="300" dirty="0">
                <a:latin typeface="Smiley Sans Oblique" pitchFamily="2" charset="-122"/>
                <a:ea typeface="Smiley Sans Oblique" pitchFamily="2" charset="-122"/>
              </a:rPr>
              <a:t>and Risk Tolerance</a:t>
            </a:r>
            <a:r>
              <a:rPr lang="en-US" sz="3600" spc="300" dirty="0">
                <a:latin typeface="Smiley Sans Oblique" pitchFamily="2" charset="-122"/>
                <a:ea typeface="Smiley Sans Oblique" pitchFamily="2" charset="-122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7765-2865-952B-6031-CFB2EB09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Estimate risk tolerance </a:t>
            </a:r>
          </a:p>
          <a:p>
            <a:pPr lvl="1"/>
            <a:r>
              <a:rPr lang="en-US" sz="2400" i="0" spc="300" dirty="0">
                <a:latin typeface="Smiley Sans Oblique" pitchFamily="2" charset="-122"/>
                <a:ea typeface="Smiley Sans Oblique" pitchFamily="2" charset="-122"/>
              </a:rPr>
              <a:t>1 / </a:t>
            </a:r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L</a:t>
            </a:r>
            <a:r>
              <a:rPr lang="en-US" sz="2400" i="0" spc="300" baseline="-25000" dirty="0" err="1">
                <a:latin typeface="Smiley Sans Oblique" pitchFamily="2" charset="-122"/>
                <a:ea typeface="Smiley Sans Oblique" pitchFamily="2" charset="-122"/>
              </a:rPr>
              <a:t>total</a:t>
            </a:r>
            <a:r>
              <a:rPr lang="en-US" sz="2400" i="0" spc="300" dirty="0">
                <a:latin typeface="Smiley Sans Oblique" pitchFamily="2" charset="-122"/>
                <a:ea typeface="Smiley Sans Oblique" pitchFamily="2" charset="-122"/>
              </a:rPr>
              <a:t> &gt; %</a:t>
            </a:r>
            <a:r>
              <a:rPr lang="en-US" sz="2400" i="0" spc="300" baseline="-25000" dirty="0">
                <a:latin typeface="Smiley Sans Oblique" pitchFamily="2" charset="-122"/>
                <a:ea typeface="Smiley Sans Oblique" pitchFamily="2" charset="-122"/>
              </a:rPr>
              <a:t>-</a:t>
            </a:r>
            <a:r>
              <a:rPr lang="en-US" sz="2400" i="0" spc="300" baseline="-25000" dirty="0" err="1">
                <a:latin typeface="Smiley Sans Oblique" pitchFamily="2" charset="-122"/>
                <a:ea typeface="Smiley Sans Oblique" pitchFamily="2" charset="-122"/>
              </a:rPr>
              <a:t>movings</a:t>
            </a:r>
            <a:endParaRPr lang="en-US" sz="2400" i="0" spc="300" dirty="0">
              <a:latin typeface="Smiley Sans Oblique" pitchFamily="2" charset="-122"/>
              <a:ea typeface="Smiley Sans Oblique" pitchFamily="2" charset="-122"/>
            </a:endParaRPr>
          </a:p>
          <a:p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r>
              <a:rPr lang="en-US" sz="2400" spc="300" dirty="0" err="1">
                <a:latin typeface="Smiley Sans Oblique" pitchFamily="2" charset="-122"/>
                <a:ea typeface="Smiley Sans Oblique" pitchFamily="2" charset="-122"/>
              </a:rPr>
              <a:t>估计风险承受能力</a:t>
            </a:r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pPr lvl="1"/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可承受的综合价格百分比</a:t>
            </a:r>
            <a:r>
              <a:rPr lang="zh-CN" altLang="en-US" sz="2400" i="0" spc="300" dirty="0">
                <a:latin typeface="Smiley Sans Oblique" pitchFamily="2" charset="-122"/>
                <a:ea typeface="Smiley Sans Oblique" pitchFamily="2" charset="-122"/>
              </a:rPr>
              <a:t>（损失）小于</a:t>
            </a:r>
            <a:r>
              <a:rPr lang="en-US" sz="2400" i="0" spc="300" dirty="0" err="1">
                <a:latin typeface="Smiley Sans Oblique" pitchFamily="2" charset="-122"/>
                <a:ea typeface="Smiley Sans Oblique" pitchFamily="2" charset="-122"/>
              </a:rPr>
              <a:t>总仓位杠杆的倒数</a:t>
            </a:r>
            <a:endParaRPr lang="en-US" sz="2400" i="0" spc="300" dirty="0">
              <a:latin typeface="Smiley Sans Oblique" pitchFamily="2" charset="-122"/>
              <a:ea typeface="Smiley Sans Oblique" pitchFamily="2" charset="-122"/>
            </a:endParaRPr>
          </a:p>
          <a:p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25DB605-5019-24A0-5FD9-331A7026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24677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5CD8-B96F-C49E-5E9C-BCE930DC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LEVERAGE TRADING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spc="300" dirty="0">
                <a:latin typeface="Smiley Sans Oblique" pitchFamily="2" charset="-122"/>
                <a:ea typeface="Smiley Sans Oblique" pitchFamily="2" charset="-122"/>
              </a:rPr>
              <a:t>Risk</a:t>
            </a:r>
            <a:r>
              <a:rPr lang="zh-CN" altLang="en-US" sz="360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z="3600" spc="300" dirty="0">
                <a:latin typeface="Smiley Sans Oblique" pitchFamily="2" charset="-122"/>
                <a:ea typeface="Smiley Sans Oblique" pitchFamily="2" charset="-122"/>
              </a:rPr>
              <a:t>Tolerance</a:t>
            </a:r>
            <a:endParaRPr lang="en-US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F43C3-2F63-6D94-99FA-3716776B45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spc="300" dirty="0">
                    <a:latin typeface="Smiley Sans Oblique" pitchFamily="2" charset="-122"/>
                    <a:ea typeface="Smiley Sans Oblique" pitchFamily="2" charset="-122"/>
                  </a:rPr>
                  <a:t>Amplify position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pc="3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𝑃𝑉</m:t>
                    </m:r>
                    <m:r>
                      <a:rPr lang="en-CA" sz="2400" b="0" i="1" spc="3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  </m:t>
                    </m:r>
                    <m:r>
                      <a:rPr lang="en-US" sz="2400" i="1" spc="3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=$</m:t>
                    </m:r>
                    <m:r>
                      <a:rPr lang="en-US" sz="2400" i="1" spc="300" baseline="-25000" dirty="0" err="1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𝐹𝑢𝑛𝑑𝑠𝐼𝑛</m:t>
                    </m:r>
                    <m:r>
                      <a:rPr lang="en-US" sz="2400" i="1" spc="3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 </m:t>
                    </m:r>
                    <m:r>
                      <a:rPr lang="en-US" sz="2400" i="1" spc="3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sz="2400" b="0" i="1" spc="3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spc="3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#</m:t>
                    </m:r>
                    <m:r>
                      <a:rPr lang="en-US" sz="2400" i="1" spc="300" baseline="-250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𝐿𝑒𝑣𝑒𝑟𝑎𝑔𝑒</m:t>
                    </m:r>
                  </m:oMath>
                </a14:m>
                <a:endParaRPr lang="en-US" sz="2400" i="0" spc="300" baseline="-25000" dirty="0">
                  <a:latin typeface="Smiley Sans Oblique" pitchFamily="2" charset="-122"/>
                  <a:ea typeface="Smiley Sans Oblique" pitchFamily="2" charset="-122"/>
                </a:endParaRPr>
              </a:p>
              <a:p>
                <a:r>
                  <a:rPr lang="en-US" sz="2400" spc="300" dirty="0">
                    <a:latin typeface="Smiley Sans Oblique" pitchFamily="2" charset="-122"/>
                    <a:ea typeface="Smiley Sans Oblique" pitchFamily="2" charset="-122"/>
                  </a:rPr>
                  <a:t>Amplify profit and loss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pc="3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𝑃𝑁𝐿</m:t>
                    </m:r>
                    <m:r>
                      <a:rPr lang="en-US" sz="2400" i="1" spc="3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=%</m:t>
                    </m:r>
                    <m:r>
                      <a:rPr lang="en-US" sz="2400" i="1" spc="300" baseline="-250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𝑀𝑜𝑣𝑖𝑛𝑔</m:t>
                    </m:r>
                    <m:r>
                      <a:rPr lang="en-CA" sz="2400" b="0" i="1" spc="300" baseline="-250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 </m:t>
                    </m:r>
                    <m:r>
                      <a:rPr lang="en-US" sz="2400" i="1" spc="3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sz="2400" b="0" i="1" spc="3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spc="3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#</m:t>
                    </m:r>
                    <m:r>
                      <a:rPr lang="en-US" sz="2400" i="1" spc="300" baseline="-250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𝐿𝑒𝑣𝑒𝑟𝑎𝑔𝑒</m:t>
                    </m:r>
                  </m:oMath>
                </a14:m>
                <a:endParaRPr lang="en-US" sz="2400" i="0" spc="300" baseline="-25000" dirty="0">
                  <a:latin typeface="Smiley Sans Oblique" pitchFamily="2" charset="-122"/>
                  <a:ea typeface="Smiley Sans Oblique" pitchFamily="2" charset="-122"/>
                </a:endParaRPr>
              </a:p>
              <a:p>
                <a:endParaRPr lang="en-US" sz="2400" dirty="0">
                  <a:latin typeface="Smiley Sans Oblique" pitchFamily="2" charset="-122"/>
                  <a:ea typeface="Smiley Sans Oblique" pitchFamily="2" charset="-12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F43C3-2F63-6D94-99FA-3716776B45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5" t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5BF81-C11F-8BA4-F9E2-F15E0873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53386"/>
            <a:ext cx="6280830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205217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5CD8-B96F-C49E-5E9C-BCE930DC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LEVERAGE TRADING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spc="300" dirty="0">
                <a:latin typeface="Smiley Sans Oblique" pitchFamily="2" charset="-122"/>
                <a:ea typeface="Smiley Sans Oblique" pitchFamily="2" charset="-122"/>
              </a:rPr>
              <a:t>Liquidation</a:t>
            </a:r>
            <a:endParaRPr lang="en-US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F43C3-2F63-6D94-99FA-3716776B45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spc="300" dirty="0">
                    <a:latin typeface="Smiley Sans Oblique" pitchFamily="2" charset="-122"/>
                    <a:ea typeface="Smiley Sans Oblique" pitchFamily="2" charset="-122"/>
                  </a:rPr>
                  <a:t>Leverage doesn’t amplify loss tolerance </a:t>
                </a:r>
              </a:p>
              <a:p>
                <a:r>
                  <a:rPr lang="en-US" sz="2400" spc="300" dirty="0">
                    <a:latin typeface="Smiley Sans Oblique" pitchFamily="2" charset="-122"/>
                    <a:ea typeface="Smiley Sans Oblique" pitchFamily="2" charset="-122"/>
                  </a:rPr>
                  <a:t>Exchanges don’t take further risk </a:t>
                </a:r>
              </a:p>
              <a:p>
                <a:r>
                  <a:rPr lang="en-US" sz="2400" spc="300" dirty="0">
                    <a:latin typeface="Smiley Sans Oblique" pitchFamily="2" charset="-122"/>
                    <a:ea typeface="Smiley Sans Oblique" pitchFamily="2" charset="-122"/>
                  </a:rPr>
                  <a:t>Liquidation happens when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pc="3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𝑃𝑁𝐿</m:t>
                    </m:r>
                    <m:r>
                      <a:rPr lang="en-US" sz="2400" i="1" spc="300" baseline="-25000" dirty="0" err="1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𝐿𝑜𝑠𝑠</m:t>
                    </m:r>
                    <m:r>
                      <a:rPr lang="en-US" sz="2400" i="1" spc="3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 </m:t>
                    </m:r>
                    <m:r>
                      <a:rPr lang="en-US" sz="2400" i="1" spc="3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i="1" spc="3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 </m:t>
                    </m:r>
                    <m:r>
                      <a:rPr lang="en-US" sz="2400" i="1" spc="3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𝑇𝑜𝑡𝑎𝑙</m:t>
                    </m:r>
                    <m:r>
                      <a:rPr lang="en-US" sz="2400" i="1" spc="3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 </m:t>
                    </m:r>
                    <m:r>
                      <a:rPr lang="en-US" sz="2400" i="1" spc="3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𝑀𝑎𝑟𝑔𝑖𝑛</m:t>
                    </m:r>
                  </m:oMath>
                </a14:m>
                <a:endParaRPr lang="en-US" sz="2400" i="0" spc="300" dirty="0"/>
              </a:p>
              <a:p>
                <a:pPr lvl="1"/>
                <a:r>
                  <a:rPr lang="en-US" sz="2400" i="0" spc="300" dirty="0">
                    <a:latin typeface="Smiley Sans Oblique" pitchFamily="2" charset="-122"/>
                    <a:ea typeface="Smiley Sans Oblique" pitchFamily="2" charset="-122"/>
                  </a:rPr>
                  <a:t>Extra fees charged for liquidation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F43C3-2F63-6D94-99FA-3716776B45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5" t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5BF81-C11F-8BA4-F9E2-F15E0873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53386"/>
            <a:ext cx="6280830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418693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5CD8-B96F-C49E-5E9C-BCE930DC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LEVERAGE TRADING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spc="300" dirty="0">
                <a:latin typeface="Smiley Sans Oblique" pitchFamily="2" charset="-122"/>
                <a:ea typeface="Smiley Sans Oblique" pitchFamily="2" charset="-122"/>
              </a:rPr>
              <a:t>Fees</a:t>
            </a:r>
            <a:endParaRPr lang="en-US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43C3-2F63-6D94-99FA-3716776B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Interests and Funding Fees</a:t>
            </a:r>
          </a:p>
          <a:p>
            <a:pPr lvl="1"/>
            <a:r>
              <a:rPr lang="en-US" sz="2400" i="0" spc="300" dirty="0">
                <a:latin typeface="Smiley Sans Oblique" pitchFamily="2" charset="-122"/>
                <a:ea typeface="Smiley Sans Oblique" pitchFamily="2" charset="-122"/>
              </a:rPr>
              <a:t>Periodically (per hour or per 8-hour) </a:t>
            </a:r>
          </a:p>
          <a:p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Trading Fees</a:t>
            </a:r>
          </a:p>
          <a:p>
            <a:pPr lvl="1"/>
            <a:r>
              <a:rPr lang="en-US" sz="2400" i="0" spc="300" dirty="0">
                <a:latin typeface="Smiley Sans Oblique" pitchFamily="2" charset="-122"/>
                <a:ea typeface="Smiley Sans Oblique" pitchFamily="2" charset="-122"/>
              </a:rPr>
              <a:t>Each transection (enter or exit)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5BF81-C11F-8BA4-F9E2-F15E0873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53386"/>
            <a:ext cx="6280830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14687193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2233</TotalTime>
  <Words>234</Words>
  <Application>Microsoft Macintosh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Smiley Sans Oblique</vt:lpstr>
      <vt:lpstr>Aptos</vt:lpstr>
      <vt:lpstr>Cambria Math</vt:lpstr>
      <vt:lpstr>Franklin Gothic Book</vt:lpstr>
      <vt:lpstr>Crop</vt:lpstr>
      <vt:lpstr>Risk Management</vt:lpstr>
      <vt:lpstr>POSITION CONTROL Position Value</vt:lpstr>
      <vt:lpstr>POSITION CONTROL Position Value</vt:lpstr>
      <vt:lpstr>POSITION CONTROL Position Value</vt:lpstr>
      <vt:lpstr>POSITION CONTROL Position Value</vt:lpstr>
      <vt:lpstr>POSITION CONTROL Leverage and Risk Tolerance </vt:lpstr>
      <vt:lpstr>LEVERAGE TRADING Risk Tolerance</vt:lpstr>
      <vt:lpstr>LEVERAGE TRADING Liquidation</vt:lpstr>
      <vt:lpstr>LEVERAGE TRADING Fees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Basics</dc:title>
  <dc:creator>Zhipeng Zhu</dc:creator>
  <cp:lastModifiedBy>Zhipeng Zhu</cp:lastModifiedBy>
  <cp:revision>49</cp:revision>
  <dcterms:created xsi:type="dcterms:W3CDTF">2024-04-25T21:56:38Z</dcterms:created>
  <dcterms:modified xsi:type="dcterms:W3CDTF">2024-05-01T02:47:00Z</dcterms:modified>
</cp:coreProperties>
</file>