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5"/>
    <p:sldId id="268" r:id="rId16"/>
    <p:sldId id="269" r:id="rId17"/>
    <p:sldId id="270" r:id="rId18"/>
    <p:sldId id="272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1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CBFD0E8-814F-4B02-AA86-94F75736D3AF}">
          <p14:sldIdLst>
            <p14:sldId id="256"/>
            <p14:sldId id="257"/>
            <p14:sldId id="258"/>
          </p14:sldIdLst>
        </p14:section>
        <p14:section name="整体介绍" id="{E5011634-55DC-44AD-AC2D-9B5F396302B3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映射" id="{1F57B22C-9C17-464C-89B8-B819D4EA2410}">
          <p14:sldIdLst>
            <p14:sldId id="272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关联" id="{9B44D600-793E-43C1-97AC-B158E7BB82D4}">
          <p14:sldIdLst>
            <p14:sldId id="281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TPH、TPC、TPT" id="{170EDB4B-BE4B-4CF1-84CA-7AF6D5BDF4B5}">
          <p14:sldIdLst>
            <p14:sldId id="292"/>
            <p14:sldId id="291"/>
            <p14:sldId id="293"/>
            <p14:sldId id="294"/>
          </p14:sldIdLst>
        </p14:section>
        <p14:section name="更新数据库" id="{D1F21E92-957B-4F15-B32D-AB9A2409B7EE}">
          <p14:sldIdLst>
            <p14:sldId id="295"/>
          </p14:sldIdLst>
        </p14:section>
        <p14:section name="高级功能" id="{E914EC99-59D1-4A19-BEFC-9BF10B98CAAB}">
          <p14:sldIdLst>
            <p14:sldId id="296"/>
            <p14:sldId id="297"/>
            <p14:sldId id="298"/>
            <p14:sldId id="299"/>
          </p14:sldIdLst>
        </p14:section>
        <p14:section name="单元测试" id="{63E4008E-4CDB-4ED2-84AF-C99284DF8125}">
          <p14:sldIdLst>
            <p14:sldId id="300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B93A1-3D9F-41C6-8CD0-560952AA6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994B2-BBEA-4A22-98DC-2DE35DF8F2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994B2-BBEA-4A22-98DC-2DE35DF8F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F09F-C477-4B6B-9D5D-99C41F8B2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67E7-E88C-4D43-83A1-DDFE22E54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F09F-C477-4B6B-9D5D-99C41F8B2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67E7-E88C-4D43-83A1-DDFE22E54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F09F-C477-4B6B-9D5D-99C41F8B2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67E7-E88C-4D43-83A1-DDFE22E54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F09F-C477-4B6B-9D5D-99C41F8B2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67E7-E88C-4D43-83A1-DDFE22E54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F09F-C477-4B6B-9D5D-99C41F8B2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67E7-E88C-4D43-83A1-DDFE22E54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F09F-C477-4B6B-9D5D-99C41F8B2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67E7-E88C-4D43-83A1-DDFE22E54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F09F-C477-4B6B-9D5D-99C41F8B2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67E7-E88C-4D43-83A1-DDFE22E54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F09F-C477-4B6B-9D5D-99C41F8B2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67E7-E88C-4D43-83A1-DDFE22E54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F09F-C477-4B6B-9D5D-99C41F8B2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67E7-E88C-4D43-83A1-DDFE22E54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F09F-C477-4B6B-9D5D-99C41F8B2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67E7-E88C-4D43-83A1-DDFE22E54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F09F-C477-4B6B-9D5D-99C41F8B2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67E7-E88C-4D43-83A1-DDFE22E54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8F09F-C477-4B6B-9D5D-99C41F8B2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67E7-E88C-4D43-83A1-DDFE22E549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EntityFramework</a:t>
            </a:r>
            <a:r>
              <a:rPr lang="zh-CN" altLang="en-US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连接字符串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650" y="1690689"/>
            <a:ext cx="7886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使用</a:t>
            </a:r>
            <a:r>
              <a:rPr lang="en-US" altLang="zh-CN" sz="1600" dirty="0" err="1" smtClean="0"/>
              <a:t>SqlServer</a:t>
            </a:r>
            <a:r>
              <a:rPr lang="zh-CN" altLang="en-US" sz="1600" dirty="0" smtClean="0"/>
              <a:t>时使用以下代码：</a:t>
            </a:r>
            <a:endParaRPr lang="en-US" altLang="zh-CN" sz="1600" dirty="0" smtClean="0"/>
          </a:p>
          <a:p>
            <a:r>
              <a:rPr lang="en-US" altLang="zh-CN" sz="1600" dirty="0" smtClean="0"/>
              <a:t>&lt;configuration&gt; </a:t>
            </a:r>
            <a:endParaRPr lang="en-US" altLang="zh-CN" sz="1600" dirty="0" smtClean="0"/>
          </a:p>
          <a:p>
            <a:r>
              <a:rPr lang="en-US" altLang="zh-CN" sz="1600" dirty="0" smtClean="0"/>
              <a:t>  &lt;</a:t>
            </a:r>
            <a:r>
              <a:rPr lang="en-US" altLang="zh-CN" sz="1600" dirty="0" err="1" smtClean="0"/>
              <a:t>connectionStrings</a:t>
            </a:r>
            <a:r>
              <a:rPr lang="en-US" altLang="zh-CN" sz="1600" dirty="0" smtClean="0"/>
              <a:t>&gt; </a:t>
            </a:r>
            <a:endParaRPr lang="en-US" altLang="zh-CN" sz="1600" dirty="0" smtClean="0"/>
          </a:p>
          <a:p>
            <a:r>
              <a:rPr lang="en-US" altLang="zh-CN" sz="1600" dirty="0" smtClean="0"/>
              <a:t>    &lt;add name="</a:t>
            </a:r>
            <a:r>
              <a:rPr lang="en-US" altLang="zh-CN" sz="1600" dirty="0" err="1" smtClean="0"/>
              <a:t>BlogModel</a:t>
            </a:r>
            <a:r>
              <a:rPr lang="en-US" altLang="zh-CN" sz="1600" dirty="0" smtClean="0"/>
              <a:t>" </a:t>
            </a:r>
            <a:r>
              <a:rPr lang="en-US" altLang="zh-CN" sz="1600" dirty="0" err="1" smtClean="0"/>
              <a:t>connectionString</a:t>
            </a:r>
            <a:r>
              <a:rPr lang="en-US" altLang="zh-CN" sz="1600" dirty="0" smtClean="0"/>
              <a:t>="Data Source=AMETHYST\SQLEXPRESS;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Initial Catalog=Test; Integrated Security=True; Pooling=False"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</a:t>
            </a:r>
            <a:r>
              <a:rPr lang="en-US" altLang="zh-CN" sz="1600" dirty="0" err="1" smtClean="0"/>
              <a:t>providerName</a:t>
            </a:r>
            <a:r>
              <a:rPr lang="en-US" altLang="zh-CN" sz="1600" dirty="0" smtClean="0"/>
              <a:t>="</a:t>
            </a:r>
            <a:r>
              <a:rPr lang="en-US" altLang="zh-CN" sz="1600" dirty="0" err="1" smtClean="0"/>
              <a:t>System.Data.SqlClient</a:t>
            </a:r>
            <a:r>
              <a:rPr lang="en-US" altLang="zh-CN" sz="1600" dirty="0" smtClean="0"/>
              <a:t>"/&gt;</a:t>
            </a:r>
            <a:endParaRPr lang="en-US" altLang="zh-CN" sz="1600" dirty="0" smtClean="0"/>
          </a:p>
          <a:p>
            <a:r>
              <a:rPr lang="en-US" altLang="zh-CN" sz="1600" dirty="0" smtClean="0"/>
              <a:t>  &lt;/</a:t>
            </a:r>
            <a:r>
              <a:rPr lang="en-US" altLang="zh-CN" sz="1600" dirty="0" err="1" smtClean="0"/>
              <a:t>connectionStrings</a:t>
            </a:r>
            <a:r>
              <a:rPr lang="en-US" altLang="zh-CN" sz="1600" dirty="0" smtClean="0"/>
              <a:t>&gt; </a:t>
            </a:r>
            <a:endParaRPr lang="en-US" altLang="zh-CN" sz="1600" dirty="0" smtClean="0"/>
          </a:p>
          <a:p>
            <a:r>
              <a:rPr lang="en-US" altLang="zh-CN" sz="1600" dirty="0" smtClean="0"/>
              <a:t>&lt;/configuration&gt;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628650" y="3816471"/>
            <a:ext cx="7886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使用本地数据库时使用以下代码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600" dirty="0" smtClean="0"/>
              <a:t>&lt;configuration&gt; </a:t>
            </a:r>
            <a:endParaRPr lang="en-US" altLang="zh-CN" sz="1600" dirty="0" smtClean="0"/>
          </a:p>
          <a:p>
            <a:r>
              <a:rPr lang="en-US" altLang="zh-CN" sz="1600" dirty="0" smtClean="0"/>
              <a:t>  &lt;</a:t>
            </a:r>
            <a:r>
              <a:rPr lang="en-US" altLang="zh-CN" sz="1600" dirty="0" err="1" smtClean="0"/>
              <a:t>connectionStrings</a:t>
            </a:r>
            <a:r>
              <a:rPr lang="en-US" altLang="zh-CN" sz="1600" dirty="0" smtClean="0"/>
              <a:t>&gt; </a:t>
            </a:r>
            <a:endParaRPr lang="en-US" altLang="zh-CN" sz="1600" dirty="0" smtClean="0"/>
          </a:p>
          <a:p>
            <a:r>
              <a:rPr lang="en-US" altLang="zh-CN" sz="1600" dirty="0" smtClean="0"/>
              <a:t>        &lt;add name="</a:t>
            </a:r>
            <a:r>
              <a:rPr lang="en-US" altLang="zh-CN" sz="1600" dirty="0" err="1" smtClean="0"/>
              <a:t>BlogModel</a:t>
            </a:r>
            <a:r>
              <a:rPr lang="en-US" altLang="zh-CN" sz="1600" dirty="0" smtClean="0"/>
              <a:t>"</a:t>
            </a:r>
            <a:endParaRPr lang="en-US" altLang="zh-CN" sz="1600" dirty="0" smtClean="0"/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connectionString</a:t>
            </a:r>
            <a:r>
              <a:rPr lang="en-US" altLang="zh-CN" sz="1600" dirty="0" smtClean="0"/>
              <a:t>="data source=(</a:t>
            </a:r>
            <a:r>
              <a:rPr lang="en-US" altLang="zh-CN" sz="1600" dirty="0" err="1" smtClean="0"/>
              <a:t>LocalDb</a:t>
            </a:r>
            <a:r>
              <a:rPr lang="en-US" altLang="zh-CN" sz="1600" dirty="0" smtClean="0"/>
              <a:t>)\</a:t>
            </a:r>
            <a:r>
              <a:rPr lang="en-US" altLang="zh-CN" sz="1600" dirty="0" err="1" smtClean="0"/>
              <a:t>MSSQLLocalDB</a:t>
            </a:r>
            <a:r>
              <a:rPr lang="en-US" altLang="zh-CN" sz="1600" dirty="0" smtClean="0"/>
              <a:t>; initial catalog=</a:t>
            </a:r>
            <a:r>
              <a:rPr lang="en-US" altLang="zh-CN" sz="1600" dirty="0" err="1" smtClean="0"/>
              <a:t>ConsoleTryCode.BlogModel</a:t>
            </a:r>
            <a:r>
              <a:rPr lang="en-US" altLang="zh-CN" sz="1600" dirty="0" smtClean="0"/>
              <a:t>;</a:t>
            </a:r>
            <a:endParaRPr lang="en-US" altLang="zh-CN" sz="1600" dirty="0" smtClean="0"/>
          </a:p>
          <a:p>
            <a:r>
              <a:rPr lang="en-US" altLang="zh-CN" sz="1600" dirty="0" smtClean="0"/>
              <a:t>        integrated security=True; </a:t>
            </a:r>
            <a:r>
              <a:rPr lang="en-US" altLang="zh-CN" sz="1600" dirty="0" err="1" smtClean="0"/>
              <a:t>MultipleActiveResultSets</a:t>
            </a:r>
            <a:r>
              <a:rPr lang="en-US" altLang="zh-CN" sz="1600" dirty="0" smtClean="0"/>
              <a:t>=True; App=</a:t>
            </a:r>
            <a:r>
              <a:rPr lang="en-US" altLang="zh-CN" sz="1600" dirty="0" err="1" smtClean="0"/>
              <a:t>EntityFramework</a:t>
            </a:r>
            <a:r>
              <a:rPr lang="en-US" altLang="zh-CN" sz="1600" dirty="0" smtClean="0"/>
              <a:t>"</a:t>
            </a:r>
            <a:endParaRPr lang="en-US" altLang="zh-CN" sz="1600" dirty="0" smtClean="0"/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providerName</a:t>
            </a:r>
            <a:r>
              <a:rPr lang="en-US" altLang="zh-CN" sz="1600" dirty="0" smtClean="0"/>
              <a:t>="</a:t>
            </a:r>
            <a:r>
              <a:rPr lang="en-US" altLang="zh-CN" sz="1600" dirty="0" err="1" smtClean="0"/>
              <a:t>System.Data.SqlClient</a:t>
            </a:r>
            <a:r>
              <a:rPr lang="en-US" altLang="zh-CN" sz="1600" dirty="0" smtClean="0"/>
              <a:t>" /&gt;</a:t>
            </a:r>
            <a:endParaRPr lang="en-US" altLang="zh-CN" sz="1600" dirty="0" smtClean="0"/>
          </a:p>
          <a:p>
            <a:r>
              <a:rPr lang="en-US" altLang="zh-CN" sz="1600" dirty="0" smtClean="0"/>
              <a:t>  &lt;/</a:t>
            </a:r>
            <a:r>
              <a:rPr lang="en-US" altLang="zh-CN" sz="1600" dirty="0" err="1" smtClean="0"/>
              <a:t>connectionStrings</a:t>
            </a:r>
            <a:r>
              <a:rPr lang="en-US" altLang="zh-CN" sz="1600" dirty="0" smtClean="0"/>
              <a:t>&gt; </a:t>
            </a:r>
            <a:endParaRPr lang="en-US" altLang="zh-CN" sz="1600" dirty="0" smtClean="0"/>
          </a:p>
          <a:p>
            <a:r>
              <a:rPr lang="en-US" altLang="zh-CN" sz="1600" dirty="0" smtClean="0"/>
              <a:t>&lt;/configuration&gt;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数据读取和使用</a:t>
            </a:r>
            <a:r>
              <a:rPr lang="zh-CN" altLang="en-US" b="1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对于以下两个实体类</a:t>
            </a:r>
            <a:r>
              <a:rPr lang="en-US" altLang="zh-CN" dirty="0"/>
              <a:t>Blog</a:t>
            </a:r>
            <a:r>
              <a:rPr lang="zh-CN" altLang="en-US" dirty="0"/>
              <a:t>和</a:t>
            </a:r>
            <a:r>
              <a:rPr lang="en-US" altLang="zh-CN" dirty="0" err="1"/>
              <a:t>BlogInfo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2307365"/>
            <a:ext cx="413135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// </a:t>
            </a:r>
            <a:r>
              <a:rPr lang="zh-CN" altLang="en-US" sz="1200" dirty="0" smtClean="0"/>
              <a:t>有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个实体分别是</a:t>
            </a:r>
            <a:r>
              <a:rPr lang="en-US" altLang="zh-CN" sz="1200" dirty="0" smtClean="0"/>
              <a:t>Blog</a:t>
            </a:r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BlogInfo</a:t>
            </a:r>
            <a:endParaRPr lang="en-US" altLang="zh-CN" sz="1200" dirty="0" smtClean="0"/>
          </a:p>
          <a:p>
            <a:r>
              <a:rPr lang="en-US" altLang="zh-CN" sz="1200" dirty="0" smtClean="0"/>
              <a:t>public class Blog</a:t>
            </a:r>
            <a:endParaRPr lang="en-US" altLang="zh-CN" sz="1200" dirty="0" smtClean="0"/>
          </a:p>
          <a:p>
            <a:r>
              <a:rPr lang="en-US" altLang="zh-CN" sz="1200" dirty="0" smtClean="0"/>
              <a:t>{</a:t>
            </a:r>
            <a:endParaRPr lang="en-US" altLang="zh-CN" sz="1200" dirty="0" smtClean="0"/>
          </a:p>
          <a:p>
            <a:r>
              <a:rPr lang="en-US" altLang="zh-CN" sz="1200" dirty="0" smtClean="0"/>
              <a:t>    public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Id { get; set; }</a:t>
            </a:r>
            <a:endParaRPr lang="en-US" altLang="zh-CN" sz="1200" dirty="0" smtClean="0"/>
          </a:p>
          <a:p>
            <a:r>
              <a:rPr lang="en-US" altLang="zh-CN" sz="1200" dirty="0" smtClean="0"/>
              <a:t>    public </a:t>
            </a:r>
            <a:r>
              <a:rPr lang="en-US" altLang="zh-CN" sz="1200" dirty="0" err="1" smtClean="0"/>
              <a:t>Guid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OwnerId</a:t>
            </a:r>
            <a:r>
              <a:rPr lang="en-US" altLang="zh-CN" sz="1200" dirty="0" smtClean="0"/>
              <a:t> { get; set; }</a:t>
            </a:r>
            <a:endParaRPr lang="en-US" altLang="zh-CN" sz="1200" dirty="0" smtClean="0"/>
          </a:p>
          <a:p>
            <a:r>
              <a:rPr lang="en-US" altLang="zh-CN" sz="1200" dirty="0" smtClean="0"/>
              <a:t>    public string Caption { get; set; }</a:t>
            </a:r>
            <a:endParaRPr lang="en-US" altLang="zh-CN" sz="1200" dirty="0" smtClean="0"/>
          </a:p>
          <a:p>
            <a:r>
              <a:rPr lang="en-US" altLang="zh-CN" sz="1200" dirty="0" smtClean="0"/>
              <a:t>    public </a:t>
            </a:r>
            <a:r>
              <a:rPr lang="en-US" altLang="zh-CN" sz="1200" dirty="0" err="1" smtClean="0"/>
              <a:t>DateTime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DateCreated</a:t>
            </a:r>
            <a:r>
              <a:rPr lang="en-US" altLang="zh-CN" sz="1200" dirty="0" smtClean="0"/>
              <a:t> { get; set; }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    //</a:t>
            </a:r>
            <a:r>
              <a:rPr lang="zh-CN" altLang="en-US" sz="1200" dirty="0" smtClean="0"/>
              <a:t>一个</a:t>
            </a:r>
            <a:r>
              <a:rPr lang="en-US" altLang="zh-CN" sz="1200" dirty="0" smtClean="0"/>
              <a:t>Blog</a:t>
            </a:r>
            <a:r>
              <a:rPr lang="zh-CN" altLang="en-US" sz="1200" dirty="0" smtClean="0"/>
              <a:t>对一个</a:t>
            </a:r>
            <a:r>
              <a:rPr lang="en-US" altLang="zh-CN" sz="1200" dirty="0" smtClean="0"/>
              <a:t>Info</a:t>
            </a:r>
            <a:endParaRPr lang="en-US" altLang="zh-CN" sz="1200" dirty="0" smtClean="0"/>
          </a:p>
          <a:p>
            <a:r>
              <a:rPr lang="en-US" altLang="zh-CN" sz="1200" dirty="0" smtClean="0"/>
              <a:t>    public </a:t>
            </a:r>
            <a:r>
              <a:rPr lang="en-US" altLang="zh-CN" sz="1200" dirty="0" err="1" smtClean="0"/>
              <a:t>BlogInfo</a:t>
            </a:r>
            <a:r>
              <a:rPr lang="en-US" altLang="zh-CN" sz="1200" dirty="0" smtClean="0"/>
              <a:t> Info { get; set; }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    //</a:t>
            </a:r>
            <a:r>
              <a:rPr lang="zh-CN" altLang="en-US" sz="1200" dirty="0" smtClean="0"/>
              <a:t>一个</a:t>
            </a:r>
            <a:r>
              <a:rPr lang="en-US" altLang="zh-CN" sz="1200" dirty="0" smtClean="0"/>
              <a:t>Blog</a:t>
            </a:r>
            <a:r>
              <a:rPr lang="zh-CN" altLang="en-US" sz="1200" dirty="0" smtClean="0"/>
              <a:t>对多个</a:t>
            </a:r>
            <a:r>
              <a:rPr lang="en-US" altLang="zh-CN" sz="1200" dirty="0" smtClean="0"/>
              <a:t>Article</a:t>
            </a:r>
            <a:endParaRPr lang="en-US" altLang="zh-CN" sz="1200" dirty="0" smtClean="0"/>
          </a:p>
          <a:p>
            <a:r>
              <a:rPr lang="en-US" altLang="zh-CN" sz="1200" dirty="0" smtClean="0"/>
              <a:t>    public </a:t>
            </a:r>
            <a:r>
              <a:rPr lang="en-US" altLang="zh-CN" sz="1200" dirty="0" err="1" smtClean="0"/>
              <a:t>ICollection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BlogArticle</a:t>
            </a:r>
            <a:r>
              <a:rPr lang="en-US" altLang="zh-CN" sz="1200" dirty="0" smtClean="0"/>
              <a:t>&gt; Article { get; set; }</a:t>
            </a:r>
            <a:endParaRPr lang="en-US" altLang="zh-CN" sz="1200" dirty="0" smtClean="0"/>
          </a:p>
          <a:p>
            <a:r>
              <a:rPr lang="en-US" altLang="zh-CN" sz="1200" dirty="0" smtClean="0"/>
              <a:t>}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public class </a:t>
            </a:r>
            <a:r>
              <a:rPr lang="en-US" altLang="zh-CN" sz="1200" dirty="0" err="1" smtClean="0"/>
              <a:t>BlogInfo</a:t>
            </a:r>
            <a:endParaRPr lang="en-US" altLang="zh-CN" sz="1200" dirty="0" smtClean="0"/>
          </a:p>
          <a:p>
            <a:r>
              <a:rPr lang="en-US" altLang="zh-CN" sz="1200" dirty="0" smtClean="0"/>
              <a:t>{</a:t>
            </a:r>
            <a:endParaRPr lang="en-US" altLang="zh-CN" sz="1200" dirty="0" smtClean="0"/>
          </a:p>
          <a:p>
            <a:r>
              <a:rPr lang="en-US" altLang="zh-CN" sz="1200" dirty="0" smtClean="0"/>
              <a:t>    public </a:t>
            </a:r>
            <a:r>
              <a:rPr lang="en-US" altLang="zh-CN" sz="1200" dirty="0" err="1" smtClean="0"/>
              <a:t>Guid</a:t>
            </a:r>
            <a:r>
              <a:rPr lang="en-US" altLang="zh-CN" sz="1200" dirty="0" smtClean="0"/>
              <a:t> Id { get; set; }</a:t>
            </a:r>
            <a:endParaRPr lang="en-US" altLang="zh-CN" sz="1200" dirty="0" smtClean="0"/>
          </a:p>
          <a:p>
            <a:r>
              <a:rPr lang="en-US" altLang="zh-CN" sz="1200" dirty="0" smtClean="0"/>
              <a:t>    public string Information { get; set; }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    //</a:t>
            </a:r>
            <a:r>
              <a:rPr lang="zh-CN" altLang="en-US" sz="1200" dirty="0" smtClean="0"/>
              <a:t>一个</a:t>
            </a:r>
            <a:r>
              <a:rPr lang="en-US" altLang="zh-CN" sz="1200" dirty="0" smtClean="0"/>
              <a:t>Blog</a:t>
            </a:r>
            <a:r>
              <a:rPr lang="zh-CN" altLang="en-US" sz="1200" dirty="0" smtClean="0"/>
              <a:t>对一个</a:t>
            </a:r>
            <a:r>
              <a:rPr lang="en-US" altLang="zh-CN" sz="1200" dirty="0" smtClean="0"/>
              <a:t>Info</a:t>
            </a:r>
            <a:endParaRPr lang="en-US" altLang="zh-CN" sz="1200" dirty="0" smtClean="0"/>
          </a:p>
          <a:p>
            <a:r>
              <a:rPr lang="en-US" altLang="zh-CN" sz="1200" dirty="0" smtClean="0"/>
              <a:t>    public Blog </a:t>
            </a:r>
            <a:r>
              <a:rPr lang="en-US" altLang="zh-CN" sz="1200" dirty="0" err="1" smtClean="0"/>
              <a:t>Blog</a:t>
            </a:r>
            <a:r>
              <a:rPr lang="en-US" altLang="zh-CN" sz="1200" dirty="0" smtClean="0"/>
              <a:t> { get; set; }</a:t>
            </a:r>
            <a:endParaRPr lang="en-US" altLang="zh-CN" sz="1200" dirty="0" smtClean="0"/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>
                <a:latin typeface="+mn-ea"/>
              </a:rPr>
              <a:t>using(</a:t>
            </a:r>
            <a:r>
              <a:rPr lang="en-US" altLang="zh-CN" dirty="0" err="1">
                <a:latin typeface="+mn-ea"/>
              </a:rPr>
              <a:t>BlogModel</a:t>
            </a:r>
            <a:r>
              <a:rPr lang="en-US" altLang="zh-CN" dirty="0">
                <a:latin typeface="+mn-ea"/>
              </a:rPr>
              <a:t> context=new </a:t>
            </a:r>
            <a:r>
              <a:rPr lang="en-US" altLang="zh-CN" dirty="0" err="1">
                <a:latin typeface="+mn-ea"/>
              </a:rPr>
              <a:t>BlogModel</a:t>
            </a:r>
            <a:r>
              <a:rPr lang="en-US" altLang="zh-CN" dirty="0">
                <a:latin typeface="+mn-ea"/>
              </a:rPr>
              <a:t>())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{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context.Blog.Add</a:t>
            </a:r>
            <a:r>
              <a:rPr lang="en-US" altLang="zh-CN" dirty="0">
                <a:latin typeface="+mn-ea"/>
              </a:rPr>
              <a:t>(new Blog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{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Id = 1,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Caption = "Customer #1",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</a:t>
            </a:r>
            <a:r>
              <a:rPr lang="en-US" altLang="zh-CN" dirty="0" err="1">
                <a:latin typeface="+mn-ea"/>
              </a:rPr>
              <a:t>DateCreated</a:t>
            </a:r>
            <a:r>
              <a:rPr lang="en-US" altLang="zh-CN" dirty="0">
                <a:latin typeface="+mn-ea"/>
              </a:rPr>
              <a:t> = </a:t>
            </a:r>
            <a:r>
              <a:rPr lang="en-US" altLang="zh-CN" dirty="0" err="1">
                <a:latin typeface="+mn-ea"/>
              </a:rPr>
              <a:t>DateTime.Now</a:t>
            </a:r>
            <a:r>
              <a:rPr lang="en-US" altLang="zh-CN" dirty="0">
                <a:latin typeface="+mn-ea"/>
              </a:rPr>
              <a:t>,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Info=new </a:t>
            </a:r>
            <a:r>
              <a:rPr lang="en-US" altLang="zh-CN" dirty="0" err="1">
                <a:latin typeface="+mn-ea"/>
              </a:rPr>
              <a:t>BlogInfo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{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    Information="</a:t>
            </a:r>
            <a:r>
              <a:rPr lang="en-US" altLang="zh-CN" dirty="0" err="1">
                <a:latin typeface="+mn-ea"/>
              </a:rPr>
              <a:t>TryA</a:t>
            </a:r>
            <a:r>
              <a:rPr lang="en-US" altLang="zh-CN" dirty="0">
                <a:latin typeface="+mn-ea"/>
              </a:rPr>
              <a:t>"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}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});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context.SaveChanges</a:t>
            </a:r>
            <a:r>
              <a:rPr lang="en-US" altLang="zh-CN" dirty="0">
                <a:latin typeface="+mn-ea"/>
              </a:rPr>
              <a:t>;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1338515"/>
            <a:ext cx="78621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using(</a:t>
            </a:r>
            <a:r>
              <a:rPr lang="en-US" altLang="zh-CN" sz="1200" dirty="0" err="1" smtClean="0"/>
              <a:t>BlogModel</a:t>
            </a:r>
            <a:r>
              <a:rPr lang="en-US" altLang="zh-CN" sz="1200" dirty="0" smtClean="0"/>
              <a:t> context=new </a:t>
            </a:r>
            <a:r>
              <a:rPr lang="en-US" altLang="zh-CN" sz="1200" dirty="0" err="1" smtClean="0"/>
              <a:t>BlogModel</a:t>
            </a:r>
            <a:r>
              <a:rPr lang="en-US" altLang="zh-CN" sz="1200" dirty="0" smtClean="0"/>
              <a:t>())</a:t>
            </a:r>
            <a:endParaRPr lang="en-US" altLang="zh-CN" sz="1200" dirty="0" smtClean="0"/>
          </a:p>
          <a:p>
            <a:r>
              <a:rPr lang="en-US" altLang="zh-CN" sz="1200" dirty="0" smtClean="0"/>
              <a:t>{</a:t>
            </a:r>
            <a:endParaRPr lang="en-US" altLang="zh-CN" sz="1200" dirty="0" smtClean="0"/>
          </a:p>
          <a:p>
            <a:r>
              <a:rPr lang="en-US" altLang="zh-CN" sz="1200" dirty="0" smtClean="0"/>
              <a:t>    //</a:t>
            </a:r>
            <a:r>
              <a:rPr lang="zh-CN" altLang="en-US" sz="1200" dirty="0" smtClean="0"/>
              <a:t>查多条</a:t>
            </a:r>
            <a:endParaRPr lang="zh-CN" altLang="en-US" sz="1200" dirty="0" smtClean="0"/>
          </a:p>
          <a:p>
            <a:r>
              <a:rPr lang="zh-CN" altLang="en-US" sz="1200" dirty="0" smtClean="0"/>
              <a:t>    </a:t>
            </a:r>
            <a:r>
              <a:rPr lang="en-US" altLang="zh-CN" sz="1200" dirty="0" err="1" smtClean="0"/>
              <a:t>var</a:t>
            </a:r>
            <a:r>
              <a:rPr lang="en-US" altLang="zh-CN" sz="1200" dirty="0" smtClean="0"/>
              <a:t> q = from item in </a:t>
            </a:r>
            <a:r>
              <a:rPr lang="en-US" altLang="zh-CN" sz="1200" dirty="0" err="1" smtClean="0"/>
              <a:t>context.Blogs</a:t>
            </a:r>
            <a:r>
              <a:rPr lang="en-US" altLang="zh-CN" sz="1200" dirty="0" smtClean="0"/>
              <a:t> select;</a:t>
            </a:r>
            <a:endParaRPr lang="en-US" altLang="zh-CN" sz="1200" dirty="0" smtClean="0"/>
          </a:p>
          <a:p>
            <a:r>
              <a:rPr lang="en-US" altLang="zh-CN" sz="1200" dirty="0" smtClean="0"/>
              <a:t>    //</a:t>
            </a:r>
            <a:r>
              <a:rPr lang="zh-CN" altLang="en-US" sz="1200" dirty="0" smtClean="0"/>
              <a:t>查第一条</a:t>
            </a:r>
            <a:endParaRPr lang="zh-CN" altLang="en-US" sz="1200" dirty="0" smtClean="0"/>
          </a:p>
          <a:p>
            <a:r>
              <a:rPr lang="zh-CN" altLang="en-US" sz="1200" dirty="0" smtClean="0"/>
              <a:t>    </a:t>
            </a:r>
            <a:r>
              <a:rPr lang="en-US" altLang="zh-CN" sz="1200" dirty="0" err="1" smtClean="0"/>
              <a:t>var</a:t>
            </a:r>
            <a:r>
              <a:rPr lang="en-US" altLang="zh-CN" sz="1200" dirty="0" smtClean="0"/>
              <a:t> blog = from b in </a:t>
            </a:r>
            <a:r>
              <a:rPr lang="en-US" altLang="zh-CN" sz="1200" dirty="0" err="1" smtClean="0"/>
              <a:t>context.Blogs</a:t>
            </a:r>
            <a:r>
              <a:rPr lang="en-US" altLang="zh-CN" sz="1200" dirty="0" smtClean="0"/>
              <a:t> 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where </a:t>
            </a:r>
            <a:r>
              <a:rPr lang="en-US" altLang="zh-CN" sz="1200" dirty="0" err="1" smtClean="0"/>
              <a:t>b.Caption.StartsWith</a:t>
            </a:r>
            <a:r>
              <a:rPr lang="en-US" altLang="zh-CN" sz="1200" dirty="0" smtClean="0"/>
              <a:t>("B")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select b; 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</a:t>
            </a:r>
            <a:endParaRPr lang="en-US" altLang="zh-CN" sz="1200" dirty="0" smtClean="0"/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var</a:t>
            </a:r>
            <a:r>
              <a:rPr lang="en-US" altLang="zh-CN" sz="1200" dirty="0" smtClean="0"/>
              <a:t> blog = </a:t>
            </a:r>
            <a:r>
              <a:rPr lang="en-US" altLang="zh-CN" sz="1200" dirty="0" err="1" smtClean="0"/>
              <a:t>context.Blogs</a:t>
            </a:r>
            <a:r>
              <a:rPr lang="en-US" altLang="zh-CN" sz="1200" dirty="0" smtClean="0"/>
              <a:t> 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.Where(b =&gt; </a:t>
            </a:r>
            <a:r>
              <a:rPr lang="en-US" altLang="zh-CN" sz="1200" dirty="0" err="1" smtClean="0"/>
              <a:t>b.Caption</a:t>
            </a:r>
            <a:r>
              <a:rPr lang="en-US" altLang="zh-CN" sz="1200" dirty="0" smtClean="0"/>
              <a:t> == "ADO.NET Blog") 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.</a:t>
            </a:r>
            <a:r>
              <a:rPr lang="en-US" altLang="zh-CN" sz="1200" dirty="0" err="1" smtClean="0"/>
              <a:t>FirstOrDefault</a:t>
            </a:r>
            <a:r>
              <a:rPr lang="en-US" altLang="zh-CN" sz="1200" dirty="0" smtClean="0"/>
              <a:t>(); 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</a:t>
            </a:r>
            <a:endParaRPr lang="en-US" altLang="zh-CN" sz="1200" dirty="0" smtClean="0"/>
          </a:p>
          <a:p>
            <a:r>
              <a:rPr lang="en-US" altLang="zh-CN" sz="1200" dirty="0" smtClean="0"/>
              <a:t>    // </a:t>
            </a:r>
            <a:r>
              <a:rPr lang="zh-CN" altLang="en-US" sz="1200" dirty="0" smtClean="0"/>
              <a:t>会查找数据库中的数据</a:t>
            </a:r>
            <a:endParaRPr lang="zh-CN" altLang="en-US" sz="1200" dirty="0" smtClean="0"/>
          </a:p>
          <a:p>
            <a:r>
              <a:rPr lang="zh-CN" altLang="en-US" sz="1200" dirty="0" smtClean="0"/>
              <a:t>    </a:t>
            </a:r>
            <a:r>
              <a:rPr lang="en-US" altLang="zh-CN" sz="1200" dirty="0" err="1" smtClean="0"/>
              <a:t>var</a:t>
            </a:r>
            <a:r>
              <a:rPr lang="en-US" altLang="zh-CN" sz="1200" dirty="0" smtClean="0"/>
              <a:t> blog = </a:t>
            </a:r>
            <a:r>
              <a:rPr lang="en-US" altLang="zh-CN" sz="1200" dirty="0" err="1" smtClean="0"/>
              <a:t>context.Blogs.Find</a:t>
            </a:r>
            <a:r>
              <a:rPr lang="en-US" altLang="zh-CN" sz="1200" dirty="0" smtClean="0"/>
              <a:t>(3); 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endParaRPr lang="en-US" altLang="zh-CN" sz="1200" dirty="0" smtClean="0"/>
          </a:p>
          <a:p>
            <a:r>
              <a:rPr lang="en-US" altLang="zh-CN" sz="1200" dirty="0" smtClean="0"/>
              <a:t>    // </a:t>
            </a:r>
            <a:r>
              <a:rPr lang="zh-CN" altLang="en-US" sz="1200" dirty="0" smtClean="0"/>
              <a:t>会返回实例中的数据而不是到数据库中查找 </a:t>
            </a:r>
            <a:endParaRPr lang="zh-CN" altLang="en-US" sz="1200" dirty="0" smtClean="0"/>
          </a:p>
          <a:p>
            <a:r>
              <a:rPr lang="zh-CN" altLang="en-US" sz="1200" dirty="0" smtClean="0"/>
              <a:t>    </a:t>
            </a:r>
            <a:r>
              <a:rPr lang="en-US" altLang="zh-CN" sz="1200" dirty="0" err="1" smtClean="0"/>
              <a:t>var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blogAgain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context.Blogs.Find</a:t>
            </a:r>
            <a:r>
              <a:rPr lang="en-US" altLang="zh-CN" sz="1200" dirty="0" smtClean="0"/>
              <a:t>(3); 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endParaRPr lang="en-US" altLang="zh-CN" sz="1200" dirty="0" smtClean="0"/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context.Blogs.Add</a:t>
            </a:r>
            <a:r>
              <a:rPr lang="en-US" altLang="zh-CN" sz="1200" dirty="0" smtClean="0"/>
              <a:t>(new Blog { Id = -1 }); 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endParaRPr lang="en-US" altLang="zh-CN" sz="1200" dirty="0" smtClean="0"/>
          </a:p>
          <a:p>
            <a:r>
              <a:rPr lang="en-US" altLang="zh-CN" sz="1200" dirty="0" smtClean="0"/>
              <a:t>    // </a:t>
            </a:r>
            <a:r>
              <a:rPr lang="zh-CN" altLang="en-US" sz="1200" dirty="0" smtClean="0"/>
              <a:t>会查到数据库中不存在的这个</a:t>
            </a:r>
            <a:r>
              <a:rPr lang="en-US" altLang="zh-CN" sz="1200" dirty="0" smtClean="0"/>
              <a:t>new Blog</a:t>
            </a:r>
            <a:r>
              <a:rPr lang="zh-CN" altLang="en-US" sz="1200" dirty="0" smtClean="0"/>
              <a:t>数据</a:t>
            </a:r>
            <a:endParaRPr lang="zh-CN" altLang="en-US" sz="1200" dirty="0" smtClean="0"/>
          </a:p>
          <a:p>
            <a:r>
              <a:rPr lang="zh-CN" altLang="en-US" sz="1200" dirty="0" smtClean="0"/>
              <a:t>    </a:t>
            </a:r>
            <a:r>
              <a:rPr lang="en-US" altLang="zh-CN" sz="1200" dirty="0" err="1" smtClean="0"/>
              <a:t>var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newBlog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context.Blogs.Find</a:t>
            </a:r>
            <a:r>
              <a:rPr lang="en-US" altLang="zh-CN" sz="1200" dirty="0" smtClean="0"/>
              <a:t>(-1); 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endParaRPr lang="en-US" altLang="zh-CN" sz="1200" dirty="0" smtClean="0"/>
          </a:p>
          <a:p>
            <a:r>
              <a:rPr lang="en-US" altLang="zh-CN" sz="1200" dirty="0" smtClean="0"/>
              <a:t>    // </a:t>
            </a:r>
            <a:r>
              <a:rPr lang="zh-CN" altLang="en-US" sz="1200" dirty="0" smtClean="0"/>
              <a:t>会根据这个</a:t>
            </a:r>
            <a:r>
              <a:rPr lang="en-US" altLang="zh-CN" sz="1200" dirty="0" smtClean="0"/>
              <a:t>string</a:t>
            </a:r>
            <a:r>
              <a:rPr lang="zh-CN" altLang="en-US" sz="1200" dirty="0" smtClean="0"/>
              <a:t>查找</a:t>
            </a:r>
            <a:r>
              <a:rPr lang="en-US" altLang="zh-CN" sz="1200" dirty="0" smtClean="0"/>
              <a:t>User</a:t>
            </a:r>
            <a:endParaRPr lang="en-US" altLang="zh-CN" sz="1200" dirty="0" smtClean="0"/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var</a:t>
            </a:r>
            <a:r>
              <a:rPr lang="en-US" altLang="zh-CN" sz="1200" dirty="0" smtClean="0"/>
              <a:t> user = </a:t>
            </a:r>
            <a:r>
              <a:rPr lang="en-US" altLang="zh-CN" sz="1200" dirty="0" err="1" smtClean="0"/>
              <a:t>context.Users.Find</a:t>
            </a:r>
            <a:r>
              <a:rPr lang="en-US" altLang="zh-CN" sz="1200" dirty="0" smtClean="0"/>
              <a:t>("johndoe1987"); </a:t>
            </a:r>
            <a:endParaRPr lang="en-US" altLang="zh-CN" sz="1200" dirty="0" smtClean="0"/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1435692"/>
            <a:ext cx="6111609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using(</a:t>
            </a:r>
            <a:r>
              <a:rPr lang="en-US" altLang="zh-CN" sz="1400" dirty="0" err="1" smtClean="0"/>
              <a:t>BlogModel</a:t>
            </a:r>
            <a:r>
              <a:rPr lang="en-US" altLang="zh-CN" sz="1400" dirty="0" smtClean="0"/>
              <a:t> context=new </a:t>
            </a:r>
            <a:r>
              <a:rPr lang="en-US" altLang="zh-CN" sz="1400" dirty="0" err="1" smtClean="0"/>
              <a:t>BlogModel</a:t>
            </a:r>
            <a:r>
              <a:rPr lang="en-US" altLang="zh-CN" sz="1400" dirty="0" smtClean="0"/>
              <a:t>())</a:t>
            </a:r>
            <a:endParaRPr lang="en-US" altLang="zh-CN" sz="1400" dirty="0" smtClean="0"/>
          </a:p>
          <a:p>
            <a:r>
              <a:rPr lang="en-US" altLang="zh-CN" sz="1400" dirty="0" smtClean="0"/>
              <a:t>{</a:t>
            </a:r>
            <a:endParaRPr lang="en-US" altLang="zh-CN" sz="1400" dirty="0" smtClean="0"/>
          </a:p>
          <a:p>
            <a:r>
              <a:rPr lang="en-US" altLang="zh-CN" sz="1400" dirty="0" smtClean="0"/>
              <a:t>    //</a:t>
            </a:r>
            <a:r>
              <a:rPr lang="zh-CN" altLang="en-US" sz="1400" dirty="0" smtClean="0"/>
              <a:t>查一条然后修改</a:t>
            </a:r>
            <a:endParaRPr lang="zh-CN" altLang="en-US" sz="1400" dirty="0" smtClean="0"/>
          </a:p>
          <a:p>
            <a:r>
              <a:rPr lang="zh-CN" altLang="en-US" sz="1400" dirty="0" smtClean="0"/>
              <a:t>    </a:t>
            </a: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blog = (from b 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 in </a:t>
            </a:r>
            <a:r>
              <a:rPr lang="en-US" altLang="zh-CN" sz="1400" dirty="0" err="1" smtClean="0"/>
              <a:t>context.Blogs</a:t>
            </a:r>
            <a:r>
              <a:rPr lang="en-US" altLang="zh-CN" sz="1400" dirty="0" smtClean="0"/>
              <a:t> 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 where </a:t>
            </a:r>
            <a:r>
              <a:rPr lang="en-US" altLang="zh-CN" sz="1400" dirty="0" err="1" smtClean="0"/>
              <a:t>b.Caption.StartsWith</a:t>
            </a:r>
            <a:r>
              <a:rPr lang="en-US" altLang="zh-CN" sz="1400" dirty="0" smtClean="0"/>
              <a:t>("B") 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 select b)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 .single(); 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blog.Caption</a:t>
            </a:r>
            <a:r>
              <a:rPr lang="en-US" altLang="zh-CN" sz="1400" dirty="0" smtClean="0"/>
              <a:t> = "Best";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context.SaveChanges</a:t>
            </a:r>
            <a:r>
              <a:rPr lang="en-US" altLang="zh-CN" sz="1400" dirty="0" smtClean="0"/>
              <a:t>;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endParaRPr lang="en-US" altLang="zh-CN" sz="1400" dirty="0" smtClean="0"/>
          </a:p>
          <a:p>
            <a:r>
              <a:rPr lang="en-US" altLang="zh-CN" sz="1400" dirty="0" smtClean="0"/>
              <a:t>    //</a:t>
            </a:r>
            <a:r>
              <a:rPr lang="zh-CN" altLang="en-US" sz="1400" dirty="0" smtClean="0"/>
              <a:t>根据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修改</a:t>
            </a:r>
            <a:endParaRPr lang="zh-CN" altLang="en-US" sz="1400" dirty="0" smtClean="0"/>
          </a:p>
          <a:p>
            <a:r>
              <a:rPr lang="zh-CN" altLang="en-US" sz="1400" dirty="0" smtClean="0"/>
              <a:t>    </a:t>
            </a:r>
            <a:r>
              <a:rPr lang="en-US" altLang="zh-CN" sz="1400" dirty="0" smtClean="0"/>
              <a:t>blog = new Blogs()</a:t>
            </a:r>
            <a:endParaRPr lang="en-US" altLang="zh-CN" sz="1400" dirty="0" smtClean="0"/>
          </a:p>
          <a:p>
            <a:r>
              <a:rPr lang="en-US" altLang="zh-CN" sz="1400" dirty="0" smtClean="0"/>
              <a:t>    {</a:t>
            </a:r>
            <a:endParaRPr lang="en-US" altLang="zh-CN" sz="1400" dirty="0" smtClean="0"/>
          </a:p>
          <a:p>
            <a:r>
              <a:rPr lang="en-US" altLang="zh-CN" sz="1400" dirty="0" smtClean="0"/>
              <a:t>        Id = 1,//</a:t>
            </a:r>
            <a:r>
              <a:rPr lang="zh-CN" altLang="en-US" sz="1400" dirty="0" smtClean="0"/>
              <a:t>会根据这个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来修改</a:t>
            </a:r>
            <a:endParaRPr lang="zh-CN" altLang="en-US" sz="1400" dirty="0" smtClean="0"/>
          </a:p>
          <a:p>
            <a:r>
              <a:rPr lang="zh-CN" altLang="en-US" sz="1400" dirty="0" smtClean="0"/>
              <a:t>        </a:t>
            </a:r>
            <a:r>
              <a:rPr lang="en-US" altLang="zh-CN" sz="1400" dirty="0" smtClean="0"/>
              <a:t>Caption = best</a:t>
            </a:r>
            <a:endParaRPr lang="en-US" altLang="zh-CN" sz="1400" dirty="0" smtClean="0"/>
          </a:p>
          <a:p>
            <a:r>
              <a:rPr lang="en-US" altLang="zh-CN" sz="1400" dirty="0" smtClean="0"/>
              <a:t>    };</a:t>
            </a:r>
            <a:endParaRPr lang="en-US" altLang="zh-CN" sz="1400" dirty="0" smtClean="0"/>
          </a:p>
          <a:p>
            <a:r>
              <a:rPr lang="en-US" altLang="zh-CN" sz="1400" dirty="0" smtClean="0"/>
              <a:t>    //</a:t>
            </a:r>
            <a:r>
              <a:rPr lang="zh-CN" altLang="en-US" sz="1400" dirty="0" smtClean="0"/>
              <a:t>下面这条是</a:t>
            </a:r>
            <a:r>
              <a:rPr lang="en-US" altLang="zh-CN" sz="1400" dirty="0" smtClean="0"/>
              <a:t>blog</a:t>
            </a:r>
            <a:r>
              <a:rPr lang="zh-CN" altLang="en-US" sz="1400" dirty="0" smtClean="0"/>
              <a:t>实例全部属性都写全的时候用</a:t>
            </a:r>
            <a:endParaRPr lang="zh-CN" altLang="en-US" sz="1400" dirty="0" smtClean="0"/>
          </a:p>
          <a:p>
            <a:r>
              <a:rPr lang="zh-CN" altLang="en-US" sz="1400" dirty="0" smtClean="0"/>
              <a:t>    </a:t>
            </a:r>
            <a:r>
              <a:rPr lang="en-US" altLang="zh-CN" sz="1400" dirty="0" err="1" smtClean="0"/>
              <a:t>context.Entry</a:t>
            </a:r>
            <a:r>
              <a:rPr lang="en-US" altLang="zh-CN" sz="1400" dirty="0" smtClean="0"/>
              <a:t>&lt;Blogs&gt;(blog).State = </a:t>
            </a:r>
            <a:r>
              <a:rPr lang="en-US" altLang="zh-CN" sz="1400" dirty="0" err="1" smtClean="0"/>
              <a:t>System.Data.Entity.EntityState.Modified</a:t>
            </a:r>
            <a:r>
              <a:rPr lang="en-US" altLang="zh-CN" sz="1400" dirty="0" smtClean="0"/>
              <a:t>;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endParaRPr lang="en-US" altLang="zh-CN" sz="1400" dirty="0" smtClean="0"/>
          </a:p>
          <a:p>
            <a:r>
              <a:rPr lang="en-US" altLang="zh-CN" sz="1400" dirty="0" smtClean="0"/>
              <a:t>    //</a:t>
            </a:r>
            <a:r>
              <a:rPr lang="zh-CN" altLang="en-US" sz="1400" dirty="0" smtClean="0"/>
              <a:t>下面这条是</a:t>
            </a:r>
            <a:r>
              <a:rPr lang="en-US" altLang="zh-CN" sz="1400" dirty="0" smtClean="0"/>
              <a:t>blog</a:t>
            </a:r>
            <a:r>
              <a:rPr lang="zh-CN" altLang="en-US" sz="1400" dirty="0" smtClean="0"/>
              <a:t>实例只写了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和要改的部分</a:t>
            </a:r>
            <a:endParaRPr lang="zh-CN" altLang="en-US" sz="1400" dirty="0" smtClean="0"/>
          </a:p>
          <a:p>
            <a:r>
              <a:rPr lang="zh-CN" altLang="en-US" sz="1400" dirty="0" smtClean="0"/>
              <a:t>    </a:t>
            </a:r>
            <a:r>
              <a:rPr lang="en-US" altLang="zh-CN" sz="1400" dirty="0" err="1" smtClean="0"/>
              <a:t>context.Entry</a:t>
            </a:r>
            <a:r>
              <a:rPr lang="en-US" altLang="zh-CN" sz="1400" dirty="0" smtClean="0"/>
              <a:t>&lt;Blogs&gt;(blog).Property&lt;string&gt;(b =&gt; </a:t>
            </a:r>
            <a:r>
              <a:rPr lang="en-US" altLang="zh-CN" sz="1400" dirty="0" err="1" smtClean="0"/>
              <a:t>b.Caption</a:t>
            </a:r>
            <a:r>
              <a:rPr lang="en-US" altLang="zh-CN" sz="1400" dirty="0" smtClean="0"/>
              <a:t>).</a:t>
            </a:r>
            <a:r>
              <a:rPr lang="en-US" altLang="zh-CN" sz="1400" dirty="0" err="1" smtClean="0"/>
              <a:t>IsModified</a:t>
            </a:r>
            <a:r>
              <a:rPr lang="en-US" altLang="zh-CN" sz="1400" dirty="0" smtClean="0"/>
              <a:t> = true;</a:t>
            </a:r>
            <a:endParaRPr lang="en-US" altLang="zh-CN" sz="1400" dirty="0" smtClean="0"/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1760433"/>
            <a:ext cx="7886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using(</a:t>
            </a:r>
            <a:r>
              <a:rPr lang="en-US" altLang="zh-CN" dirty="0" err="1" smtClean="0"/>
              <a:t>BlogModel</a:t>
            </a:r>
            <a:r>
              <a:rPr lang="en-US" altLang="zh-CN" dirty="0" smtClean="0"/>
              <a:t> context=new </a:t>
            </a:r>
            <a:r>
              <a:rPr lang="en-US" altLang="zh-CN" dirty="0" err="1" smtClean="0"/>
              <a:t>BlogModel</a:t>
            </a:r>
            <a:r>
              <a:rPr lang="en-US" altLang="zh-CN" dirty="0" smtClean="0"/>
              <a:t>())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    //</a:t>
            </a:r>
            <a:r>
              <a:rPr lang="zh-CN" altLang="en-US" dirty="0" smtClean="0"/>
              <a:t>查一条然后删除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blog = (from b </a:t>
            </a:r>
            <a:endParaRPr lang="en-US" altLang="zh-CN" dirty="0" smtClean="0"/>
          </a:p>
          <a:p>
            <a:r>
              <a:rPr lang="en-US" altLang="zh-CN" dirty="0" smtClean="0"/>
              <a:t>                in </a:t>
            </a:r>
            <a:r>
              <a:rPr lang="en-US" altLang="zh-CN" dirty="0" err="1" smtClean="0"/>
              <a:t>context.Blogs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              where </a:t>
            </a:r>
            <a:r>
              <a:rPr lang="en-US" altLang="zh-CN" dirty="0" err="1" smtClean="0"/>
              <a:t>b.Name.StartsWith</a:t>
            </a:r>
            <a:r>
              <a:rPr lang="en-US" altLang="zh-CN" dirty="0" smtClean="0"/>
              <a:t>("B") </a:t>
            </a:r>
            <a:endParaRPr lang="en-US" altLang="zh-CN" dirty="0" smtClean="0"/>
          </a:p>
          <a:p>
            <a:r>
              <a:rPr lang="en-US" altLang="zh-CN" dirty="0" smtClean="0"/>
              <a:t>                select b)</a:t>
            </a:r>
            <a:endParaRPr lang="en-US" altLang="zh-CN" dirty="0" smtClean="0"/>
          </a:p>
          <a:p>
            <a:r>
              <a:rPr lang="en-US" altLang="zh-CN" dirty="0" smtClean="0"/>
              <a:t>                .single(); 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context.Blogs.Remove</a:t>
            </a:r>
            <a:r>
              <a:rPr lang="en-US" altLang="zh-CN" dirty="0" smtClean="0"/>
              <a:t>(blog);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context.SaveChanges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DbContex</a:t>
            </a:r>
            <a:r>
              <a:rPr lang="zh-CN" altLang="en-US" b="1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10714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通过</a:t>
            </a:r>
            <a:r>
              <a:rPr lang="zh-CN" altLang="en-US" dirty="0"/>
              <a:t>继承</a:t>
            </a:r>
            <a:r>
              <a:rPr lang="en-US" altLang="zh-CN" dirty="0" err="1"/>
              <a:t>DbContext</a:t>
            </a:r>
            <a:r>
              <a:rPr lang="zh-CN" altLang="en-US" dirty="0"/>
              <a:t>类，来对数据库进行</a:t>
            </a:r>
            <a:r>
              <a:rPr lang="zh-CN" altLang="en-US" dirty="0" smtClean="0"/>
              <a:t>访问。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zh-CN" altLang="en-US" dirty="0"/>
              <a:t>基类的构造方法中的“</a:t>
            </a:r>
            <a:r>
              <a:rPr lang="en-US" altLang="zh-CN" dirty="0"/>
              <a:t>name=</a:t>
            </a:r>
            <a:r>
              <a:rPr lang="en-US" altLang="zh-CN" dirty="0" err="1"/>
              <a:t>BlogModel</a:t>
            </a:r>
            <a:r>
              <a:rPr lang="en-US" altLang="zh-CN" dirty="0"/>
              <a:t>”</a:t>
            </a:r>
            <a:r>
              <a:rPr lang="zh-CN" altLang="en-US" dirty="0"/>
              <a:t>定义了连接字符串的名称，</a:t>
            </a:r>
            <a:r>
              <a:rPr lang="en-US" altLang="zh-CN" dirty="0" err="1"/>
              <a:t>DbContext</a:t>
            </a:r>
            <a:r>
              <a:rPr lang="zh-CN" altLang="en-US" dirty="0"/>
              <a:t>就可以通过这个连接字符串连接数据库了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2897024"/>
            <a:ext cx="733405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BlogModel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DbContext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    public </a:t>
            </a:r>
            <a:r>
              <a:rPr lang="en-US" altLang="zh-CN" dirty="0" err="1" smtClean="0"/>
              <a:t>BlogModel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        : base("name=</a:t>
            </a:r>
            <a:r>
              <a:rPr lang="en-US" altLang="zh-CN" dirty="0" err="1" smtClean="0"/>
              <a:t>BlogModel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    {</a:t>
            </a:r>
            <a:endParaRPr lang="en-US" altLang="zh-CN" dirty="0" smtClean="0"/>
          </a:p>
          <a:p>
            <a:r>
              <a:rPr lang="en-US" altLang="zh-CN" dirty="0" smtClean="0"/>
              <a:t>    }</a:t>
            </a:r>
            <a:endParaRPr lang="en-US" altLang="zh-CN" dirty="0" smtClean="0"/>
          </a:p>
          <a:p>
            <a:r>
              <a:rPr lang="en-US" altLang="zh-CN" dirty="0" smtClean="0"/>
              <a:t>    public virtual </a:t>
            </a:r>
            <a:r>
              <a:rPr lang="en-US" altLang="zh-CN" dirty="0" err="1" smtClean="0"/>
              <a:t>DbSet</a:t>
            </a:r>
            <a:r>
              <a:rPr lang="en-US" altLang="zh-CN" dirty="0" smtClean="0"/>
              <a:t>&lt;Blog&gt; Blog { get; set; }</a:t>
            </a:r>
            <a:endParaRPr lang="en-US" altLang="zh-CN" dirty="0" smtClean="0"/>
          </a:p>
          <a:p>
            <a:r>
              <a:rPr lang="en-US" altLang="zh-CN" dirty="0" smtClean="0"/>
              <a:t>    public virtual </a:t>
            </a:r>
            <a:r>
              <a:rPr lang="en-US" altLang="zh-CN" dirty="0" err="1" smtClean="0"/>
              <a:t>DbSet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BlogInfo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BlogInfo</a:t>
            </a:r>
            <a:r>
              <a:rPr lang="en-US" altLang="zh-CN" dirty="0" smtClean="0"/>
              <a:t> { get; set; }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endParaRPr lang="en-US" altLang="zh-CN" dirty="0" smtClean="0"/>
          </a:p>
          <a:p>
            <a:r>
              <a:rPr lang="en-US" altLang="zh-CN" dirty="0" smtClean="0"/>
              <a:t>    protected override void </a:t>
            </a:r>
            <a:r>
              <a:rPr lang="en-US" altLang="zh-CN" dirty="0" err="1" smtClean="0"/>
              <a:t>OnModelCreating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DbModelBuilder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modelBuilder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    {</a:t>
            </a:r>
            <a:endParaRPr lang="en-US" altLang="zh-CN" dirty="0" smtClean="0"/>
          </a:p>
          <a:p>
            <a:r>
              <a:rPr lang="en-US" altLang="zh-CN" dirty="0" smtClean="0"/>
              <a:t>    }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DbSet</a:t>
            </a:r>
            <a:r>
              <a:rPr lang="zh-CN" altLang="en-US" b="1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10682"/>
          </a:xfrm>
        </p:spPr>
        <p:txBody>
          <a:bodyPr/>
          <a:lstStyle/>
          <a:p>
            <a:r>
              <a:rPr lang="zh-CN" altLang="en-US" dirty="0"/>
              <a:t>如果要定义在</a:t>
            </a:r>
            <a:r>
              <a:rPr lang="en-US" altLang="zh-CN" dirty="0"/>
              <a:t>EF</a:t>
            </a:r>
            <a:r>
              <a:rPr lang="zh-CN" altLang="en-US" dirty="0"/>
              <a:t>中使用的表格或视图表，就要在</a:t>
            </a:r>
            <a:r>
              <a:rPr lang="en-US" altLang="zh-CN" dirty="0" err="1"/>
              <a:t>DbContext</a:t>
            </a:r>
            <a:r>
              <a:rPr lang="zh-CN" altLang="en-US" dirty="0"/>
              <a:t>的派生类内定义以</a:t>
            </a:r>
            <a:r>
              <a:rPr lang="en-US" altLang="zh-CN" dirty="0" err="1"/>
              <a:t>DbSet</a:t>
            </a:r>
            <a:r>
              <a:rPr lang="en-US" altLang="zh-CN" dirty="0"/>
              <a:t>&lt;T&gt;</a:t>
            </a:r>
            <a:r>
              <a:rPr lang="zh-CN" altLang="en-US" dirty="0"/>
              <a:t>为类型的属性。以下代码就定义了</a:t>
            </a:r>
            <a:r>
              <a:rPr lang="en-US" altLang="zh-CN" dirty="0"/>
              <a:t>Blog</a:t>
            </a:r>
            <a:r>
              <a:rPr lang="zh-CN" altLang="en-US" dirty="0"/>
              <a:t>和</a:t>
            </a:r>
            <a:r>
              <a:rPr lang="en-US" altLang="zh-CN" dirty="0" err="1"/>
              <a:t>BlogArticle</a:t>
            </a:r>
            <a:r>
              <a:rPr lang="zh-CN" altLang="en-US" dirty="0"/>
              <a:t>表格。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3136307"/>
            <a:ext cx="56116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BlogModel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DbContext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    public </a:t>
            </a:r>
            <a:r>
              <a:rPr lang="en-US" altLang="zh-CN" dirty="0" err="1" smtClean="0"/>
              <a:t>BlogModel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        : base("name=</a:t>
            </a:r>
            <a:r>
              <a:rPr lang="en-US" altLang="zh-CN" dirty="0" err="1" smtClean="0"/>
              <a:t>BlogModel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    {</a:t>
            </a:r>
            <a:endParaRPr lang="en-US" altLang="zh-CN" dirty="0" smtClean="0"/>
          </a:p>
          <a:p>
            <a:r>
              <a:rPr lang="en-US" altLang="zh-CN" dirty="0" smtClean="0"/>
              <a:t>    }</a:t>
            </a:r>
            <a:endParaRPr lang="en-US" altLang="zh-CN" dirty="0" smtClean="0"/>
          </a:p>
          <a:p>
            <a:r>
              <a:rPr lang="en-US" altLang="zh-CN" dirty="0" smtClean="0"/>
              <a:t>    public virtual </a:t>
            </a:r>
            <a:r>
              <a:rPr lang="en-US" altLang="zh-CN" dirty="0" err="1" smtClean="0"/>
              <a:t>DbSet</a:t>
            </a:r>
            <a:r>
              <a:rPr lang="en-US" altLang="zh-CN" dirty="0" smtClean="0"/>
              <a:t>&lt;Blog&gt; Blog { get; set; }</a:t>
            </a:r>
            <a:endParaRPr lang="en-US" altLang="zh-CN" dirty="0" smtClean="0"/>
          </a:p>
          <a:p>
            <a:r>
              <a:rPr lang="en-US" altLang="zh-CN" dirty="0" smtClean="0"/>
              <a:t>    public virtual </a:t>
            </a:r>
            <a:r>
              <a:rPr lang="en-US" altLang="zh-CN" dirty="0" err="1" smtClean="0"/>
              <a:t>DbSet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BlogArticle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BlogArticle</a:t>
            </a:r>
            <a:r>
              <a:rPr lang="en-US" altLang="zh-CN" dirty="0" smtClean="0"/>
              <a:t> { get; set; }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DbSet</a:t>
            </a:r>
            <a:r>
              <a:rPr lang="zh-CN" altLang="en-US" b="1" dirty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因为这些代码没有明确定义，所以</a:t>
            </a:r>
            <a:r>
              <a:rPr lang="en-US" altLang="zh-CN" dirty="0" err="1"/>
              <a:t>DbContext</a:t>
            </a:r>
            <a:r>
              <a:rPr lang="zh-CN" altLang="en-US" dirty="0"/>
              <a:t>会按照默认的条件生成表格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/>
              <a:t>表格名称有</a:t>
            </a:r>
            <a:r>
              <a:rPr lang="en-US" altLang="zh-CN" dirty="0" err="1"/>
              <a:t>DbSet</a:t>
            </a:r>
            <a:r>
              <a:rPr lang="en-US" altLang="zh-CN" dirty="0"/>
              <a:t>&lt;T&gt;</a:t>
            </a:r>
            <a:r>
              <a:rPr lang="zh-CN" altLang="en-US" dirty="0"/>
              <a:t>所引入的类型名称进行单数化或复数化。</a:t>
            </a:r>
            <a:endParaRPr lang="zh-CN" altLang="en-US" dirty="0"/>
          </a:p>
          <a:p>
            <a:pPr lvl="1"/>
            <a:r>
              <a:rPr lang="zh-CN" altLang="en-US" dirty="0"/>
              <a:t>只要名称是</a:t>
            </a:r>
            <a:r>
              <a:rPr lang="en-US" altLang="zh-CN" dirty="0"/>
              <a:t>ID</a:t>
            </a:r>
            <a:r>
              <a:rPr lang="zh-CN" altLang="en-US" dirty="0"/>
              <a:t>的都会变成主键</a:t>
            </a:r>
            <a:r>
              <a:rPr lang="en-US" altLang="zh-CN" dirty="0"/>
              <a:t>(Primary Key)</a:t>
            </a:r>
            <a:endParaRPr lang="en-US" altLang="zh-CN" dirty="0"/>
          </a:p>
          <a:p>
            <a:pPr lvl="1"/>
            <a:r>
              <a:rPr lang="zh-CN" altLang="en-US" dirty="0"/>
              <a:t>字段类型按照默认方式。</a:t>
            </a:r>
            <a:endParaRPr lang="zh-CN" altLang="en-US" dirty="0"/>
          </a:p>
          <a:p>
            <a:pPr lvl="1"/>
            <a:r>
              <a:rPr lang="zh-CN" altLang="en-US" dirty="0"/>
              <a:t>若字段类型采用</a:t>
            </a:r>
            <a:r>
              <a:rPr lang="en-US" altLang="zh-CN" dirty="0" err="1"/>
              <a:t>Nullable</a:t>
            </a:r>
            <a:r>
              <a:rPr lang="en-US" altLang="zh-CN" dirty="0"/>
              <a:t>&lt;T&gt;</a:t>
            </a:r>
            <a:r>
              <a:rPr lang="zh-CN" altLang="en-US" dirty="0"/>
              <a:t>类型时，那么字段会自动设置为允许</a:t>
            </a:r>
            <a:r>
              <a:rPr lang="en-US" altLang="zh-CN" dirty="0"/>
              <a:t>NULL</a:t>
            </a:r>
            <a:r>
              <a:rPr lang="zh-CN" altLang="en-US" dirty="0"/>
              <a:t>，而</a:t>
            </a:r>
            <a:r>
              <a:rPr lang="en-US" altLang="zh-CN" dirty="0"/>
              <a:t>string</a:t>
            </a:r>
            <a:r>
              <a:rPr lang="zh-CN" altLang="en-US" dirty="0"/>
              <a:t>默认就允许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只要类型中有定义连接到别的类型的属性，且另一端有连接到原本的类型时，即会在数据库中加入外键约束。至于是何种约束，要看是一对一，一对多，或是多对多。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三</a:t>
            </a:r>
            <a:r>
              <a:rPr lang="zh-CN" altLang="en-US" dirty="0"/>
              <a:t>类实体与数据库映射的方法</a:t>
            </a:r>
            <a:endParaRPr lang="zh-CN" altLang="en-US" dirty="0"/>
          </a:p>
          <a:p>
            <a:r>
              <a:rPr lang="zh-CN" altLang="en-US" dirty="0"/>
              <a:t>整体介绍</a:t>
            </a:r>
            <a:endParaRPr lang="zh-CN" altLang="en-US" dirty="0"/>
          </a:p>
          <a:p>
            <a:pPr lvl="1"/>
            <a:r>
              <a:rPr lang="en-US" altLang="zh-CN" dirty="0" err="1"/>
              <a:t>CodeFirst</a:t>
            </a:r>
            <a:r>
              <a:rPr lang="zh-CN" altLang="en-US" dirty="0"/>
              <a:t>主要实体类介绍</a:t>
            </a:r>
            <a:endParaRPr lang="zh-CN" altLang="en-US" dirty="0"/>
          </a:p>
          <a:p>
            <a:pPr lvl="1"/>
            <a:r>
              <a:rPr lang="zh-CN" altLang="en-US" dirty="0"/>
              <a:t>连接字符串</a:t>
            </a:r>
            <a:endParaRPr lang="zh-CN" altLang="en-US" dirty="0"/>
          </a:p>
          <a:p>
            <a:pPr lvl="1"/>
            <a:r>
              <a:rPr lang="zh-CN" altLang="en-US" dirty="0"/>
              <a:t>数据读取和使用方法</a:t>
            </a:r>
            <a:endParaRPr lang="zh-CN" altLang="en-US" dirty="0"/>
          </a:p>
          <a:p>
            <a:r>
              <a:rPr lang="zh-CN" altLang="en-US" dirty="0"/>
              <a:t>映射</a:t>
            </a:r>
            <a:endParaRPr lang="zh-CN" altLang="en-US" dirty="0"/>
          </a:p>
          <a:p>
            <a:pPr lvl="1"/>
            <a:r>
              <a:rPr lang="en-US" altLang="zh-CN" dirty="0" err="1"/>
              <a:t>DbContex</a:t>
            </a:r>
            <a:r>
              <a:rPr lang="zh-CN" altLang="en-US" dirty="0"/>
              <a:t>类</a:t>
            </a:r>
            <a:endParaRPr lang="zh-CN" altLang="en-US" dirty="0"/>
          </a:p>
          <a:p>
            <a:pPr lvl="1"/>
            <a:r>
              <a:rPr lang="en-US" altLang="zh-CN" dirty="0" err="1"/>
              <a:t>DbSet</a:t>
            </a:r>
            <a:r>
              <a:rPr lang="zh-CN" altLang="en-US" dirty="0"/>
              <a:t>属性</a:t>
            </a:r>
            <a:endParaRPr lang="zh-CN" altLang="en-US" dirty="0"/>
          </a:p>
          <a:p>
            <a:pPr lvl="1"/>
            <a:r>
              <a:rPr lang="en-US" altLang="zh-CN" dirty="0" err="1"/>
              <a:t>OnModelCreating</a:t>
            </a:r>
            <a:r>
              <a:rPr lang="zh-CN" altLang="en-US" dirty="0"/>
              <a:t>方法</a:t>
            </a:r>
            <a:endParaRPr lang="zh-CN" altLang="en-US" dirty="0"/>
          </a:p>
          <a:p>
            <a:pPr lvl="1"/>
            <a:r>
              <a:rPr lang="en-US" altLang="zh-CN" dirty="0"/>
              <a:t>Data Annotation</a:t>
            </a:r>
            <a:r>
              <a:rPr lang="zh-CN" altLang="en-US" dirty="0"/>
              <a:t>和</a:t>
            </a:r>
            <a:r>
              <a:rPr lang="en-US" altLang="zh-CN" dirty="0"/>
              <a:t>Fluent API</a:t>
            </a:r>
            <a:r>
              <a:rPr lang="zh-CN" altLang="en-US" dirty="0"/>
              <a:t>介绍</a:t>
            </a:r>
            <a:endParaRPr lang="zh-CN" altLang="en-US" dirty="0"/>
          </a:p>
          <a:p>
            <a:pPr lvl="1"/>
            <a:r>
              <a:rPr lang="zh-CN" altLang="en-US" dirty="0"/>
              <a:t>继承</a:t>
            </a:r>
            <a:r>
              <a:rPr lang="en-US" altLang="zh-CN" dirty="0" err="1"/>
              <a:t>EntityTypeConfiguration</a:t>
            </a:r>
            <a:r>
              <a:rPr lang="en-US" altLang="zh-CN" dirty="0"/>
              <a:t>&lt;</a:t>
            </a:r>
            <a:r>
              <a:rPr lang="en-US" altLang="zh-CN" dirty="0" err="1"/>
              <a:t>EntityType</a:t>
            </a:r>
            <a:r>
              <a:rPr lang="en-US" altLang="zh-CN" dirty="0"/>
              <a:t>&gt;</a:t>
            </a:r>
            <a:r>
              <a:rPr lang="zh-CN" altLang="en-US" dirty="0"/>
              <a:t>并添加映射代码</a:t>
            </a:r>
            <a:endParaRPr lang="zh-CN" altLang="en-US" dirty="0"/>
          </a:p>
          <a:p>
            <a:r>
              <a:rPr lang="zh-CN" altLang="en-US" dirty="0"/>
              <a:t>字段属性配置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Annotation</a:t>
            </a:r>
            <a:r>
              <a:rPr lang="zh-CN" altLang="en-US" b="1" dirty="0"/>
              <a:t>和</a:t>
            </a:r>
            <a:r>
              <a:rPr lang="en-US" altLang="zh-CN" b="1" dirty="0"/>
              <a:t>Fluent API</a:t>
            </a:r>
            <a:r>
              <a:rPr lang="zh-CN" altLang="en-US" b="1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83392"/>
          </a:xfrm>
        </p:spPr>
        <p:txBody>
          <a:bodyPr/>
          <a:lstStyle/>
          <a:p>
            <a:r>
              <a:rPr lang="en-US" altLang="zh-CN" dirty="0"/>
              <a:t>Data Annotation</a:t>
            </a:r>
            <a:r>
              <a:rPr lang="zh-CN" altLang="en-US" dirty="0"/>
              <a:t>是在实体类的属性上添加注释，如下所示：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2709017"/>
            <a:ext cx="39335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public class User</a:t>
            </a:r>
            <a:endParaRPr lang="en-US" altLang="zh-CN" dirty="0" smtClean="0"/>
          </a:p>
          <a:p>
            <a:r>
              <a:rPr lang="en-US" altLang="zh-CN" dirty="0" smtClean="0"/>
              <a:t>    {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下面的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是主键</a:t>
            </a:r>
            <a:endParaRPr lang="zh-CN" altLang="en-US" dirty="0" smtClean="0"/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[Key]</a:t>
            </a:r>
            <a:endParaRPr lang="en-US" altLang="zh-CN" dirty="0" smtClean="0"/>
          </a:p>
          <a:p>
            <a:r>
              <a:rPr lang="en-US" altLang="zh-CN" dirty="0" smtClean="0"/>
              <a:t>    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Id { get; set; }</a:t>
            </a:r>
            <a:endParaRPr lang="en-US" altLang="zh-CN" dirty="0" smtClean="0"/>
          </a:p>
          <a:p>
            <a:r>
              <a:rPr lang="en-US" altLang="zh-CN" dirty="0" smtClean="0"/>
              <a:t>        public string </a:t>
            </a:r>
            <a:r>
              <a:rPr lang="en-US" altLang="zh-CN" dirty="0" err="1" smtClean="0"/>
              <a:t>LoginName</a:t>
            </a:r>
            <a:r>
              <a:rPr lang="en-US" altLang="zh-CN" dirty="0" smtClean="0"/>
              <a:t> { get; set; 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//</a:t>
            </a:r>
            <a:r>
              <a:rPr lang="zh-CN" altLang="en-US" dirty="0" smtClean="0"/>
              <a:t>对应有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blog</a:t>
            </a:r>
            <a:endParaRPr lang="en-US" altLang="zh-CN" dirty="0" smtClean="0"/>
          </a:p>
          <a:p>
            <a:r>
              <a:rPr lang="en-US" altLang="zh-CN" dirty="0" smtClean="0"/>
              <a:t>        public Blog </a:t>
            </a:r>
            <a:r>
              <a:rPr lang="en-US" altLang="zh-CN" dirty="0" err="1" smtClean="0"/>
              <a:t>Blog</a:t>
            </a:r>
            <a:r>
              <a:rPr lang="en-US" altLang="zh-CN" dirty="0" smtClean="0"/>
              <a:t> { get; set; }</a:t>
            </a:r>
            <a:endParaRPr lang="en-US" altLang="zh-CN" dirty="0" smtClean="0"/>
          </a:p>
          <a:p>
            <a:r>
              <a:rPr lang="en-US" altLang="zh-CN" dirty="0" smtClean="0"/>
              <a:t>    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62227" y="2610683"/>
            <a:ext cx="32229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</a:t>
            </a:r>
            <a:r>
              <a:rPr lang="zh-CN" altLang="en-US" dirty="0"/>
              <a:t>支持的完整的注释列表：</a:t>
            </a:r>
            <a:endParaRPr lang="zh-CN" altLang="en-US" dirty="0"/>
          </a:p>
          <a:p>
            <a:r>
              <a:rPr lang="en-US" altLang="zh-CN" dirty="0" err="1"/>
              <a:t>KeyAttribute</a:t>
            </a:r>
            <a:endParaRPr lang="en-US" altLang="zh-CN" dirty="0"/>
          </a:p>
          <a:p>
            <a:r>
              <a:rPr lang="en-US" altLang="zh-CN" dirty="0" err="1"/>
              <a:t>StringLengthAttribute</a:t>
            </a:r>
            <a:endParaRPr lang="en-US" altLang="zh-CN" dirty="0"/>
          </a:p>
          <a:p>
            <a:r>
              <a:rPr lang="en-US" altLang="zh-CN" dirty="0" err="1"/>
              <a:t>MaxLengthAttribute</a:t>
            </a:r>
            <a:endParaRPr lang="en-US" altLang="zh-CN" dirty="0"/>
          </a:p>
          <a:p>
            <a:r>
              <a:rPr lang="en-US" altLang="zh-CN" dirty="0" err="1"/>
              <a:t>ConcurrencyCheckAttribute</a:t>
            </a:r>
            <a:endParaRPr lang="en-US" altLang="zh-CN" dirty="0"/>
          </a:p>
          <a:p>
            <a:r>
              <a:rPr lang="en-US" altLang="zh-CN" dirty="0" err="1"/>
              <a:t>RequiredAttribute</a:t>
            </a:r>
            <a:endParaRPr lang="en-US" altLang="zh-CN" dirty="0"/>
          </a:p>
          <a:p>
            <a:r>
              <a:rPr lang="en-US" altLang="zh-CN" dirty="0" err="1"/>
              <a:t>TimestampAttribute</a:t>
            </a:r>
            <a:endParaRPr lang="en-US" altLang="zh-CN" dirty="0"/>
          </a:p>
          <a:p>
            <a:r>
              <a:rPr lang="en-US" altLang="zh-CN" dirty="0" err="1"/>
              <a:t>ComplexTypeAttribute</a:t>
            </a:r>
            <a:endParaRPr lang="en-US" altLang="zh-CN" dirty="0"/>
          </a:p>
          <a:p>
            <a:r>
              <a:rPr lang="en-US" altLang="zh-CN" dirty="0" err="1"/>
              <a:t>ColumnAttribute</a:t>
            </a:r>
            <a:endParaRPr lang="en-US" altLang="zh-CN" dirty="0"/>
          </a:p>
          <a:p>
            <a:r>
              <a:rPr lang="en-US" altLang="zh-CN" dirty="0" err="1"/>
              <a:t>TableAttribute</a:t>
            </a:r>
            <a:endParaRPr lang="en-US" altLang="zh-CN" dirty="0"/>
          </a:p>
          <a:p>
            <a:r>
              <a:rPr lang="en-US" altLang="zh-CN" dirty="0" err="1"/>
              <a:t>InversePropertyAttribute</a:t>
            </a:r>
            <a:endParaRPr lang="en-US" altLang="zh-CN" dirty="0"/>
          </a:p>
          <a:p>
            <a:r>
              <a:rPr lang="en-US" altLang="zh-CN" dirty="0" err="1"/>
              <a:t>ForeignKeyAttribute</a:t>
            </a:r>
            <a:endParaRPr lang="en-US" altLang="zh-CN" dirty="0"/>
          </a:p>
          <a:p>
            <a:r>
              <a:rPr lang="en-US" altLang="zh-CN" dirty="0" err="1"/>
              <a:t>DatabaseGeneratedAttribute</a:t>
            </a:r>
            <a:endParaRPr lang="en-US" altLang="zh-CN" dirty="0"/>
          </a:p>
          <a:p>
            <a:r>
              <a:rPr lang="en-US" altLang="zh-CN" dirty="0" err="1" smtClean="0"/>
              <a:t>NotMappedAttribute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Fluent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3590"/>
          </a:xfrm>
        </p:spPr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Data Annotation</a:t>
            </a:r>
            <a:r>
              <a:rPr lang="zh-CN" altLang="en-US" dirty="0"/>
              <a:t>不利于解耦合，所以一般使用</a:t>
            </a:r>
            <a:r>
              <a:rPr lang="en-US" altLang="zh-CN" dirty="0"/>
              <a:t>Fluent API</a:t>
            </a:r>
            <a:r>
              <a:rPr lang="zh-CN" altLang="en-US" dirty="0"/>
              <a:t>。 </a:t>
            </a:r>
            <a:r>
              <a:rPr lang="en-US" altLang="zh-CN" dirty="0"/>
              <a:t>Fluent API</a:t>
            </a:r>
            <a:r>
              <a:rPr lang="zh-CN" altLang="en-US" dirty="0"/>
              <a:t>是在</a:t>
            </a:r>
            <a:r>
              <a:rPr lang="en-US" altLang="zh-CN" dirty="0" err="1"/>
              <a:t>OnModelCreating</a:t>
            </a:r>
            <a:r>
              <a:rPr lang="en-US" altLang="zh-CN" dirty="0"/>
              <a:t>()</a:t>
            </a:r>
            <a:r>
              <a:rPr lang="zh-CN" altLang="en-US" dirty="0"/>
              <a:t>方法中添加代码，如下：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3119215"/>
            <a:ext cx="78615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protected override void </a:t>
            </a:r>
            <a:r>
              <a:rPr lang="en-US" altLang="zh-CN" dirty="0" err="1" smtClean="0"/>
              <a:t>OnModelCreating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DbModelBuilder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modelBuilder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    #region </a:t>
            </a:r>
            <a:r>
              <a:rPr lang="zh-CN" altLang="en-US" dirty="0" smtClean="0"/>
              <a:t>定义各个表格的名称和类型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//Blog</a:t>
            </a:r>
            <a:r>
              <a:rPr lang="zh-CN" altLang="en-US" dirty="0" smtClean="0"/>
              <a:t>类要映射到数据库内的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表格，默认是</a:t>
            </a:r>
            <a:r>
              <a:rPr lang="en-US" altLang="zh-CN" dirty="0" smtClean="0"/>
              <a:t>blogs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blogTable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modelBuilder.Entity</a:t>
            </a:r>
            <a:r>
              <a:rPr lang="en-US" altLang="zh-CN" dirty="0" smtClean="0"/>
              <a:t>&lt;Blog&gt;().</a:t>
            </a:r>
            <a:r>
              <a:rPr lang="en-US" altLang="zh-CN" dirty="0" err="1" smtClean="0"/>
              <a:t>ToTable</a:t>
            </a:r>
            <a:r>
              <a:rPr lang="en-US" altLang="zh-CN" dirty="0" smtClean="0"/>
              <a:t>("Blog");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user = </a:t>
            </a:r>
            <a:r>
              <a:rPr lang="en-US" altLang="zh-CN" dirty="0" err="1" smtClean="0"/>
              <a:t>modelBuilder.Entity</a:t>
            </a:r>
            <a:r>
              <a:rPr lang="en-US" altLang="zh-CN" dirty="0" smtClean="0"/>
              <a:t>&lt;User&gt;();</a:t>
            </a:r>
            <a:endParaRPr lang="en-US" altLang="zh-CN" dirty="0" smtClean="0"/>
          </a:p>
          <a:p>
            <a:r>
              <a:rPr lang="en-US" altLang="zh-CN" dirty="0" smtClean="0"/>
              <a:t>    //</a:t>
            </a:r>
            <a:r>
              <a:rPr lang="en-US" altLang="zh-CN" dirty="0" err="1" smtClean="0"/>
              <a:t>BlogArticle</a:t>
            </a:r>
            <a:r>
              <a:rPr lang="zh-CN" altLang="en-US" dirty="0" smtClean="0"/>
              <a:t>类要映射到数据库内的</a:t>
            </a:r>
            <a:r>
              <a:rPr lang="en-US" altLang="zh-CN" dirty="0" err="1" smtClean="0"/>
              <a:t>BlogArticle</a:t>
            </a:r>
            <a:r>
              <a:rPr lang="zh-CN" altLang="en-US" dirty="0" smtClean="0"/>
              <a:t>表格，默认是</a:t>
            </a:r>
            <a:r>
              <a:rPr lang="en-US" altLang="zh-CN" dirty="0" err="1" smtClean="0"/>
              <a:t>BlogArticles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blogArticleTable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modelBuilder.Entity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BlogArticle</a:t>
            </a:r>
            <a:r>
              <a:rPr lang="en-US" altLang="zh-CN" dirty="0" smtClean="0"/>
              <a:t>&gt;().</a:t>
            </a:r>
            <a:r>
              <a:rPr lang="en-US" altLang="zh-CN" dirty="0" err="1" smtClean="0"/>
              <a:t>ToTable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BlogArticle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blogInfo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modelBuilder.Entity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BlogInfo</a:t>
            </a:r>
            <a:r>
              <a:rPr lang="en-US" altLang="zh-CN" dirty="0" smtClean="0"/>
              <a:t>&gt;().</a:t>
            </a:r>
            <a:r>
              <a:rPr lang="en-US" altLang="zh-CN" dirty="0" err="1" smtClean="0"/>
              <a:t>ToTable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BlogInfo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blogFile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modelBuilder.Entity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BlogFile</a:t>
            </a:r>
            <a:r>
              <a:rPr lang="en-US" altLang="zh-CN" dirty="0" smtClean="0"/>
              <a:t>&gt;().</a:t>
            </a:r>
            <a:r>
              <a:rPr lang="en-US" altLang="zh-CN" dirty="0" err="1" smtClean="0"/>
              <a:t>ToTable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BlogFile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dirty="0" smtClean="0"/>
              <a:t>    #</a:t>
            </a:r>
            <a:r>
              <a:rPr lang="en-US" altLang="zh-CN" dirty="0" err="1" smtClean="0"/>
              <a:t>endregion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继承</a:t>
            </a:r>
            <a:r>
              <a:rPr lang="en-US" altLang="zh-CN" sz="2800" b="1" dirty="0" err="1"/>
              <a:t>EntityTypeConfiguration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EntityType</a:t>
            </a:r>
            <a:r>
              <a:rPr lang="en-US" altLang="zh-CN" sz="2800" b="1" dirty="0"/>
              <a:t>&gt;</a:t>
            </a:r>
            <a:r>
              <a:rPr lang="zh-CN" altLang="en-US" sz="2800" b="1" dirty="0"/>
              <a:t>并添加映射</a:t>
            </a:r>
            <a:r>
              <a:rPr lang="zh-CN" altLang="en-US" sz="2800" b="1" dirty="0" smtClean="0"/>
              <a:t>代码</a:t>
            </a:r>
            <a:endParaRPr lang="zh-CN" altLang="en-US" sz="2800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82495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>
                <a:latin typeface="+mn-ea"/>
              </a:rPr>
              <a:t>使用上面这种方法的一个问题是</a:t>
            </a:r>
            <a:r>
              <a:rPr lang="en-US" altLang="zh-CN" sz="2000" dirty="0" err="1">
                <a:latin typeface="+mn-ea"/>
              </a:rPr>
              <a:t>OnModelCreating</a:t>
            </a:r>
            <a:r>
              <a:rPr lang="zh-CN" altLang="en-US" sz="2000" dirty="0">
                <a:latin typeface="+mn-ea"/>
              </a:rPr>
              <a:t>方法会随着映射配置的增多而越来越大。一种更好的方法是继承</a:t>
            </a:r>
            <a:r>
              <a:rPr lang="en-US" altLang="zh-CN" sz="2000" dirty="0" err="1">
                <a:latin typeface="+mn-ea"/>
              </a:rPr>
              <a:t>EntityTyptConfiguration</a:t>
            </a:r>
            <a:r>
              <a:rPr lang="en-US" altLang="zh-CN" sz="2000" dirty="0">
                <a:latin typeface="+mn-ea"/>
              </a:rPr>
              <a:t>&lt;</a:t>
            </a:r>
            <a:r>
              <a:rPr lang="en-US" altLang="zh-CN" sz="2000" dirty="0" err="1">
                <a:latin typeface="+mn-ea"/>
              </a:rPr>
              <a:t>EntityType</a:t>
            </a:r>
            <a:r>
              <a:rPr lang="en-US" altLang="zh-CN" sz="2000" dirty="0">
                <a:latin typeface="+mn-ea"/>
              </a:rPr>
              <a:t>&gt;</a:t>
            </a:r>
            <a:r>
              <a:rPr lang="zh-CN" altLang="en-US" sz="2000" dirty="0">
                <a:latin typeface="+mn-ea"/>
              </a:rPr>
              <a:t>并在这个类中添加映射代码，如：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650" y="3008120"/>
            <a:ext cx="7886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UserMap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EntityTypeConfiguration</a:t>
            </a:r>
            <a:r>
              <a:rPr lang="en-US" altLang="zh-CN" dirty="0" smtClean="0"/>
              <a:t>&lt;User&gt;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    public </a:t>
            </a:r>
            <a:r>
              <a:rPr lang="en-US" altLang="zh-CN" dirty="0" err="1" smtClean="0"/>
              <a:t>UserMap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    {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this.ToTable</a:t>
            </a:r>
            <a:r>
              <a:rPr lang="en-US" altLang="zh-CN" dirty="0" smtClean="0"/>
              <a:t>("User");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this.HasKey</a:t>
            </a:r>
            <a:r>
              <a:rPr lang="en-US" altLang="zh-CN" dirty="0" smtClean="0"/>
              <a:t>(c =&gt; </a:t>
            </a:r>
            <a:r>
              <a:rPr lang="en-US" altLang="zh-CN" dirty="0" err="1" smtClean="0"/>
              <a:t>c.Id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        //</a:t>
            </a:r>
            <a:r>
              <a:rPr lang="zh-CN" altLang="en-US" dirty="0" smtClean="0"/>
              <a:t>下面是</a:t>
            </a:r>
            <a:r>
              <a:rPr lang="en-US" altLang="zh-CN" dirty="0" smtClean="0"/>
              <a:t>1-to-0~1</a:t>
            </a:r>
            <a:r>
              <a:rPr lang="zh-CN" altLang="en-US" dirty="0" smtClean="0"/>
              <a:t>关系一个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可以没有或者一个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，对应一个或多个，是通过在实体类中写的</a:t>
            </a:r>
            <a:endParaRPr lang="zh-CN" altLang="en-US" dirty="0" smtClean="0"/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this.HasRequired</a:t>
            </a:r>
            <a:r>
              <a:rPr lang="en-US" altLang="zh-CN" dirty="0" smtClean="0"/>
              <a:t>(c =&gt; </a:t>
            </a:r>
            <a:r>
              <a:rPr lang="en-US" altLang="zh-CN" dirty="0" err="1" smtClean="0"/>
              <a:t>c.Blog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            .</a:t>
            </a:r>
            <a:r>
              <a:rPr lang="en-US" altLang="zh-CN" dirty="0" err="1" smtClean="0"/>
              <a:t>WithOptional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r>
              <a:rPr lang="en-US" altLang="zh-CN" dirty="0" smtClean="0"/>
              <a:t>    }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ym typeface="+mn-ea"/>
              </a:rPr>
              <a:t>继承</a:t>
            </a:r>
            <a:r>
              <a:rPr lang="en-US" altLang="zh-CN" sz="3200" b="1" dirty="0" err="1">
                <a:sym typeface="+mn-ea"/>
              </a:rPr>
              <a:t>EntityTypeConfiguration</a:t>
            </a:r>
            <a:r>
              <a:rPr lang="en-US" altLang="zh-CN" sz="3200" b="1" dirty="0">
                <a:sym typeface="+mn-ea"/>
              </a:rPr>
              <a:t>&lt;</a:t>
            </a:r>
            <a:r>
              <a:rPr lang="en-US" altLang="zh-CN" sz="3200" b="1" dirty="0" err="1">
                <a:sym typeface="+mn-ea"/>
              </a:rPr>
              <a:t>EntityType</a:t>
            </a:r>
            <a:r>
              <a:rPr lang="en-US" altLang="zh-CN" sz="3200" b="1" dirty="0">
                <a:sym typeface="+mn-ea"/>
              </a:rPr>
              <a:t>&gt;</a:t>
            </a:r>
            <a:r>
              <a:rPr lang="zh-CN" altLang="en-US" sz="3200" b="1" dirty="0">
                <a:sym typeface="+mn-ea"/>
              </a:rPr>
              <a:t>并添加映射</a:t>
            </a:r>
            <a:r>
              <a:rPr lang="zh-CN" altLang="en-US" sz="3200" b="1" dirty="0" smtClean="0">
                <a:sym typeface="+mn-ea"/>
              </a:rPr>
              <a:t>代码</a:t>
            </a:r>
            <a:endParaRPr lang="zh-CN" altLang="en-US" sz="3200" b="1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58652"/>
          </a:xfrm>
        </p:spPr>
        <p:txBody>
          <a:bodyPr/>
          <a:lstStyle/>
          <a:p>
            <a:r>
              <a:rPr lang="zh-CN" altLang="en-US" dirty="0"/>
              <a:t>然后在</a:t>
            </a:r>
            <a:r>
              <a:rPr lang="en-US" altLang="zh-CN" dirty="0" err="1"/>
              <a:t>OnModelCreating</a:t>
            </a:r>
            <a:r>
              <a:rPr lang="zh-CN" altLang="en-US" dirty="0"/>
              <a:t>中添加映射的配置信息：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2452318"/>
            <a:ext cx="78867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protected override void </a:t>
            </a:r>
            <a:r>
              <a:rPr lang="en-US" altLang="zh-CN" sz="1400" dirty="0" err="1" smtClean="0"/>
              <a:t>OnModelCreating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DbModelBuilder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modelBuilder</a:t>
            </a:r>
            <a:r>
              <a:rPr lang="en-US" altLang="zh-CN" sz="1400" dirty="0" smtClean="0"/>
              <a:t>)</a:t>
            </a:r>
            <a:endParaRPr lang="en-US" altLang="zh-CN" sz="1400" dirty="0" smtClean="0"/>
          </a:p>
          <a:p>
            <a:r>
              <a:rPr lang="en-US" altLang="zh-CN" sz="1400" dirty="0" smtClean="0"/>
              <a:t>{</a:t>
            </a:r>
            <a:endParaRPr lang="en-US" altLang="zh-CN" sz="1400" dirty="0" smtClean="0"/>
          </a:p>
          <a:p>
            <a:r>
              <a:rPr lang="en-US" altLang="zh-CN" sz="1400" dirty="0" smtClean="0"/>
              <a:t>    //</a:t>
            </a:r>
            <a:r>
              <a:rPr lang="zh-CN" altLang="en-US" sz="1400" dirty="0" smtClean="0"/>
              <a:t>单独配置一条配置信息</a:t>
            </a:r>
            <a:endParaRPr lang="zh-CN" altLang="en-US" sz="1400" dirty="0" smtClean="0"/>
          </a:p>
          <a:p>
            <a:r>
              <a:rPr lang="zh-CN" altLang="en-US" sz="1400" dirty="0" smtClean="0"/>
              <a:t>    </a:t>
            </a:r>
            <a:r>
              <a:rPr lang="en-US" altLang="zh-CN" sz="1400" dirty="0" err="1" smtClean="0"/>
              <a:t>modelBuilder.Configurations.Add</a:t>
            </a:r>
            <a:r>
              <a:rPr lang="en-US" altLang="zh-CN" sz="1400" dirty="0" smtClean="0"/>
              <a:t>(new </a:t>
            </a:r>
            <a:r>
              <a:rPr lang="en-US" altLang="zh-CN" sz="1400" dirty="0" err="1" smtClean="0"/>
              <a:t>UserMap</a:t>
            </a:r>
            <a:r>
              <a:rPr lang="en-US" altLang="zh-CN" sz="1400" dirty="0" smtClean="0"/>
              <a:t>());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endParaRPr lang="en-US" altLang="zh-CN" sz="1400" dirty="0" smtClean="0"/>
          </a:p>
          <a:p>
            <a:r>
              <a:rPr lang="en-US" altLang="zh-CN" sz="1400" dirty="0" smtClean="0"/>
              <a:t>    //</a:t>
            </a:r>
            <a:r>
              <a:rPr lang="zh-CN" altLang="en-US" sz="1400" dirty="0" smtClean="0"/>
              <a:t>使用反射将程序集中所有的</a:t>
            </a:r>
            <a:r>
              <a:rPr lang="en-US" altLang="zh-CN" sz="1400" dirty="0" err="1" smtClean="0"/>
              <a:t>EntityTypeConfiguration</a:t>
            </a:r>
            <a:r>
              <a:rPr lang="en-US" altLang="zh-CN" sz="1400" dirty="0" smtClean="0"/>
              <a:t>&lt;&gt;</a:t>
            </a:r>
            <a:r>
              <a:rPr lang="zh-CN" altLang="en-US" sz="1400" dirty="0" smtClean="0"/>
              <a:t>一次性添加到</a:t>
            </a:r>
            <a:r>
              <a:rPr lang="en-US" altLang="zh-CN" sz="1400" dirty="0" err="1" smtClean="0"/>
              <a:t>modelBuilder.Configurations</a:t>
            </a:r>
            <a:r>
              <a:rPr lang="zh-CN" altLang="en-US" sz="1400" dirty="0" smtClean="0"/>
              <a:t>集合中</a:t>
            </a:r>
            <a:endParaRPr lang="zh-CN" altLang="en-US" sz="1400" dirty="0" smtClean="0"/>
          </a:p>
          <a:p>
            <a:r>
              <a:rPr lang="zh-CN" altLang="en-US" sz="1400" dirty="0" smtClean="0"/>
              <a:t>    </a:t>
            </a: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typesToRegister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Assembly.GetExecutingAssembly</a:t>
            </a:r>
            <a:r>
              <a:rPr lang="en-US" altLang="zh-CN" sz="1400" dirty="0" smtClean="0"/>
              <a:t>().</a:t>
            </a:r>
            <a:r>
              <a:rPr lang="en-US" altLang="zh-CN" sz="1400" dirty="0" err="1" smtClean="0"/>
              <a:t>GetTypes</a:t>
            </a:r>
            <a:r>
              <a:rPr lang="en-US" altLang="zh-CN" sz="1400" dirty="0" smtClean="0"/>
              <a:t>()</a:t>
            </a:r>
            <a:endParaRPr lang="en-US" altLang="zh-CN" sz="1400" dirty="0" smtClean="0"/>
          </a:p>
          <a:p>
            <a:r>
              <a:rPr lang="en-US" altLang="zh-CN" sz="1400" dirty="0" smtClean="0"/>
              <a:t>        .Where(type =&gt; !</a:t>
            </a:r>
            <a:r>
              <a:rPr lang="en-US" altLang="zh-CN" sz="1400" dirty="0" err="1" smtClean="0"/>
              <a:t>String.IsNullOrEmpty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type.Namespace</a:t>
            </a:r>
            <a:r>
              <a:rPr lang="en-US" altLang="zh-CN" sz="1400" dirty="0" smtClean="0"/>
              <a:t>))</a:t>
            </a:r>
            <a:endParaRPr lang="en-US" altLang="zh-CN" sz="1400" dirty="0" smtClean="0"/>
          </a:p>
          <a:p>
            <a:r>
              <a:rPr lang="en-US" altLang="zh-CN" sz="1400" dirty="0" smtClean="0"/>
              <a:t>        .Where(type =&gt; </a:t>
            </a:r>
            <a:r>
              <a:rPr lang="en-US" altLang="zh-CN" sz="1400" dirty="0" err="1" smtClean="0"/>
              <a:t>type.BaseType</a:t>
            </a:r>
            <a:r>
              <a:rPr lang="en-US" altLang="zh-CN" sz="1400" dirty="0" smtClean="0"/>
              <a:t> != null &amp;&amp; </a:t>
            </a:r>
            <a:r>
              <a:rPr lang="en-US" altLang="zh-CN" sz="1400" dirty="0" err="1" smtClean="0"/>
              <a:t>type.BaseType.IsGenericType</a:t>
            </a:r>
            <a:r>
              <a:rPr lang="en-US" altLang="zh-CN" sz="1400" dirty="0" smtClean="0"/>
              <a:t> &amp;&amp; </a:t>
            </a:r>
            <a:r>
              <a:rPr lang="en-US" altLang="zh-CN" sz="1400" dirty="0" err="1" smtClean="0"/>
              <a:t>type.BaseType.GetGenericTypeDefinition</a:t>
            </a:r>
            <a:r>
              <a:rPr lang="en-US" altLang="zh-CN" sz="1400" dirty="0" smtClean="0"/>
              <a:t>() == </a:t>
            </a:r>
            <a:r>
              <a:rPr lang="en-US" altLang="zh-CN" sz="1400" dirty="0" err="1" smtClean="0"/>
              <a:t>typeof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EntityTypeConfiguration</a:t>
            </a:r>
            <a:r>
              <a:rPr lang="en-US" altLang="zh-CN" sz="1400" dirty="0" smtClean="0"/>
              <a:t>&lt;&gt;));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foreach</a:t>
            </a:r>
            <a:r>
              <a:rPr lang="en-US" altLang="zh-CN" sz="1400" dirty="0" smtClean="0"/>
              <a:t> (</a:t>
            </a: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type in </a:t>
            </a:r>
            <a:r>
              <a:rPr lang="en-US" altLang="zh-CN" sz="1400" dirty="0" err="1" smtClean="0"/>
              <a:t>typesToRegister</a:t>
            </a:r>
            <a:r>
              <a:rPr lang="en-US" altLang="zh-CN" sz="1400" dirty="0" smtClean="0"/>
              <a:t>)</a:t>
            </a:r>
            <a:endParaRPr lang="en-US" altLang="zh-CN" sz="1400" dirty="0" smtClean="0"/>
          </a:p>
          <a:p>
            <a:r>
              <a:rPr lang="en-US" altLang="zh-CN" sz="1400" dirty="0" smtClean="0"/>
              <a:t>    {</a:t>
            </a:r>
            <a:endParaRPr lang="en-US" altLang="zh-CN" sz="1400" dirty="0" smtClean="0"/>
          </a:p>
          <a:p>
            <a:r>
              <a:rPr lang="en-US" altLang="zh-CN" sz="1400" dirty="0" smtClean="0"/>
              <a:t>        dynamic </a:t>
            </a:r>
            <a:r>
              <a:rPr lang="en-US" altLang="zh-CN" sz="1400" dirty="0" err="1" smtClean="0"/>
              <a:t>configurationInstance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Activator.CreateInstance</a:t>
            </a:r>
            <a:r>
              <a:rPr lang="en-US" altLang="zh-CN" sz="1400" dirty="0" smtClean="0"/>
              <a:t>(type);</a:t>
            </a:r>
            <a:endParaRPr lang="en-US" altLang="zh-CN" sz="1400" dirty="0" smtClean="0"/>
          </a:p>
          <a:p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modelBuilder.Configurations.Add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configurationInstance</a:t>
            </a:r>
            <a:r>
              <a:rPr lang="en-US" altLang="zh-CN" sz="1400" dirty="0" smtClean="0"/>
              <a:t>);</a:t>
            </a:r>
            <a:endParaRPr lang="en-US" altLang="zh-CN" sz="1400" dirty="0" smtClean="0"/>
          </a:p>
          <a:p>
            <a:r>
              <a:rPr lang="en-US" altLang="zh-CN" sz="1400" dirty="0" smtClean="0"/>
              <a:t>    }</a:t>
            </a:r>
            <a:endParaRPr lang="en-US" altLang="zh-CN" sz="1400" dirty="0" smtClean="0"/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字段属性</a:t>
            </a:r>
            <a:r>
              <a:rPr lang="zh-CN" altLang="en-US" b="1" dirty="0" smtClean="0"/>
              <a:t>配置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1384419"/>
            <a:ext cx="78867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protected override void </a:t>
            </a:r>
            <a:r>
              <a:rPr lang="en-US" altLang="zh-CN" sz="1200" dirty="0" err="1" smtClean="0"/>
              <a:t>OnModelCreating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DbModelBuilder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modelBuilder</a:t>
            </a:r>
            <a:r>
              <a:rPr lang="en-US" altLang="zh-CN" sz="1200" dirty="0" smtClean="0"/>
              <a:t>)</a:t>
            </a:r>
            <a:endParaRPr lang="en-US" altLang="zh-CN" sz="1200" dirty="0" smtClean="0"/>
          </a:p>
          <a:p>
            <a:r>
              <a:rPr lang="en-US" altLang="zh-CN" sz="1200" dirty="0" smtClean="0"/>
              <a:t>{</a:t>
            </a:r>
            <a:endParaRPr lang="en-US" altLang="zh-CN" sz="1200" dirty="0" smtClean="0"/>
          </a:p>
          <a:p>
            <a:r>
              <a:rPr lang="en-US" altLang="zh-CN" sz="1200" dirty="0" smtClean="0"/>
              <a:t>    #region </a:t>
            </a:r>
            <a:r>
              <a:rPr lang="zh-CN" altLang="en-US" sz="1200" dirty="0" smtClean="0"/>
              <a:t>确定表中各个字段属性</a:t>
            </a:r>
            <a:endParaRPr lang="zh-CN" altLang="en-US" sz="1200" dirty="0" smtClean="0"/>
          </a:p>
          <a:p>
            <a:r>
              <a:rPr lang="zh-CN" altLang="en-US" sz="1200" dirty="0" smtClean="0"/>
              <a:t>    </a:t>
            </a:r>
            <a:r>
              <a:rPr lang="en-US" altLang="zh-CN" sz="1200" dirty="0" smtClean="0"/>
              <a:t>//ID</a:t>
            </a:r>
            <a:r>
              <a:rPr lang="zh-CN" altLang="en-US" sz="1200" dirty="0" smtClean="0"/>
              <a:t>类型是</a:t>
            </a:r>
            <a:r>
              <a:rPr lang="en-US" altLang="zh-CN" sz="1200" dirty="0" err="1" smtClean="0"/>
              <a:t>int</a:t>
            </a:r>
            <a:r>
              <a:rPr lang="zh-CN" altLang="en-US" sz="1200" dirty="0" smtClean="0"/>
              <a:t>，但数据库内的实际上是</a:t>
            </a:r>
            <a:r>
              <a:rPr lang="en-US" altLang="zh-CN" sz="1200" dirty="0" err="1" smtClean="0"/>
              <a:t>bigint</a:t>
            </a:r>
            <a:r>
              <a:rPr lang="zh-CN" altLang="en-US" sz="1200" dirty="0" smtClean="0"/>
              <a:t>，同时这个字段是必须的</a:t>
            </a:r>
            <a:endParaRPr lang="zh-CN" altLang="en-US" sz="1200" dirty="0" smtClean="0"/>
          </a:p>
          <a:p>
            <a:r>
              <a:rPr lang="zh-CN" altLang="en-US" sz="1200" dirty="0" smtClean="0"/>
              <a:t>    </a:t>
            </a:r>
            <a:r>
              <a:rPr lang="en-US" altLang="zh-CN" sz="1200" dirty="0" err="1" smtClean="0"/>
              <a:t>blogTable</a:t>
            </a:r>
            <a:endParaRPr lang="en-US" altLang="zh-CN" sz="1200" dirty="0" smtClean="0"/>
          </a:p>
          <a:p>
            <a:r>
              <a:rPr lang="en-US" altLang="zh-CN" sz="1200" dirty="0" smtClean="0"/>
              <a:t>        .Property(c =&gt; </a:t>
            </a:r>
            <a:r>
              <a:rPr lang="en-US" altLang="zh-CN" sz="1200" dirty="0" err="1" smtClean="0"/>
              <a:t>c.Id</a:t>
            </a:r>
            <a:r>
              <a:rPr lang="en-US" altLang="zh-CN" sz="1200" dirty="0" smtClean="0"/>
              <a:t>)</a:t>
            </a:r>
            <a:endParaRPr lang="en-US" altLang="zh-CN" sz="1200" dirty="0" smtClean="0"/>
          </a:p>
          <a:p>
            <a:r>
              <a:rPr lang="en-US" altLang="zh-CN" sz="1200" dirty="0" smtClean="0"/>
              <a:t>        .</a:t>
            </a:r>
            <a:r>
              <a:rPr lang="en-US" altLang="zh-CN" sz="1200" dirty="0" err="1" smtClean="0"/>
              <a:t>IsRequired</a:t>
            </a:r>
            <a:r>
              <a:rPr lang="en-US" altLang="zh-CN" sz="1200" dirty="0" smtClean="0"/>
              <a:t>()</a:t>
            </a:r>
            <a:endParaRPr lang="en-US" altLang="zh-CN" sz="1200" dirty="0" smtClean="0"/>
          </a:p>
          <a:p>
            <a:r>
              <a:rPr lang="en-US" altLang="zh-CN" sz="1200" dirty="0" smtClean="0"/>
              <a:t>        .</a:t>
            </a:r>
            <a:r>
              <a:rPr lang="en-US" altLang="zh-CN" sz="1200" dirty="0" err="1" smtClean="0"/>
              <a:t>HasColumnType</a:t>
            </a:r>
            <a:r>
              <a:rPr lang="en-US" altLang="zh-CN" sz="1200" dirty="0" smtClean="0"/>
              <a:t>("</a:t>
            </a:r>
            <a:r>
              <a:rPr lang="en-US" altLang="zh-CN" sz="1200" dirty="0" err="1" smtClean="0"/>
              <a:t>bigint</a:t>
            </a:r>
            <a:r>
              <a:rPr lang="en-US" altLang="zh-CN" sz="1200" dirty="0" smtClean="0"/>
              <a:t>");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blogArticleTable</a:t>
            </a:r>
            <a:endParaRPr lang="en-US" altLang="zh-CN" sz="1200" dirty="0" smtClean="0"/>
          </a:p>
          <a:p>
            <a:r>
              <a:rPr lang="en-US" altLang="zh-CN" sz="1200" dirty="0" smtClean="0"/>
              <a:t>        .Property(c =&gt; </a:t>
            </a:r>
            <a:r>
              <a:rPr lang="en-US" altLang="zh-CN" sz="1200" dirty="0" err="1" smtClean="0"/>
              <a:t>c.BlogId</a:t>
            </a:r>
            <a:r>
              <a:rPr lang="en-US" altLang="zh-CN" sz="1200" dirty="0" smtClean="0"/>
              <a:t>)</a:t>
            </a:r>
            <a:endParaRPr lang="en-US" altLang="zh-CN" sz="1200" dirty="0" smtClean="0"/>
          </a:p>
          <a:p>
            <a:r>
              <a:rPr lang="en-US" altLang="zh-CN" sz="1200" dirty="0" smtClean="0"/>
              <a:t>        .</a:t>
            </a:r>
            <a:r>
              <a:rPr lang="en-US" altLang="zh-CN" sz="1200" dirty="0" err="1" smtClean="0"/>
              <a:t>IsRequired</a:t>
            </a:r>
            <a:r>
              <a:rPr lang="en-US" altLang="zh-CN" sz="1200" dirty="0" smtClean="0"/>
              <a:t>()</a:t>
            </a:r>
            <a:endParaRPr lang="en-US" altLang="zh-CN" sz="1200" dirty="0" smtClean="0"/>
          </a:p>
          <a:p>
            <a:r>
              <a:rPr lang="en-US" altLang="zh-CN" sz="1200" dirty="0" smtClean="0"/>
              <a:t>        .</a:t>
            </a:r>
            <a:r>
              <a:rPr lang="en-US" altLang="zh-CN" sz="1200" dirty="0" err="1" smtClean="0"/>
              <a:t>HasColumnType</a:t>
            </a:r>
            <a:r>
              <a:rPr lang="en-US" altLang="zh-CN" sz="1200" dirty="0" smtClean="0"/>
              <a:t>("</a:t>
            </a:r>
            <a:r>
              <a:rPr lang="en-US" altLang="zh-CN" sz="1200" dirty="0" err="1" smtClean="0"/>
              <a:t>bigint</a:t>
            </a:r>
            <a:r>
              <a:rPr lang="en-US" altLang="zh-CN" sz="1200" dirty="0" smtClean="0"/>
              <a:t>");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blogInfo</a:t>
            </a:r>
            <a:endParaRPr lang="en-US" altLang="zh-CN" sz="1200" dirty="0" smtClean="0"/>
          </a:p>
          <a:p>
            <a:r>
              <a:rPr lang="en-US" altLang="zh-CN" sz="1200" dirty="0" smtClean="0"/>
              <a:t>        .Property(c =&gt; </a:t>
            </a:r>
            <a:r>
              <a:rPr lang="en-US" altLang="zh-CN" sz="1200" dirty="0" err="1" smtClean="0"/>
              <a:t>c.Id</a:t>
            </a:r>
            <a:r>
              <a:rPr lang="en-US" altLang="zh-CN" sz="1200" dirty="0" smtClean="0"/>
              <a:t>)</a:t>
            </a:r>
            <a:endParaRPr lang="en-US" altLang="zh-CN" sz="1200" dirty="0" smtClean="0"/>
          </a:p>
          <a:p>
            <a:r>
              <a:rPr lang="en-US" altLang="zh-CN" sz="1200" dirty="0" smtClean="0"/>
              <a:t>        .</a:t>
            </a:r>
            <a:r>
              <a:rPr lang="en-US" altLang="zh-CN" sz="1200" dirty="0" err="1" smtClean="0"/>
              <a:t>HasDatabaseGeneratedOption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DatabaseGeneratedOption.Identity</a:t>
            </a:r>
            <a:r>
              <a:rPr lang="en-US" altLang="zh-CN" sz="1200" dirty="0" smtClean="0"/>
              <a:t>);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blogArticleTable.Property</a:t>
            </a:r>
            <a:r>
              <a:rPr lang="en-US" altLang="zh-CN" sz="1200" dirty="0" smtClean="0"/>
              <a:t>(c =&gt; </a:t>
            </a:r>
            <a:r>
              <a:rPr lang="en-US" altLang="zh-CN" sz="1200" dirty="0" err="1" smtClean="0"/>
              <a:t>c.Subject</a:t>
            </a:r>
            <a:r>
              <a:rPr lang="en-US" altLang="zh-CN" sz="1200" dirty="0" smtClean="0"/>
              <a:t>)</a:t>
            </a:r>
            <a:endParaRPr lang="en-US" altLang="zh-CN" sz="1200" dirty="0" smtClean="0"/>
          </a:p>
          <a:p>
            <a:r>
              <a:rPr lang="en-US" altLang="zh-CN" sz="1200" dirty="0" smtClean="0"/>
              <a:t>        .</a:t>
            </a:r>
            <a:r>
              <a:rPr lang="en-US" altLang="zh-CN" sz="1200" dirty="0" err="1" smtClean="0"/>
              <a:t>IsRequired</a:t>
            </a:r>
            <a:r>
              <a:rPr lang="en-US" altLang="zh-CN" sz="1200" dirty="0" smtClean="0"/>
              <a:t>()</a:t>
            </a:r>
            <a:endParaRPr lang="en-US" altLang="zh-CN" sz="1200" dirty="0" smtClean="0"/>
          </a:p>
          <a:p>
            <a:r>
              <a:rPr lang="en-US" altLang="zh-CN" sz="1200" dirty="0" smtClean="0"/>
              <a:t>        .</a:t>
            </a:r>
            <a:r>
              <a:rPr lang="en-US" altLang="zh-CN" sz="1200" dirty="0" err="1" smtClean="0"/>
              <a:t>HasMaxLength</a:t>
            </a:r>
            <a:r>
              <a:rPr lang="en-US" altLang="zh-CN" sz="1200" dirty="0" smtClean="0"/>
              <a:t>(250);</a:t>
            </a:r>
            <a:endParaRPr lang="en-US" altLang="zh-CN" sz="1200" dirty="0" smtClean="0"/>
          </a:p>
          <a:p>
            <a:r>
              <a:rPr lang="en-US" altLang="zh-CN" sz="1200" dirty="0" smtClean="0"/>
              <a:t>        </a:t>
            </a:r>
            <a:endParaRPr lang="en-US" altLang="zh-CN" sz="1200" dirty="0" smtClean="0"/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blogArticleTable.Property</a:t>
            </a:r>
            <a:r>
              <a:rPr lang="en-US" altLang="zh-CN" sz="1200" dirty="0" smtClean="0"/>
              <a:t>(c =&gt; </a:t>
            </a:r>
            <a:r>
              <a:rPr lang="en-US" altLang="zh-CN" sz="1200" dirty="0" err="1" smtClean="0"/>
              <a:t>c.Body</a:t>
            </a:r>
            <a:r>
              <a:rPr lang="en-US" altLang="zh-CN" sz="1200" dirty="0" smtClean="0"/>
              <a:t>)</a:t>
            </a:r>
            <a:endParaRPr lang="en-US" altLang="zh-CN" sz="1200" dirty="0" smtClean="0"/>
          </a:p>
          <a:p>
            <a:r>
              <a:rPr lang="en-US" altLang="zh-CN" sz="1200" dirty="0" smtClean="0"/>
              <a:t>        .</a:t>
            </a:r>
            <a:r>
              <a:rPr lang="en-US" altLang="zh-CN" sz="1200" dirty="0" err="1" smtClean="0"/>
              <a:t>IsRequired</a:t>
            </a:r>
            <a:r>
              <a:rPr lang="en-US" altLang="zh-CN" sz="1200" dirty="0" smtClean="0"/>
              <a:t>()</a:t>
            </a:r>
            <a:endParaRPr lang="en-US" altLang="zh-CN" sz="1200" dirty="0" smtClean="0"/>
          </a:p>
          <a:p>
            <a:r>
              <a:rPr lang="en-US" altLang="zh-CN" sz="1200" dirty="0" smtClean="0"/>
              <a:t>        .</a:t>
            </a:r>
            <a:r>
              <a:rPr lang="en-US" altLang="zh-CN" sz="1200" dirty="0" err="1" smtClean="0"/>
              <a:t>HasMaxLength</a:t>
            </a:r>
            <a:r>
              <a:rPr lang="en-US" altLang="zh-CN" sz="1200" dirty="0" smtClean="0"/>
              <a:t>(4000);</a:t>
            </a:r>
            <a:endParaRPr lang="en-US" altLang="zh-CN" sz="1200" dirty="0" smtClean="0"/>
          </a:p>
          <a:p>
            <a:r>
              <a:rPr lang="en-US" altLang="zh-CN" sz="1200" dirty="0" smtClean="0"/>
              <a:t>    #</a:t>
            </a:r>
            <a:r>
              <a:rPr lang="en-US" altLang="zh-CN" sz="1200" dirty="0" err="1" smtClean="0"/>
              <a:t>endregion</a:t>
            </a:r>
            <a:endParaRPr lang="en-US" altLang="zh-CN" sz="1200" dirty="0" smtClean="0"/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1-1-or-0</a:t>
            </a:r>
            <a:r>
              <a:rPr lang="zh-CN" altLang="en-US" b="1" dirty="0"/>
              <a:t>关联</a:t>
            </a:r>
            <a:r>
              <a:rPr lang="en-US" altLang="zh-CN" b="1" dirty="0"/>
              <a:t>(</a:t>
            </a:r>
            <a:r>
              <a:rPr lang="en-US" altLang="zh-CN" b="1" dirty="0" err="1"/>
              <a:t>WithOptional</a:t>
            </a:r>
            <a:r>
              <a:rPr lang="en-US" altLang="zh-CN" b="1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83392"/>
          </a:xfrm>
        </p:spPr>
        <p:txBody>
          <a:bodyPr/>
          <a:lstStyle/>
          <a:p>
            <a:r>
              <a:rPr lang="zh-CN" altLang="en-US" dirty="0"/>
              <a:t>下面是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或者</a:t>
            </a:r>
            <a:r>
              <a:rPr lang="en-US" altLang="zh-CN" dirty="0"/>
              <a:t>0</a:t>
            </a:r>
            <a:r>
              <a:rPr lang="zh-CN" altLang="en-US" dirty="0"/>
              <a:t>关联的示例，</a:t>
            </a:r>
            <a:r>
              <a:rPr lang="en-US" altLang="zh-CN" dirty="0" err="1"/>
              <a:t>OfficeAssignment</a:t>
            </a:r>
            <a:r>
              <a:rPr lang="zh-CN" altLang="en-US" dirty="0"/>
              <a:t>拥有</a:t>
            </a:r>
            <a:r>
              <a:rPr lang="en-US" altLang="zh-CN" dirty="0" err="1"/>
              <a:t>InstructorId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2843953"/>
            <a:ext cx="7886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Configure the primary key for the </a:t>
            </a:r>
            <a:r>
              <a:rPr lang="en-US" altLang="zh-CN" dirty="0" err="1" smtClean="0"/>
              <a:t>OfficeAssignment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modelBuilder.Entity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OfficeAssignment</a:t>
            </a:r>
            <a:r>
              <a:rPr lang="en-US" altLang="zh-CN" dirty="0" smtClean="0"/>
              <a:t>&gt;() 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HasKey</a:t>
            </a:r>
            <a:r>
              <a:rPr lang="en-US" altLang="zh-CN" dirty="0" smtClean="0"/>
              <a:t>(t =&gt; </a:t>
            </a:r>
            <a:r>
              <a:rPr lang="en-US" altLang="zh-CN" dirty="0" err="1" smtClean="0"/>
              <a:t>t.InstructorID</a:t>
            </a:r>
            <a:r>
              <a:rPr lang="en-US" altLang="zh-CN" dirty="0" smtClean="0"/>
              <a:t>);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// Map one-to-zero or one relationship </a:t>
            </a:r>
            <a:endParaRPr lang="en-US" altLang="zh-CN" dirty="0" smtClean="0"/>
          </a:p>
          <a:p>
            <a:r>
              <a:rPr lang="en-US" altLang="zh-CN" dirty="0" err="1" smtClean="0"/>
              <a:t>modelBuilder.Entity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OfficeAssignment</a:t>
            </a:r>
            <a:r>
              <a:rPr lang="en-US" altLang="zh-CN" dirty="0" smtClean="0"/>
              <a:t>&gt;() 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HasRequired</a:t>
            </a:r>
            <a:r>
              <a:rPr lang="en-US" altLang="zh-CN" dirty="0" smtClean="0"/>
              <a:t>(t =&gt; </a:t>
            </a:r>
            <a:r>
              <a:rPr lang="en-US" altLang="zh-CN" dirty="0" err="1" smtClean="0"/>
              <a:t>t.Instructor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WithOptional</a:t>
            </a:r>
            <a:r>
              <a:rPr lang="en-US" altLang="zh-CN" dirty="0" smtClean="0"/>
              <a:t>(t =&gt; </a:t>
            </a:r>
            <a:r>
              <a:rPr lang="en-US" altLang="zh-CN" dirty="0" err="1" smtClean="0"/>
              <a:t>t.OfficeAssignment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1-1</a:t>
            </a:r>
            <a:r>
              <a:rPr lang="zh-CN" altLang="en-US" b="1" dirty="0"/>
              <a:t>关联</a:t>
            </a:r>
            <a:r>
              <a:rPr lang="en-US" altLang="zh-CN" b="1" dirty="0"/>
              <a:t>(Required</a:t>
            </a:r>
            <a:r>
              <a:rPr lang="zh-CN" altLang="en-US" b="1" dirty="0"/>
              <a:t>，</a:t>
            </a:r>
            <a:r>
              <a:rPr lang="en-US" altLang="zh-CN" b="1" dirty="0"/>
              <a:t>Principal</a:t>
            </a:r>
            <a:r>
              <a:rPr lang="zh-CN" altLang="en-US" b="1" dirty="0"/>
              <a:t>，</a:t>
            </a:r>
            <a:r>
              <a:rPr lang="en-US" altLang="zh-CN" b="1" dirty="0"/>
              <a:t>Dependent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15781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一对一关联时，需要指定哪一个是主体</a:t>
            </a:r>
            <a:r>
              <a:rPr lang="en-US" altLang="zh-CN" sz="2000" dirty="0"/>
              <a:t>(Principal)</a:t>
            </a:r>
            <a:r>
              <a:rPr lang="zh-CN" altLang="en-US" sz="2000" dirty="0"/>
              <a:t>的哪一个是依赖</a:t>
            </a:r>
            <a:r>
              <a:rPr lang="en-US" altLang="zh-CN" sz="2000" dirty="0"/>
              <a:t>(Dependent)</a:t>
            </a:r>
            <a:r>
              <a:rPr lang="zh-CN" altLang="en-US" sz="2000" dirty="0"/>
              <a:t>的 在都是</a:t>
            </a:r>
            <a:r>
              <a:rPr lang="en-US" altLang="zh-CN" sz="2000" dirty="0"/>
              <a:t>Optional</a:t>
            </a:r>
            <a:r>
              <a:rPr lang="zh-CN" altLang="en-US" sz="2000" dirty="0"/>
              <a:t>时候，需要在</a:t>
            </a:r>
            <a:r>
              <a:rPr lang="en-US" altLang="zh-CN" sz="2000" dirty="0" err="1"/>
              <a:t>HasOptional</a:t>
            </a:r>
            <a:r>
              <a:rPr lang="zh-CN" altLang="en-US" sz="2000" dirty="0"/>
              <a:t>后使用</a:t>
            </a:r>
            <a:r>
              <a:rPr lang="en-US" altLang="zh-CN" sz="2000" dirty="0" err="1"/>
              <a:t>WithOptionalPrincipal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WithOptionalDependent</a:t>
            </a:r>
            <a:r>
              <a:rPr lang="zh-CN" altLang="en-US" sz="2000" dirty="0"/>
              <a:t>。 </a:t>
            </a:r>
            <a:endParaRPr lang="en-US" altLang="zh-CN" sz="2000" dirty="0" smtClean="0"/>
          </a:p>
          <a:p>
            <a:r>
              <a:rPr lang="zh-CN" altLang="en-US" sz="2000" dirty="0" smtClean="0"/>
              <a:t>都是</a:t>
            </a:r>
            <a:r>
              <a:rPr lang="en-US" altLang="zh-CN" sz="2000" dirty="0"/>
              <a:t>Required</a:t>
            </a:r>
            <a:r>
              <a:rPr lang="zh-CN" altLang="en-US" sz="2000" dirty="0"/>
              <a:t>的时候，需要在</a:t>
            </a:r>
            <a:r>
              <a:rPr lang="en-US" altLang="zh-CN" sz="2000" dirty="0" err="1"/>
              <a:t>HasRequired</a:t>
            </a:r>
            <a:r>
              <a:rPr lang="zh-CN" altLang="en-US" sz="2000" dirty="0"/>
              <a:t>后使用</a:t>
            </a:r>
            <a:r>
              <a:rPr lang="en-US" altLang="zh-CN" sz="2000" dirty="0" err="1"/>
              <a:t>WithRequiredPrincipal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WithRequiredDependent</a:t>
            </a:r>
            <a:r>
              <a:rPr lang="zh-CN" altLang="en-US" sz="2000" dirty="0"/>
              <a:t>方法。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3341406"/>
            <a:ext cx="5626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Configure the primary key for the </a:t>
            </a:r>
            <a:r>
              <a:rPr lang="en-US" altLang="zh-CN" dirty="0" err="1" smtClean="0"/>
              <a:t>OfficeAssignment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modelBuilder.Entity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OfficeAssignment</a:t>
            </a:r>
            <a:r>
              <a:rPr lang="en-US" altLang="zh-CN" dirty="0" smtClean="0"/>
              <a:t>&gt;() 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HasKey</a:t>
            </a:r>
            <a:r>
              <a:rPr lang="en-US" altLang="zh-CN" dirty="0" smtClean="0"/>
              <a:t>(t =&gt; </a:t>
            </a:r>
            <a:r>
              <a:rPr lang="en-US" altLang="zh-CN" dirty="0" err="1" smtClean="0"/>
              <a:t>t.InstructorID</a:t>
            </a:r>
            <a:r>
              <a:rPr lang="en-US" altLang="zh-CN" dirty="0" smtClean="0"/>
              <a:t>);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modelBuilder.Entity</a:t>
            </a:r>
            <a:r>
              <a:rPr lang="en-US" altLang="zh-CN" dirty="0" smtClean="0"/>
              <a:t>&lt;Instructor&gt;() 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HasRequired</a:t>
            </a:r>
            <a:r>
              <a:rPr lang="en-US" altLang="zh-CN" dirty="0" smtClean="0"/>
              <a:t>(t =&gt; </a:t>
            </a:r>
            <a:r>
              <a:rPr lang="en-US" altLang="zh-CN" dirty="0" err="1" smtClean="0"/>
              <a:t>t.OfficeAssignment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WithRequiredPrincipal</a:t>
            </a:r>
            <a:r>
              <a:rPr lang="en-US" altLang="zh-CN" dirty="0" smtClean="0"/>
              <a:t>(t =&gt; </a:t>
            </a:r>
            <a:r>
              <a:rPr lang="en-US" altLang="zh-CN" dirty="0" err="1" smtClean="0"/>
              <a:t>t.Instructor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73945" y="4141624"/>
            <a:ext cx="33414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//</a:t>
            </a:r>
            <a:r>
              <a:rPr lang="zh-CN" altLang="en-US" sz="1400" dirty="0" smtClean="0"/>
              <a:t>下面是</a:t>
            </a:r>
            <a:r>
              <a:rPr lang="en-US" altLang="zh-CN" sz="1400" dirty="0" smtClean="0"/>
              <a:t>1-to-1</a:t>
            </a:r>
            <a:r>
              <a:rPr lang="zh-CN" altLang="en-US" sz="1400" dirty="0" smtClean="0"/>
              <a:t>单向关系</a:t>
            </a:r>
            <a:r>
              <a:rPr lang="en-US" altLang="zh-CN" sz="1400" dirty="0" smtClean="0"/>
              <a:t>,</a:t>
            </a:r>
            <a:r>
              <a:rPr lang="en-US" altLang="zh-CN" sz="1400" dirty="0" err="1" smtClean="0"/>
              <a:t>blogTable</a:t>
            </a:r>
            <a:r>
              <a:rPr lang="zh-CN" altLang="en-US" sz="1400" dirty="0" smtClean="0"/>
              <a:t>中没有</a:t>
            </a:r>
            <a:r>
              <a:rPr lang="en-US" altLang="zh-CN" sz="1400" dirty="0" err="1" smtClean="0"/>
              <a:t>BlogInfo</a:t>
            </a:r>
            <a:r>
              <a:rPr lang="zh-CN" altLang="en-US" sz="1400" dirty="0" smtClean="0"/>
              <a:t>表的</a:t>
            </a:r>
            <a:r>
              <a:rPr lang="en-US" altLang="zh-CN" sz="1400" dirty="0" smtClean="0"/>
              <a:t>Id</a:t>
            </a:r>
            <a:endParaRPr lang="en-US" altLang="zh-CN" sz="1400" dirty="0" smtClean="0"/>
          </a:p>
          <a:p>
            <a:r>
              <a:rPr lang="en-US" altLang="zh-CN" sz="1400" dirty="0" err="1" smtClean="0"/>
              <a:t>blogTable</a:t>
            </a:r>
            <a:endParaRPr lang="en-US" altLang="zh-CN" sz="1400" dirty="0" smtClean="0"/>
          </a:p>
          <a:p>
            <a:r>
              <a:rPr lang="en-US" altLang="zh-CN" sz="1400" dirty="0" smtClean="0"/>
              <a:t>    .</a:t>
            </a:r>
            <a:r>
              <a:rPr lang="en-US" altLang="zh-CN" sz="1400" dirty="0" err="1" smtClean="0"/>
              <a:t>HasRequired</a:t>
            </a:r>
            <a:r>
              <a:rPr lang="en-US" altLang="zh-CN" sz="1400" dirty="0" smtClean="0"/>
              <a:t>(c =&gt; </a:t>
            </a:r>
            <a:r>
              <a:rPr lang="en-US" altLang="zh-CN" sz="1400" dirty="0" err="1" smtClean="0"/>
              <a:t>c.Info</a:t>
            </a:r>
            <a:r>
              <a:rPr lang="en-US" altLang="zh-CN" sz="1400" dirty="0" smtClean="0"/>
              <a:t>)</a:t>
            </a:r>
            <a:endParaRPr lang="en-US" altLang="zh-CN" sz="1400" dirty="0" smtClean="0"/>
          </a:p>
          <a:p>
            <a:r>
              <a:rPr lang="en-US" altLang="zh-CN" sz="1400" dirty="0" smtClean="0"/>
              <a:t>    .</a:t>
            </a:r>
            <a:r>
              <a:rPr lang="en-US" altLang="zh-CN" sz="1400" dirty="0" err="1" smtClean="0"/>
              <a:t>WithRequiredPrincipal</a:t>
            </a:r>
            <a:r>
              <a:rPr lang="en-US" altLang="zh-CN" sz="1400" dirty="0" smtClean="0"/>
              <a:t>(c=&gt;</a:t>
            </a:r>
            <a:r>
              <a:rPr lang="en-US" altLang="zh-CN" sz="1400" dirty="0" err="1" smtClean="0"/>
              <a:t>c.Blog</a:t>
            </a:r>
            <a:r>
              <a:rPr lang="en-US" altLang="zh-CN" sz="1400" dirty="0" smtClean="0"/>
              <a:t>);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//</a:t>
            </a:r>
            <a:r>
              <a:rPr lang="zh-CN" altLang="en-US" sz="1400" dirty="0" smtClean="0"/>
              <a:t>下面是</a:t>
            </a:r>
            <a:r>
              <a:rPr lang="en-US" altLang="zh-CN" sz="1400" dirty="0" smtClean="0"/>
              <a:t>1-to-1</a:t>
            </a:r>
            <a:r>
              <a:rPr lang="zh-CN" altLang="en-US" sz="1400" dirty="0" smtClean="0"/>
              <a:t>双向关系，</a:t>
            </a:r>
            <a:r>
              <a:rPr lang="en-US" altLang="zh-CN" sz="1400" dirty="0" err="1" smtClean="0"/>
              <a:t>blogTable</a:t>
            </a:r>
            <a:r>
              <a:rPr lang="zh-CN" altLang="en-US" sz="1400" dirty="0" smtClean="0"/>
              <a:t>中有</a:t>
            </a:r>
            <a:r>
              <a:rPr lang="en-US" altLang="zh-CN" sz="1400" dirty="0" err="1" smtClean="0"/>
              <a:t>BlogInfo</a:t>
            </a:r>
            <a:r>
              <a:rPr lang="zh-CN" altLang="en-US" sz="1400" dirty="0" smtClean="0"/>
              <a:t>表的</a:t>
            </a:r>
            <a:r>
              <a:rPr lang="en-US" altLang="zh-CN" sz="1400" dirty="0" smtClean="0"/>
              <a:t>Id</a:t>
            </a:r>
            <a:endParaRPr lang="en-US" altLang="zh-CN" sz="1400" dirty="0" smtClean="0"/>
          </a:p>
          <a:p>
            <a:r>
              <a:rPr lang="en-US" altLang="zh-CN" sz="1400" dirty="0" err="1" smtClean="0"/>
              <a:t>blogTable</a:t>
            </a:r>
            <a:endParaRPr lang="en-US" altLang="zh-CN" sz="1400" dirty="0" smtClean="0"/>
          </a:p>
          <a:p>
            <a:r>
              <a:rPr lang="en-US" altLang="zh-CN" sz="1400" dirty="0" smtClean="0"/>
              <a:t>    .</a:t>
            </a:r>
            <a:r>
              <a:rPr lang="en-US" altLang="zh-CN" sz="1400" dirty="0" err="1" smtClean="0"/>
              <a:t>HasRequired</a:t>
            </a:r>
            <a:r>
              <a:rPr lang="en-US" altLang="zh-CN" sz="1400" dirty="0" smtClean="0"/>
              <a:t>(c =&gt; </a:t>
            </a:r>
            <a:r>
              <a:rPr lang="en-US" altLang="zh-CN" sz="1400" dirty="0" err="1" smtClean="0"/>
              <a:t>c.Info</a:t>
            </a:r>
            <a:r>
              <a:rPr lang="en-US" altLang="zh-CN" sz="1400" dirty="0" smtClean="0"/>
              <a:t>)</a:t>
            </a:r>
            <a:endParaRPr lang="en-US" altLang="zh-CN" sz="1400" dirty="0" smtClean="0"/>
          </a:p>
          <a:p>
            <a:r>
              <a:rPr lang="en-US" altLang="zh-CN" sz="1400" dirty="0" smtClean="0"/>
              <a:t>    .</a:t>
            </a:r>
            <a:r>
              <a:rPr lang="en-US" altLang="zh-CN" sz="1400" dirty="0" err="1" smtClean="0"/>
              <a:t>WithRequiredDependent</a:t>
            </a:r>
            <a:r>
              <a:rPr lang="en-US" altLang="zh-CN" sz="1400" dirty="0" smtClean="0"/>
              <a:t>(c =&gt; </a:t>
            </a:r>
            <a:r>
              <a:rPr lang="en-US" altLang="zh-CN" sz="1400" dirty="0" err="1" smtClean="0"/>
              <a:t>c.Blog</a:t>
            </a:r>
            <a:r>
              <a:rPr lang="en-US" altLang="zh-CN" sz="1400" dirty="0" smtClean="0"/>
              <a:t>);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+mn-ea"/>
                <a:ea typeface="+mn-ea"/>
              </a:rPr>
              <a:t>*</a:t>
            </a:r>
            <a:r>
              <a:rPr lang="en-US" altLang="zh-CN" sz="3600" b="1" dirty="0">
                <a:latin typeface="+mn-ea"/>
                <a:ea typeface="+mn-ea"/>
              </a:rPr>
              <a:t>-*</a:t>
            </a:r>
            <a:r>
              <a:rPr lang="zh-CN" altLang="en-US" sz="3600" b="1" dirty="0">
                <a:latin typeface="+mn-ea"/>
                <a:ea typeface="+mn-ea"/>
              </a:rPr>
              <a:t>关联</a:t>
            </a:r>
            <a:r>
              <a:rPr lang="en-US" altLang="zh-CN" sz="3600" b="1" dirty="0">
                <a:latin typeface="+mn-ea"/>
                <a:ea typeface="+mn-ea"/>
              </a:rPr>
              <a:t>(</a:t>
            </a:r>
            <a:r>
              <a:rPr lang="en-US" altLang="zh-CN" sz="3600" b="1" dirty="0" err="1">
                <a:latin typeface="+mn-ea"/>
                <a:ea typeface="+mn-ea"/>
              </a:rPr>
              <a:t>HasMany</a:t>
            </a:r>
            <a:r>
              <a:rPr lang="zh-CN" altLang="en-US" sz="3600" b="1" dirty="0" smtClean="0">
                <a:latin typeface="+mn-ea"/>
                <a:ea typeface="+mn-ea"/>
              </a:rPr>
              <a:t>，</a:t>
            </a:r>
            <a:r>
              <a:rPr lang="en-US" altLang="zh-CN" sz="3600" b="1" dirty="0" err="1" smtClean="0">
                <a:latin typeface="+mn-ea"/>
                <a:ea typeface="+mn-ea"/>
              </a:rPr>
              <a:t>WithMany</a:t>
            </a:r>
            <a:r>
              <a:rPr lang="zh-CN" altLang="en-US" sz="3600" b="1" dirty="0">
                <a:latin typeface="+mn-ea"/>
                <a:ea typeface="+mn-ea"/>
              </a:rPr>
              <a:t>，</a:t>
            </a:r>
            <a:r>
              <a:rPr lang="en-US" altLang="zh-CN" sz="3600" b="1" dirty="0">
                <a:latin typeface="+mn-ea"/>
                <a:ea typeface="+mn-ea"/>
              </a:rPr>
              <a:t>.Map</a:t>
            </a:r>
            <a:r>
              <a:rPr lang="en-US" altLang="zh-CN" sz="3600" b="1" dirty="0" smtClean="0">
                <a:latin typeface="+mn-ea"/>
                <a:ea typeface="+mn-ea"/>
              </a:rPr>
              <a:t>)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12334"/>
          </a:xfrm>
        </p:spPr>
        <p:txBody>
          <a:bodyPr/>
          <a:lstStyle/>
          <a:p>
            <a:r>
              <a:rPr lang="zh-CN" altLang="en-US" dirty="0"/>
              <a:t>多对多关联是教师和课程之间的示例。 如果不用</a:t>
            </a:r>
            <a:r>
              <a:rPr lang="en-US" altLang="zh-CN" dirty="0"/>
              <a:t>.Map</a:t>
            </a:r>
            <a:r>
              <a:rPr lang="zh-CN" altLang="en-US" dirty="0"/>
              <a:t>的话，</a:t>
            </a:r>
            <a:r>
              <a:rPr lang="en-US" altLang="zh-CN" dirty="0"/>
              <a:t>EF</a:t>
            </a:r>
            <a:r>
              <a:rPr lang="zh-CN" altLang="en-US" dirty="0"/>
              <a:t>会根据惯例自动生成中间表。列名分别是：</a:t>
            </a:r>
            <a:r>
              <a:rPr lang="en-US" altLang="zh-CN" dirty="0" err="1"/>
              <a:t>Course_CourseID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Instructor_InstructorID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6213" y="3700329"/>
            <a:ext cx="36602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modelBuilder.Entity</a:t>
            </a:r>
            <a:r>
              <a:rPr lang="en-US" altLang="zh-CN" dirty="0" smtClean="0"/>
              <a:t>&lt;Course&gt;() 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HasMany</a:t>
            </a:r>
            <a:r>
              <a:rPr lang="en-US" altLang="zh-CN" dirty="0" smtClean="0"/>
              <a:t>(t =&gt; </a:t>
            </a:r>
            <a:r>
              <a:rPr lang="en-US" altLang="zh-CN" dirty="0" err="1" smtClean="0"/>
              <a:t>t.Instructors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WithMany</a:t>
            </a:r>
            <a:r>
              <a:rPr lang="en-US" altLang="zh-CN" dirty="0" smtClean="0"/>
              <a:t>(t =&gt; </a:t>
            </a:r>
            <a:r>
              <a:rPr lang="en-US" altLang="zh-CN" dirty="0" err="1" smtClean="0"/>
              <a:t>t.Courses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r>
              <a:rPr lang="en-US" altLang="zh-CN" dirty="0" smtClean="0"/>
              <a:t>    .Map(m =&gt; </a:t>
            </a:r>
            <a:endParaRPr lang="en-US" altLang="zh-CN" dirty="0" smtClean="0"/>
          </a:p>
          <a:p>
            <a:r>
              <a:rPr lang="en-US" altLang="zh-CN" dirty="0" smtClean="0"/>
              <a:t>    { 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m.ToTable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CourseInstructor</a:t>
            </a:r>
            <a:r>
              <a:rPr lang="en-US" altLang="zh-CN" dirty="0" smtClean="0"/>
              <a:t>"); 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m.MapLeftKey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CourseID</a:t>
            </a:r>
            <a:r>
              <a:rPr lang="en-US" altLang="zh-CN" dirty="0" smtClean="0"/>
              <a:t>"); 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m.MapRightKey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InstructorID</a:t>
            </a:r>
            <a:r>
              <a:rPr lang="en-US" altLang="zh-CN" dirty="0" smtClean="0"/>
              <a:t>"); </a:t>
            </a:r>
            <a:endParaRPr lang="en-US" altLang="zh-CN" dirty="0" smtClean="0"/>
          </a:p>
          <a:p>
            <a:r>
              <a:rPr lang="en-US" altLang="zh-CN" dirty="0" smtClean="0"/>
              <a:t>    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+mn-ea"/>
              </a:rPr>
              <a:t>*</a:t>
            </a:r>
            <a:r>
              <a:rPr lang="en-US" altLang="zh-CN" sz="3600" b="1" dirty="0">
                <a:latin typeface="+mn-ea"/>
              </a:rPr>
              <a:t>-*</a:t>
            </a:r>
            <a:r>
              <a:rPr lang="zh-CN" altLang="en-US" sz="3600" b="1" dirty="0">
                <a:latin typeface="+mn-ea"/>
              </a:rPr>
              <a:t>关联</a:t>
            </a:r>
            <a:r>
              <a:rPr lang="en-US" altLang="zh-CN" sz="3600" b="1" dirty="0">
                <a:latin typeface="+mn-ea"/>
              </a:rPr>
              <a:t>(</a:t>
            </a:r>
            <a:r>
              <a:rPr lang="en-US" altLang="zh-CN" sz="3600" b="1" dirty="0" err="1">
                <a:latin typeface="+mn-ea"/>
              </a:rPr>
              <a:t>HasMany</a:t>
            </a:r>
            <a:r>
              <a:rPr lang="zh-CN" altLang="en-US" sz="3600" b="1" dirty="0">
                <a:latin typeface="+mn-ea"/>
              </a:rPr>
              <a:t>，</a:t>
            </a:r>
            <a:r>
              <a:rPr lang="en-US" altLang="zh-CN" sz="3600" b="1" dirty="0" err="1">
                <a:latin typeface="+mn-ea"/>
              </a:rPr>
              <a:t>WithMany</a:t>
            </a:r>
            <a:r>
              <a:rPr lang="zh-CN" altLang="en-US" sz="3600" b="1" dirty="0">
                <a:latin typeface="+mn-ea"/>
              </a:rPr>
              <a:t>，</a:t>
            </a:r>
            <a:r>
              <a:rPr lang="en-US" altLang="zh-CN" sz="3600" b="1" dirty="0">
                <a:latin typeface="+mn-ea"/>
              </a:rPr>
              <a:t>.Map)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1690689"/>
            <a:ext cx="79880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blogArticleTable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HasKey</a:t>
            </a:r>
            <a:r>
              <a:rPr lang="en-US" altLang="zh-CN" dirty="0" smtClean="0"/>
              <a:t>(c =&gt; </a:t>
            </a:r>
            <a:r>
              <a:rPr lang="en-US" altLang="zh-CN" dirty="0" err="1" smtClean="0"/>
              <a:t>c.Id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HasMany</a:t>
            </a:r>
            <a:r>
              <a:rPr lang="en-US" altLang="zh-CN" dirty="0" smtClean="0"/>
              <a:t>(c =&gt; </a:t>
            </a:r>
            <a:r>
              <a:rPr lang="en-US" altLang="zh-CN" dirty="0" err="1" smtClean="0"/>
              <a:t>c.File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WithMany</a:t>
            </a:r>
            <a:r>
              <a:rPr lang="en-US" altLang="zh-CN" dirty="0" smtClean="0"/>
              <a:t>(c =&gt; </a:t>
            </a:r>
            <a:r>
              <a:rPr lang="en-US" altLang="zh-CN" dirty="0" err="1" smtClean="0"/>
              <a:t>c.Article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    //Map</a:t>
            </a:r>
            <a:r>
              <a:rPr lang="zh-CN" altLang="en-US" dirty="0" smtClean="0"/>
              <a:t>用来自定义多对多中间表名称和列名的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.Map(m =&gt;</a:t>
            </a:r>
            <a:endParaRPr lang="en-US" altLang="zh-CN" dirty="0" smtClean="0"/>
          </a:p>
          <a:p>
            <a:r>
              <a:rPr lang="en-US" altLang="zh-CN" dirty="0" smtClean="0"/>
              <a:t>    {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m.ToTable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BlogArticleFile</a:t>
            </a:r>
            <a:r>
              <a:rPr lang="en-US" altLang="zh-CN" dirty="0" smtClean="0"/>
              <a:t>");//</a:t>
            </a:r>
            <a:r>
              <a:rPr lang="zh-CN" altLang="en-US" dirty="0" smtClean="0"/>
              <a:t>中间表名</a:t>
            </a:r>
            <a:endParaRPr lang="zh-CN" altLang="en-US" dirty="0" smtClean="0"/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m.MapLeftKey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BlogArticleId</a:t>
            </a:r>
            <a:r>
              <a:rPr lang="en-US" altLang="zh-CN" dirty="0" smtClean="0"/>
              <a:t>");//</a:t>
            </a:r>
            <a:r>
              <a:rPr lang="en-US" altLang="zh-CN" dirty="0" err="1" smtClean="0"/>
              <a:t>blogArticleTable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在其他表上显示的名字</a:t>
            </a:r>
            <a:endParaRPr lang="zh-CN" altLang="en-US" dirty="0" smtClean="0"/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m.MapRightKey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BlogFileId</a:t>
            </a:r>
            <a:r>
              <a:rPr lang="en-US" altLang="zh-CN" dirty="0" smtClean="0"/>
              <a:t>");//</a:t>
            </a:r>
            <a:r>
              <a:rPr lang="zh-CN" altLang="en-US" dirty="0" smtClean="0"/>
              <a:t>其他表的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blogArticleTable</a:t>
            </a:r>
            <a:r>
              <a:rPr lang="zh-CN" altLang="en-US" dirty="0" smtClean="0"/>
              <a:t>上显示的名字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5000" lnSpcReduction="20000"/>
          </a:bodyPr>
          <a:lstStyle/>
          <a:p>
            <a:r>
              <a:rPr lang="zh-CN" altLang="en-US" dirty="0"/>
              <a:t>关联</a:t>
            </a:r>
            <a:r>
              <a:rPr lang="en-US" altLang="zh-CN" dirty="0"/>
              <a:t>(Fluent API)</a:t>
            </a:r>
            <a:endParaRPr lang="en-US" altLang="zh-CN" dirty="0"/>
          </a:p>
          <a:p>
            <a:pPr lvl="1"/>
            <a:r>
              <a:rPr lang="en-US" altLang="zh-CN" dirty="0"/>
              <a:t>1-1-or-0</a:t>
            </a:r>
            <a:r>
              <a:rPr lang="zh-CN" altLang="en-US" dirty="0"/>
              <a:t>关联</a:t>
            </a:r>
            <a:r>
              <a:rPr lang="en-US" altLang="zh-CN" dirty="0"/>
              <a:t>(</a:t>
            </a:r>
            <a:r>
              <a:rPr lang="en-US" altLang="zh-CN" dirty="0" err="1"/>
              <a:t>WithOptional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1-1</a:t>
            </a:r>
            <a:r>
              <a:rPr lang="zh-CN" altLang="en-US" dirty="0"/>
              <a:t>关联</a:t>
            </a:r>
            <a:r>
              <a:rPr lang="en-US" altLang="zh-CN" dirty="0"/>
              <a:t>(Required</a:t>
            </a:r>
            <a:r>
              <a:rPr lang="zh-CN" altLang="en-US" dirty="0"/>
              <a:t>，</a:t>
            </a:r>
            <a:r>
              <a:rPr lang="en-US" altLang="zh-CN" dirty="0"/>
              <a:t>Principal</a:t>
            </a:r>
            <a:r>
              <a:rPr lang="zh-CN" altLang="en-US" dirty="0"/>
              <a:t>，</a:t>
            </a:r>
            <a:r>
              <a:rPr lang="en-US" altLang="zh-CN" dirty="0"/>
              <a:t>Dependent)</a:t>
            </a:r>
            <a:endParaRPr lang="en-US" altLang="zh-CN" dirty="0"/>
          </a:p>
          <a:p>
            <a:pPr lvl="1"/>
            <a:r>
              <a:rPr lang="en-US" altLang="zh-CN" dirty="0"/>
              <a:t>*-*</a:t>
            </a:r>
            <a:r>
              <a:rPr lang="zh-CN" altLang="en-US" dirty="0"/>
              <a:t>关联</a:t>
            </a:r>
            <a:r>
              <a:rPr lang="en-US" altLang="zh-CN" dirty="0"/>
              <a:t>(</a:t>
            </a:r>
            <a:r>
              <a:rPr lang="en-US" altLang="zh-CN" dirty="0" err="1"/>
              <a:t>HasMany</a:t>
            </a:r>
            <a:r>
              <a:rPr lang="zh-CN" altLang="en-US" dirty="0"/>
              <a:t>，</a:t>
            </a:r>
            <a:r>
              <a:rPr lang="en-US" altLang="zh-CN" dirty="0" err="1"/>
              <a:t>WithMany</a:t>
            </a:r>
            <a:r>
              <a:rPr lang="zh-CN" altLang="en-US" dirty="0"/>
              <a:t>，</a:t>
            </a:r>
            <a:r>
              <a:rPr lang="en-US" altLang="zh-CN" dirty="0"/>
              <a:t>.Map)</a:t>
            </a:r>
            <a:endParaRPr lang="en-US" altLang="zh-CN" dirty="0"/>
          </a:p>
          <a:p>
            <a:pPr lvl="1"/>
            <a:r>
              <a:rPr lang="zh-CN" altLang="en-US" dirty="0"/>
              <a:t>单向关联</a:t>
            </a:r>
            <a:r>
              <a:rPr lang="en-US" altLang="zh-CN" dirty="0"/>
              <a:t>()</a:t>
            </a:r>
            <a:endParaRPr lang="en-US" altLang="zh-CN" dirty="0"/>
          </a:p>
          <a:p>
            <a:pPr lvl="1"/>
            <a:r>
              <a:rPr lang="zh-CN" altLang="en-US" dirty="0"/>
              <a:t>关联删除</a:t>
            </a:r>
            <a:endParaRPr lang="zh-CN" altLang="en-US" dirty="0"/>
          </a:p>
          <a:p>
            <a:pPr lvl="1"/>
            <a:r>
              <a:rPr lang="zh-CN" altLang="en-US" dirty="0"/>
              <a:t>设置混合外键</a:t>
            </a:r>
            <a:endParaRPr lang="zh-CN" altLang="en-US" dirty="0"/>
          </a:p>
          <a:p>
            <a:pPr lvl="1"/>
            <a:r>
              <a:rPr lang="zh-CN" altLang="en-US" dirty="0"/>
              <a:t>重命名一个外键名称</a:t>
            </a:r>
            <a:r>
              <a:rPr lang="en-US" altLang="zh-CN" dirty="0"/>
              <a:t>(.Map)</a:t>
            </a:r>
            <a:endParaRPr lang="en-US" altLang="zh-CN" dirty="0"/>
          </a:p>
          <a:p>
            <a:pPr lvl="1"/>
            <a:r>
              <a:rPr lang="zh-CN" altLang="en-US" dirty="0"/>
              <a:t>定义一个非惯例的外键名称</a:t>
            </a:r>
            <a:endParaRPr lang="zh-CN" altLang="en-US" dirty="0"/>
          </a:p>
          <a:p>
            <a:r>
              <a:rPr lang="zh-CN" altLang="en-US" dirty="0"/>
              <a:t>创建索引</a:t>
            </a:r>
            <a:endParaRPr lang="zh-CN" altLang="en-US" dirty="0"/>
          </a:p>
          <a:p>
            <a:r>
              <a:rPr lang="zh-CN" altLang="en-US" dirty="0"/>
              <a:t>实体类</a:t>
            </a:r>
            <a:endParaRPr lang="zh-CN" altLang="en-US" dirty="0"/>
          </a:p>
          <a:p>
            <a:pPr lvl="1"/>
            <a:r>
              <a:rPr lang="zh-CN" altLang="en-US" dirty="0"/>
              <a:t>有映射关系的实体类</a:t>
            </a:r>
            <a:endParaRPr lang="zh-CN" altLang="en-US" dirty="0"/>
          </a:p>
          <a:p>
            <a:pPr lvl="1"/>
            <a:r>
              <a:rPr lang="en-US" altLang="zh-CN" dirty="0"/>
              <a:t>TPH</a:t>
            </a:r>
            <a:r>
              <a:rPr lang="zh-CN" altLang="en-US" dirty="0"/>
              <a:t>、</a:t>
            </a:r>
            <a:r>
              <a:rPr lang="en-US" altLang="zh-CN" dirty="0"/>
              <a:t>TPC</a:t>
            </a:r>
            <a:r>
              <a:rPr lang="zh-CN" altLang="en-US" dirty="0"/>
              <a:t>、</a:t>
            </a:r>
            <a:r>
              <a:rPr lang="en-US" altLang="zh-CN" dirty="0"/>
              <a:t>TPT</a:t>
            </a:r>
            <a:endParaRPr lang="en-US" altLang="zh-CN" dirty="0"/>
          </a:p>
          <a:p>
            <a:r>
              <a:rPr lang="zh-CN" altLang="en-US" dirty="0"/>
              <a:t>更新数据库</a:t>
            </a:r>
            <a:endParaRPr lang="zh-CN" altLang="en-US" dirty="0"/>
          </a:p>
          <a:p>
            <a:pPr lvl="1"/>
            <a:r>
              <a:rPr lang="en-US" altLang="zh-CN" dirty="0"/>
              <a:t>Enable-Migrations</a:t>
            </a:r>
            <a:endParaRPr lang="en-US" altLang="zh-CN" dirty="0"/>
          </a:p>
          <a:p>
            <a:pPr lvl="1"/>
            <a:r>
              <a:rPr lang="en-US" altLang="zh-CN" dirty="0"/>
              <a:t>update-database</a:t>
            </a:r>
            <a:endParaRPr lang="en-US" altLang="zh-CN" dirty="0"/>
          </a:p>
          <a:p>
            <a:pPr lvl="1"/>
            <a:r>
              <a:rPr lang="en-US" altLang="zh-CN" dirty="0"/>
              <a:t>Add-Migration [name]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单向关联</a:t>
            </a:r>
            <a:r>
              <a:rPr lang="en-US" altLang="zh-CN" b="1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60304"/>
          </a:xfrm>
        </p:spPr>
        <p:txBody>
          <a:bodyPr/>
          <a:lstStyle/>
          <a:p>
            <a:r>
              <a:rPr lang="zh-CN" altLang="en-US" dirty="0"/>
              <a:t>单向关联就是把其中的一个关联属性去掉，如下，就只能从教师找到教室了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2920865"/>
            <a:ext cx="53154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// Configure the primary Key for the </a:t>
            </a:r>
            <a:r>
              <a:rPr lang="en-US" altLang="zh-CN" dirty="0" err="1" smtClean="0"/>
              <a:t>OfficeAssignment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modelBuilder.Entity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OfficeAssignment</a:t>
            </a:r>
            <a:r>
              <a:rPr lang="en-US" altLang="zh-CN" dirty="0" smtClean="0"/>
              <a:t>&gt;() 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HasKey</a:t>
            </a:r>
            <a:r>
              <a:rPr lang="en-US" altLang="zh-CN" dirty="0" smtClean="0"/>
              <a:t>(t =&gt; </a:t>
            </a:r>
            <a:r>
              <a:rPr lang="en-US" altLang="zh-CN" dirty="0" err="1" smtClean="0"/>
              <a:t>t.InstructorID</a:t>
            </a:r>
            <a:r>
              <a:rPr lang="en-US" altLang="zh-CN" dirty="0" smtClean="0"/>
              <a:t>);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modelBuilder.Entity</a:t>
            </a:r>
            <a:r>
              <a:rPr lang="en-US" altLang="zh-CN" dirty="0" smtClean="0"/>
              <a:t>&lt;Instructor&gt;() 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HasRequired</a:t>
            </a:r>
            <a:r>
              <a:rPr lang="en-US" altLang="zh-CN" dirty="0" smtClean="0"/>
              <a:t>(t =&gt; </a:t>
            </a:r>
            <a:r>
              <a:rPr lang="en-US" altLang="zh-CN" dirty="0" err="1" smtClean="0"/>
              <a:t>t.OfficeAssignment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WithRequiredPrincipal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关联</a:t>
            </a:r>
            <a:r>
              <a:rPr lang="zh-CN" altLang="en-US" b="1" dirty="0" smtClean="0"/>
              <a:t>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43564"/>
            <a:ext cx="7886700" cy="190888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可以使用</a:t>
            </a:r>
            <a:r>
              <a:rPr lang="en-US" altLang="zh-CN" sz="2000" dirty="0" err="1"/>
              <a:t>WillCascadeOnDelete</a:t>
            </a:r>
            <a:r>
              <a:rPr lang="zh-CN" altLang="en-US" sz="2000" dirty="0"/>
              <a:t>设置关联删除</a:t>
            </a:r>
            <a:r>
              <a:rPr lang="en-US" altLang="zh-CN" sz="2000" dirty="0"/>
              <a:t>(cascade)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r>
              <a:rPr lang="zh-CN" altLang="en-US" sz="2000" dirty="0"/>
              <a:t>如果一个外键依赖于一个非空实体，</a:t>
            </a:r>
            <a:r>
              <a:rPr lang="en-US" altLang="zh-CN" sz="2000" dirty="0"/>
              <a:t>EF</a:t>
            </a:r>
            <a:r>
              <a:rPr lang="zh-CN" altLang="en-US" sz="2000" dirty="0"/>
              <a:t>就会自动设置关联删除；</a:t>
            </a:r>
            <a:endParaRPr lang="zh-CN" altLang="en-US" sz="2000" dirty="0"/>
          </a:p>
          <a:p>
            <a:r>
              <a:rPr lang="zh-CN" altLang="en-US" sz="2000" dirty="0"/>
              <a:t>如果外键依赖的实体是可空的，</a:t>
            </a:r>
            <a:r>
              <a:rPr lang="en-US" altLang="zh-CN" sz="2000" dirty="0"/>
              <a:t>EF</a:t>
            </a:r>
            <a:r>
              <a:rPr lang="zh-CN" altLang="en-US" sz="2000" dirty="0"/>
              <a:t>就不会设置关联删除，并且主体删除后，外键会设置为</a:t>
            </a:r>
            <a:r>
              <a:rPr lang="en-US" altLang="zh-CN" sz="2000" dirty="0"/>
              <a:t>null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r>
              <a:rPr lang="zh-CN" altLang="en-US" sz="2000" dirty="0"/>
              <a:t>用下面这两句可以关闭关联删除：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3704602"/>
            <a:ext cx="7562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modelBuilder.Conventions.Remove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OneToManyCascadeDeleteConvention</a:t>
            </a:r>
            <a:r>
              <a:rPr lang="en-US" altLang="zh-CN" dirty="0" smtClean="0"/>
              <a:t>&gt;()</a:t>
            </a:r>
            <a:endParaRPr lang="en-US" altLang="zh-CN" dirty="0" smtClean="0"/>
          </a:p>
          <a:p>
            <a:r>
              <a:rPr lang="en-US" altLang="zh-CN" dirty="0" err="1" smtClean="0"/>
              <a:t>modelBuilder.Conventions.Remove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ManyToManyCascadeDeleteConvention</a:t>
            </a:r>
            <a:r>
              <a:rPr lang="en-US" altLang="zh-CN" dirty="0" smtClean="0"/>
              <a:t>&gt;()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4662855"/>
            <a:ext cx="4009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modelBuilder.Entity</a:t>
            </a:r>
            <a:r>
              <a:rPr lang="en-US" altLang="zh-CN" dirty="0" smtClean="0"/>
              <a:t>&lt;Course&gt;() 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HasRequired</a:t>
            </a:r>
            <a:r>
              <a:rPr lang="en-US" altLang="zh-CN" dirty="0" smtClean="0"/>
              <a:t>(t =&gt; </a:t>
            </a:r>
            <a:r>
              <a:rPr lang="en-US" altLang="zh-CN" dirty="0" err="1" smtClean="0"/>
              <a:t>t.Department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WithMany</a:t>
            </a:r>
            <a:r>
              <a:rPr lang="en-US" altLang="zh-CN" dirty="0" smtClean="0"/>
              <a:t>(t =&gt; </a:t>
            </a:r>
            <a:r>
              <a:rPr lang="en-US" altLang="zh-CN" dirty="0" err="1" smtClean="0"/>
              <a:t>t.Courses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HasForeignKey</a:t>
            </a:r>
            <a:r>
              <a:rPr lang="en-US" altLang="zh-CN" dirty="0" smtClean="0"/>
              <a:t>(d =&gt; </a:t>
            </a:r>
            <a:r>
              <a:rPr lang="en-US" altLang="zh-CN" dirty="0" err="1" smtClean="0"/>
              <a:t>d.DepartmentID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WillCascadeOnDelete</a:t>
            </a:r>
            <a:r>
              <a:rPr lang="en-US" altLang="zh-CN" dirty="0" smtClean="0"/>
              <a:t>(false);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设置混合外</a:t>
            </a:r>
            <a:r>
              <a:rPr lang="zh-CN" altLang="en-US" b="1" dirty="0" smtClean="0"/>
              <a:t>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22532"/>
          </a:xfrm>
        </p:spPr>
        <p:txBody>
          <a:bodyPr/>
          <a:lstStyle/>
          <a:p>
            <a:r>
              <a:rPr lang="zh-CN" altLang="en-US" dirty="0"/>
              <a:t>如果需要把</a:t>
            </a:r>
            <a:r>
              <a:rPr lang="en-US" altLang="zh-CN" dirty="0"/>
              <a:t>Department</a:t>
            </a:r>
            <a:r>
              <a:rPr lang="zh-CN" altLang="en-US" dirty="0"/>
              <a:t>的主键设置为</a:t>
            </a:r>
            <a:r>
              <a:rPr lang="en-US" altLang="zh-CN" dirty="0" err="1"/>
              <a:t>DepartmentID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Name</a:t>
            </a:r>
            <a:r>
              <a:rPr lang="zh-CN" altLang="en-US" dirty="0"/>
              <a:t>这两个属性，就可以按照下面方法设置</a:t>
            </a:r>
            <a:r>
              <a:rPr lang="en-US" altLang="zh-CN" dirty="0"/>
              <a:t>Department</a:t>
            </a:r>
            <a:r>
              <a:rPr lang="zh-CN" altLang="en-US" dirty="0"/>
              <a:t>的主键和</a:t>
            </a:r>
            <a:r>
              <a:rPr lang="en-US" altLang="zh-CN" dirty="0"/>
              <a:t>Course</a:t>
            </a:r>
            <a:r>
              <a:rPr lang="zh-CN" altLang="en-US" dirty="0"/>
              <a:t>的外键</a:t>
            </a:r>
            <a:r>
              <a:rPr lang="en-US" altLang="zh-CN" dirty="0"/>
              <a:t>(</a:t>
            </a:r>
            <a:r>
              <a:rPr lang="zh-CN" altLang="en-US" dirty="0"/>
              <a:t>有个好处是数据库里面不光能看到部门</a:t>
            </a:r>
            <a:r>
              <a:rPr lang="en-US" altLang="zh-CN" dirty="0"/>
              <a:t>ID</a:t>
            </a:r>
            <a:r>
              <a:rPr lang="zh-CN" altLang="en-US" dirty="0"/>
              <a:t>还能看到名称，这样更清晰一些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3948157"/>
            <a:ext cx="67111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// Composite primary key </a:t>
            </a:r>
            <a:endParaRPr lang="en-US" altLang="zh-CN" dirty="0" smtClean="0"/>
          </a:p>
          <a:p>
            <a:r>
              <a:rPr lang="en-US" altLang="zh-CN" dirty="0" err="1" smtClean="0"/>
              <a:t>modelBuilder.Entity</a:t>
            </a:r>
            <a:r>
              <a:rPr lang="en-US" altLang="zh-CN" dirty="0" smtClean="0"/>
              <a:t>&lt;Department&gt;() 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HasKey</a:t>
            </a:r>
            <a:r>
              <a:rPr lang="en-US" altLang="zh-CN" dirty="0" smtClean="0"/>
              <a:t>(d =&gt; new { </a:t>
            </a:r>
            <a:r>
              <a:rPr lang="en-US" altLang="zh-CN" dirty="0" err="1" smtClean="0"/>
              <a:t>d.DepartmentID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d.Name</a:t>
            </a:r>
            <a:r>
              <a:rPr lang="en-US" altLang="zh-CN" dirty="0" smtClean="0"/>
              <a:t> });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// Composite foreign key </a:t>
            </a:r>
            <a:endParaRPr lang="en-US" altLang="zh-CN" dirty="0" smtClean="0"/>
          </a:p>
          <a:p>
            <a:r>
              <a:rPr lang="en-US" altLang="zh-CN" dirty="0" err="1" smtClean="0"/>
              <a:t>modelBuilder.Entity</a:t>
            </a:r>
            <a:r>
              <a:rPr lang="en-US" altLang="zh-CN" dirty="0" smtClean="0"/>
              <a:t>&lt;Course&gt;()  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HasRequired</a:t>
            </a:r>
            <a:r>
              <a:rPr lang="en-US" altLang="zh-CN" dirty="0" smtClean="0"/>
              <a:t>(c =&gt; </a:t>
            </a:r>
            <a:r>
              <a:rPr lang="en-US" altLang="zh-CN" dirty="0" err="1" smtClean="0"/>
              <a:t>c.Department</a:t>
            </a:r>
            <a:r>
              <a:rPr lang="en-US" altLang="zh-CN" dirty="0" smtClean="0"/>
              <a:t>)  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WithMany</a:t>
            </a:r>
            <a:r>
              <a:rPr lang="en-US" altLang="zh-CN" dirty="0" smtClean="0"/>
              <a:t>(d =&gt; </a:t>
            </a:r>
            <a:r>
              <a:rPr lang="en-US" altLang="zh-CN" dirty="0" err="1" smtClean="0"/>
              <a:t>d.Courses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HasForeignKey</a:t>
            </a:r>
            <a:r>
              <a:rPr lang="en-US" altLang="zh-CN" dirty="0" smtClean="0"/>
              <a:t>(d =&gt; new { </a:t>
            </a:r>
            <a:r>
              <a:rPr lang="en-US" altLang="zh-CN" dirty="0" err="1" smtClean="0"/>
              <a:t>d.DepartmentID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d.DepartmentName</a:t>
            </a:r>
            <a:r>
              <a:rPr lang="en-US" altLang="zh-CN" dirty="0" smtClean="0"/>
              <a:t> 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重命名一个外键名称</a:t>
            </a:r>
            <a:r>
              <a:rPr lang="en-US" altLang="zh-CN" b="1" dirty="0"/>
              <a:t>(.Map</a:t>
            </a:r>
            <a:r>
              <a:rPr lang="en-US" altLang="zh-CN" b="1" dirty="0" smtClean="0"/>
              <a:t>)</a:t>
            </a:r>
            <a:br>
              <a:rPr lang="en-US" altLang="zh-CN" b="1" dirty="0" smtClean="0"/>
            </a:br>
            <a:r>
              <a:rPr lang="zh-CN" altLang="en-US" b="1" dirty="0"/>
              <a:t>定义一个非惯例的外键</a:t>
            </a:r>
            <a:r>
              <a:rPr lang="zh-CN" altLang="en-US" b="1" dirty="0" smtClean="0"/>
              <a:t>名称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1922803"/>
            <a:ext cx="51074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重命名一个外键名称</a:t>
            </a:r>
            <a:r>
              <a:rPr lang="en-US" altLang="zh-CN" b="1" dirty="0"/>
              <a:t>(.Map</a:t>
            </a:r>
            <a:r>
              <a:rPr lang="en-US" altLang="zh-CN" b="1" dirty="0" smtClean="0"/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modelBuilder.Entity</a:t>
            </a:r>
            <a:r>
              <a:rPr lang="en-US" altLang="zh-CN" dirty="0" smtClean="0"/>
              <a:t>&lt;Course&gt;() 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HasRequired</a:t>
            </a:r>
            <a:r>
              <a:rPr lang="en-US" altLang="zh-CN" dirty="0" smtClean="0"/>
              <a:t>(c =&gt; </a:t>
            </a:r>
            <a:r>
              <a:rPr lang="en-US" altLang="zh-CN" dirty="0" err="1" smtClean="0"/>
              <a:t>c.Department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WithMany</a:t>
            </a:r>
            <a:r>
              <a:rPr lang="en-US" altLang="zh-CN" dirty="0" smtClean="0"/>
              <a:t>(t =&gt; </a:t>
            </a:r>
            <a:r>
              <a:rPr lang="en-US" altLang="zh-CN" dirty="0" err="1" smtClean="0"/>
              <a:t>t.Courses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r>
              <a:rPr lang="en-US" altLang="zh-CN" dirty="0" smtClean="0"/>
              <a:t>    .Map(m =&gt; </a:t>
            </a:r>
            <a:r>
              <a:rPr lang="en-US" altLang="zh-CN" dirty="0" err="1" smtClean="0"/>
              <a:t>m.MapKey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ChangedDepartmentID</a:t>
            </a:r>
            <a:r>
              <a:rPr lang="en-US" altLang="zh-CN" dirty="0" smtClean="0"/>
              <a:t>"));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3888336"/>
            <a:ext cx="80329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如果不想用自动生成的外键名称的话，就可以用下面的方法自定义一个外键。</a:t>
            </a:r>
            <a:endParaRPr lang="en-US" altLang="zh-CN" dirty="0" smtClean="0"/>
          </a:p>
          <a:p>
            <a:r>
              <a:rPr lang="en-US" altLang="zh-CN" dirty="0" err="1" smtClean="0"/>
              <a:t>modelBuilder.Entity</a:t>
            </a:r>
            <a:r>
              <a:rPr lang="en-US" altLang="zh-CN" dirty="0" smtClean="0"/>
              <a:t>&lt;Course&gt;() </a:t>
            </a:r>
            <a:endParaRPr lang="en-US" altLang="zh-CN" dirty="0" smtClean="0"/>
          </a:p>
          <a:p>
            <a:r>
              <a:rPr lang="en-US" altLang="zh-CN" dirty="0" smtClean="0"/>
              <a:t>         .</a:t>
            </a:r>
            <a:r>
              <a:rPr lang="en-US" altLang="zh-CN" dirty="0" err="1" smtClean="0"/>
              <a:t>HasRequired</a:t>
            </a:r>
            <a:r>
              <a:rPr lang="en-US" altLang="zh-CN" dirty="0" smtClean="0"/>
              <a:t>(c =&gt; </a:t>
            </a:r>
            <a:r>
              <a:rPr lang="en-US" altLang="zh-CN" dirty="0" err="1" smtClean="0"/>
              <a:t>c.Department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r>
              <a:rPr lang="en-US" altLang="zh-CN" dirty="0" smtClean="0"/>
              <a:t>         .</a:t>
            </a:r>
            <a:r>
              <a:rPr lang="en-US" altLang="zh-CN" dirty="0" err="1" smtClean="0"/>
              <a:t>WithMany</a:t>
            </a:r>
            <a:r>
              <a:rPr lang="en-US" altLang="zh-CN" dirty="0" smtClean="0"/>
              <a:t>(d =&gt; </a:t>
            </a:r>
            <a:r>
              <a:rPr lang="en-US" altLang="zh-CN" dirty="0" err="1" smtClean="0"/>
              <a:t>d.Courses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r>
              <a:rPr lang="en-US" altLang="zh-CN" dirty="0" smtClean="0"/>
              <a:t>         .</a:t>
            </a:r>
            <a:r>
              <a:rPr lang="en-US" altLang="zh-CN" dirty="0" err="1" smtClean="0"/>
              <a:t>HasForeignKey</a:t>
            </a:r>
            <a:r>
              <a:rPr lang="en-US" altLang="zh-CN" dirty="0" smtClean="0"/>
              <a:t>(c =&gt; </a:t>
            </a:r>
            <a:r>
              <a:rPr lang="en-US" altLang="zh-CN" dirty="0" err="1" smtClean="0"/>
              <a:t>c.SomeDepartmentID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上面例子所用的</a:t>
            </a:r>
            <a:r>
              <a:rPr lang="zh-CN" altLang="en-US" b="1" dirty="0" smtClean="0"/>
              <a:t>数据库模型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67904" y="2330732"/>
          <a:ext cx="1112085" cy="91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包装程序外壳对象" showAsIcon="1" r:id="rId1" imgW="638175" imgH="523875" progId="Package">
                  <p:embed/>
                </p:oleObj>
              </mc:Choice>
              <mc:Fallback>
                <p:oleObj name="包装程序外壳对象" showAsIcon="1" r:id="rId1" imgW="638175" imgH="523875" progId="Package">
                  <p:embed/>
                  <p:pic>
                    <p:nvPicPr>
                      <p:cNvPr id="0" name="图片 194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7904" y="2330732"/>
                        <a:ext cx="1112085" cy="91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创建</a:t>
            </a:r>
            <a:r>
              <a:rPr lang="zh-CN" altLang="en-US" b="1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7325"/>
            <a:ext cx="7886700" cy="934667"/>
          </a:xfrm>
        </p:spPr>
        <p:txBody>
          <a:bodyPr/>
          <a:lstStyle/>
          <a:p>
            <a:r>
              <a:rPr lang="zh-CN" altLang="en-US" dirty="0"/>
              <a:t>完整的创建索引的方法参考</a:t>
            </a:r>
            <a:r>
              <a:rPr lang="en-US" altLang="zh-CN" dirty="0"/>
              <a:t>Code First Data </a:t>
            </a:r>
            <a:r>
              <a:rPr lang="en-US" altLang="zh-CN" dirty="0" smtClean="0"/>
              <a:t>Annotations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52030" y="2166713"/>
            <a:ext cx="77070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单一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modelBuilder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  .Entity&lt;Department&gt;() </a:t>
            </a:r>
            <a:endParaRPr lang="en-US" altLang="zh-CN" dirty="0" smtClean="0"/>
          </a:p>
          <a:p>
            <a:r>
              <a:rPr lang="en-US" altLang="zh-CN" dirty="0" smtClean="0"/>
              <a:t>    .Property(t =&gt; </a:t>
            </a:r>
            <a:r>
              <a:rPr lang="en-US" altLang="zh-CN" dirty="0" err="1" smtClean="0"/>
              <a:t>t.Name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HasColumnAnnotation</a:t>
            </a:r>
            <a:r>
              <a:rPr lang="en-US" altLang="zh-CN" dirty="0" smtClean="0"/>
              <a:t>("Index", new </a:t>
            </a:r>
            <a:r>
              <a:rPr lang="en-US" altLang="zh-CN" dirty="0" err="1" smtClean="0"/>
              <a:t>IndexAnnotation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IndexAttribute</a:t>
            </a:r>
            <a:r>
              <a:rPr lang="en-US" altLang="zh-CN" dirty="0" smtClean="0"/>
              <a:t>()));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2030" y="3644041"/>
            <a:ext cx="66486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多重</a:t>
            </a:r>
            <a:r>
              <a:rPr lang="en-US" altLang="zh-CN" dirty="0" smtClean="0"/>
              <a:t>index</a:t>
            </a:r>
            <a:endParaRPr lang="en-US" altLang="zh-CN" dirty="0" smtClean="0"/>
          </a:p>
          <a:p>
            <a:r>
              <a:rPr lang="en-US" altLang="zh-CN" dirty="0" err="1" smtClean="0"/>
              <a:t>modelBuilder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  .Entity&lt;Department&gt;() </a:t>
            </a:r>
            <a:endParaRPr lang="en-US" altLang="zh-CN" dirty="0" smtClean="0"/>
          </a:p>
          <a:p>
            <a:r>
              <a:rPr lang="en-US" altLang="zh-CN" dirty="0" smtClean="0"/>
              <a:t>    .Property(t =&gt; </a:t>
            </a:r>
            <a:r>
              <a:rPr lang="en-US" altLang="zh-CN" dirty="0" err="1" smtClean="0"/>
              <a:t>t.Name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r>
              <a:rPr lang="en-US" altLang="zh-CN" dirty="0" smtClean="0"/>
              <a:t>    .</a:t>
            </a:r>
            <a:r>
              <a:rPr lang="en-US" altLang="zh-CN" dirty="0" err="1" smtClean="0"/>
              <a:t>HasColumnAnnotation</a:t>
            </a:r>
            <a:r>
              <a:rPr lang="en-US" altLang="zh-CN" dirty="0" smtClean="0"/>
              <a:t>( </a:t>
            </a:r>
            <a:endParaRPr lang="en-US" altLang="zh-CN" dirty="0" smtClean="0"/>
          </a:p>
          <a:p>
            <a:r>
              <a:rPr lang="en-US" altLang="zh-CN" dirty="0" smtClean="0"/>
              <a:t>        "Index",  </a:t>
            </a:r>
            <a:endParaRPr lang="en-US" altLang="zh-CN" dirty="0" smtClean="0"/>
          </a:p>
          <a:p>
            <a:r>
              <a:rPr lang="en-US" altLang="zh-CN" dirty="0" smtClean="0"/>
              <a:t>        new </a:t>
            </a:r>
            <a:r>
              <a:rPr lang="en-US" altLang="zh-CN" dirty="0" err="1" smtClean="0"/>
              <a:t>IndexAnnotation</a:t>
            </a:r>
            <a:r>
              <a:rPr lang="en-US" altLang="zh-CN" dirty="0" smtClean="0"/>
              <a:t>(new[] </a:t>
            </a:r>
            <a:endParaRPr lang="en-US" altLang="zh-CN" dirty="0" smtClean="0"/>
          </a:p>
          <a:p>
            <a:r>
              <a:rPr lang="en-US" altLang="zh-CN" dirty="0" smtClean="0"/>
              <a:t>            { </a:t>
            </a:r>
            <a:endParaRPr lang="en-US" altLang="zh-CN" dirty="0" smtClean="0"/>
          </a:p>
          <a:p>
            <a:r>
              <a:rPr lang="en-US" altLang="zh-CN" dirty="0" smtClean="0"/>
              <a:t>                new </a:t>
            </a:r>
            <a:r>
              <a:rPr lang="en-US" altLang="zh-CN" dirty="0" err="1" smtClean="0"/>
              <a:t>IndexAttribute</a:t>
            </a:r>
            <a:r>
              <a:rPr lang="en-US" altLang="zh-CN" dirty="0" smtClean="0"/>
              <a:t>("Index1"), </a:t>
            </a:r>
            <a:endParaRPr lang="en-US" altLang="zh-CN" dirty="0" smtClean="0"/>
          </a:p>
          <a:p>
            <a:r>
              <a:rPr lang="en-US" altLang="zh-CN" dirty="0" smtClean="0"/>
              <a:t>                new </a:t>
            </a:r>
            <a:r>
              <a:rPr lang="en-US" altLang="zh-CN" dirty="0" err="1" smtClean="0"/>
              <a:t>IndexAttribute</a:t>
            </a:r>
            <a:r>
              <a:rPr lang="en-US" altLang="zh-CN" dirty="0" smtClean="0"/>
              <a:t>("Index2") { </a:t>
            </a:r>
            <a:r>
              <a:rPr lang="en-US" altLang="zh-CN" dirty="0" err="1" smtClean="0"/>
              <a:t>IsUnique</a:t>
            </a:r>
            <a:r>
              <a:rPr lang="en-US" altLang="zh-CN" dirty="0" smtClean="0"/>
              <a:t> = true } </a:t>
            </a:r>
            <a:endParaRPr lang="en-US" altLang="zh-CN" dirty="0" smtClean="0"/>
          </a:p>
          <a:p>
            <a:r>
              <a:rPr lang="en-US" altLang="zh-CN" dirty="0" smtClean="0"/>
              <a:t>            })));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TPH</a:t>
            </a:r>
            <a:r>
              <a:rPr lang="zh-CN" altLang="en-US" b="1" dirty="0"/>
              <a:t>、</a:t>
            </a:r>
            <a:r>
              <a:rPr lang="en-US" altLang="zh-CN" b="1" dirty="0"/>
              <a:t>TPC</a:t>
            </a:r>
            <a:r>
              <a:rPr lang="zh-CN" altLang="en-US" b="1" dirty="0"/>
              <a:t>、</a:t>
            </a:r>
            <a:r>
              <a:rPr lang="en-US" altLang="zh-CN" b="1" dirty="0" smtClean="0"/>
              <a:t>TPT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TPH--Table-Per-Hierarchy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43212"/>
          </a:xfrm>
        </p:spPr>
        <p:txBody>
          <a:bodyPr/>
          <a:lstStyle/>
          <a:p>
            <a:r>
              <a:rPr lang="en-US" altLang="zh-CN" dirty="0"/>
              <a:t>TPH</a:t>
            </a:r>
            <a:r>
              <a:rPr lang="zh-CN" altLang="en-US" dirty="0"/>
              <a:t>就是将所有的对象数据都放到同一个数据表中，再以</a:t>
            </a:r>
            <a:r>
              <a:rPr lang="en-US" altLang="zh-CN" dirty="0"/>
              <a:t>Discriminator</a:t>
            </a:r>
            <a:r>
              <a:rPr lang="zh-CN" altLang="en-US" dirty="0"/>
              <a:t>来分隔。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3170490"/>
            <a:ext cx="74254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modelBuilder.Entity</a:t>
            </a:r>
            <a:r>
              <a:rPr lang="en-US" altLang="zh-CN" dirty="0" smtClean="0"/>
              <a:t>&lt;Course&gt;()  </a:t>
            </a:r>
            <a:endParaRPr lang="en-US" altLang="zh-CN" dirty="0" smtClean="0"/>
          </a:p>
          <a:p>
            <a:r>
              <a:rPr lang="en-US" altLang="zh-CN" dirty="0" smtClean="0"/>
              <a:t>    .Map&lt;Course&gt;(m =&gt; </a:t>
            </a:r>
            <a:r>
              <a:rPr lang="en-US" altLang="zh-CN" dirty="0" err="1" smtClean="0"/>
              <a:t>m.Requires</a:t>
            </a:r>
            <a:r>
              <a:rPr lang="en-US" altLang="zh-CN" dirty="0" smtClean="0"/>
              <a:t>("Type").</a:t>
            </a:r>
            <a:r>
              <a:rPr lang="en-US" altLang="zh-CN" dirty="0" err="1" smtClean="0"/>
              <a:t>HasValue</a:t>
            </a:r>
            <a:r>
              <a:rPr lang="en-US" altLang="zh-CN" dirty="0" smtClean="0"/>
              <a:t>("Course"))  </a:t>
            </a:r>
            <a:endParaRPr lang="en-US" altLang="zh-CN" dirty="0" smtClean="0"/>
          </a:p>
          <a:p>
            <a:r>
              <a:rPr lang="en-US" altLang="zh-CN" dirty="0" smtClean="0"/>
              <a:t>    .Map&lt;</a:t>
            </a:r>
            <a:r>
              <a:rPr lang="en-US" altLang="zh-CN" dirty="0" err="1" smtClean="0"/>
              <a:t>OnsiteCourse</a:t>
            </a:r>
            <a:r>
              <a:rPr lang="en-US" altLang="zh-CN" dirty="0" smtClean="0"/>
              <a:t>&gt;(m =&gt; </a:t>
            </a:r>
            <a:r>
              <a:rPr lang="en-US" altLang="zh-CN" dirty="0" err="1" smtClean="0"/>
              <a:t>m.Requires</a:t>
            </a:r>
            <a:r>
              <a:rPr lang="en-US" altLang="zh-CN" dirty="0" smtClean="0"/>
              <a:t>("Type").</a:t>
            </a:r>
            <a:r>
              <a:rPr lang="en-US" altLang="zh-CN" dirty="0" err="1" smtClean="0"/>
              <a:t>HasValue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OnsiteCourse</a:t>
            </a:r>
            <a:r>
              <a:rPr lang="en-US" altLang="zh-CN" dirty="0" smtClean="0"/>
              <a:t>"));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Table-Per-Type (TPT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86696"/>
          </a:xfrm>
        </p:spPr>
        <p:txBody>
          <a:bodyPr/>
          <a:lstStyle/>
          <a:p>
            <a:r>
              <a:rPr lang="en-US" altLang="zh-CN" dirty="0"/>
              <a:t>TPT</a:t>
            </a:r>
            <a:r>
              <a:rPr lang="zh-CN" altLang="en-US" dirty="0"/>
              <a:t>表示将类内的属性存到各自的数据表内，父类拥有自己的表格，而继承线则由</a:t>
            </a:r>
            <a:r>
              <a:rPr lang="en-US" altLang="zh-CN" dirty="0"/>
              <a:t>Foreign Key</a:t>
            </a:r>
            <a:r>
              <a:rPr lang="zh-CN" altLang="en-US" dirty="0"/>
              <a:t>关联替代，因此子类只会保存该类内的属性。 </a:t>
            </a:r>
            <a:r>
              <a:rPr lang="en-US" altLang="zh-CN" dirty="0"/>
              <a:t>TPT</a:t>
            </a:r>
            <a:r>
              <a:rPr lang="zh-CN" altLang="en-US" dirty="0"/>
              <a:t>的设计比较偏向一般数据库设计方针。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3743058"/>
            <a:ext cx="604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modelBuilder.Entity</a:t>
            </a:r>
            <a:r>
              <a:rPr lang="en-US" altLang="zh-CN" dirty="0" smtClean="0"/>
              <a:t>&lt;Course&gt;().</a:t>
            </a:r>
            <a:r>
              <a:rPr lang="en-US" altLang="zh-CN" dirty="0" err="1" smtClean="0"/>
              <a:t>ToTable</a:t>
            </a:r>
            <a:r>
              <a:rPr lang="en-US" altLang="zh-CN" dirty="0" smtClean="0"/>
              <a:t>("Course");  </a:t>
            </a:r>
            <a:endParaRPr lang="en-US" altLang="zh-CN" dirty="0" smtClean="0"/>
          </a:p>
          <a:p>
            <a:r>
              <a:rPr lang="en-US" altLang="zh-CN" dirty="0" err="1" smtClean="0"/>
              <a:t>modelBuilder.Entity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OnsiteCourse</a:t>
            </a:r>
            <a:r>
              <a:rPr lang="en-US" altLang="zh-CN" dirty="0" smtClean="0"/>
              <a:t>&gt;().</a:t>
            </a:r>
            <a:r>
              <a:rPr lang="en-US" altLang="zh-CN" dirty="0" err="1" smtClean="0"/>
              <a:t>ToTable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OnsiteCourse</a:t>
            </a:r>
            <a:r>
              <a:rPr lang="en-US" altLang="zh-CN" dirty="0" smtClean="0"/>
              <a:t>");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Table-Per-Concrete Class (TPC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9790"/>
            <a:ext cx="7886700" cy="1729425"/>
          </a:xfrm>
        </p:spPr>
        <p:txBody>
          <a:bodyPr/>
          <a:lstStyle/>
          <a:p>
            <a:r>
              <a:rPr lang="en-US" altLang="zh-CN" dirty="0"/>
              <a:t>TPC</a:t>
            </a:r>
            <a:r>
              <a:rPr lang="zh-CN" altLang="en-US" dirty="0"/>
              <a:t>的方法是将继承的数据表放在各自的类型数据表中，并没有特别的关联，也就是各自独立。实现上数据表是分开的，而且数据表内会重复存放继承而来的结构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3119215"/>
            <a:ext cx="521841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modelBuilder.Entity</a:t>
            </a:r>
            <a:r>
              <a:rPr lang="en-US" altLang="zh-CN" sz="1400" dirty="0" smtClean="0"/>
              <a:t>&lt;Course&gt;() </a:t>
            </a:r>
            <a:endParaRPr lang="en-US" altLang="zh-CN" sz="1400" dirty="0" smtClean="0"/>
          </a:p>
          <a:p>
            <a:r>
              <a:rPr lang="en-US" altLang="zh-CN" sz="1400" dirty="0" smtClean="0"/>
              <a:t>    .Property(c =&gt; </a:t>
            </a:r>
            <a:r>
              <a:rPr lang="en-US" altLang="zh-CN" sz="1400" dirty="0" err="1" smtClean="0"/>
              <a:t>c.CourseID</a:t>
            </a:r>
            <a:r>
              <a:rPr lang="en-US" altLang="zh-CN" sz="1400" dirty="0" smtClean="0"/>
              <a:t>) </a:t>
            </a:r>
            <a:endParaRPr lang="en-US" altLang="zh-CN" sz="1400" dirty="0" smtClean="0"/>
          </a:p>
          <a:p>
            <a:r>
              <a:rPr lang="en-US" altLang="zh-CN" sz="1400" dirty="0" smtClean="0"/>
              <a:t>    .</a:t>
            </a:r>
            <a:r>
              <a:rPr lang="en-US" altLang="zh-CN" sz="1400" dirty="0" err="1" smtClean="0"/>
              <a:t>HasDatabaseGeneratedOption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DatabaseGeneratedOption.None</a:t>
            </a:r>
            <a:r>
              <a:rPr lang="en-US" altLang="zh-CN" sz="1400" dirty="0" smtClean="0"/>
              <a:t>); </a:t>
            </a:r>
            <a:endParaRPr lang="en-US" altLang="zh-CN" sz="1400" dirty="0" smtClean="0"/>
          </a:p>
          <a:p>
            <a:r>
              <a:rPr lang="en-US" altLang="zh-CN" sz="1400" dirty="0" smtClean="0"/>
              <a:t> </a:t>
            </a:r>
            <a:endParaRPr lang="en-US" altLang="zh-CN" sz="1400" dirty="0" smtClean="0"/>
          </a:p>
          <a:p>
            <a:r>
              <a:rPr lang="en-US" altLang="zh-CN" sz="1400" dirty="0" err="1" smtClean="0"/>
              <a:t>modelBuilder.Entity</a:t>
            </a: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OnsiteCourse</a:t>
            </a:r>
            <a:r>
              <a:rPr lang="en-US" altLang="zh-CN" sz="1400" dirty="0" smtClean="0"/>
              <a:t>&gt;().Map(m =&gt; </a:t>
            </a:r>
            <a:endParaRPr lang="en-US" altLang="zh-CN" sz="1400" dirty="0" smtClean="0"/>
          </a:p>
          <a:p>
            <a:r>
              <a:rPr lang="en-US" altLang="zh-CN" sz="1400" dirty="0" smtClean="0"/>
              <a:t>{ 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m.MapInheritedProperties</a:t>
            </a:r>
            <a:r>
              <a:rPr lang="en-US" altLang="zh-CN" sz="1400" dirty="0" smtClean="0"/>
              <a:t>(); 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m.ToTable</a:t>
            </a:r>
            <a:r>
              <a:rPr lang="en-US" altLang="zh-CN" sz="1400" dirty="0" smtClean="0"/>
              <a:t>("</a:t>
            </a:r>
            <a:r>
              <a:rPr lang="en-US" altLang="zh-CN" sz="1400" dirty="0" err="1" smtClean="0"/>
              <a:t>OnsiteCourse</a:t>
            </a:r>
            <a:r>
              <a:rPr lang="en-US" altLang="zh-CN" sz="1400" dirty="0" smtClean="0"/>
              <a:t>"); </a:t>
            </a:r>
            <a:endParaRPr lang="en-US" altLang="zh-CN" sz="1400" dirty="0" smtClean="0"/>
          </a:p>
          <a:p>
            <a:r>
              <a:rPr lang="en-US" altLang="zh-CN" sz="1400" dirty="0" smtClean="0"/>
              <a:t>}); </a:t>
            </a:r>
            <a:endParaRPr lang="en-US" altLang="zh-CN" sz="1400" dirty="0" smtClean="0"/>
          </a:p>
          <a:p>
            <a:r>
              <a:rPr lang="en-US" altLang="zh-CN" sz="1400" dirty="0" smtClean="0"/>
              <a:t> </a:t>
            </a:r>
            <a:endParaRPr lang="en-US" altLang="zh-CN" sz="1400" dirty="0" smtClean="0"/>
          </a:p>
          <a:p>
            <a:r>
              <a:rPr lang="en-US" altLang="zh-CN" sz="1400" dirty="0" err="1" smtClean="0"/>
              <a:t>modelBuilder.Entity</a:t>
            </a: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OnlineCourse</a:t>
            </a:r>
            <a:r>
              <a:rPr lang="en-US" altLang="zh-CN" sz="1400" dirty="0" smtClean="0"/>
              <a:t>&gt;().Map(m =&gt; </a:t>
            </a:r>
            <a:endParaRPr lang="en-US" altLang="zh-CN" sz="1400" dirty="0" smtClean="0"/>
          </a:p>
          <a:p>
            <a:r>
              <a:rPr lang="en-US" altLang="zh-CN" sz="1400" dirty="0" smtClean="0"/>
              <a:t>{ 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m.MapInheritedProperties</a:t>
            </a:r>
            <a:r>
              <a:rPr lang="en-US" altLang="zh-CN" sz="1400" dirty="0" smtClean="0"/>
              <a:t>(); 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m.ToTable</a:t>
            </a:r>
            <a:r>
              <a:rPr lang="en-US" altLang="zh-CN" sz="1400" dirty="0" smtClean="0"/>
              <a:t>("</a:t>
            </a:r>
            <a:r>
              <a:rPr lang="en-US" altLang="zh-CN" sz="1400" dirty="0" err="1" smtClean="0"/>
              <a:t>OnlineCourse</a:t>
            </a:r>
            <a:r>
              <a:rPr lang="en-US" altLang="zh-CN" sz="1400" dirty="0" smtClean="0"/>
              <a:t>"); </a:t>
            </a:r>
            <a:endParaRPr lang="en-US" altLang="zh-CN" sz="1400" dirty="0" smtClean="0"/>
          </a:p>
          <a:p>
            <a:r>
              <a:rPr lang="en-US" altLang="zh-CN" sz="1400" dirty="0" smtClean="0"/>
              <a:t>});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三类实体与数据库的映射</a:t>
            </a:r>
            <a:r>
              <a:rPr lang="zh-CN" altLang="en-US" b="1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分别</a:t>
            </a:r>
            <a:r>
              <a:rPr lang="zh-CN" altLang="en-US" dirty="0"/>
              <a:t>是：</a:t>
            </a:r>
            <a:endParaRPr lang="zh-CN" altLang="en-US" dirty="0"/>
          </a:p>
          <a:p>
            <a:pPr lvl="1"/>
            <a:r>
              <a:rPr lang="en-US" altLang="zh-CN" dirty="0" smtClean="0"/>
              <a:t>DB </a:t>
            </a:r>
            <a:r>
              <a:rPr lang="en-US" altLang="zh-CN" dirty="0"/>
              <a:t>First--</a:t>
            </a:r>
            <a:r>
              <a:rPr lang="zh-CN" altLang="en-US" dirty="0"/>
              <a:t>通过从数据库导入来构建实体</a:t>
            </a:r>
            <a:endParaRPr lang="zh-CN" altLang="en-US" dirty="0"/>
          </a:p>
          <a:p>
            <a:pPr lvl="1"/>
            <a:r>
              <a:rPr lang="en-US" altLang="zh-CN" dirty="0"/>
              <a:t>Model First--</a:t>
            </a:r>
            <a:r>
              <a:rPr lang="zh-CN" altLang="en-US" dirty="0"/>
              <a:t>使用模型设计工具设计模型，然后生成相关实体</a:t>
            </a:r>
            <a:endParaRPr lang="zh-CN" altLang="en-US" dirty="0"/>
          </a:p>
          <a:p>
            <a:pPr lvl="1"/>
            <a:r>
              <a:rPr lang="en-US" altLang="zh-CN" dirty="0"/>
              <a:t>Code First--</a:t>
            </a:r>
            <a:r>
              <a:rPr lang="zh-CN" altLang="en-US" dirty="0"/>
              <a:t>通过编制代码来映射实体和数据库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更新</a:t>
            </a:r>
            <a:r>
              <a:rPr lang="zh-CN" altLang="en-US" b="1" dirty="0" smtClean="0"/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Enable-Migrations</a:t>
            </a:r>
            <a:endParaRPr lang="en-US" altLang="zh-CN" b="1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Package Manager Console</a:t>
            </a:r>
            <a:r>
              <a:rPr lang="zh-CN" altLang="en-US" dirty="0"/>
              <a:t>中执行</a:t>
            </a:r>
            <a:r>
              <a:rPr lang="en-US" altLang="zh-CN" dirty="0"/>
              <a:t>Enable-Migrations</a:t>
            </a:r>
            <a:r>
              <a:rPr lang="zh-CN" altLang="en-US" dirty="0"/>
              <a:t>。 然后项目中就会增加</a:t>
            </a:r>
            <a:r>
              <a:rPr lang="en-US" altLang="zh-CN" dirty="0"/>
              <a:t>Migration/</a:t>
            </a:r>
            <a:r>
              <a:rPr lang="en-US" altLang="zh-CN" dirty="0" err="1"/>
              <a:t>Configuration.cs</a:t>
            </a:r>
            <a:r>
              <a:rPr lang="zh-CN" altLang="en-US" dirty="0"/>
              <a:t>里面有</a:t>
            </a:r>
            <a:r>
              <a:rPr lang="en-US" altLang="zh-CN" dirty="0" err="1"/>
              <a:t>DatabaseMigration</a:t>
            </a:r>
            <a:r>
              <a:rPr lang="zh-CN" altLang="en-US" dirty="0"/>
              <a:t>相关代码。</a:t>
            </a:r>
            <a:endParaRPr lang="zh-CN" altLang="en-US" dirty="0"/>
          </a:p>
          <a:p>
            <a:r>
              <a:rPr lang="en-US" altLang="zh-CN" b="1" dirty="0"/>
              <a:t>update-database</a:t>
            </a:r>
            <a:endParaRPr lang="en-US" altLang="zh-CN" b="1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Update-Database</a:t>
            </a:r>
            <a:r>
              <a:rPr lang="zh-CN" altLang="en-US" dirty="0"/>
              <a:t>，就可以将数据库升级为最新版。</a:t>
            </a:r>
            <a:endParaRPr lang="zh-CN" altLang="en-US" dirty="0"/>
          </a:p>
          <a:p>
            <a:r>
              <a:rPr lang="en-US" altLang="zh-CN" b="1" dirty="0"/>
              <a:t>Add-Migration [name]</a:t>
            </a:r>
            <a:endParaRPr lang="en-US" altLang="zh-CN" b="1" dirty="0"/>
          </a:p>
          <a:p>
            <a:pPr lvl="1"/>
            <a:r>
              <a:rPr lang="zh-CN" altLang="en-US" dirty="0"/>
              <a:t>在修改数据后执行</a:t>
            </a:r>
            <a:r>
              <a:rPr lang="en-US" altLang="zh-CN" dirty="0"/>
              <a:t>Add-Migration [name]</a:t>
            </a:r>
            <a:r>
              <a:rPr lang="zh-CN" altLang="en-US" dirty="0"/>
              <a:t>就可以根据实体自动产生相应的</a:t>
            </a:r>
            <a:r>
              <a:rPr lang="en-US" altLang="zh-CN" dirty="0"/>
              <a:t>Migration</a:t>
            </a:r>
            <a:r>
              <a:rPr lang="zh-CN" altLang="en-US" dirty="0"/>
              <a:t>代码，其中</a:t>
            </a:r>
            <a:r>
              <a:rPr lang="en-US" altLang="zh-CN" dirty="0"/>
              <a:t>[name]</a:t>
            </a:r>
            <a:r>
              <a:rPr lang="zh-CN" altLang="en-US" dirty="0"/>
              <a:t>这次修改数据库的命名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高级功能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关闭 </a:t>
            </a:r>
            <a:r>
              <a:rPr lang="en-US" altLang="zh-CN" b="1" dirty="0"/>
              <a:t>Automatic Detect </a:t>
            </a:r>
            <a:r>
              <a:rPr lang="en-US" altLang="zh-CN" b="1" dirty="0" smtClean="0"/>
              <a:t>Changes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如果需要提升性能可以考虑关闭 </a:t>
            </a:r>
            <a:r>
              <a:rPr lang="en-US" altLang="zh-CN" dirty="0"/>
              <a:t>Automatic Detect Changes</a:t>
            </a:r>
            <a:r>
              <a:rPr lang="zh-CN" altLang="en-US" dirty="0"/>
              <a:t>，一般来讲使用以下方法的时候会影响 </a:t>
            </a:r>
            <a:r>
              <a:rPr lang="en-US" altLang="zh-CN" dirty="0"/>
              <a:t>Automatic Detect Changes</a:t>
            </a:r>
            <a:r>
              <a:rPr lang="zh-CN" altLang="en-US" dirty="0"/>
              <a:t>：</a:t>
            </a:r>
            <a:endParaRPr lang="zh-CN" altLang="en-US" dirty="0"/>
          </a:p>
          <a:p>
            <a:r>
              <a:rPr lang="en-US" altLang="zh-CN" dirty="0" err="1"/>
              <a:t>DbSet.Find</a:t>
            </a:r>
            <a:endParaRPr lang="en-US" altLang="zh-CN" dirty="0"/>
          </a:p>
          <a:p>
            <a:r>
              <a:rPr lang="en-US" altLang="zh-CN" dirty="0" err="1"/>
              <a:t>DbSet.Local</a:t>
            </a:r>
            <a:endParaRPr lang="en-US" altLang="zh-CN" dirty="0"/>
          </a:p>
          <a:p>
            <a:r>
              <a:rPr lang="en-US" altLang="zh-CN" dirty="0" err="1"/>
              <a:t>DbSet.Remove</a:t>
            </a:r>
            <a:endParaRPr lang="en-US" altLang="zh-CN" dirty="0"/>
          </a:p>
          <a:p>
            <a:r>
              <a:rPr lang="en-US" altLang="zh-CN" dirty="0" err="1"/>
              <a:t>DbSet.Add</a:t>
            </a:r>
            <a:endParaRPr lang="en-US" altLang="zh-CN" dirty="0"/>
          </a:p>
          <a:p>
            <a:r>
              <a:rPr lang="en-US" altLang="zh-CN" dirty="0" err="1"/>
              <a:t>DbSet.Attach</a:t>
            </a:r>
            <a:endParaRPr lang="en-US" altLang="zh-CN" dirty="0"/>
          </a:p>
          <a:p>
            <a:r>
              <a:rPr lang="en-US" altLang="zh-CN" dirty="0" err="1"/>
              <a:t>DbContext.SaveChanges</a:t>
            </a:r>
            <a:endParaRPr lang="en-US" altLang="zh-CN" dirty="0"/>
          </a:p>
          <a:p>
            <a:r>
              <a:rPr lang="en-US" altLang="zh-CN" dirty="0" err="1"/>
              <a:t>DbContext.GetValidationErrors</a:t>
            </a:r>
            <a:endParaRPr lang="en-US" altLang="zh-CN" dirty="0"/>
          </a:p>
          <a:p>
            <a:r>
              <a:rPr lang="en-US" altLang="zh-CN" dirty="0" err="1"/>
              <a:t>DbContext.Entry</a:t>
            </a:r>
            <a:endParaRPr lang="en-US" altLang="zh-CN" dirty="0"/>
          </a:p>
          <a:p>
            <a:r>
              <a:rPr lang="en-US" altLang="zh-CN" dirty="0" err="1"/>
              <a:t>DbChangeTracker.Entries</a:t>
            </a:r>
            <a:r>
              <a:rPr lang="en-US" altLang="zh-CN" dirty="0"/>
              <a:t> </a:t>
            </a:r>
            <a:r>
              <a:rPr lang="zh-CN" altLang="en-US" dirty="0"/>
              <a:t>用以下代码来关闭</a:t>
            </a:r>
            <a:r>
              <a:rPr lang="en-US" altLang="zh-CN" dirty="0" err="1"/>
              <a:t>AutoDetectChanges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关闭 </a:t>
            </a:r>
            <a:r>
              <a:rPr lang="en-US" altLang="zh-CN" b="1" dirty="0"/>
              <a:t>Automatic Detect </a:t>
            </a:r>
            <a:r>
              <a:rPr lang="en-US" altLang="zh-CN" b="1" dirty="0" smtClean="0"/>
              <a:t>Changes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1638036"/>
            <a:ext cx="608935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using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context = new </a:t>
            </a:r>
            <a:r>
              <a:rPr lang="en-US" altLang="zh-CN" dirty="0" err="1" smtClean="0"/>
              <a:t>BloggingContext</a:t>
            </a:r>
            <a:r>
              <a:rPr lang="en-US" altLang="zh-CN" dirty="0" smtClean="0"/>
              <a:t>()) </a:t>
            </a:r>
            <a:endParaRPr lang="en-US" altLang="zh-CN" dirty="0" smtClean="0"/>
          </a:p>
          <a:p>
            <a:r>
              <a:rPr lang="en-US" altLang="zh-CN" dirty="0" smtClean="0"/>
              <a:t>{ </a:t>
            </a:r>
            <a:endParaRPr lang="en-US" altLang="zh-CN" dirty="0" smtClean="0"/>
          </a:p>
          <a:p>
            <a:r>
              <a:rPr lang="en-US" altLang="zh-CN" dirty="0" smtClean="0"/>
              <a:t>    try </a:t>
            </a:r>
            <a:endParaRPr lang="en-US" altLang="zh-CN" dirty="0" smtClean="0"/>
          </a:p>
          <a:p>
            <a:r>
              <a:rPr lang="en-US" altLang="zh-CN" dirty="0" smtClean="0"/>
              <a:t>    { 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context.Configuration.AutoDetectChangesEnabled</a:t>
            </a:r>
            <a:r>
              <a:rPr lang="en-US" altLang="zh-CN" dirty="0" smtClean="0"/>
              <a:t> = false;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      // Make many calls in a loop 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blog in </a:t>
            </a:r>
            <a:r>
              <a:rPr lang="en-US" altLang="zh-CN" dirty="0" err="1" smtClean="0"/>
              <a:t>aLotOfBlogs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r>
              <a:rPr lang="en-US" altLang="zh-CN" dirty="0" smtClean="0"/>
              <a:t>        { 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context.Blogs.Add</a:t>
            </a:r>
            <a:r>
              <a:rPr lang="en-US" altLang="zh-CN" dirty="0" smtClean="0"/>
              <a:t>(blog); </a:t>
            </a:r>
            <a:endParaRPr lang="en-US" altLang="zh-CN" dirty="0" smtClean="0"/>
          </a:p>
          <a:p>
            <a:r>
              <a:rPr lang="en-US" altLang="zh-CN" dirty="0" smtClean="0"/>
              <a:t>        } </a:t>
            </a:r>
            <a:endParaRPr lang="en-US" altLang="zh-CN" dirty="0" smtClean="0"/>
          </a:p>
          <a:p>
            <a:r>
              <a:rPr lang="en-US" altLang="zh-CN" dirty="0" smtClean="0"/>
              <a:t>    } </a:t>
            </a:r>
            <a:endParaRPr lang="en-US" altLang="zh-CN" dirty="0" smtClean="0"/>
          </a:p>
          <a:p>
            <a:r>
              <a:rPr lang="en-US" altLang="zh-CN" dirty="0" smtClean="0"/>
              <a:t>    finally </a:t>
            </a:r>
            <a:endParaRPr lang="en-US" altLang="zh-CN" dirty="0" smtClean="0"/>
          </a:p>
          <a:p>
            <a:r>
              <a:rPr lang="en-US" altLang="zh-CN" dirty="0" smtClean="0"/>
              <a:t>    { 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context.Configuration.AutoDetectChangesEnabled</a:t>
            </a:r>
            <a:r>
              <a:rPr lang="en-US" altLang="zh-CN" dirty="0" smtClean="0"/>
              <a:t> = true; </a:t>
            </a:r>
            <a:endParaRPr lang="en-US" altLang="zh-CN" dirty="0" smtClean="0"/>
          </a:p>
          <a:p>
            <a:r>
              <a:rPr lang="en-US" altLang="zh-CN" dirty="0" smtClean="0"/>
              <a:t>    } 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zh-CN" altLang="en-US" b="1" dirty="0" smtClean="0"/>
              <a:t>一定不要忘记打开</a:t>
            </a:r>
            <a:r>
              <a:rPr lang="en-US" altLang="zh-CN" b="1" dirty="0" err="1" smtClean="0"/>
              <a:t>AutoDetectChanges</a:t>
            </a:r>
            <a:r>
              <a:rPr lang="zh-CN" altLang="en-US" b="1" dirty="0" smtClean="0"/>
              <a:t>，所以用</a:t>
            </a:r>
            <a:r>
              <a:rPr lang="en-US" altLang="zh-CN" b="1" dirty="0" smtClean="0"/>
              <a:t>try-finally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Config</a:t>
            </a:r>
            <a:r>
              <a:rPr lang="en-US" altLang="zh-CN" b="1" dirty="0"/>
              <a:t> File </a:t>
            </a:r>
            <a:r>
              <a:rPr lang="en-US" altLang="zh-CN" b="1" dirty="0" smtClean="0"/>
              <a:t>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47414"/>
          </a:xfrm>
        </p:spPr>
        <p:txBody>
          <a:bodyPr/>
          <a:lstStyle/>
          <a:p>
            <a:r>
              <a:rPr lang="en-US" altLang="zh-CN" b="1" dirty="0" err="1"/>
              <a:t>DatabaseLogger</a:t>
            </a:r>
            <a:r>
              <a:rPr lang="en-US" altLang="zh-CN" b="1" dirty="0"/>
              <a:t> interceptor</a:t>
            </a:r>
            <a:endParaRPr lang="en-US" altLang="zh-CN" b="1" dirty="0"/>
          </a:p>
          <a:p>
            <a:r>
              <a:rPr lang="zh-CN" altLang="en-US" dirty="0"/>
              <a:t>用来拦截对数据库的操作，并记录到文件中的，便于查找问题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1" y="3273039"/>
            <a:ext cx="7886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&lt;interceptors&gt; </a:t>
            </a:r>
            <a:endParaRPr lang="en-US" altLang="zh-CN" dirty="0" smtClean="0"/>
          </a:p>
          <a:p>
            <a:r>
              <a:rPr lang="en-US" altLang="zh-CN" dirty="0" smtClean="0"/>
              <a:t>  &lt;interceptor type="</a:t>
            </a:r>
            <a:r>
              <a:rPr lang="en-US" altLang="zh-CN" dirty="0" err="1" smtClean="0"/>
              <a:t>System.Data.Entity.Infrastructure.Interception.DatabaseLogger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EntityFramework</a:t>
            </a:r>
            <a:r>
              <a:rPr lang="en-US" altLang="zh-CN" dirty="0" smtClean="0"/>
              <a:t>"&gt; </a:t>
            </a:r>
            <a:endParaRPr lang="en-US" altLang="zh-CN" dirty="0" smtClean="0"/>
          </a:p>
          <a:p>
            <a:r>
              <a:rPr lang="en-US" altLang="zh-CN" dirty="0" smtClean="0"/>
              <a:t>    &lt;parameters&gt; </a:t>
            </a:r>
            <a:endParaRPr lang="en-US" altLang="zh-CN" dirty="0" smtClean="0"/>
          </a:p>
          <a:p>
            <a:r>
              <a:rPr lang="en-US" altLang="zh-CN" dirty="0" smtClean="0"/>
              <a:t>      &lt;parameter value="C:\Temp\LogOutput.txt"/&gt; </a:t>
            </a:r>
            <a:endParaRPr lang="en-US" altLang="zh-CN" dirty="0" smtClean="0"/>
          </a:p>
          <a:p>
            <a:r>
              <a:rPr lang="en-US" altLang="zh-CN" dirty="0" smtClean="0"/>
              <a:t>      &lt;--!</a:t>
            </a:r>
            <a:r>
              <a:rPr lang="zh-CN" altLang="en-US" dirty="0" smtClean="0"/>
              <a:t>下面这个是为了避免每次开软件都覆盖前一次的记录而加的</a:t>
            </a:r>
            <a:r>
              <a:rPr lang="en-US" altLang="zh-CN" dirty="0" smtClean="0"/>
              <a:t>--&gt;</a:t>
            </a:r>
            <a:endParaRPr lang="en-US" altLang="zh-CN" dirty="0" smtClean="0"/>
          </a:p>
          <a:p>
            <a:r>
              <a:rPr lang="en-US" altLang="zh-CN" dirty="0" smtClean="0"/>
              <a:t>      &lt;parameter value="true" type="</a:t>
            </a:r>
            <a:r>
              <a:rPr lang="en-US" altLang="zh-CN" dirty="0" err="1" smtClean="0"/>
              <a:t>System.Boolean</a:t>
            </a:r>
            <a:r>
              <a:rPr lang="en-US" altLang="zh-CN" dirty="0" smtClean="0"/>
              <a:t>"/&gt; </a:t>
            </a:r>
            <a:endParaRPr lang="en-US" altLang="zh-CN" dirty="0" smtClean="0"/>
          </a:p>
          <a:p>
            <a:r>
              <a:rPr lang="en-US" altLang="zh-CN" dirty="0" smtClean="0"/>
              <a:t>    &lt;/parameters&gt; </a:t>
            </a:r>
            <a:endParaRPr lang="en-US" altLang="zh-CN" dirty="0" smtClean="0"/>
          </a:p>
          <a:p>
            <a:r>
              <a:rPr lang="en-US" altLang="zh-CN" dirty="0" smtClean="0"/>
              <a:t>  &lt;/interceptor&gt; </a:t>
            </a:r>
            <a:endParaRPr lang="en-US" altLang="zh-CN" dirty="0" smtClean="0"/>
          </a:p>
          <a:p>
            <a:r>
              <a:rPr lang="en-US" altLang="zh-CN" dirty="0" smtClean="0"/>
              <a:t>&lt;/interceptors&gt;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Code First</a:t>
            </a:r>
            <a:r>
              <a:rPr lang="zh-CN" altLang="en-US" b="1" dirty="0"/>
              <a:t>主要实体类</a:t>
            </a:r>
            <a:r>
              <a:rPr lang="zh-CN" altLang="en-US" b="1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Code </a:t>
            </a:r>
            <a:r>
              <a:rPr lang="en-US" altLang="zh-CN" dirty="0"/>
              <a:t>First</a:t>
            </a:r>
            <a:r>
              <a:rPr lang="zh-CN" altLang="en-US" dirty="0"/>
              <a:t>是通过编制代码来实现，其中有几个重要的类和方法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b="1" dirty="0" err="1"/>
              <a:t>DbContext</a:t>
            </a:r>
            <a:r>
              <a:rPr lang="zh-CN" altLang="en-US" b="1" dirty="0"/>
              <a:t>类</a:t>
            </a:r>
            <a:endParaRPr lang="zh-CN" altLang="en-US" b="1" dirty="0"/>
          </a:p>
          <a:p>
            <a:pPr lvl="1"/>
            <a:r>
              <a:rPr lang="en-US" altLang="zh-CN" dirty="0" err="1"/>
              <a:t>DbSet</a:t>
            </a:r>
            <a:r>
              <a:rPr lang="zh-CN" altLang="en-US" dirty="0"/>
              <a:t>属性</a:t>
            </a:r>
            <a:endParaRPr lang="zh-CN" altLang="en-US" dirty="0"/>
          </a:p>
          <a:p>
            <a:pPr lvl="1"/>
            <a:r>
              <a:rPr lang="en-US" altLang="zh-CN" dirty="0" err="1"/>
              <a:t>OnModelCreating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/>
              <a:t>Data Annotation</a:t>
            </a:r>
            <a:r>
              <a:rPr lang="zh-CN" altLang="en-US" dirty="0"/>
              <a:t>和</a:t>
            </a:r>
            <a:r>
              <a:rPr lang="en-US" altLang="zh-CN" dirty="0"/>
              <a:t>Fluent </a:t>
            </a:r>
            <a:r>
              <a:rPr lang="en-US" altLang="zh-CN" dirty="0" smtClean="0"/>
              <a:t>API</a:t>
            </a:r>
            <a:endParaRPr lang="zh-CN" altLang="en-US" dirty="0"/>
          </a:p>
          <a:p>
            <a:pPr lvl="1"/>
            <a:r>
              <a:rPr lang="zh-CN" altLang="en-US" dirty="0"/>
              <a:t>继承</a:t>
            </a:r>
            <a:r>
              <a:rPr lang="en-US" altLang="zh-CN" dirty="0" err="1" smtClean="0"/>
              <a:t>EntityTypeConfiguration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EntityType</a:t>
            </a:r>
            <a:r>
              <a:rPr lang="en-US" altLang="zh-CN" dirty="0" smtClean="0"/>
              <a:t>&gt;</a:t>
            </a:r>
            <a:r>
              <a:rPr lang="zh-CN" altLang="en-US" dirty="0"/>
              <a:t>并添加映射</a:t>
            </a:r>
            <a:r>
              <a:rPr lang="zh-CN" altLang="en-US" dirty="0" smtClean="0"/>
              <a:t>代码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DbContext</a:t>
            </a:r>
            <a:r>
              <a:rPr lang="zh-CN" altLang="en-US" b="1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</a:t>
            </a:r>
            <a:r>
              <a:rPr lang="zh-CN" altLang="en-US" dirty="0"/>
              <a:t>是负责与数据库进行通信，管理实体到数据库的映射模型，跟踪实体的更改（正如这个类名字</a:t>
            </a:r>
            <a:r>
              <a:rPr lang="en-US" altLang="zh-CN" dirty="0"/>
              <a:t>Context</a:t>
            </a:r>
            <a:r>
              <a:rPr lang="zh-CN" altLang="en-US" dirty="0"/>
              <a:t>所示，其维护了一个</a:t>
            </a:r>
            <a:r>
              <a:rPr lang="en-US" altLang="zh-CN" dirty="0"/>
              <a:t>EF</a:t>
            </a:r>
            <a:r>
              <a:rPr lang="zh-CN" altLang="en-US" dirty="0"/>
              <a:t>内存中容器，保存所有被加载的实体并</a:t>
            </a:r>
            <a:r>
              <a:rPr lang="zh-CN" altLang="en-US" b="1" dirty="0"/>
              <a:t>跟踪其状态</a:t>
            </a:r>
            <a:r>
              <a:rPr lang="zh-CN" altLang="en-US" dirty="0"/>
              <a:t>）。关于模型映射和更改跟踪下面都有专门的小节来讨论。</a:t>
            </a:r>
            <a:endParaRPr lang="zh-CN" altLang="en-US" dirty="0"/>
          </a:p>
          <a:p>
            <a:r>
              <a:rPr lang="en-US" altLang="zh-CN" dirty="0" err="1"/>
              <a:t>DbContext</a:t>
            </a:r>
            <a:r>
              <a:rPr lang="zh-CN" altLang="en-US" dirty="0"/>
              <a:t>中最常用的几个方法如：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28650" y="4323079"/>
          <a:ext cx="7886700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221"/>
                <a:gridCol w="490047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方法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>
                          <a:effectLst/>
                        </a:rPr>
                        <a:t>作用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SaveChanges(</a:t>
                      </a:r>
                      <a:r>
                        <a:rPr lang="zh-CN" altLang="en-US">
                          <a:effectLst/>
                        </a:rPr>
                        <a:t>和异步方法</a:t>
                      </a:r>
                      <a:r>
                        <a:rPr lang="en-US">
                          <a:effectLst/>
                        </a:rPr>
                        <a:t>SaveChangesAsync)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用于将实体的修改保存到数据库。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Set&lt;T&gt;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>
                          <a:effectLst/>
                        </a:rPr>
                        <a:t>获取实体相应的</a:t>
                      </a:r>
                      <a:r>
                        <a:rPr lang="en-US" altLang="zh-CN" dirty="0" err="1">
                          <a:effectLst/>
                        </a:rPr>
                        <a:t>DbSet</a:t>
                      </a:r>
                      <a:r>
                        <a:rPr lang="zh-CN" altLang="en-US" dirty="0">
                          <a:effectLst/>
                        </a:rPr>
                        <a:t>对象，我们对实体的增删改查操作都是通过这个对象来进行的。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DbContext</a:t>
            </a:r>
            <a:r>
              <a:rPr lang="zh-CN" altLang="en-US" b="1" dirty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还有几个次常用但很重要的属性方法：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28650" y="3385819"/>
          <a:ext cx="78867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371"/>
                <a:gridCol w="571232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方法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>
                          <a:effectLst/>
                        </a:rPr>
                        <a:t>作用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Database</a:t>
                      </a:r>
                      <a:r>
                        <a:rPr lang="zh-CN" altLang="en-US">
                          <a:effectLst/>
                        </a:rPr>
                        <a:t>属性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一个数据库对象的表示，通过其</a:t>
                      </a:r>
                      <a:r>
                        <a:rPr lang="en-US">
                          <a:effectLst/>
                        </a:rPr>
                        <a:t>SqlQuery、ExecuteSqlCommand</a:t>
                      </a:r>
                      <a:r>
                        <a:rPr lang="zh-CN" altLang="en-US">
                          <a:effectLst/>
                        </a:rPr>
                        <a:t>等方法可以直接执行一些</a:t>
                      </a:r>
                      <a:r>
                        <a:rPr lang="en-US">
                          <a:effectLst/>
                        </a:rPr>
                        <a:t>Sql</a:t>
                      </a:r>
                      <a:r>
                        <a:rPr lang="zh-CN" altLang="en-US">
                          <a:effectLst/>
                        </a:rPr>
                        <a:t>语句或</a:t>
                      </a:r>
                      <a:r>
                        <a:rPr lang="en-US">
                          <a:effectLst/>
                        </a:rPr>
                        <a:t>SqlCommand；</a:t>
                      </a:r>
                      <a:r>
                        <a:rPr lang="zh-CN" altLang="en-US">
                          <a:effectLst/>
                        </a:rPr>
                        <a:t>还可以通过</a:t>
                      </a:r>
                      <a:r>
                        <a:rPr lang="en-US">
                          <a:effectLst/>
                        </a:rPr>
                        <a:t>Database</a:t>
                      </a:r>
                      <a:r>
                        <a:rPr lang="zh-CN" altLang="en-US">
                          <a:effectLst/>
                        </a:rPr>
                        <a:t>对象控制事务。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Entry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获取</a:t>
                      </a:r>
                      <a:r>
                        <a:rPr lang="en-US" altLang="zh-CN">
                          <a:effectLst/>
                        </a:rPr>
                        <a:t>EF Context</a:t>
                      </a:r>
                      <a:r>
                        <a:rPr lang="zh-CN" altLang="en-US">
                          <a:effectLst/>
                        </a:rPr>
                        <a:t>中的实体的状态，在更改跟踪一节会讨论其作用。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ChangeTracker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>
                          <a:effectLst/>
                        </a:rPr>
                        <a:t>返回一个</a:t>
                      </a:r>
                      <a:r>
                        <a:rPr lang="en-US" altLang="zh-CN" dirty="0" err="1">
                          <a:effectLst/>
                        </a:rPr>
                        <a:t>DbChangeTracker</a:t>
                      </a:r>
                      <a:r>
                        <a:rPr lang="zh-CN" altLang="en-US" dirty="0">
                          <a:effectLst/>
                        </a:rPr>
                        <a:t>对象，通过这个对象的</a:t>
                      </a:r>
                      <a:r>
                        <a:rPr lang="en-US" altLang="zh-CN" dirty="0">
                          <a:effectLst/>
                        </a:rPr>
                        <a:t>Entries</a:t>
                      </a:r>
                      <a:r>
                        <a:rPr lang="zh-CN" altLang="en-US" dirty="0">
                          <a:effectLst/>
                        </a:rPr>
                        <a:t>属性，我们可以查询</a:t>
                      </a:r>
                      <a:r>
                        <a:rPr lang="en-US" altLang="zh-CN" dirty="0">
                          <a:effectLst/>
                        </a:rPr>
                        <a:t>EF Context</a:t>
                      </a:r>
                      <a:r>
                        <a:rPr lang="zh-CN" altLang="en-US" dirty="0">
                          <a:effectLst/>
                        </a:rPr>
                        <a:t>中所有缓存的实体的状态。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DbSet</a:t>
            </a:r>
            <a:r>
              <a:rPr lang="zh-CN" altLang="en-US" b="1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这个类的对象正是通过刚刚提到的</a:t>
            </a:r>
            <a:r>
              <a:rPr lang="en-US" altLang="zh-CN" dirty="0"/>
              <a:t>Set&lt;T&gt;</a:t>
            </a:r>
            <a:r>
              <a:rPr lang="zh-CN" altLang="en-US" dirty="0"/>
              <a:t>方法获取的对象。其中的方法都与操作实体有关，如：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4272" y="2661778"/>
          <a:ext cx="7855455" cy="386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165"/>
                <a:gridCol w="664529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方法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作用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effectLst/>
                          <a:latin typeface="+mn-ea"/>
                          <a:ea typeface="+mn-ea"/>
                        </a:rPr>
                        <a:t>Find/</a:t>
                      </a:r>
                      <a:r>
                        <a:rPr lang="en-US" altLang="zh-CN" sz="1200" kern="1200" dirty="0" err="1" smtClean="0">
                          <a:effectLst/>
                          <a:latin typeface="+mn-ea"/>
                          <a:ea typeface="+mn-ea"/>
                        </a:rPr>
                        <a:t>FindAsync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effectLst/>
                          <a:latin typeface="+mn-ea"/>
                          <a:ea typeface="+mn-ea"/>
                        </a:rPr>
                        <a:t>按主键获取一个实体，首先在</a:t>
                      </a:r>
                      <a:r>
                        <a:rPr lang="en-US" altLang="zh-CN" sz="1200" kern="1200" dirty="0" smtClean="0">
                          <a:effectLst/>
                          <a:latin typeface="+mn-ea"/>
                          <a:ea typeface="+mn-ea"/>
                        </a:rPr>
                        <a:t>EF Context</a:t>
                      </a:r>
                      <a:r>
                        <a:rPr lang="zh-CN" altLang="en-US" sz="1200" kern="1200" dirty="0" smtClean="0">
                          <a:effectLst/>
                          <a:latin typeface="+mn-ea"/>
                          <a:ea typeface="+mn-ea"/>
                        </a:rPr>
                        <a:t>中查找是否有被缓存过的实体，如果查找不到再去数据库查找，如果数据库中存在则缓存到</a:t>
                      </a:r>
                      <a:r>
                        <a:rPr lang="en-US" altLang="zh-CN" sz="1200" kern="1200" dirty="0" smtClean="0">
                          <a:effectLst/>
                          <a:latin typeface="+mn-ea"/>
                          <a:ea typeface="+mn-ea"/>
                        </a:rPr>
                        <a:t>EF Context</a:t>
                      </a:r>
                      <a:r>
                        <a:rPr lang="zh-CN" altLang="en-US" sz="1200" kern="1200" dirty="0" smtClean="0">
                          <a:effectLst/>
                          <a:latin typeface="+mn-ea"/>
                          <a:ea typeface="+mn-ea"/>
                        </a:rPr>
                        <a:t>并返回，否则返回</a:t>
                      </a:r>
                      <a:r>
                        <a:rPr lang="en-US" altLang="zh-CN" sz="1200" kern="1200" dirty="0" smtClean="0">
                          <a:effectLst/>
                          <a:latin typeface="+mn-ea"/>
                          <a:ea typeface="+mn-ea"/>
                        </a:rPr>
                        <a:t>null</a:t>
                      </a:r>
                      <a:r>
                        <a:rPr lang="zh-CN" altLang="en-US" sz="1200" kern="1200" dirty="0" smtClean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effectLst/>
                          <a:latin typeface="+mn-ea"/>
                          <a:ea typeface="+mn-ea"/>
                        </a:rPr>
                        <a:t>Attach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effectLst/>
                          <a:latin typeface="+mn-ea"/>
                          <a:ea typeface="+mn-ea"/>
                        </a:rPr>
                        <a:t>将一个已存在于数据库中的对象添加到</a:t>
                      </a:r>
                      <a:r>
                        <a:rPr lang="en-US" altLang="zh-CN" sz="1200" kern="1200" dirty="0" smtClean="0">
                          <a:effectLst/>
                          <a:latin typeface="+mn-ea"/>
                          <a:ea typeface="+mn-ea"/>
                        </a:rPr>
                        <a:t>EF Context</a:t>
                      </a:r>
                      <a:r>
                        <a:rPr lang="zh-CN" altLang="en-US" sz="1200" kern="1200" dirty="0" smtClean="0">
                          <a:effectLst/>
                          <a:latin typeface="+mn-ea"/>
                          <a:ea typeface="+mn-ea"/>
                        </a:rPr>
                        <a:t>中，实体状态被标记为</a:t>
                      </a:r>
                      <a:r>
                        <a:rPr lang="en-US" altLang="zh-CN" sz="1200" kern="1200" dirty="0" smtClean="0">
                          <a:effectLst/>
                          <a:latin typeface="+mn-ea"/>
                          <a:ea typeface="+mn-ea"/>
                        </a:rPr>
                        <a:t>Unchanged</a:t>
                      </a:r>
                      <a:r>
                        <a:rPr lang="zh-CN" altLang="en-US" sz="1200" kern="1200" dirty="0" smtClean="0">
                          <a:effectLst/>
                          <a:latin typeface="+mn-ea"/>
                          <a:ea typeface="+mn-ea"/>
                        </a:rPr>
                        <a:t>。对于已有相同</a:t>
                      </a:r>
                      <a:r>
                        <a:rPr lang="en-US" altLang="zh-CN" sz="1200" kern="1200" dirty="0" smtClean="0">
                          <a:effectLst/>
                          <a:latin typeface="+mn-ea"/>
                          <a:ea typeface="+mn-ea"/>
                        </a:rPr>
                        <a:t>key</a:t>
                      </a:r>
                      <a:r>
                        <a:rPr lang="zh-CN" altLang="en-US" sz="1200" kern="1200" dirty="0" smtClean="0">
                          <a:effectLst/>
                          <a:latin typeface="+mn-ea"/>
                          <a:ea typeface="+mn-ea"/>
                        </a:rPr>
                        <a:t>的对象存在于</a:t>
                      </a:r>
                      <a:r>
                        <a:rPr lang="en-US" altLang="zh-CN" sz="1200" kern="1200" dirty="0" smtClean="0">
                          <a:effectLst/>
                          <a:latin typeface="+mn-ea"/>
                          <a:ea typeface="+mn-ea"/>
                        </a:rPr>
                        <a:t>EF Context</a:t>
                      </a:r>
                      <a:r>
                        <a:rPr lang="zh-CN" altLang="en-US" sz="1200" kern="1200" dirty="0" smtClean="0">
                          <a:effectLst/>
                          <a:latin typeface="+mn-ea"/>
                          <a:ea typeface="+mn-ea"/>
                        </a:rPr>
                        <a:t>的情况，如果这个已存在对象状态为</a:t>
                      </a:r>
                      <a:r>
                        <a:rPr lang="en-US" altLang="zh-CN" sz="1200" kern="1200" dirty="0" smtClean="0">
                          <a:effectLst/>
                          <a:latin typeface="+mn-ea"/>
                          <a:ea typeface="+mn-ea"/>
                        </a:rPr>
                        <a:t>Unchanged</a:t>
                      </a:r>
                      <a:r>
                        <a:rPr lang="zh-CN" altLang="en-US" sz="1200" kern="1200" dirty="0" smtClean="0">
                          <a:effectLst/>
                          <a:latin typeface="+mn-ea"/>
                          <a:ea typeface="+mn-ea"/>
                        </a:rPr>
                        <a:t>则不进行任何操作，否则将其状态更改为</a:t>
                      </a:r>
                      <a:r>
                        <a:rPr lang="en-US" altLang="zh-CN" sz="1200" kern="1200" dirty="0" smtClean="0">
                          <a:effectLst/>
                          <a:latin typeface="+mn-ea"/>
                          <a:ea typeface="+mn-ea"/>
                        </a:rPr>
                        <a:t>Unchanged</a:t>
                      </a:r>
                      <a:r>
                        <a:rPr lang="zh-CN" altLang="en-US" sz="1200" kern="1200" dirty="0" smtClean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将一个已存在于数据库中的对象添加到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EF Context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中，实体状态被标记为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Added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。对于已有相同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key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的对象存在于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EF Context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且状态为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Added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则不进行任何操作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effectLst/>
                          <a:latin typeface="+mn-ea"/>
                          <a:ea typeface="+mn-ea"/>
                        </a:rPr>
                        <a:t>Remove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将一个已存在于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EF Context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中的对象标记为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Deleted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，当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SaveChanges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时，这个对象对应的数据库条目被删除。注意，调用此方法需要对象已经存在于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EF Context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。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effectLst/>
                          <a:latin typeface="+mn-ea"/>
                          <a:ea typeface="+mn-ea"/>
                        </a:rPr>
                        <a:t>Include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详见下面预加载一节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 err="1" smtClean="0">
                          <a:effectLst/>
                          <a:latin typeface="+mn-ea"/>
                          <a:ea typeface="+mn-ea"/>
                        </a:rPr>
                        <a:t>AsNoTracking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详见变更跟踪一节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effectLst/>
                          <a:latin typeface="+mn-ea"/>
                          <a:ea typeface="+mn-ea"/>
                        </a:rPr>
                        <a:t>Local</a:t>
                      </a:r>
                      <a:r>
                        <a:rPr lang="zh-CN" altLang="en-US" sz="1200" kern="1200" dirty="0" smtClean="0">
                          <a:effectLst/>
                          <a:latin typeface="+mn-ea"/>
                          <a:ea typeface="+mn-ea"/>
                        </a:rPr>
                        <a:t>属性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用来跟踪所有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 Context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中状态为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Added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Unchanged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的实体。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effectLst/>
                          <a:latin typeface="+mn-ea"/>
                          <a:ea typeface="+mn-ea"/>
                        </a:rPr>
                        <a:t>Create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连接</a:t>
            </a:r>
            <a:r>
              <a:rPr lang="zh-CN" altLang="en-US" b="1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Code First</a:t>
            </a:r>
            <a:r>
              <a:rPr lang="zh-CN" altLang="en-US" dirty="0"/>
              <a:t>时，在</a:t>
            </a:r>
            <a:r>
              <a:rPr lang="en-US" altLang="zh-CN" dirty="0" err="1"/>
              <a:t>app.config</a:t>
            </a:r>
            <a:r>
              <a:rPr lang="zh-CN" altLang="en-US" dirty="0"/>
              <a:t>的 </a:t>
            </a:r>
            <a:r>
              <a:rPr lang="en-US" altLang="zh-CN" b="1" dirty="0"/>
              <a:t>&lt;</a:t>
            </a:r>
            <a:r>
              <a:rPr lang="en-US" altLang="zh-CN" b="1" dirty="0" err="1"/>
              <a:t>connectionStrings</a:t>
            </a:r>
            <a:r>
              <a:rPr lang="en-US" altLang="zh-CN" b="1" dirty="0"/>
              <a:t>&gt;</a:t>
            </a:r>
            <a:r>
              <a:rPr lang="en-US" altLang="zh-CN" dirty="0"/>
              <a:t> </a:t>
            </a:r>
            <a:r>
              <a:rPr lang="zh-CN" altLang="en-US" dirty="0"/>
              <a:t>中添加下面代码。在有某个特定的数据库文件时用下面这个</a:t>
            </a:r>
            <a:r>
              <a:rPr lang="zh-CN" altLang="en-US" dirty="0" smtClean="0"/>
              <a:t>写法：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3247241"/>
            <a:ext cx="7886700" cy="150810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</a:rPr>
              <a:t>&lt;configuration&gt;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</a:rPr>
              <a:t>&lt;connectionStrings&gt;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</a:rPr>
              <a:t>&lt;add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</a:rPr>
              <a:t>name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</a:rPr>
              <a:t>"BloggingCompactDatabase"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80"/>
                </a:solidFill>
                <a:latin typeface="Consolas" pitchFamily="49" charset="0"/>
              </a:rPr>
              <a:t>	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</a:rPr>
              <a:t>providerName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</a:rPr>
              <a:t>"System.Data.SqlServerCe.4.0"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80"/>
                </a:solidFill>
                <a:latin typeface="Consolas" pitchFamily="49" charset="0"/>
              </a:rPr>
              <a:t>	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</a:rPr>
              <a:t>connectionString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</a:rPr>
              <a:t>"Data Source=Blogging.sdf"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</a:rPr>
              <a:t>/&gt;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</a:rPr>
              <a:t>&lt;/connectionStrings&gt;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</a:rPr>
              <a:t>&lt;/configuration&gt;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14996</Words>
  <Application>Kingsoft Office WPP</Application>
  <PresentationFormat>全屏显示(4:3)</PresentationFormat>
  <Paragraphs>684</Paragraphs>
  <Slides>46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Office 主题</vt:lpstr>
      <vt:lpstr>Package</vt:lpstr>
      <vt:lpstr>EntityFramework介绍</vt:lpstr>
      <vt:lpstr>目录</vt:lpstr>
      <vt:lpstr>目录</vt:lpstr>
      <vt:lpstr>三类实体与数据库的映射方法</vt:lpstr>
      <vt:lpstr>Code First主要实体类介绍</vt:lpstr>
      <vt:lpstr>DbContext类</vt:lpstr>
      <vt:lpstr>DbContext类</vt:lpstr>
      <vt:lpstr>DbSet类</vt:lpstr>
      <vt:lpstr>连接字符串</vt:lpstr>
      <vt:lpstr>连接字符串</vt:lpstr>
      <vt:lpstr>数据读取和使用方法</vt:lpstr>
      <vt:lpstr>新增</vt:lpstr>
      <vt:lpstr>查询</vt:lpstr>
      <vt:lpstr>修改</vt:lpstr>
      <vt:lpstr>删除</vt:lpstr>
      <vt:lpstr>映射</vt:lpstr>
      <vt:lpstr>DbContex类</vt:lpstr>
      <vt:lpstr>DbSet属性</vt:lpstr>
      <vt:lpstr>DbSet属性</vt:lpstr>
      <vt:lpstr>Data Annotation和Fluent API介绍</vt:lpstr>
      <vt:lpstr>Fluent API</vt:lpstr>
      <vt:lpstr>继承EntityTypeConfiguration&lt;EntityType&gt;并添加映射代码</vt:lpstr>
      <vt:lpstr>PowerPoint 演示文稿</vt:lpstr>
      <vt:lpstr>字段属性配置</vt:lpstr>
      <vt:lpstr>关联</vt:lpstr>
      <vt:lpstr>1-1-or-0关联(WithOptional)</vt:lpstr>
      <vt:lpstr>1-1关联(Required，Principal，Dependent)</vt:lpstr>
      <vt:lpstr>*-*关联(HasMany，WithMany，.Map)</vt:lpstr>
      <vt:lpstr>*-*关联(HasMany，WithMany，.Map)</vt:lpstr>
      <vt:lpstr>单向关联()</vt:lpstr>
      <vt:lpstr>关联删除</vt:lpstr>
      <vt:lpstr>设置混合外键</vt:lpstr>
      <vt:lpstr>重命名一个外键名称(.Map) 定义一个非惯例的外键名称</vt:lpstr>
      <vt:lpstr>上面例子所用的数据库模型</vt:lpstr>
      <vt:lpstr>创建索引</vt:lpstr>
      <vt:lpstr>TPH、TPC、TPT</vt:lpstr>
      <vt:lpstr>TPH--Table-Per-Hierarchy</vt:lpstr>
      <vt:lpstr>Table-Per-Type (TPT)</vt:lpstr>
      <vt:lpstr>Table-Per-Concrete Class (TPC)</vt:lpstr>
      <vt:lpstr>更新数据库</vt:lpstr>
      <vt:lpstr>高级功能</vt:lpstr>
      <vt:lpstr>关闭 Automatic Detect Changes</vt:lpstr>
      <vt:lpstr>关闭 Automatic Detect Changes</vt:lpstr>
      <vt:lpstr>Config File Settings</vt:lpstr>
      <vt:lpstr>单元测试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张宇</dc:creator>
  <cp:lastModifiedBy>Administrator</cp:lastModifiedBy>
  <cp:revision>12</cp:revision>
  <dcterms:created xsi:type="dcterms:W3CDTF">2017-02-15T16:10:00Z</dcterms:created>
  <dcterms:modified xsi:type="dcterms:W3CDTF">2017-02-16T05:22:41Z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