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3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78" r:id="rId33"/>
    <p:sldId id="279" r:id="rId34"/>
    <p:sldId id="280" r:id="rId35"/>
    <p:sldId id="281" r:id="rId36"/>
    <p:sldId id="282" r:id="rId37"/>
    <p:sldId id="283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C0C73D-57D5-42E4-A4F5-34C6E63B0E48}">
          <p14:sldIdLst>
            <p14:sldId id="256"/>
            <p14:sldId id="257"/>
          </p14:sldIdLst>
        </p14:section>
        <p14:section name="使用SoapUI生成初始报文" id="{A1C9B2F5-4BAC-4C5F-9E1F-D0A9DBE5B20C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在jmeter中调试报文" id="{7A4369AC-9AF6-42C7-BA6A-6CCB5AD34288}">
          <p14:sldIdLst>
            <p14:sldId id="264"/>
            <p14:sldId id="265"/>
            <p14:sldId id="266"/>
          </p14:sldIdLst>
        </p14:section>
        <p14:section name="断言" id="{A7502023-8870-4FAA-9F34-78B09D69E3A9}">
          <p14:sldIdLst>
            <p14:sldId id="267"/>
            <p14:sldId id="273"/>
          </p14:sldIdLst>
        </p14:section>
        <p14:section name="参数化" id="{967A4D52-335E-442D-9DE3-BA788802782E}">
          <p14:sldIdLst>
            <p14:sldId id="268"/>
            <p14:sldId id="269"/>
            <p14:sldId id="270"/>
            <p14:sldId id="271"/>
          </p14:sldIdLst>
        </p14:section>
        <p14:section name="增加请求头管理器" id="{68A3C1F8-A785-42B7-AF11-BEDD4574FB58}">
          <p14:sldIdLst>
            <p14:sldId id="272"/>
            <p14:sldId id="274"/>
          </p14:sldIdLst>
        </p14:section>
        <p14:section name="添加监控" id="{3826A0A0-462B-4411-97E2-CA81836BDBBE}">
          <p14:sldIdLst>
            <p14:sldId id="275"/>
            <p14:sldId id="276"/>
            <p14:sldId id="277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数据库响应时间监控" id="{98CBA99F-369A-4A32-8B4B-98B3AEFBDD60}">
          <p14:sldIdLst>
            <p14:sldId id="278"/>
            <p14:sldId id="279"/>
            <p14:sldId id="280"/>
            <p14:sldId id="281"/>
            <p14:sldId id="282"/>
          </p14:sldIdLst>
        </p14:section>
        <p14:section name="优化" id="{6CB46CA7-D3DA-4F28-B6CE-5617297D2D34}">
          <p14:sldIdLst>
            <p14:sldId id="283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8" autoAdjust="0"/>
    <p:restoredTop sz="94624" autoAdjust="0"/>
  </p:normalViewPr>
  <p:slideViewPr>
    <p:cSldViewPr snapToGrid="0">
      <p:cViewPr varScale="1">
        <p:scale>
          <a:sx n="62" d="100"/>
          <a:sy n="6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5400A-84D1-4D66-8DA0-074BA53004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0EC5C7-AC4B-4649-84E2-FA3A7581ACE6}">
      <dgm:prSet/>
      <dgm:spPr/>
      <dgm:t>
        <a:bodyPr/>
        <a:lstStyle/>
        <a:p>
          <a:pPr rtl="0"/>
          <a:r>
            <a:rPr lang="en-US" dirty="0" smtClean="0"/>
            <a:t>1</a:t>
          </a:r>
          <a:r>
            <a:rPr lang="zh-CN" dirty="0" smtClean="0"/>
            <a:t>：项目的结构；</a:t>
          </a:r>
          <a:endParaRPr lang="zh-CN" dirty="0"/>
        </a:p>
      </dgm:t>
    </dgm:pt>
    <dgm:pt modelId="{B3C6D204-0D35-4C96-A0CC-4C3A9F35A5EB}" type="parTrans" cxnId="{E5BEEBB9-9743-40C7-9F63-9C2D0E0D03D7}">
      <dgm:prSet/>
      <dgm:spPr/>
      <dgm:t>
        <a:bodyPr/>
        <a:lstStyle/>
        <a:p>
          <a:endParaRPr lang="zh-CN" altLang="en-US"/>
        </a:p>
      </dgm:t>
    </dgm:pt>
    <dgm:pt modelId="{E337FD0C-F225-4CAE-9C33-9E14092EE3CB}" type="sibTrans" cxnId="{E5BEEBB9-9743-40C7-9F63-9C2D0E0D03D7}">
      <dgm:prSet/>
      <dgm:spPr/>
      <dgm:t>
        <a:bodyPr/>
        <a:lstStyle/>
        <a:p>
          <a:endParaRPr lang="zh-CN" altLang="en-US"/>
        </a:p>
      </dgm:t>
    </dgm:pt>
    <dgm:pt modelId="{05C0A9F0-8780-4D72-8295-91C09E97F737}">
      <dgm:prSet/>
      <dgm:spPr/>
      <dgm:t>
        <a:bodyPr/>
        <a:lstStyle/>
        <a:p>
          <a:pPr rtl="0"/>
          <a:r>
            <a:rPr lang="en-US" dirty="0" smtClean="0"/>
            <a:t>2</a:t>
          </a:r>
          <a:r>
            <a:rPr lang="zh-CN" dirty="0" smtClean="0"/>
            <a:t>：项目地址；</a:t>
          </a:r>
          <a:endParaRPr lang="zh-CN" dirty="0"/>
        </a:p>
      </dgm:t>
    </dgm:pt>
    <dgm:pt modelId="{A154C6EE-56AB-428D-AEA6-22CE6FF844B0}" type="parTrans" cxnId="{469F0797-987B-4B21-8955-EE19DBF28457}">
      <dgm:prSet/>
      <dgm:spPr/>
      <dgm:t>
        <a:bodyPr/>
        <a:lstStyle/>
        <a:p>
          <a:endParaRPr lang="zh-CN" altLang="en-US"/>
        </a:p>
      </dgm:t>
    </dgm:pt>
    <dgm:pt modelId="{223AD197-44C1-4E64-AFF8-5AF4C13359D8}" type="sibTrans" cxnId="{469F0797-987B-4B21-8955-EE19DBF28457}">
      <dgm:prSet/>
      <dgm:spPr/>
      <dgm:t>
        <a:bodyPr/>
        <a:lstStyle/>
        <a:p>
          <a:endParaRPr lang="zh-CN" altLang="en-US"/>
        </a:p>
      </dgm:t>
    </dgm:pt>
    <dgm:pt modelId="{A8880D95-3F40-4AB0-8262-80303B0A4D19}">
      <dgm:prSet/>
      <dgm:spPr/>
      <dgm:t>
        <a:bodyPr/>
        <a:lstStyle/>
        <a:p>
          <a:pPr rtl="0"/>
          <a:r>
            <a:rPr lang="en-US" dirty="0" smtClean="0"/>
            <a:t>3</a:t>
          </a:r>
          <a:r>
            <a:rPr lang="zh-CN" dirty="0" smtClean="0"/>
            <a:t>：自动生成的</a:t>
          </a:r>
          <a:r>
            <a:rPr lang="en-US" dirty="0" smtClean="0"/>
            <a:t>XML</a:t>
          </a:r>
          <a:r>
            <a:rPr lang="zh-CN" dirty="0" smtClean="0"/>
            <a:t>报文基本结构；</a:t>
          </a:r>
          <a:endParaRPr lang="zh-CN" dirty="0"/>
        </a:p>
      </dgm:t>
    </dgm:pt>
    <dgm:pt modelId="{0070ECE3-BEED-4BA2-9B21-860F17C79F58}" type="parTrans" cxnId="{A131CD1E-D2FC-408F-8711-72DAB633BAE9}">
      <dgm:prSet/>
      <dgm:spPr/>
      <dgm:t>
        <a:bodyPr/>
        <a:lstStyle/>
        <a:p>
          <a:endParaRPr lang="zh-CN" altLang="en-US"/>
        </a:p>
      </dgm:t>
    </dgm:pt>
    <dgm:pt modelId="{1D417477-DBD6-407A-95BB-49E3F50B4C93}" type="sibTrans" cxnId="{A131CD1E-D2FC-408F-8711-72DAB633BAE9}">
      <dgm:prSet/>
      <dgm:spPr/>
      <dgm:t>
        <a:bodyPr/>
        <a:lstStyle/>
        <a:p>
          <a:endParaRPr lang="zh-CN" altLang="en-US"/>
        </a:p>
      </dgm:t>
    </dgm:pt>
    <dgm:pt modelId="{2D9458FF-5E56-422B-9D4B-B8479F33BFF5}">
      <dgm:prSet/>
      <dgm:spPr/>
      <dgm:t>
        <a:bodyPr/>
        <a:lstStyle/>
        <a:p>
          <a:pPr rtl="0"/>
          <a:r>
            <a:rPr lang="en-US" dirty="0" smtClean="0"/>
            <a:t>4</a:t>
          </a:r>
          <a:r>
            <a:rPr lang="zh-CN" dirty="0" smtClean="0"/>
            <a:t>：发送报文按钮；</a:t>
          </a:r>
          <a:endParaRPr lang="zh-CN" dirty="0"/>
        </a:p>
      </dgm:t>
    </dgm:pt>
    <dgm:pt modelId="{F4B525BD-CADA-45DD-A642-EABA7162AC58}" type="parTrans" cxnId="{8A6D6209-3E68-4498-8705-22D1F7BF773D}">
      <dgm:prSet/>
      <dgm:spPr/>
      <dgm:t>
        <a:bodyPr/>
        <a:lstStyle/>
        <a:p>
          <a:endParaRPr lang="zh-CN" altLang="en-US"/>
        </a:p>
      </dgm:t>
    </dgm:pt>
    <dgm:pt modelId="{26B811F1-099A-4EC5-BBEB-833F4E535A5F}" type="sibTrans" cxnId="{8A6D6209-3E68-4498-8705-22D1F7BF773D}">
      <dgm:prSet/>
      <dgm:spPr/>
      <dgm:t>
        <a:bodyPr/>
        <a:lstStyle/>
        <a:p>
          <a:endParaRPr lang="zh-CN" altLang="en-US"/>
        </a:p>
      </dgm:t>
    </dgm:pt>
    <dgm:pt modelId="{9114FEB8-CC4C-481C-ADE3-0CCA346B1152}">
      <dgm:prSet/>
      <dgm:spPr/>
      <dgm:t>
        <a:bodyPr/>
        <a:lstStyle/>
        <a:p>
          <a:pPr rtl="0"/>
          <a:r>
            <a:rPr lang="en-US" dirty="0" smtClean="0"/>
            <a:t>5</a:t>
          </a:r>
          <a:r>
            <a:rPr lang="zh-CN" dirty="0" smtClean="0"/>
            <a:t>：显示回执。</a:t>
          </a:r>
          <a:endParaRPr lang="zh-CN" dirty="0"/>
        </a:p>
      </dgm:t>
    </dgm:pt>
    <dgm:pt modelId="{27B01499-9A3E-43F0-A5C6-14A37B40002C}" type="parTrans" cxnId="{932EF70C-77C9-47C5-958F-3E72400EBC27}">
      <dgm:prSet/>
      <dgm:spPr/>
      <dgm:t>
        <a:bodyPr/>
        <a:lstStyle/>
        <a:p>
          <a:endParaRPr lang="zh-CN" altLang="en-US"/>
        </a:p>
      </dgm:t>
    </dgm:pt>
    <dgm:pt modelId="{020EEE7E-3C6D-452B-A770-36FF77F1A0D2}" type="sibTrans" cxnId="{932EF70C-77C9-47C5-958F-3E72400EBC27}">
      <dgm:prSet/>
      <dgm:spPr/>
      <dgm:t>
        <a:bodyPr/>
        <a:lstStyle/>
        <a:p>
          <a:endParaRPr lang="zh-CN" altLang="en-US"/>
        </a:p>
      </dgm:t>
    </dgm:pt>
    <dgm:pt modelId="{6ED16809-3A82-4249-91CC-639B8F03D975}" type="pres">
      <dgm:prSet presAssocID="{7E05400A-84D1-4D66-8DA0-074BA53004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F217CD8-7ED5-4745-9489-7727A2B7DBE8}" type="pres">
      <dgm:prSet presAssocID="{4A0EC5C7-AC4B-4649-84E2-FA3A7581ACE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4A4103-5960-49F5-8AB2-FF594BCBB02A}" type="pres">
      <dgm:prSet presAssocID="{E337FD0C-F225-4CAE-9C33-9E14092EE3CB}" presName="sibTrans" presStyleCnt="0"/>
      <dgm:spPr/>
    </dgm:pt>
    <dgm:pt modelId="{5A864E4D-18AB-40C1-8AD1-B613FE1F903A}" type="pres">
      <dgm:prSet presAssocID="{05C0A9F0-8780-4D72-8295-91C09E97F73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1631BC-0375-48B1-A55A-6AF189319343}" type="pres">
      <dgm:prSet presAssocID="{223AD197-44C1-4E64-AFF8-5AF4C13359D8}" presName="sibTrans" presStyleCnt="0"/>
      <dgm:spPr/>
    </dgm:pt>
    <dgm:pt modelId="{15A3BB9C-50D7-4DD4-B57C-5DEEA9830FBA}" type="pres">
      <dgm:prSet presAssocID="{A8880D95-3F40-4AB0-8262-80303B0A4D1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06D002-ED05-4FF4-922E-3E33002EB1FF}" type="pres">
      <dgm:prSet presAssocID="{1D417477-DBD6-407A-95BB-49E3F50B4C93}" presName="sibTrans" presStyleCnt="0"/>
      <dgm:spPr/>
    </dgm:pt>
    <dgm:pt modelId="{E22F6574-8FA9-49A2-A418-C72E6CBF446E}" type="pres">
      <dgm:prSet presAssocID="{2D9458FF-5E56-422B-9D4B-B8479F33BFF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CCBC0C-5AB4-46F7-9C7E-C3D61BD1EFBB}" type="pres">
      <dgm:prSet presAssocID="{26B811F1-099A-4EC5-BBEB-833F4E535A5F}" presName="sibTrans" presStyleCnt="0"/>
      <dgm:spPr/>
    </dgm:pt>
    <dgm:pt modelId="{1CF57E9B-0E51-4606-9667-CD5D3A438E0C}" type="pres">
      <dgm:prSet presAssocID="{9114FEB8-CC4C-481C-ADE3-0CCA346B115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6D6209-3E68-4498-8705-22D1F7BF773D}" srcId="{7E05400A-84D1-4D66-8DA0-074BA5300482}" destId="{2D9458FF-5E56-422B-9D4B-B8479F33BFF5}" srcOrd="3" destOrd="0" parTransId="{F4B525BD-CADA-45DD-A642-EABA7162AC58}" sibTransId="{26B811F1-099A-4EC5-BBEB-833F4E535A5F}"/>
    <dgm:cxn modelId="{22EF7EDB-C737-4116-80A7-6998D6CA0DF2}" type="presOf" srcId="{7E05400A-84D1-4D66-8DA0-074BA5300482}" destId="{6ED16809-3A82-4249-91CC-639B8F03D975}" srcOrd="0" destOrd="0" presId="urn:microsoft.com/office/officeart/2005/8/layout/default"/>
    <dgm:cxn modelId="{B50B77E6-DAB4-4043-B043-0B0F265CC408}" type="presOf" srcId="{9114FEB8-CC4C-481C-ADE3-0CCA346B1152}" destId="{1CF57E9B-0E51-4606-9667-CD5D3A438E0C}" srcOrd="0" destOrd="0" presId="urn:microsoft.com/office/officeart/2005/8/layout/default"/>
    <dgm:cxn modelId="{4B5633EE-9ED0-4EC6-A2D9-FA15A1C0E317}" type="presOf" srcId="{2D9458FF-5E56-422B-9D4B-B8479F33BFF5}" destId="{E22F6574-8FA9-49A2-A418-C72E6CBF446E}" srcOrd="0" destOrd="0" presId="urn:microsoft.com/office/officeart/2005/8/layout/default"/>
    <dgm:cxn modelId="{FDF9F9D2-0C3D-4422-B71C-ED42730085CB}" type="presOf" srcId="{05C0A9F0-8780-4D72-8295-91C09E97F737}" destId="{5A864E4D-18AB-40C1-8AD1-B613FE1F903A}" srcOrd="0" destOrd="0" presId="urn:microsoft.com/office/officeart/2005/8/layout/default"/>
    <dgm:cxn modelId="{E5BEEBB9-9743-40C7-9F63-9C2D0E0D03D7}" srcId="{7E05400A-84D1-4D66-8DA0-074BA5300482}" destId="{4A0EC5C7-AC4B-4649-84E2-FA3A7581ACE6}" srcOrd="0" destOrd="0" parTransId="{B3C6D204-0D35-4C96-A0CC-4C3A9F35A5EB}" sibTransId="{E337FD0C-F225-4CAE-9C33-9E14092EE3CB}"/>
    <dgm:cxn modelId="{35C5A74E-262B-4B5D-AD99-1F23C20BB936}" type="presOf" srcId="{4A0EC5C7-AC4B-4649-84E2-FA3A7581ACE6}" destId="{CF217CD8-7ED5-4745-9489-7727A2B7DBE8}" srcOrd="0" destOrd="0" presId="urn:microsoft.com/office/officeart/2005/8/layout/default"/>
    <dgm:cxn modelId="{932EF70C-77C9-47C5-958F-3E72400EBC27}" srcId="{7E05400A-84D1-4D66-8DA0-074BA5300482}" destId="{9114FEB8-CC4C-481C-ADE3-0CCA346B1152}" srcOrd="4" destOrd="0" parTransId="{27B01499-9A3E-43F0-A5C6-14A37B40002C}" sibTransId="{020EEE7E-3C6D-452B-A770-36FF77F1A0D2}"/>
    <dgm:cxn modelId="{A131CD1E-D2FC-408F-8711-72DAB633BAE9}" srcId="{7E05400A-84D1-4D66-8DA0-074BA5300482}" destId="{A8880D95-3F40-4AB0-8262-80303B0A4D19}" srcOrd="2" destOrd="0" parTransId="{0070ECE3-BEED-4BA2-9B21-860F17C79F58}" sibTransId="{1D417477-DBD6-407A-95BB-49E3F50B4C93}"/>
    <dgm:cxn modelId="{50DBD106-3B88-4716-A7E9-0AB3F6E218A7}" type="presOf" srcId="{A8880D95-3F40-4AB0-8262-80303B0A4D19}" destId="{15A3BB9C-50D7-4DD4-B57C-5DEEA9830FBA}" srcOrd="0" destOrd="0" presId="urn:microsoft.com/office/officeart/2005/8/layout/default"/>
    <dgm:cxn modelId="{469F0797-987B-4B21-8955-EE19DBF28457}" srcId="{7E05400A-84D1-4D66-8DA0-074BA5300482}" destId="{05C0A9F0-8780-4D72-8295-91C09E97F737}" srcOrd="1" destOrd="0" parTransId="{A154C6EE-56AB-428D-AEA6-22CE6FF844B0}" sibTransId="{223AD197-44C1-4E64-AFF8-5AF4C13359D8}"/>
    <dgm:cxn modelId="{A325C86F-4362-4523-B2D5-C9EB3251A723}" type="presParOf" srcId="{6ED16809-3A82-4249-91CC-639B8F03D975}" destId="{CF217CD8-7ED5-4745-9489-7727A2B7DBE8}" srcOrd="0" destOrd="0" presId="urn:microsoft.com/office/officeart/2005/8/layout/default"/>
    <dgm:cxn modelId="{71AE36E4-B905-4140-B02C-49875CAA7197}" type="presParOf" srcId="{6ED16809-3A82-4249-91CC-639B8F03D975}" destId="{3F4A4103-5960-49F5-8AB2-FF594BCBB02A}" srcOrd="1" destOrd="0" presId="urn:microsoft.com/office/officeart/2005/8/layout/default"/>
    <dgm:cxn modelId="{4AFF1CB7-2EF1-464F-84B1-F3DBC84BDDD6}" type="presParOf" srcId="{6ED16809-3A82-4249-91CC-639B8F03D975}" destId="{5A864E4D-18AB-40C1-8AD1-B613FE1F903A}" srcOrd="2" destOrd="0" presId="urn:microsoft.com/office/officeart/2005/8/layout/default"/>
    <dgm:cxn modelId="{571D3DB9-57BD-410F-AFFE-C7784C5E7142}" type="presParOf" srcId="{6ED16809-3A82-4249-91CC-639B8F03D975}" destId="{781631BC-0375-48B1-A55A-6AF189319343}" srcOrd="3" destOrd="0" presId="urn:microsoft.com/office/officeart/2005/8/layout/default"/>
    <dgm:cxn modelId="{F83E7843-F3CF-471E-AC8D-0D84FB358353}" type="presParOf" srcId="{6ED16809-3A82-4249-91CC-639B8F03D975}" destId="{15A3BB9C-50D7-4DD4-B57C-5DEEA9830FBA}" srcOrd="4" destOrd="0" presId="urn:microsoft.com/office/officeart/2005/8/layout/default"/>
    <dgm:cxn modelId="{1B9B0249-B922-48ED-A688-E0EC5C67121A}" type="presParOf" srcId="{6ED16809-3A82-4249-91CC-639B8F03D975}" destId="{6606D002-ED05-4FF4-922E-3E33002EB1FF}" srcOrd="5" destOrd="0" presId="urn:microsoft.com/office/officeart/2005/8/layout/default"/>
    <dgm:cxn modelId="{016CB8E6-2FDB-450C-A635-476AFFEC08BD}" type="presParOf" srcId="{6ED16809-3A82-4249-91CC-639B8F03D975}" destId="{E22F6574-8FA9-49A2-A418-C72E6CBF446E}" srcOrd="6" destOrd="0" presId="urn:microsoft.com/office/officeart/2005/8/layout/default"/>
    <dgm:cxn modelId="{63E542B7-8A98-4BF9-A78C-C59CC5F892B3}" type="presParOf" srcId="{6ED16809-3A82-4249-91CC-639B8F03D975}" destId="{21CCBC0C-5AB4-46F7-9C7E-C3D61BD1EFBB}" srcOrd="7" destOrd="0" presId="urn:microsoft.com/office/officeart/2005/8/layout/default"/>
    <dgm:cxn modelId="{EDA3764F-033F-4090-A3CE-0244FEDAC316}" type="presParOf" srcId="{6ED16809-3A82-4249-91CC-639B8F03D975}" destId="{1CF57E9B-0E51-4606-9667-CD5D3A438E0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17CD8-7ED5-4745-9489-7727A2B7DBE8}">
      <dsp:nvSpPr>
        <dsp:cNvPr id="0" name=""/>
        <dsp:cNvSpPr/>
      </dsp:nvSpPr>
      <dsp:spPr>
        <a:xfrm>
          <a:off x="3047" y="73856"/>
          <a:ext cx="1649871" cy="989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r>
            <a:rPr lang="zh-CN" sz="1800" kern="1200" dirty="0" smtClean="0"/>
            <a:t>：项目的结构；</a:t>
          </a:r>
          <a:endParaRPr lang="zh-CN" sz="1800" kern="1200" dirty="0"/>
        </a:p>
      </dsp:txBody>
      <dsp:txXfrm>
        <a:off x="3047" y="73856"/>
        <a:ext cx="1649871" cy="989922"/>
      </dsp:txXfrm>
    </dsp:sp>
    <dsp:sp modelId="{5A864E4D-18AB-40C1-8AD1-B613FE1F903A}">
      <dsp:nvSpPr>
        <dsp:cNvPr id="0" name=""/>
        <dsp:cNvSpPr/>
      </dsp:nvSpPr>
      <dsp:spPr>
        <a:xfrm>
          <a:off x="1817905" y="73856"/>
          <a:ext cx="1649871" cy="989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r>
            <a:rPr lang="zh-CN" sz="1800" kern="1200" dirty="0" smtClean="0"/>
            <a:t>：项目地址；</a:t>
          </a:r>
          <a:endParaRPr lang="zh-CN" sz="1800" kern="1200" dirty="0"/>
        </a:p>
      </dsp:txBody>
      <dsp:txXfrm>
        <a:off x="1817905" y="73856"/>
        <a:ext cx="1649871" cy="989922"/>
      </dsp:txXfrm>
    </dsp:sp>
    <dsp:sp modelId="{15A3BB9C-50D7-4DD4-B57C-5DEEA9830FBA}">
      <dsp:nvSpPr>
        <dsp:cNvPr id="0" name=""/>
        <dsp:cNvSpPr/>
      </dsp:nvSpPr>
      <dsp:spPr>
        <a:xfrm>
          <a:off x="3632764" y="73856"/>
          <a:ext cx="1649871" cy="989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r>
            <a:rPr lang="zh-CN" sz="1800" kern="1200" dirty="0" smtClean="0"/>
            <a:t>：自动生成的</a:t>
          </a:r>
          <a:r>
            <a:rPr lang="en-US" sz="1800" kern="1200" dirty="0" smtClean="0"/>
            <a:t>XML</a:t>
          </a:r>
          <a:r>
            <a:rPr lang="zh-CN" sz="1800" kern="1200" dirty="0" smtClean="0"/>
            <a:t>报文基本结构；</a:t>
          </a:r>
          <a:endParaRPr lang="zh-CN" sz="1800" kern="1200" dirty="0"/>
        </a:p>
      </dsp:txBody>
      <dsp:txXfrm>
        <a:off x="3632764" y="73856"/>
        <a:ext cx="1649871" cy="989922"/>
      </dsp:txXfrm>
    </dsp:sp>
    <dsp:sp modelId="{E22F6574-8FA9-49A2-A418-C72E6CBF446E}">
      <dsp:nvSpPr>
        <dsp:cNvPr id="0" name=""/>
        <dsp:cNvSpPr/>
      </dsp:nvSpPr>
      <dsp:spPr>
        <a:xfrm>
          <a:off x="5447622" y="73856"/>
          <a:ext cx="1649871" cy="989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r>
            <a:rPr lang="zh-CN" sz="1800" kern="1200" dirty="0" smtClean="0"/>
            <a:t>：发送报文按钮；</a:t>
          </a:r>
          <a:endParaRPr lang="zh-CN" sz="1800" kern="1200" dirty="0"/>
        </a:p>
      </dsp:txBody>
      <dsp:txXfrm>
        <a:off x="5447622" y="73856"/>
        <a:ext cx="1649871" cy="989922"/>
      </dsp:txXfrm>
    </dsp:sp>
    <dsp:sp modelId="{1CF57E9B-0E51-4606-9667-CD5D3A438E0C}">
      <dsp:nvSpPr>
        <dsp:cNvPr id="0" name=""/>
        <dsp:cNvSpPr/>
      </dsp:nvSpPr>
      <dsp:spPr>
        <a:xfrm>
          <a:off x="7262481" y="73856"/>
          <a:ext cx="1649871" cy="989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</a:t>
          </a:r>
          <a:r>
            <a:rPr lang="zh-CN" sz="1800" kern="1200" dirty="0" smtClean="0"/>
            <a:t>：显示回执。</a:t>
          </a:r>
          <a:endParaRPr lang="zh-CN" sz="1800" kern="1200" dirty="0"/>
        </a:p>
      </dsp:txBody>
      <dsp:txXfrm>
        <a:off x="7262481" y="73856"/>
        <a:ext cx="1649871" cy="989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2915B-C644-40DC-B681-5B4392DE9696}" type="datetimeFigureOut">
              <a:rPr lang="zh-CN" altLang="en-US" smtClean="0"/>
              <a:t>2017/5/9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24440-3D7B-4E5F-B474-4D839008F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0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24440-3D7B-4E5F-B474-4D839008F89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4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3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7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788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61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23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29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9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8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1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5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6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1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使用方法培训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Webservice</a:t>
            </a:r>
            <a:r>
              <a:rPr lang="zh-CN" altLang="en-US" dirty="0" smtClean="0"/>
              <a:t>性能测试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添加“查看结果树”和“聚合报告”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37634"/>
          </a:xfrm>
        </p:spPr>
        <p:txBody>
          <a:bodyPr/>
          <a:lstStyle/>
          <a:p>
            <a:r>
              <a:rPr lang="zh-CN" altLang="en-US" dirty="0" smtClean="0"/>
              <a:t>为了查看报文发送的结果，必须得有个查看回执的东西，这个东西就是“查看结果树”</a:t>
            </a:r>
            <a:endParaRPr lang="en-US" altLang="zh-CN" dirty="0" smtClean="0"/>
          </a:p>
          <a:p>
            <a:r>
              <a:rPr lang="zh-CN" altLang="en-US" dirty="0" smtClean="0"/>
              <a:t>测试一般要添“聚合报告”，作用是将整体响应、延时等放到这个基本报告中。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71234"/>
            <a:ext cx="6851002" cy="32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3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运行一下看看结果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96721"/>
          </a:xfrm>
        </p:spPr>
        <p:txBody>
          <a:bodyPr/>
          <a:lstStyle/>
          <a:p>
            <a:r>
              <a:rPr lang="zh-CN" altLang="en-US" dirty="0" smtClean="0"/>
              <a:t>因为我们只需要运行一次，所以在“线程组”中将线程数和次数都设置为“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”。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589212" y="2730321"/>
            <a:ext cx="8915400" cy="3751021"/>
            <a:chOff x="2589212" y="2730321"/>
            <a:chExt cx="8915400" cy="3751021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2231" y="2730321"/>
              <a:ext cx="6352381" cy="3095238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9212" y="3909913"/>
              <a:ext cx="4466667" cy="257142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3798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对“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”做断言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2394912" cy="42516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因为只要有回执，无论任何回执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都判断为成功。</a:t>
            </a:r>
            <a:endParaRPr lang="en-US" altLang="zh-CN" dirty="0" smtClean="0"/>
          </a:p>
          <a:p>
            <a:r>
              <a:rPr lang="zh-CN" altLang="en-US" dirty="0" smtClean="0"/>
              <a:t>这样就不能确定报文是否正确处理了。因此要对回执做断言，这里用的是“</a:t>
            </a:r>
            <a:r>
              <a:rPr lang="en-US" altLang="zh-CN" dirty="0" smtClean="0"/>
              <a:t>SUCCESS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在线程组上点右键，添加一个“断言”中的“响应断言”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24" y="1905000"/>
            <a:ext cx="6520488" cy="438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对单个请求设置断言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4369833" cy="3777622"/>
          </a:xfrm>
        </p:spPr>
        <p:txBody>
          <a:bodyPr/>
          <a:lstStyle/>
          <a:p>
            <a:r>
              <a:rPr lang="zh-CN" altLang="en-US" dirty="0" smtClean="0"/>
              <a:t>如右图所示方法设置断言，就可以只对某个特定的请求断言</a:t>
            </a:r>
            <a:r>
              <a:rPr lang="en-US" altLang="zh-CN" dirty="0" smtClean="0"/>
              <a:t>(</a:t>
            </a:r>
            <a:r>
              <a:rPr lang="zh-CN" altLang="en-US" dirty="0" smtClean="0"/>
              <a:t>订单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，而不会影响其他请求结果。</a:t>
            </a:r>
            <a:endParaRPr lang="en-US" altLang="zh-CN" dirty="0" smtClean="0"/>
          </a:p>
          <a:p>
            <a:r>
              <a:rPr lang="zh-CN" altLang="en-US" dirty="0" smtClean="0"/>
              <a:t>这样做的好处是，每个请求所需要断言的结果可能不一样，以此进行区分。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45" y="2133600"/>
            <a:ext cx="4545567" cy="32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对报文做参数化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41420"/>
          </a:xfrm>
        </p:spPr>
        <p:txBody>
          <a:bodyPr/>
          <a:lstStyle/>
          <a:p>
            <a:r>
              <a:rPr lang="zh-CN" altLang="en-US" dirty="0" smtClean="0"/>
              <a:t>参数主要有两个做参数化的组件，“用户定义的变量”和“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数据选择器”。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13115"/>
            <a:ext cx="8895238" cy="17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455972"/>
            <a:ext cx="5144501" cy="22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2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不停变动的参数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86277"/>
          </a:xfrm>
        </p:spPr>
        <p:txBody>
          <a:bodyPr/>
          <a:lstStyle/>
          <a:p>
            <a:r>
              <a:rPr lang="zh-CN" altLang="en-US" dirty="0" smtClean="0"/>
              <a:t>另外我们还有一个不停变化的号码，来使单号不重复。这时就得使用函数了。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19877"/>
            <a:ext cx="4288106" cy="1132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61" y="3751937"/>
            <a:ext cx="6481851" cy="29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5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用户自定义变量中的参数化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70963"/>
          </a:xfrm>
        </p:spPr>
        <p:txBody>
          <a:bodyPr/>
          <a:lstStyle/>
          <a:p>
            <a:r>
              <a:rPr lang="zh-CN" altLang="en-US" dirty="0" smtClean="0"/>
              <a:t>对固定的单号、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地址和其他的东西进行参数化。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820" y="4064458"/>
            <a:ext cx="6382792" cy="26448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93029"/>
            <a:ext cx="4933333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9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在报文中参数化的方法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3169160" cy="45925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${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}</a:t>
            </a:r>
            <a:r>
              <a:rPr lang="zh-CN" altLang="en-US" dirty="0" smtClean="0"/>
              <a:t>在报文中写参数化的内容，比如：</a:t>
            </a:r>
            <a:endParaRPr lang="en-US" altLang="zh-CN" dirty="0" smtClean="0"/>
          </a:p>
          <a:p>
            <a:r>
              <a:rPr lang="en-US" altLang="zh-CN" dirty="0"/>
              <a:t>${__</a:t>
            </a:r>
            <a:r>
              <a:rPr lang="en-US" altLang="zh-CN" dirty="0" err="1"/>
              <a:t>ORDERIDdemo</a:t>
            </a:r>
            <a:r>
              <a:rPr lang="en-US" altLang="zh-CN" dirty="0"/>
              <a:t>}d${__counter(FALSE</a:t>
            </a:r>
            <a:r>
              <a:rPr lang="en-US" altLang="zh-CN" dirty="0" smtClean="0"/>
              <a:t>)}</a:t>
            </a:r>
          </a:p>
          <a:p>
            <a:pPr lvl="1"/>
            <a:r>
              <a:rPr lang="zh-CN" altLang="en-US" dirty="0" smtClean="0"/>
              <a:t>里面有两个参数化的参数。</a:t>
            </a:r>
            <a:endParaRPr lang="en-US" altLang="zh-CN" dirty="0" smtClean="0"/>
          </a:p>
          <a:p>
            <a:r>
              <a:rPr lang="en-US" altLang="zh-CN" dirty="0" err="1" smtClean="0"/>
              <a:t>Orderid</a:t>
            </a:r>
            <a:r>
              <a:rPr lang="zh-CN" altLang="en-US" dirty="0" smtClean="0"/>
              <a:t>是参数化的</a:t>
            </a:r>
            <a:r>
              <a:rPr lang="en-US" altLang="zh-CN" dirty="0" smtClean="0"/>
              <a:t>id</a:t>
            </a:r>
          </a:p>
          <a:p>
            <a:r>
              <a:rPr lang="zh-CN" altLang="en-US" dirty="0" smtClean="0"/>
              <a:t>中间还有个“</a:t>
            </a:r>
            <a:r>
              <a:rPr lang="en-US" altLang="zh-CN" dirty="0" smtClean="0"/>
              <a:t>d</a:t>
            </a:r>
            <a:r>
              <a:rPr lang="zh-CN" altLang="en-US" dirty="0" smtClean="0"/>
              <a:t>”作为不同类型单号区分</a:t>
            </a:r>
            <a:endParaRPr lang="en-US" altLang="zh-CN" dirty="0" smtClean="0"/>
          </a:p>
          <a:p>
            <a:r>
              <a:rPr lang="en-US" altLang="zh-CN" dirty="0"/>
              <a:t>Counter</a:t>
            </a:r>
            <a:r>
              <a:rPr lang="zh-CN" altLang="en-US" dirty="0"/>
              <a:t>是每次运行均加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参数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是每个线程都有各自的计数器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False</a:t>
            </a:r>
            <a:r>
              <a:rPr lang="zh-CN" altLang="en-US" dirty="0" smtClean="0"/>
              <a:t>是全部线程共用计数器。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372" y="2343954"/>
            <a:ext cx="5746240" cy="38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发送报文测试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30203"/>
          </a:xfrm>
        </p:spPr>
        <p:txBody>
          <a:bodyPr/>
          <a:lstStyle/>
          <a:p>
            <a:r>
              <a:rPr lang="zh-CN" altLang="en-US" dirty="0" smtClean="0"/>
              <a:t>报文发送后发现，在页面上显示的是乱码。但使用</a:t>
            </a:r>
            <a:r>
              <a:rPr lang="en-US" altLang="zh-CN" dirty="0" err="1" smtClean="0"/>
              <a:t>SoapUI</a:t>
            </a:r>
            <a:r>
              <a:rPr lang="zh-CN" altLang="en-US" dirty="0" smtClean="0"/>
              <a:t>发送的报文就没有问题，仔细检查发现发送的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信息头是有问题的。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589212" y="2963803"/>
            <a:ext cx="7305415" cy="3439758"/>
            <a:chOff x="2589212" y="2963803"/>
            <a:chExt cx="7305415" cy="3439758"/>
          </a:xfrm>
        </p:grpSpPr>
        <p:grpSp>
          <p:nvGrpSpPr>
            <p:cNvPr id="8" name="组合 7"/>
            <p:cNvGrpSpPr/>
            <p:nvPr/>
          </p:nvGrpSpPr>
          <p:grpSpPr>
            <a:xfrm>
              <a:off x="2589212" y="2963803"/>
              <a:ext cx="7305415" cy="3439758"/>
              <a:chOff x="2589212" y="2963803"/>
              <a:chExt cx="7305415" cy="343975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89212" y="2963803"/>
                <a:ext cx="3972042" cy="167326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1254" y="2963803"/>
                <a:ext cx="3333373" cy="343975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sp>
          <p:nvSpPr>
            <p:cNvPr id="6" name="文本框 5"/>
            <p:cNvSpPr txBox="1"/>
            <p:nvPr/>
          </p:nvSpPr>
          <p:spPr>
            <a:xfrm>
              <a:off x="4885899" y="4230806"/>
              <a:ext cx="117370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正确的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227940" y="4683682"/>
              <a:ext cx="117370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错误的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5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信息头管理器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69158"/>
          </a:xfrm>
        </p:spPr>
        <p:txBody>
          <a:bodyPr/>
          <a:lstStyle/>
          <a:p>
            <a:r>
              <a:rPr lang="zh-CN" altLang="en-US" dirty="0" smtClean="0"/>
              <a:t>在“配置元件”中找到“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信息头管理器”并添加到线程组中。</a:t>
            </a:r>
            <a:endParaRPr lang="en-US" altLang="zh-CN" dirty="0" smtClean="0"/>
          </a:p>
          <a:p>
            <a:r>
              <a:rPr lang="zh-CN" altLang="en-US" dirty="0" smtClean="0"/>
              <a:t>增加一个名称为“</a:t>
            </a:r>
            <a:r>
              <a:rPr lang="en-US" altLang="zh-CN" dirty="0" smtClean="0"/>
              <a:t>Content-Type</a:t>
            </a:r>
            <a:r>
              <a:rPr lang="zh-CN" altLang="en-US" dirty="0" smtClean="0"/>
              <a:t>”的信息头，并填写值为“</a:t>
            </a:r>
            <a:r>
              <a:rPr lang="en-US" altLang="zh-CN" dirty="0" smtClean="0"/>
              <a:t>text/</a:t>
            </a:r>
            <a:r>
              <a:rPr lang="en-US" altLang="zh-CN" dirty="0" err="1" smtClean="0"/>
              <a:t>xml;charset</a:t>
            </a:r>
            <a:r>
              <a:rPr lang="en-US" altLang="zh-CN" dirty="0" smtClean="0"/>
              <a:t>=UTF-8</a:t>
            </a:r>
            <a:r>
              <a:rPr lang="zh-CN" altLang="en-US" dirty="0" smtClean="0"/>
              <a:t>”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423" y="3531358"/>
            <a:ext cx="9644757" cy="18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2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接口接收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文件，并进行处理入库。</a:t>
            </a:r>
            <a:endParaRPr lang="en-US" altLang="zh-CN" dirty="0" smtClean="0"/>
          </a:p>
          <a:p>
            <a:r>
              <a:rPr lang="zh-CN" altLang="en-US" dirty="0" smtClean="0"/>
              <a:t>实现方式：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服务端接收到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报文，将报文作为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类型传送给处理程序进行处理。</a:t>
            </a:r>
            <a:endParaRPr lang="en-US" altLang="zh-CN" dirty="0" smtClean="0"/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webservice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地址：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192.168.1.3:8082/DataInteractonWbs/webservice/wbs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wsdl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添加服务器资源监控</a:t>
            </a:r>
            <a:r>
              <a:rPr lang="en-US" altLang="zh-CN" dirty="0" err="1"/>
              <a:t>PerfMon</a:t>
            </a:r>
            <a:r>
              <a:rPr lang="en-US" altLang="zh-CN" dirty="0"/>
              <a:t> Metrics Collector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2029686" cy="44173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右图所示位置填写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、端口、监控项目和监控内容。</a:t>
            </a:r>
            <a:endParaRPr lang="en-US" altLang="zh-CN" dirty="0" smtClean="0"/>
          </a:p>
          <a:p>
            <a:r>
              <a:rPr lang="zh-CN" altLang="en-US" dirty="0" smtClean="0"/>
              <a:t>上面的端口是</a:t>
            </a:r>
            <a:r>
              <a:rPr lang="en-US" altLang="zh-CN" dirty="0" err="1" smtClean="0"/>
              <a:t>ServerAgent</a:t>
            </a:r>
            <a:r>
              <a:rPr lang="zh-CN" altLang="en-US" dirty="0" smtClean="0"/>
              <a:t>使用的端口，这个端口可以进行设置。</a:t>
            </a:r>
            <a:endParaRPr lang="en-US" altLang="zh-CN" dirty="0" smtClean="0"/>
          </a:p>
          <a:p>
            <a:r>
              <a:rPr lang="zh-CN" altLang="en-US" dirty="0" smtClean="0"/>
              <a:t>可以在应用服务器和数据库服务器各部署一个，以便确认瓶颈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98" y="2133600"/>
            <a:ext cx="6885714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1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在服务器上部署</a:t>
            </a:r>
            <a:r>
              <a:rPr lang="en-US" altLang="zh-CN" dirty="0" err="1"/>
              <a:t>ServerAgent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1"/>
            <a:ext cx="8915400" cy="200167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只有在服务器上启动了</a:t>
            </a:r>
            <a:r>
              <a:rPr lang="en-US" altLang="zh-CN" dirty="0" err="1" smtClean="0"/>
              <a:t>ServerAgent</a:t>
            </a:r>
            <a:r>
              <a:rPr lang="zh-CN" altLang="en-US" dirty="0" smtClean="0"/>
              <a:t>后，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才能获取到服务器运行的相关资源情况。</a:t>
            </a:r>
            <a:endParaRPr lang="en-US" altLang="zh-CN" dirty="0" smtClean="0"/>
          </a:p>
          <a:p>
            <a:r>
              <a:rPr lang="zh-CN" altLang="en-US" dirty="0" smtClean="0"/>
              <a:t>此应用默认的端口是</a:t>
            </a:r>
            <a:r>
              <a:rPr lang="en-US" altLang="zh-CN" dirty="0" smtClean="0"/>
              <a:t>4444</a:t>
            </a:r>
            <a:r>
              <a:rPr lang="zh-CN" altLang="en-US" dirty="0" smtClean="0"/>
              <a:t>，如果需要修改，则增加以下参数即可。</a:t>
            </a:r>
            <a:endParaRPr lang="en-US" altLang="zh-CN" dirty="0" smtClean="0"/>
          </a:p>
          <a:p>
            <a:pPr lvl="1"/>
            <a:r>
              <a:rPr lang="en-US" altLang="zh-CN" dirty="0"/>
              <a:t>startAgent.bat --</a:t>
            </a:r>
            <a:r>
              <a:rPr lang="en-US" altLang="zh-CN" dirty="0" err="1"/>
              <a:t>tcp</a:t>
            </a:r>
            <a:r>
              <a:rPr lang="en-US" altLang="zh-CN" dirty="0"/>
              <a:t>-port 3401 --</a:t>
            </a:r>
            <a:r>
              <a:rPr lang="en-US" altLang="zh-CN" dirty="0" err="1"/>
              <a:t>udp</a:t>
            </a:r>
            <a:r>
              <a:rPr lang="en-US" altLang="zh-CN" dirty="0"/>
              <a:t>-port 3402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sysinfo</a:t>
            </a:r>
            <a:endParaRPr lang="en-US" altLang="zh-CN" dirty="0" smtClean="0"/>
          </a:p>
          <a:p>
            <a:r>
              <a:rPr lang="zh-CN" altLang="en-US" dirty="0" smtClean="0"/>
              <a:t>运行后效果如下图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4357993"/>
            <a:ext cx="8915401" cy="11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70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添加其他监听器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4821523" cy="44767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根据自己需要可以添加针对线程、相应时间、每秒事务数、每秒点击数、吞吐量等监听器。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这里添加了如右图几个监听器。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其中包括了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对于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这些足够了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应用和数据库资源监控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响应时间随时间的变化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相应时间对应于线程的变化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事务吞吐量对应于线程的变化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每秒事务数、每秒点击数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聚合报告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查看结果树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实际测试时需要勾选“仅日志错误”，不然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会崩溃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35" y="2133599"/>
            <a:ext cx="4093878" cy="447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3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每秒点击数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61" y="1968596"/>
            <a:ext cx="6919414" cy="4889404"/>
          </a:xfrm>
        </p:spPr>
      </p:pic>
    </p:spTree>
    <p:extLst>
      <p:ext uri="{BB962C8B-B14F-4D97-AF65-F5344CB8AC3E}">
        <p14:creationId xmlns:p14="http://schemas.microsoft.com/office/powerpoint/2010/main" val="411326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每秒响应代码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测试中有些用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71" y="1905000"/>
            <a:ext cx="6741993" cy="4764034"/>
          </a:xfrm>
        </p:spPr>
      </p:pic>
    </p:spTree>
    <p:extLst>
      <p:ext uri="{BB962C8B-B14F-4D97-AF65-F5344CB8AC3E}">
        <p14:creationId xmlns:p14="http://schemas.microsoft.com/office/powerpoint/2010/main" val="1338116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响应时间</a:t>
            </a:r>
            <a:r>
              <a:rPr lang="zh-CN" altLang="en-US" dirty="0" smtClean="0"/>
              <a:t>随时间变化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489" y="1905000"/>
            <a:ext cx="6820557" cy="4819549"/>
          </a:xfrm>
        </p:spPr>
      </p:pic>
    </p:spTree>
    <p:extLst>
      <p:ext uri="{BB962C8B-B14F-4D97-AF65-F5344CB8AC3E}">
        <p14:creationId xmlns:p14="http://schemas.microsoft.com/office/powerpoint/2010/main" val="3326010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响应时间随线程变化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26" y="1905000"/>
            <a:ext cx="6939684" cy="4903727"/>
          </a:xfrm>
        </p:spPr>
      </p:pic>
    </p:spTree>
    <p:extLst>
      <p:ext uri="{BB962C8B-B14F-4D97-AF65-F5344CB8AC3E}">
        <p14:creationId xmlns:p14="http://schemas.microsoft.com/office/powerpoint/2010/main" val="3560999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每秒事务数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72" y="1905000"/>
            <a:ext cx="6954192" cy="4913979"/>
          </a:xfrm>
        </p:spPr>
      </p:pic>
    </p:spTree>
    <p:extLst>
      <p:ext uri="{BB962C8B-B14F-4D97-AF65-F5344CB8AC3E}">
        <p14:creationId xmlns:p14="http://schemas.microsoft.com/office/powerpoint/2010/main" val="330832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数据库响应时间</a:t>
            </a:r>
            <a:r>
              <a:rPr lang="en-US" altLang="zh-CN" dirty="0" smtClean="0"/>
              <a:t>(JDBC Request)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42" y="2010771"/>
            <a:ext cx="6858658" cy="4846472"/>
          </a:xfrm>
        </p:spPr>
      </p:pic>
    </p:spTree>
    <p:extLst>
      <p:ext uri="{BB962C8B-B14F-4D97-AF65-F5344CB8AC3E}">
        <p14:creationId xmlns:p14="http://schemas.microsoft.com/office/powerpoint/2010/main" val="349884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服务器资源监控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394" y="1905000"/>
            <a:ext cx="7004747" cy="4949702"/>
          </a:xfrm>
        </p:spPr>
      </p:pic>
    </p:spTree>
    <p:extLst>
      <p:ext uri="{BB962C8B-B14F-4D97-AF65-F5344CB8AC3E}">
        <p14:creationId xmlns:p14="http://schemas.microsoft.com/office/powerpoint/2010/main" val="66271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给线程组添加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2589216" y="2133603"/>
            <a:ext cx="2532583" cy="37776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采样器的作用就是模拟浏览器给服务器发送请求，并获取返回值。</a:t>
            </a:r>
            <a:endParaRPr lang="en-US" altLang="zh-CN" dirty="0" smtClean="0"/>
          </a:p>
          <a:p>
            <a:r>
              <a:rPr lang="zh-CN" altLang="en-US" dirty="0" smtClean="0"/>
              <a:t>采样器中的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请求就是针对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设置的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请求就可以测试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12906"/>
          <a:stretch/>
        </p:blipFill>
        <p:spPr>
          <a:xfrm>
            <a:off x="5121799" y="2133603"/>
            <a:ext cx="6382817" cy="42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服务器资源监控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后面因为应用性能下降造成数据库负荷降低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24" y="1905000"/>
            <a:ext cx="6981487" cy="4933266"/>
          </a:xfrm>
        </p:spPr>
      </p:pic>
    </p:spTree>
    <p:extLst>
      <p:ext uri="{BB962C8B-B14F-4D97-AF65-F5344CB8AC3E}">
        <p14:creationId xmlns:p14="http://schemas.microsoft.com/office/powerpoint/2010/main" val="1285961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聚合报告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72" y="1905000"/>
            <a:ext cx="6954192" cy="4913979"/>
          </a:xfrm>
        </p:spPr>
      </p:pic>
    </p:spTree>
    <p:extLst>
      <p:ext uri="{BB962C8B-B14F-4D97-AF65-F5344CB8AC3E}">
        <p14:creationId xmlns:p14="http://schemas.microsoft.com/office/powerpoint/2010/main" val="1294885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监控数据库响应时间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我们虽然监控了数据库的资源情况，但对于数据库实际的响应时间是不清楚的。因此需要增加一个对数据库的操作，并记录其响应时间。这时就要用到以下两个工具：</a:t>
            </a:r>
            <a:endParaRPr lang="en-US" altLang="zh-CN" dirty="0" smtClean="0"/>
          </a:p>
          <a:p>
            <a:pPr lvl="1"/>
            <a:r>
              <a:rPr lang="en-US" altLang="zh-CN" dirty="0"/>
              <a:t>JDBC Connection </a:t>
            </a:r>
            <a:r>
              <a:rPr lang="en-US" altLang="zh-CN" dirty="0" smtClean="0"/>
              <a:t>Configuration(JDBC</a:t>
            </a:r>
            <a:r>
              <a:rPr lang="zh-CN" altLang="en-US" dirty="0" smtClean="0"/>
              <a:t>连接配置器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JDBC </a:t>
            </a:r>
            <a:r>
              <a:rPr lang="en-US" altLang="zh-CN" dirty="0" smtClean="0"/>
              <a:t>Request(JDBC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)</a:t>
            </a:r>
          </a:p>
          <a:p>
            <a:pPr marL="342900" lvl="1" indent="-342900"/>
            <a:r>
              <a:rPr lang="zh-CN" altLang="en-US" dirty="0" smtClean="0"/>
              <a:t>在配置元件里面添加</a:t>
            </a:r>
            <a:r>
              <a:rPr lang="en-US" altLang="zh-CN" dirty="0"/>
              <a:t>JDBC Connection </a:t>
            </a:r>
            <a:r>
              <a:rPr lang="en-US" altLang="zh-CN" dirty="0" smtClean="0"/>
              <a:t>Configuration</a:t>
            </a:r>
          </a:p>
          <a:p>
            <a:pPr marL="342900" lvl="1" indent="-342900"/>
            <a:r>
              <a:rPr lang="zh-CN" altLang="en-US" dirty="0" smtClean="0"/>
              <a:t>在</a:t>
            </a:r>
            <a:r>
              <a:rPr lang="en-US" altLang="zh-CN" dirty="0" smtClean="0"/>
              <a:t>sampler</a:t>
            </a:r>
            <a:r>
              <a:rPr lang="zh-CN" altLang="en-US" dirty="0" smtClean="0"/>
              <a:t>中添加</a:t>
            </a:r>
            <a:r>
              <a:rPr lang="en-US" altLang="zh-CN" dirty="0"/>
              <a:t>JDBC </a:t>
            </a:r>
            <a:r>
              <a:rPr lang="en-US" altLang="zh-CN" dirty="0" smtClean="0"/>
              <a:t>Request</a:t>
            </a:r>
          </a:p>
          <a:p>
            <a:pPr marL="342900" lvl="1" indent="-342900"/>
            <a:r>
              <a:rPr lang="zh-CN" altLang="en-US" dirty="0" smtClean="0"/>
              <a:t>配置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包：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将数据库服务器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我用的是</a:t>
            </a:r>
            <a:r>
              <a:rPr lang="en-US" altLang="zh-CN" dirty="0" smtClean="0"/>
              <a:t>Oracle)</a:t>
            </a:r>
            <a:r>
              <a:rPr lang="zh-CN" altLang="en-US" dirty="0" smtClean="0"/>
              <a:t>上的“</a:t>
            </a:r>
            <a:r>
              <a:rPr lang="en-US" altLang="zh-CN" dirty="0" smtClean="0"/>
              <a:t>ojdbc14.jar</a:t>
            </a:r>
            <a:r>
              <a:rPr lang="zh-CN" altLang="en-US" dirty="0" smtClean="0"/>
              <a:t>”文件复制到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文件夹内。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63" y="1392072"/>
            <a:ext cx="3565649" cy="7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6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 Connection 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设置方法</a:t>
            </a:r>
            <a:r>
              <a:rPr lang="en-US" altLang="zh-CN" dirty="0" smtClean="0"/>
              <a:t>(Oracle)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2639210" cy="3777622"/>
          </a:xfrm>
        </p:spPr>
        <p:txBody>
          <a:bodyPr/>
          <a:lstStyle/>
          <a:p>
            <a:r>
              <a:rPr lang="zh-CN" altLang="en-US" dirty="0" smtClean="0"/>
              <a:t>如右图方法设置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Variable Name</a:t>
            </a:r>
            <a:r>
              <a:rPr lang="zh-CN" altLang="en-US" dirty="0" smtClean="0"/>
              <a:t>需要和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请求中的一致。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数据库的设置，参考右图即可。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其他的默认就行了。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422" y="1698601"/>
            <a:ext cx="6276190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03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编辑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JDBC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中只要设置</a:t>
            </a:r>
            <a:r>
              <a:rPr lang="en-US" altLang="zh-CN" dirty="0"/>
              <a:t>Variable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设置器一致即可。</a:t>
            </a:r>
            <a:endParaRPr lang="en-US" altLang="zh-CN" dirty="0" smtClean="0"/>
          </a:p>
          <a:p>
            <a:r>
              <a:rPr lang="zh-CN" altLang="en-US" dirty="0" smtClean="0"/>
              <a:t>其次要根据需要写一个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的语句，来测试对应方法的响应时间。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如果只是查看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响应时间，可以使用这个语句：</a:t>
            </a:r>
            <a:r>
              <a:rPr lang="en-US" altLang="zh-CN" dirty="0"/>
              <a:t> select * from </a:t>
            </a:r>
            <a:r>
              <a:rPr lang="en-US" altLang="zh-CN" dirty="0" smtClean="0"/>
              <a:t>dual(dual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中的一个公共表，可以对这个表进行很多操作，具体可以问度娘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注意语句后面不能跟分号“；”，不然会出错。</a:t>
            </a:r>
            <a:endParaRPr lang="en-US" altLang="zh-CN" dirty="0" smtClean="0"/>
          </a:p>
          <a:p>
            <a:r>
              <a:rPr lang="zh-CN" altLang="en-US" dirty="0" smtClean="0"/>
              <a:t>也可以做复杂的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，但是要考虑是不是会对服务器产生压力。比如：</a:t>
            </a:r>
            <a:endParaRPr lang="en-US" altLang="zh-CN" dirty="0" smtClean="0"/>
          </a:p>
          <a:p>
            <a:pPr lvl="1"/>
            <a:r>
              <a:rPr lang="en-US" altLang="zh-CN" dirty="0"/>
              <a:t>select ceil((max(</a:t>
            </a:r>
            <a:r>
              <a:rPr lang="en-US" altLang="zh-CN" dirty="0" err="1"/>
              <a:t>stime</a:t>
            </a:r>
            <a:r>
              <a:rPr lang="en-US" altLang="zh-CN" dirty="0"/>
              <a:t>)-min(</a:t>
            </a:r>
            <a:r>
              <a:rPr lang="en-US" altLang="zh-CN" dirty="0" err="1"/>
              <a:t>stime</a:t>
            </a:r>
            <a:r>
              <a:rPr lang="en-US" altLang="zh-CN" dirty="0"/>
              <a:t>))*24*60*60) AS </a:t>
            </a:r>
            <a:r>
              <a:rPr lang="zh-CN" altLang="en-US" dirty="0"/>
              <a:t>耗时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   </a:t>
            </a:r>
            <a:r>
              <a:rPr lang="en-US" altLang="zh-CN" dirty="0" err="1"/>
              <a:t>trunc</a:t>
            </a:r>
            <a:r>
              <a:rPr lang="en-US" altLang="zh-CN" dirty="0"/>
              <a:t>(count(*)/ceil((max(</a:t>
            </a:r>
            <a:r>
              <a:rPr lang="en-US" altLang="zh-CN" dirty="0" err="1"/>
              <a:t>stime</a:t>
            </a:r>
            <a:r>
              <a:rPr lang="en-US" altLang="zh-CN" dirty="0"/>
              <a:t>)-min(</a:t>
            </a:r>
            <a:r>
              <a:rPr lang="en-US" altLang="zh-CN" dirty="0" err="1"/>
              <a:t>stime</a:t>
            </a:r>
            <a:r>
              <a:rPr lang="en-US" altLang="zh-CN" dirty="0"/>
              <a:t>))*24*60*60),2) AS </a:t>
            </a:r>
            <a:r>
              <a:rPr lang="zh-CN" altLang="en-US" dirty="0"/>
              <a:t>每秒单量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   min(</a:t>
            </a:r>
            <a:r>
              <a:rPr lang="en-US" altLang="zh-CN" dirty="0" err="1"/>
              <a:t>stime</a:t>
            </a:r>
            <a:r>
              <a:rPr lang="en-US" altLang="zh-CN" dirty="0"/>
              <a:t>) as </a:t>
            </a:r>
            <a:r>
              <a:rPr lang="zh-CN" altLang="en-US" dirty="0"/>
              <a:t>开始时间</a:t>
            </a:r>
            <a:r>
              <a:rPr lang="en-US" altLang="zh-CN" dirty="0"/>
              <a:t>,max(</a:t>
            </a:r>
            <a:r>
              <a:rPr lang="en-US" altLang="zh-CN" dirty="0" err="1"/>
              <a:t>stime</a:t>
            </a:r>
            <a:r>
              <a:rPr lang="en-US" altLang="zh-CN" dirty="0"/>
              <a:t>) as </a:t>
            </a:r>
            <a:r>
              <a:rPr lang="zh-CN" altLang="en-US" dirty="0"/>
              <a:t>结束时间</a:t>
            </a:r>
            <a:r>
              <a:rPr lang="en-US" altLang="zh-CN" dirty="0"/>
              <a:t>,count(*) as </a:t>
            </a:r>
            <a:r>
              <a:rPr lang="zh-CN" altLang="en-US" dirty="0"/>
              <a:t>总单量</a:t>
            </a:r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FROM TB_BONDED_IMPORT_BILL WHERE ORDERNO like '${__</a:t>
            </a:r>
            <a:r>
              <a:rPr lang="en-US" altLang="zh-CN" dirty="0" err="1"/>
              <a:t>ORDERIDdemo</a:t>
            </a:r>
            <a:r>
              <a:rPr lang="en-US" altLang="zh-CN" dirty="0"/>
              <a:t>}%'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02" y="373958"/>
            <a:ext cx="3588910" cy="17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29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将数据库监控线程与压力线程分开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5974403" cy="3777622"/>
          </a:xfrm>
        </p:spPr>
        <p:txBody>
          <a:bodyPr/>
          <a:lstStyle/>
          <a:p>
            <a:r>
              <a:rPr lang="zh-CN" altLang="en-US" dirty="0" smtClean="0"/>
              <a:t>为了避免数据库监控对数据库服务器造成不必要的压力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应用测试的时候可能会每秒几十个线程同时发送请求，而数据库监控的请求不需要这么多</a:t>
            </a:r>
            <a:endParaRPr lang="en-US" altLang="zh-CN" dirty="0" smtClean="0"/>
          </a:p>
          <a:p>
            <a:r>
              <a:rPr lang="zh-CN" altLang="en-US" dirty="0" smtClean="0"/>
              <a:t>因此需要新建一个线程，然后把</a:t>
            </a:r>
            <a:r>
              <a:rPr lang="en-US" altLang="zh-CN" dirty="0"/>
              <a:t>JDBC 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这些全部放到新线程中去。</a:t>
            </a:r>
            <a:endParaRPr lang="en-US" altLang="zh-CN" dirty="0" smtClean="0"/>
          </a:p>
          <a:p>
            <a:r>
              <a:rPr lang="zh-CN" altLang="en-US" dirty="0" smtClean="0"/>
              <a:t>另外还需加一个定时器，来保证每隔一定时间才会对服务器进行一次请求。</a:t>
            </a:r>
            <a:endParaRPr lang="en-US" altLang="zh-CN" dirty="0" smtClean="0"/>
          </a:p>
          <a:p>
            <a:r>
              <a:rPr lang="zh-CN" altLang="en-US" dirty="0" smtClean="0"/>
              <a:t>为了查看响应时间，再增加一个响应时间图表。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615" y="1536622"/>
            <a:ext cx="3337233" cy="50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66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r>
              <a:rPr lang="en-US" altLang="zh-CN" dirty="0"/>
              <a:t>(</a:t>
            </a:r>
            <a:r>
              <a:rPr lang="en-US" altLang="zh-CN" dirty="0" err="1" smtClean="0"/>
              <a:t>JMeterPlugins</a:t>
            </a:r>
            <a:r>
              <a:rPr lang="zh-CN" altLang="en-US" dirty="0" smtClean="0"/>
              <a:t>中的线程组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90159"/>
          </a:xfrm>
        </p:spPr>
        <p:txBody>
          <a:bodyPr/>
          <a:lstStyle/>
          <a:p>
            <a:r>
              <a:rPr lang="zh-CN" altLang="en-US" dirty="0" smtClean="0"/>
              <a:t>使用“线程组”不能满足场景测试需要，因此需要更高级的场景才行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2623759"/>
            <a:ext cx="3197439" cy="4056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41" y="2623759"/>
            <a:ext cx="5376873" cy="40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73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5044298" cy="1280890"/>
          </a:xfrm>
        </p:spPr>
        <p:txBody>
          <a:bodyPr/>
          <a:lstStyle/>
          <a:p>
            <a:r>
              <a:rPr lang="zh-CN" altLang="en-US" dirty="0" smtClean="0"/>
              <a:t>配置单元优化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5048011" cy="3777622"/>
          </a:xfrm>
        </p:spPr>
        <p:txBody>
          <a:bodyPr/>
          <a:lstStyle/>
          <a:p>
            <a:r>
              <a:rPr lang="zh-CN" altLang="en-US" dirty="0" smtClean="0"/>
              <a:t>由于“变量”、“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配置”和“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信息头”是所有线程都要用的，所以可以将这几个配置单元移动到测试计划下面，和线程组处在同一级。</a:t>
            </a:r>
            <a:endParaRPr lang="en-US" altLang="zh-CN" dirty="0" smtClean="0"/>
          </a:p>
          <a:p>
            <a:r>
              <a:rPr lang="zh-CN" altLang="en-US" dirty="0" smtClean="0"/>
              <a:t>这样就可以让每个线程都共享这些配置单元了，不用每个线程都配置一遍。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223" y="750628"/>
            <a:ext cx="3867389" cy="59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66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r>
              <a:rPr lang="zh-CN" altLang="en-US" dirty="0"/>
              <a:t>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9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SOAP</a:t>
            </a:r>
            <a:r>
              <a:rPr lang="zh-CN" altLang="en-US" dirty="0" smtClean="0"/>
              <a:t>请求界面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6" y="2133603"/>
            <a:ext cx="2475695" cy="377762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包括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SOAPAction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SOAP/XML-RPC Data</a:t>
            </a:r>
            <a:r>
              <a:rPr lang="zh-CN" altLang="en-US" dirty="0" smtClean="0"/>
              <a:t>三部分</a:t>
            </a:r>
            <a:endParaRPr lang="en-US" altLang="zh-CN" dirty="0" smtClean="0"/>
          </a:p>
          <a:p>
            <a:r>
              <a:rPr lang="zh-CN" altLang="en-US" dirty="0" smtClean="0"/>
              <a:t>从这三部分来看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是开发给的，其他东西开发都没有给，那怎么办呢？</a:t>
            </a:r>
            <a:endParaRPr lang="en-US" altLang="zh-CN" dirty="0" smtClean="0"/>
          </a:p>
          <a:p>
            <a:r>
              <a:rPr lang="zh-CN" altLang="en-US" b="1" dirty="0" smtClean="0"/>
              <a:t>使用</a:t>
            </a:r>
            <a:r>
              <a:rPr lang="en-US" altLang="zh-CN" b="1" dirty="0" err="1" smtClean="0"/>
              <a:t>SoapUI</a:t>
            </a:r>
            <a:r>
              <a:rPr lang="zh-CN" altLang="en-US" b="1" dirty="0" smtClean="0"/>
              <a:t>这个软件就可以解决这个问题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11" y="2133604"/>
            <a:ext cx="6439705" cy="37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SOAPUI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87147"/>
          </a:xfrm>
        </p:spPr>
        <p:txBody>
          <a:bodyPr/>
          <a:lstStyle/>
          <a:p>
            <a:r>
              <a:rPr lang="zh-CN" altLang="en-US" dirty="0" smtClean="0"/>
              <a:t>这个软件是专门做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测试用的，可以自动生成与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通信的报文。</a:t>
            </a:r>
            <a:endParaRPr lang="en-US" altLang="zh-CN" dirty="0" smtClean="0"/>
          </a:p>
          <a:p>
            <a:r>
              <a:rPr lang="zh-CN" altLang="en-US" dirty="0" smtClean="0"/>
              <a:t>首先新建一个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项目，然后填入项目名称，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地址即可。</a:t>
            </a: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5" y="4539796"/>
            <a:ext cx="3142857" cy="1371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520" y="3320747"/>
            <a:ext cx="543809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SoapUI</a:t>
            </a:r>
            <a:r>
              <a:rPr lang="zh-CN" altLang="en-US" dirty="0" smtClean="0"/>
              <a:t>项目界面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42337"/>
              </p:ext>
            </p:extLst>
          </p:nvPr>
        </p:nvGraphicFramePr>
        <p:xfrm>
          <a:off x="2589212" y="2133600"/>
          <a:ext cx="8915400" cy="1137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9212" y="3271235"/>
            <a:ext cx="8306065" cy="32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第一次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文件发送测试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76270"/>
          </a:xfrm>
        </p:spPr>
        <p:txBody>
          <a:bodyPr/>
          <a:lstStyle/>
          <a:p>
            <a:r>
              <a:rPr lang="zh-CN" altLang="en-US" dirty="0" smtClean="0"/>
              <a:t>把准备好的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文件内容放入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xmlstr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中，并点发送。</a:t>
            </a:r>
            <a:endParaRPr lang="en-US" altLang="zh-CN" dirty="0" smtClean="0"/>
          </a:p>
          <a:p>
            <a:r>
              <a:rPr lang="zh-CN" altLang="en-US" dirty="0" smtClean="0"/>
              <a:t>结果如右图所示“意外的元素”。所以这样发送是不行的。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7358"/>
          <a:stretch/>
        </p:blipFill>
        <p:spPr>
          <a:xfrm>
            <a:off x="2589213" y="3309870"/>
            <a:ext cx="4107801" cy="289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136" y="3304452"/>
            <a:ext cx="4790476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/>
              <a:t>“&lt;![CDATA[string</a:t>
            </a:r>
            <a:r>
              <a:rPr lang="en-US" altLang="zh-CN" dirty="0" smtClean="0"/>
              <a:t>]]&gt;”</a:t>
            </a:r>
            <a:r>
              <a:rPr lang="zh-CN" altLang="en-US" dirty="0" smtClean="0"/>
              <a:t>把字符串框起来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150513"/>
          </a:xfrm>
        </p:spPr>
        <p:txBody>
          <a:bodyPr/>
          <a:lstStyle/>
          <a:p>
            <a:r>
              <a:rPr lang="zh-CN" altLang="en-US" dirty="0" smtClean="0"/>
              <a:t>经过和开发确认中间的内容</a:t>
            </a:r>
            <a:r>
              <a:rPr lang="en-US" altLang="zh-CN" dirty="0" smtClean="0"/>
              <a:t>(string)</a:t>
            </a:r>
            <a:r>
              <a:rPr lang="zh-CN" altLang="en-US" dirty="0" smtClean="0"/>
              <a:t>需要使用“</a:t>
            </a:r>
            <a:r>
              <a:rPr lang="en-US" altLang="zh-CN" dirty="0"/>
              <a:t>&lt;![</a:t>
            </a:r>
            <a:r>
              <a:rPr lang="en-US" altLang="zh-CN" dirty="0" smtClean="0"/>
              <a:t>CDATA[string]]&gt;</a:t>
            </a:r>
            <a:r>
              <a:rPr lang="zh-CN" altLang="en-US" dirty="0" smtClean="0"/>
              <a:t>”框起来。</a:t>
            </a:r>
            <a:endParaRPr lang="en-US" altLang="zh-CN" dirty="0" smtClean="0"/>
          </a:p>
          <a:p>
            <a:r>
              <a:rPr lang="zh-CN" altLang="en-US" dirty="0" smtClean="0"/>
              <a:t>这样的原因是，在做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接口时，对实际内容是作为字符串解析的，因此需要以字符串的形式来传送报文。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284113"/>
            <a:ext cx="5833995" cy="33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报文调试通过</a:t>
            </a:r>
            <a:r>
              <a:rPr lang="en-US" altLang="zh-CN" dirty="0" smtClean="0"/>
              <a:t>-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jmeter</a:t>
            </a:r>
            <a:r>
              <a:rPr lang="zh-CN" altLang="en-US" dirty="0" smtClean="0"/>
              <a:t>中试验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54299"/>
          </a:xfrm>
        </p:spPr>
        <p:txBody>
          <a:bodyPr/>
          <a:lstStyle/>
          <a:p>
            <a:r>
              <a:rPr lang="zh-CN" altLang="en-US" dirty="0" smtClean="0"/>
              <a:t>将调试通过的报文放入</a:t>
            </a:r>
            <a:r>
              <a:rPr lang="en-US" altLang="zh-CN" dirty="0" smtClean="0"/>
              <a:t>SOAP</a:t>
            </a:r>
            <a:r>
              <a:rPr lang="zh-CN" altLang="en-US" dirty="0" smtClean="0"/>
              <a:t>请求的</a:t>
            </a:r>
            <a:r>
              <a:rPr lang="en-US" altLang="zh-CN" dirty="0" smtClean="0"/>
              <a:t>Soap/XML-RPC Data</a:t>
            </a:r>
            <a:r>
              <a:rPr lang="zh-CN" altLang="en-US" dirty="0" smtClean="0"/>
              <a:t>中。</a:t>
            </a:r>
            <a:endParaRPr lang="en-US" altLang="zh-CN" dirty="0"/>
          </a:p>
          <a:p>
            <a:r>
              <a:rPr lang="zh-CN" altLang="en-US" dirty="0" smtClean="0"/>
              <a:t>参照</a:t>
            </a:r>
            <a:r>
              <a:rPr lang="en-US" altLang="zh-CN" dirty="0" smtClean="0"/>
              <a:t>SOAPUI</a:t>
            </a:r>
            <a:r>
              <a:rPr lang="zh-CN" altLang="en-US" dirty="0" smtClean="0"/>
              <a:t>中的地址栏，写</a:t>
            </a:r>
            <a:r>
              <a:rPr lang="zh-CN" altLang="en-US" dirty="0"/>
              <a:t>上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87899"/>
            <a:ext cx="4800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730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856</TotalTime>
  <Words>1517</Words>
  <Application>Microsoft Office PowerPoint</Application>
  <PresentationFormat>宽屏</PresentationFormat>
  <Paragraphs>131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Jmeter使用方法培训</vt:lpstr>
      <vt:lpstr>项目背景</vt:lpstr>
      <vt:lpstr>给线程组添加SOAP请求</vt:lpstr>
      <vt:lpstr>SOAP请求界面</vt:lpstr>
      <vt:lpstr>SOAPUI的作用</vt:lpstr>
      <vt:lpstr>SoapUI项目界面</vt:lpstr>
      <vt:lpstr>第一次XML文件发送测试</vt:lpstr>
      <vt:lpstr>使用“&lt;![CDATA[string]]&gt;”把字符串框起来</vt:lpstr>
      <vt:lpstr>报文调试通过-在jmeter中试验</vt:lpstr>
      <vt:lpstr>添加“查看结果树”和“聚合报告”</vt:lpstr>
      <vt:lpstr>运行一下看看结果</vt:lpstr>
      <vt:lpstr>对“SUCCESS”做断言</vt:lpstr>
      <vt:lpstr>对单个请求设置断言</vt:lpstr>
      <vt:lpstr>对报文做参数化</vt:lpstr>
      <vt:lpstr>不停变动的参数</vt:lpstr>
      <vt:lpstr>用户自定义变量中的参数化</vt:lpstr>
      <vt:lpstr>在报文中参数化的方法</vt:lpstr>
      <vt:lpstr>发送报文测试</vt:lpstr>
      <vt:lpstr>增加HTTP信息头管理器</vt:lpstr>
      <vt:lpstr>添加服务器资源监控PerfMon Metrics Collector</vt:lpstr>
      <vt:lpstr>在服务器上部署ServerAgent</vt:lpstr>
      <vt:lpstr>添加其他监听器</vt:lpstr>
      <vt:lpstr>每秒点击数</vt:lpstr>
      <vt:lpstr>每秒响应代码(在http测试中有些用)</vt:lpstr>
      <vt:lpstr>响应时间随时间变化</vt:lpstr>
      <vt:lpstr>响应时间随线程变化</vt:lpstr>
      <vt:lpstr>每秒事务数</vt:lpstr>
      <vt:lpstr>数据库响应时间(JDBC Request)</vt:lpstr>
      <vt:lpstr>服务器资源监控-应用</vt:lpstr>
      <vt:lpstr>服务器资源监控-数据库(后面因为应用性能下降造成数据库负荷降低)</vt:lpstr>
      <vt:lpstr>聚合报告</vt:lpstr>
      <vt:lpstr>监控数据库响应时间</vt:lpstr>
      <vt:lpstr>JDBC Connection Configuration设置方法(Oracle)</vt:lpstr>
      <vt:lpstr>JDBC Request编辑</vt:lpstr>
      <vt:lpstr>将数据库监控线程与压力线程分开</vt:lpstr>
      <vt:lpstr>使用场景(JMeterPlugins中的线程组)</vt:lpstr>
      <vt:lpstr>配置单元优化</vt:lpstr>
      <vt:lpstr>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Jmeter使用方法培训</dc:title>
  <dc:creator>张宇</dc:creator>
  <cp:lastModifiedBy>张宇</cp:lastModifiedBy>
  <cp:revision>56</cp:revision>
  <dcterms:created xsi:type="dcterms:W3CDTF">2016-01-29T02:06:35Z</dcterms:created>
  <dcterms:modified xsi:type="dcterms:W3CDTF">2017-05-09T18:33:51Z</dcterms:modified>
</cp:coreProperties>
</file>