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>
            <p:ph type="body" sz="quarter" idx="13" hasCustomPrompt="1"/>
          </p:nvPr>
        </p:nvSpPr>
        <p:spPr>
          <a:xfrm>
            <a:off x="1270000" y="4216400"/>
            <a:ext cx="10464800" cy="711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 </a:t>
            </a:r>
          </a:p>
        </p:txBody>
      </p:sp>
      <p:sp>
        <p:nvSpPr>
          <p:cNvPr id="94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打飞机讲解 - UI 实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打飞机讲解 - UI 实现</a:t>
            </a:r>
          </a:p>
        </p:txBody>
      </p:sp>
      <p:sp>
        <p:nvSpPr>
          <p:cNvPr id="120" name="2017-10-19"/>
          <p:cNvSpPr txBox="1"/>
          <p:nvPr>
            <p:ph type="subTitle" sz="quarter" idx="1"/>
          </p:nvPr>
        </p:nvSpPr>
        <p:spPr>
          <a:xfrm>
            <a:off x="1282700" y="50419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t>2017-10</a:t>
            </a:r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tml 语义化、结构简介…"/>
          <p:cNvSpPr/>
          <p:nvPr/>
        </p:nvSpPr>
        <p:spPr>
          <a:xfrm>
            <a:off x="4479290" y="4213908"/>
            <a:ext cx="4139794" cy="137658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html 语义化、结构简介</a:t>
            </a:r>
          </a:p>
          <a:p>
            <a:pPr algn="l"/>
            <a:r>
              <a:t>css 命名清晰、有规范 (BEM)</a:t>
            </a:r>
          </a:p>
          <a:p>
            <a:pPr algn="l"/>
            <a:r>
              <a:t>结合调试工具开发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打飞机 - 逻辑实现上"/>
          <p:cNvSpPr txBox="1"/>
          <p:nvPr>
            <p:ph type="ctrTitle"/>
          </p:nvPr>
        </p:nvSpPr>
        <p:spPr>
          <a:xfrm>
            <a:off x="1269999" y="2230966"/>
            <a:ext cx="10464801" cy="3302001"/>
          </a:xfrm>
          <a:prstGeom prst="rect">
            <a:avLst/>
          </a:prstGeom>
        </p:spPr>
        <p:txBody>
          <a:bodyPr/>
          <a:lstStyle/>
          <a:p>
            <a:r>
              <a:t>打飞机 - 逻辑实现上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A11E5577-985D-4682-B4AB-ABAAE7C3E486.png" descr="A11E5577-985D-4682-B4AB-ABAAE7C3E48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516" y="2535766"/>
            <a:ext cx="8801101" cy="5359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Canvas 画布…"/>
          <p:cNvSpPr txBox="1"/>
          <p:nvPr/>
        </p:nvSpPr>
        <p:spPr>
          <a:xfrm>
            <a:off x="2904892" y="2953574"/>
            <a:ext cx="3744469" cy="384645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lnSpc>
                <a:spcPct val="150000"/>
              </a:lnSpc>
              <a:buSzPct val="100000"/>
              <a:buAutoNum type="arabicPeriod"/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Canvas 画布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/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游戏是一帧一帧的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/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游戏动画循环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/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面向对象思想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/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用户代码片段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游戏面向对象分析"/>
          <p:cNvSpPr/>
          <p:nvPr/>
        </p:nvSpPr>
        <p:spPr>
          <a:xfrm>
            <a:off x="4006849" y="4400550"/>
            <a:ext cx="4991101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游戏面向对象分析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圆角矩形"/>
          <p:cNvSpPr/>
          <p:nvPr/>
        </p:nvSpPr>
        <p:spPr>
          <a:xfrm>
            <a:off x="3117205" y="3857202"/>
            <a:ext cx="6871990" cy="2039195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167" name="成组"/>
          <p:cNvGrpSpPr/>
          <p:nvPr/>
        </p:nvGrpSpPr>
        <p:grpSpPr>
          <a:xfrm>
            <a:off x="5918200" y="4241800"/>
            <a:ext cx="1270000" cy="1270000"/>
            <a:chOff x="0" y="0"/>
            <a:chExt cx="1270000" cy="1270000"/>
          </a:xfrm>
        </p:grpSpPr>
        <p:sp>
          <p:nvSpPr>
            <p:cNvPr id="165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飞机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飞机类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Plane</a:t>
              </a:r>
            </a:p>
          </p:txBody>
        </p:sp>
      </p:grpSp>
      <p:grpSp>
        <p:nvGrpSpPr>
          <p:cNvPr id="170" name="成组"/>
          <p:cNvGrpSpPr/>
          <p:nvPr/>
        </p:nvGrpSpPr>
        <p:grpSpPr>
          <a:xfrm>
            <a:off x="8239125" y="4241800"/>
            <a:ext cx="1270000" cy="1270000"/>
            <a:chOff x="0" y="0"/>
            <a:chExt cx="1270000" cy="1270000"/>
          </a:xfrm>
        </p:grpSpPr>
        <p:sp>
          <p:nvSpPr>
            <p:cNvPr id="168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敌人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敌人类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Enemy</a:t>
              </a:r>
            </a:p>
          </p:txBody>
        </p:sp>
      </p:grpSp>
      <p:grpSp>
        <p:nvGrpSpPr>
          <p:cNvPr id="173" name="成组"/>
          <p:cNvGrpSpPr/>
          <p:nvPr/>
        </p:nvGrpSpPr>
        <p:grpSpPr>
          <a:xfrm>
            <a:off x="3597275" y="4241800"/>
            <a:ext cx="1270000" cy="1270000"/>
            <a:chOff x="0" y="0"/>
            <a:chExt cx="1270000" cy="1270000"/>
          </a:xfrm>
        </p:grpSpPr>
        <p:sp>
          <p:nvSpPr>
            <p:cNvPr id="171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子弹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176" name="成组"/>
          <p:cNvGrpSpPr/>
          <p:nvPr/>
        </p:nvGrpSpPr>
        <p:grpSpPr>
          <a:xfrm>
            <a:off x="5918200" y="1028700"/>
            <a:ext cx="1270000" cy="1270000"/>
            <a:chOff x="0" y="0"/>
            <a:chExt cx="1270000" cy="1270000"/>
          </a:xfrm>
        </p:grpSpPr>
        <p:sp>
          <p:nvSpPr>
            <p:cNvPr id="174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元素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177" name="继承"/>
          <p:cNvSpPr/>
          <p:nvPr/>
        </p:nvSpPr>
        <p:spPr>
          <a:xfrm>
            <a:off x="6737349" y="3009899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178" name="具体类"/>
          <p:cNvSpPr/>
          <p:nvPr/>
        </p:nvSpPr>
        <p:spPr>
          <a:xfrm>
            <a:off x="1873248" y="4800599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grpSp>
        <p:nvGrpSpPr>
          <p:cNvPr id="181" name="成组"/>
          <p:cNvGrpSpPr/>
          <p:nvPr/>
        </p:nvGrpSpPr>
        <p:grpSpPr>
          <a:xfrm>
            <a:off x="5918200" y="7454900"/>
            <a:ext cx="1270000" cy="1270000"/>
            <a:chOff x="0" y="0"/>
            <a:chExt cx="1270000" cy="1270000"/>
          </a:xfrm>
        </p:grpSpPr>
        <p:sp>
          <p:nvSpPr>
            <p:cNvPr id="179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游戏对象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游戏对象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GAME</a:t>
              </a:r>
            </a:p>
          </p:txBody>
        </p:sp>
      </p:grpSp>
      <p:grpSp>
        <p:nvGrpSpPr>
          <p:cNvPr id="184" name="成组"/>
          <p:cNvGrpSpPr/>
          <p:nvPr/>
        </p:nvGrpSpPr>
        <p:grpSpPr>
          <a:xfrm>
            <a:off x="3168650" y="7454900"/>
            <a:ext cx="1270000" cy="1270000"/>
            <a:chOff x="0" y="0"/>
            <a:chExt cx="1270000" cy="1270000"/>
          </a:xfrm>
        </p:grpSpPr>
        <p:sp>
          <p:nvSpPr>
            <p:cNvPr id="182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配置对象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配置对象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config</a:t>
              </a:r>
            </a:p>
          </p:txBody>
        </p:sp>
      </p:grpSp>
      <p:sp>
        <p:nvSpPr>
          <p:cNvPr id="185" name="线条"/>
          <p:cNvSpPr/>
          <p:nvPr/>
        </p:nvSpPr>
        <p:spPr>
          <a:xfrm flipV="1">
            <a:off x="6553200" y="2462001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6" name="管理飞机和敌人类"/>
          <p:cNvSpPr/>
          <p:nvPr/>
        </p:nvSpPr>
        <p:spPr>
          <a:xfrm>
            <a:off x="6661149" y="6518695"/>
            <a:ext cx="2552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管理飞机和敌人类</a:t>
            </a:r>
          </a:p>
        </p:txBody>
      </p:sp>
      <p:sp>
        <p:nvSpPr>
          <p:cNvPr id="187" name="线条"/>
          <p:cNvSpPr/>
          <p:nvPr/>
        </p:nvSpPr>
        <p:spPr>
          <a:xfrm flipV="1">
            <a:off x="6553200" y="6021597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线条"/>
          <p:cNvSpPr/>
          <p:nvPr/>
        </p:nvSpPr>
        <p:spPr>
          <a:xfrm flipH="1">
            <a:off x="4977631" y="4902200"/>
            <a:ext cx="830214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" name="管理"/>
          <p:cNvSpPr/>
          <p:nvPr/>
        </p:nvSpPr>
        <p:spPr>
          <a:xfrm>
            <a:off x="5134742" y="4400548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  <p:sp>
        <p:nvSpPr>
          <p:cNvPr id="190" name="线条"/>
          <p:cNvSpPr/>
          <p:nvPr/>
        </p:nvSpPr>
        <p:spPr>
          <a:xfrm flipH="1">
            <a:off x="4658543" y="8089900"/>
            <a:ext cx="1039764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" name="初始化传入"/>
          <p:cNvSpPr/>
          <p:nvPr/>
        </p:nvSpPr>
        <p:spPr>
          <a:xfrm>
            <a:off x="4486273" y="7550148"/>
            <a:ext cx="1384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初始化传入</a:t>
            </a:r>
          </a:p>
        </p:txBody>
      </p:sp>
      <p:grpSp>
        <p:nvGrpSpPr>
          <p:cNvPr id="194" name="成组"/>
          <p:cNvGrpSpPr/>
          <p:nvPr/>
        </p:nvGrpSpPr>
        <p:grpSpPr>
          <a:xfrm>
            <a:off x="9103783" y="7319252"/>
            <a:ext cx="2239104" cy="1541296"/>
            <a:chOff x="0" y="-135647"/>
            <a:chExt cx="2239102" cy="1541295"/>
          </a:xfrm>
        </p:grpSpPr>
        <p:sp>
          <p:nvSpPr>
            <p:cNvPr id="192" name="矩形"/>
            <p:cNvSpPr/>
            <p:nvPr/>
          </p:nvSpPr>
          <p:spPr>
            <a:xfrm>
              <a:off x="0" y="0"/>
              <a:ext cx="223910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资源对象…"/>
            <p:cNvSpPr/>
            <p:nvPr/>
          </p:nvSpPr>
          <p:spPr>
            <a:xfrm>
              <a:off x="0" y="-135648"/>
              <a:ext cx="2239103" cy="1541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资源对象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resourceHelper</a:t>
              </a:r>
            </a:p>
          </p:txBody>
        </p:sp>
      </p:grpSp>
      <p:sp>
        <p:nvSpPr>
          <p:cNvPr id="195" name="线条"/>
          <p:cNvSpPr/>
          <p:nvPr/>
        </p:nvSpPr>
        <p:spPr>
          <a:xfrm flipH="1">
            <a:off x="7417620" y="8122745"/>
            <a:ext cx="145674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" name="加载和获取资源"/>
          <p:cNvSpPr/>
          <p:nvPr/>
        </p:nvSpPr>
        <p:spPr>
          <a:xfrm>
            <a:off x="7199841" y="7661695"/>
            <a:ext cx="189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加载和获取资源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1、初始化变量和 canvas 元素"/>
          <p:cNvSpPr/>
          <p:nvPr/>
        </p:nvSpPr>
        <p:spPr>
          <a:xfrm>
            <a:off x="2437129" y="4400550"/>
            <a:ext cx="8130542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1、初始化变量和 canvas 元素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2、初始化操作和事件绑定"/>
          <p:cNvSpPr/>
          <p:nvPr/>
        </p:nvSpPr>
        <p:spPr>
          <a:xfrm>
            <a:off x="2922981" y="4400550"/>
            <a:ext cx="7158838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2、初始化操作和事件绑定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1、点击按钮可以切换场景"/>
          <p:cNvSpPr/>
          <p:nvPr/>
        </p:nvSpPr>
        <p:spPr>
          <a:xfrm>
            <a:off x="4365904" y="3689349"/>
            <a:ext cx="3930092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1、点击按钮可以切换场景</a:t>
            </a:r>
          </a:p>
        </p:txBody>
      </p:sp>
      <p:sp>
        <p:nvSpPr>
          <p:cNvPr id="203" name="2、点击开始按钮游戏开始"/>
          <p:cNvSpPr/>
          <p:nvPr/>
        </p:nvSpPr>
        <p:spPr>
          <a:xfrm>
            <a:off x="4365904" y="4591049"/>
            <a:ext cx="4260292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2、点击开始按钮游戏开始</a:t>
            </a:r>
          </a:p>
        </p:txBody>
      </p:sp>
      <p:sp>
        <p:nvSpPr>
          <p:cNvPr id="204" name="3、点击设置按钮游戏设置"/>
          <p:cNvSpPr/>
          <p:nvPr/>
        </p:nvSpPr>
        <p:spPr>
          <a:xfrm>
            <a:off x="4378604" y="5492749"/>
            <a:ext cx="4260292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3、点击设置按钮游戏设置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1、点击按钮可以切换场景"/>
          <p:cNvSpPr/>
          <p:nvPr/>
        </p:nvSpPr>
        <p:spPr>
          <a:xfrm>
            <a:off x="4365904" y="3689350"/>
            <a:ext cx="3930092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1、点击按钮可以切换场景</a:t>
            </a:r>
          </a:p>
        </p:txBody>
      </p:sp>
      <p:sp>
        <p:nvSpPr>
          <p:cNvPr id="207" name="2、点击开始按钮开始游戏"/>
          <p:cNvSpPr/>
          <p:nvPr/>
        </p:nvSpPr>
        <p:spPr>
          <a:xfrm>
            <a:off x="4365904" y="4591050"/>
            <a:ext cx="4260292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2、点击开始按钮开始游戏</a:t>
            </a:r>
          </a:p>
        </p:txBody>
      </p:sp>
      <p:sp>
        <p:nvSpPr>
          <p:cNvPr id="208" name="3、点击设置按钮设置游戏"/>
          <p:cNvSpPr/>
          <p:nvPr/>
        </p:nvSpPr>
        <p:spPr>
          <a:xfrm>
            <a:off x="4378604" y="5492750"/>
            <a:ext cx="4260292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3、点击设置按钮设置游戏</a:t>
            </a:r>
          </a:p>
        </p:txBody>
      </p:sp>
      <p:pic>
        <p:nvPicPr>
          <p:cNvPr id="209" name="圆角矩形" descr="圆角矩形"/>
          <p:cNvPicPr/>
          <p:nvPr/>
        </p:nvPicPr>
        <p:blipFill>
          <a:blip r:embed="rId1"/>
          <a:stretch>
            <a:fillRect/>
          </a:stretch>
        </p:blipFill>
        <p:spPr>
          <a:xfrm>
            <a:off x="6828366" y="3558877"/>
            <a:ext cx="1508721" cy="832446"/>
          </a:xfrm>
          <a:prstGeom prst="rect">
            <a:avLst/>
          </a:prstGeom>
        </p:spPr>
      </p:pic>
      <p:sp>
        <p:nvSpPr>
          <p:cNvPr id="211" name="通过切换游戏状态切换游戏场景"/>
          <p:cNvSpPr txBox="1"/>
          <p:nvPr/>
        </p:nvSpPr>
        <p:spPr>
          <a:xfrm>
            <a:off x="8379375" y="3740150"/>
            <a:ext cx="450951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r>
              <a:t>通过切换游戏状态切换游戏场景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3、游戏对象状态"/>
          <p:cNvSpPr/>
          <p:nvPr/>
        </p:nvSpPr>
        <p:spPr>
          <a:xfrm>
            <a:off x="4142181" y="4400550"/>
            <a:ext cx="4720438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3、游戏对象状态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2609186"/>
            <a:ext cx="2540000" cy="45352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2596262"/>
            <a:ext cx="2540001" cy="4561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2606504"/>
            <a:ext cx="2540001" cy="454059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圆角矩形"/>
          <p:cNvSpPr/>
          <p:nvPr/>
        </p:nvSpPr>
        <p:spPr>
          <a:xfrm>
            <a:off x="3117205" y="3857202"/>
            <a:ext cx="6871990" cy="2039195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218" name="成组"/>
          <p:cNvGrpSpPr/>
          <p:nvPr/>
        </p:nvGrpSpPr>
        <p:grpSpPr>
          <a:xfrm>
            <a:off x="5918200" y="4241800"/>
            <a:ext cx="1270000" cy="1270000"/>
            <a:chOff x="0" y="0"/>
            <a:chExt cx="1270000" cy="1270000"/>
          </a:xfrm>
        </p:grpSpPr>
        <p:sp>
          <p:nvSpPr>
            <p:cNvPr id="216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飞机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飞机类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Plane</a:t>
              </a:r>
            </a:p>
          </p:txBody>
        </p:sp>
      </p:grpSp>
      <p:grpSp>
        <p:nvGrpSpPr>
          <p:cNvPr id="221" name="成组"/>
          <p:cNvGrpSpPr/>
          <p:nvPr/>
        </p:nvGrpSpPr>
        <p:grpSpPr>
          <a:xfrm>
            <a:off x="8239125" y="4241800"/>
            <a:ext cx="1270000" cy="1270000"/>
            <a:chOff x="0" y="0"/>
            <a:chExt cx="1270000" cy="1270000"/>
          </a:xfrm>
        </p:grpSpPr>
        <p:sp>
          <p:nvSpPr>
            <p:cNvPr id="219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敌人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敌人类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Enemy</a:t>
              </a:r>
            </a:p>
          </p:txBody>
        </p:sp>
      </p:grpSp>
      <p:grpSp>
        <p:nvGrpSpPr>
          <p:cNvPr id="224" name="成组"/>
          <p:cNvGrpSpPr/>
          <p:nvPr/>
        </p:nvGrpSpPr>
        <p:grpSpPr>
          <a:xfrm>
            <a:off x="3597275" y="4241800"/>
            <a:ext cx="1270000" cy="1270000"/>
            <a:chOff x="0" y="0"/>
            <a:chExt cx="1270000" cy="1270000"/>
          </a:xfrm>
        </p:grpSpPr>
        <p:sp>
          <p:nvSpPr>
            <p:cNvPr id="222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子弹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227" name="成组"/>
          <p:cNvGrpSpPr/>
          <p:nvPr/>
        </p:nvGrpSpPr>
        <p:grpSpPr>
          <a:xfrm>
            <a:off x="5918200" y="1028700"/>
            <a:ext cx="1270000" cy="1270000"/>
            <a:chOff x="0" y="0"/>
            <a:chExt cx="1270000" cy="1270000"/>
          </a:xfrm>
        </p:grpSpPr>
        <p:sp>
          <p:nvSpPr>
            <p:cNvPr id="225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元素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228" name="继承"/>
          <p:cNvSpPr/>
          <p:nvPr/>
        </p:nvSpPr>
        <p:spPr>
          <a:xfrm>
            <a:off x="6737349" y="3009899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229" name="具体类"/>
          <p:cNvSpPr/>
          <p:nvPr/>
        </p:nvSpPr>
        <p:spPr>
          <a:xfrm>
            <a:off x="1873248" y="4800599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grpSp>
        <p:nvGrpSpPr>
          <p:cNvPr id="233" name="成组"/>
          <p:cNvGrpSpPr/>
          <p:nvPr/>
        </p:nvGrpSpPr>
        <p:grpSpPr>
          <a:xfrm>
            <a:off x="5620742" y="7291122"/>
            <a:ext cx="1864916" cy="1597556"/>
            <a:chOff x="-297457" y="-163777"/>
            <a:chExt cx="1864915" cy="1597554"/>
          </a:xfrm>
        </p:grpSpPr>
        <p:sp>
          <p:nvSpPr>
            <p:cNvPr id="230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游戏对象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游戏对象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GAME</a:t>
              </a:r>
            </a:p>
          </p:txBody>
        </p:sp>
        <p:sp>
          <p:nvSpPr>
            <p:cNvPr id="232" name="圆角矩形"/>
            <p:cNvSpPr/>
            <p:nvPr/>
          </p:nvSpPr>
          <p:spPr>
            <a:xfrm>
              <a:off x="-297458" y="-163778"/>
              <a:ext cx="1864916" cy="1597556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chemeClr val="accent3">
                  <a:hueOff val="362282"/>
                  <a:satOff val="31803"/>
                  <a:lumOff val="-18241"/>
                </a:schemeClr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/>
          </p:txBody>
        </p:sp>
      </p:grpSp>
      <p:grpSp>
        <p:nvGrpSpPr>
          <p:cNvPr id="236" name="成组"/>
          <p:cNvGrpSpPr/>
          <p:nvPr/>
        </p:nvGrpSpPr>
        <p:grpSpPr>
          <a:xfrm>
            <a:off x="3168650" y="7454900"/>
            <a:ext cx="1270000" cy="1270000"/>
            <a:chOff x="0" y="0"/>
            <a:chExt cx="1270000" cy="1270000"/>
          </a:xfrm>
        </p:grpSpPr>
        <p:sp>
          <p:nvSpPr>
            <p:cNvPr id="234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配置对象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配置对象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config</a:t>
              </a:r>
            </a:p>
          </p:txBody>
        </p:sp>
      </p:grpSp>
      <p:sp>
        <p:nvSpPr>
          <p:cNvPr id="237" name="线条"/>
          <p:cNvSpPr/>
          <p:nvPr/>
        </p:nvSpPr>
        <p:spPr>
          <a:xfrm flipV="1">
            <a:off x="6553200" y="2462001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" name="管理飞机和敌人类"/>
          <p:cNvSpPr/>
          <p:nvPr/>
        </p:nvSpPr>
        <p:spPr>
          <a:xfrm>
            <a:off x="6661149" y="6518695"/>
            <a:ext cx="2552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管理飞机和敌人类</a:t>
            </a:r>
          </a:p>
        </p:txBody>
      </p:sp>
      <p:sp>
        <p:nvSpPr>
          <p:cNvPr id="239" name="线条"/>
          <p:cNvSpPr/>
          <p:nvPr/>
        </p:nvSpPr>
        <p:spPr>
          <a:xfrm flipV="1">
            <a:off x="6553200" y="6021597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0" name="线条"/>
          <p:cNvSpPr/>
          <p:nvPr/>
        </p:nvSpPr>
        <p:spPr>
          <a:xfrm flipH="1">
            <a:off x="4977631" y="4902200"/>
            <a:ext cx="830214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" name="管理"/>
          <p:cNvSpPr/>
          <p:nvPr/>
        </p:nvSpPr>
        <p:spPr>
          <a:xfrm>
            <a:off x="5134742" y="4400548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  <p:sp>
        <p:nvSpPr>
          <p:cNvPr id="242" name="线条"/>
          <p:cNvSpPr/>
          <p:nvPr/>
        </p:nvSpPr>
        <p:spPr>
          <a:xfrm flipH="1">
            <a:off x="4658543" y="8089900"/>
            <a:ext cx="1039764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" name="初始化传入"/>
          <p:cNvSpPr/>
          <p:nvPr/>
        </p:nvSpPr>
        <p:spPr>
          <a:xfrm>
            <a:off x="4486273" y="7550148"/>
            <a:ext cx="1384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初始化传入</a:t>
            </a:r>
          </a:p>
        </p:txBody>
      </p:sp>
      <p:grpSp>
        <p:nvGrpSpPr>
          <p:cNvPr id="246" name="成组"/>
          <p:cNvGrpSpPr/>
          <p:nvPr/>
        </p:nvGrpSpPr>
        <p:grpSpPr>
          <a:xfrm>
            <a:off x="9103783" y="7319252"/>
            <a:ext cx="2239103" cy="1541296"/>
            <a:chOff x="0" y="-135647"/>
            <a:chExt cx="2239102" cy="1541295"/>
          </a:xfrm>
        </p:grpSpPr>
        <p:sp>
          <p:nvSpPr>
            <p:cNvPr id="244" name="矩形"/>
            <p:cNvSpPr/>
            <p:nvPr/>
          </p:nvSpPr>
          <p:spPr>
            <a:xfrm>
              <a:off x="0" y="0"/>
              <a:ext cx="223910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资源对象…"/>
            <p:cNvSpPr/>
            <p:nvPr/>
          </p:nvSpPr>
          <p:spPr>
            <a:xfrm>
              <a:off x="0" y="-135648"/>
              <a:ext cx="2239103" cy="1541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资源对象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resourceHelper</a:t>
              </a:r>
            </a:p>
          </p:txBody>
        </p:sp>
      </p:grpSp>
      <p:sp>
        <p:nvSpPr>
          <p:cNvPr id="247" name="线条"/>
          <p:cNvSpPr/>
          <p:nvPr/>
        </p:nvSpPr>
        <p:spPr>
          <a:xfrm flipH="1">
            <a:off x="7417620" y="8122746"/>
            <a:ext cx="145674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8" name="加载和获取资源"/>
          <p:cNvSpPr/>
          <p:nvPr/>
        </p:nvSpPr>
        <p:spPr>
          <a:xfrm>
            <a:off x="7199841" y="7661695"/>
            <a:ext cx="189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加载和获取资源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成组"/>
          <p:cNvGrpSpPr/>
          <p:nvPr/>
        </p:nvGrpSpPr>
        <p:grpSpPr>
          <a:xfrm>
            <a:off x="5836242" y="1722333"/>
            <a:ext cx="2605994" cy="919524"/>
            <a:chOff x="0" y="0"/>
            <a:chExt cx="2605992" cy="919523"/>
          </a:xfrm>
        </p:grpSpPr>
        <p:sp>
          <p:nvSpPr>
            <p:cNvPr id="250" name="圆角矩形"/>
            <p:cNvSpPr/>
            <p:nvPr/>
          </p:nvSpPr>
          <p:spPr>
            <a:xfrm>
              <a:off x="0" y="0"/>
              <a:ext cx="2605993" cy="919524"/>
            </a:xfrm>
            <a:prstGeom prst="roundRect">
              <a:avLst>
                <a:gd name="adj" fmla="val 49721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游戏准备"/>
            <p:cNvSpPr/>
            <p:nvPr/>
          </p:nvSpPr>
          <p:spPr>
            <a:xfrm>
              <a:off x="134659" y="218461"/>
              <a:ext cx="233667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游戏准备</a:t>
              </a:r>
            </a:p>
          </p:txBody>
        </p:sp>
      </p:grpSp>
      <p:grpSp>
        <p:nvGrpSpPr>
          <p:cNvPr id="255" name="成组"/>
          <p:cNvGrpSpPr/>
          <p:nvPr/>
        </p:nvGrpSpPr>
        <p:grpSpPr>
          <a:xfrm>
            <a:off x="5955000" y="3550222"/>
            <a:ext cx="2368477" cy="919524"/>
            <a:chOff x="0" y="0"/>
            <a:chExt cx="2368475" cy="919523"/>
          </a:xfrm>
        </p:grpSpPr>
        <p:sp>
          <p:nvSpPr>
            <p:cNvPr id="253" name="矩形"/>
            <p:cNvSpPr/>
            <p:nvPr/>
          </p:nvSpPr>
          <p:spPr>
            <a:xfrm>
              <a:off x="0" y="0"/>
              <a:ext cx="2368476" cy="91952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开始游戏"/>
            <p:cNvSpPr/>
            <p:nvPr/>
          </p:nvSpPr>
          <p:spPr>
            <a:xfrm>
              <a:off x="0" y="218461"/>
              <a:ext cx="236847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开始游戏</a:t>
              </a:r>
            </a:p>
          </p:txBody>
        </p:sp>
      </p:grpSp>
      <p:grpSp>
        <p:nvGrpSpPr>
          <p:cNvPr id="258" name="成组"/>
          <p:cNvGrpSpPr/>
          <p:nvPr/>
        </p:nvGrpSpPr>
        <p:grpSpPr>
          <a:xfrm>
            <a:off x="6332842" y="7111743"/>
            <a:ext cx="1612793" cy="919525"/>
            <a:chOff x="0" y="0"/>
            <a:chExt cx="1612792" cy="919523"/>
          </a:xfrm>
        </p:grpSpPr>
        <p:sp>
          <p:nvSpPr>
            <p:cNvPr id="256" name="矩形"/>
            <p:cNvSpPr/>
            <p:nvPr/>
          </p:nvSpPr>
          <p:spPr>
            <a:xfrm>
              <a:off x="0" y="0"/>
              <a:ext cx="1612792" cy="91952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游戏失败"/>
            <p:cNvSpPr/>
            <p:nvPr/>
          </p:nvSpPr>
          <p:spPr>
            <a:xfrm>
              <a:off x="0" y="218461"/>
              <a:ext cx="16127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游戏失败</a:t>
              </a:r>
            </a:p>
          </p:txBody>
        </p:sp>
      </p:grpSp>
      <p:sp>
        <p:nvSpPr>
          <p:cNvPr id="259" name="箭头"/>
          <p:cNvSpPr/>
          <p:nvPr/>
        </p:nvSpPr>
        <p:spPr>
          <a:xfrm rot="5400000">
            <a:off x="6778664" y="4637702"/>
            <a:ext cx="721149" cy="59133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60" name="箭头"/>
          <p:cNvSpPr/>
          <p:nvPr/>
        </p:nvSpPr>
        <p:spPr>
          <a:xfrm rot="5400000">
            <a:off x="6778664" y="6409022"/>
            <a:ext cx="721149" cy="59133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61" name="箭头"/>
          <p:cNvSpPr/>
          <p:nvPr/>
        </p:nvSpPr>
        <p:spPr>
          <a:xfrm rot="5400000">
            <a:off x="6778664" y="2800373"/>
            <a:ext cx="721149" cy="59133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62" name="线条"/>
          <p:cNvSpPr/>
          <p:nvPr/>
        </p:nvSpPr>
        <p:spPr>
          <a:xfrm>
            <a:off x="4433396" y="3937122"/>
            <a:ext cx="1917947" cy="3688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7385" y="0"/>
                </a:lnTo>
              </a:path>
            </a:pathLst>
          </a:cu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63" name="再玩一次"/>
          <p:cNvSpPr/>
          <p:nvPr/>
        </p:nvSpPr>
        <p:spPr>
          <a:xfrm>
            <a:off x="2884245" y="5273789"/>
            <a:ext cx="1333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再玩一次</a:t>
            </a:r>
          </a:p>
        </p:txBody>
      </p:sp>
      <p:grpSp>
        <p:nvGrpSpPr>
          <p:cNvPr id="266" name="成组"/>
          <p:cNvGrpSpPr/>
          <p:nvPr/>
        </p:nvGrpSpPr>
        <p:grpSpPr>
          <a:xfrm>
            <a:off x="5955001" y="5378111"/>
            <a:ext cx="2368477" cy="919524"/>
            <a:chOff x="0" y="0"/>
            <a:chExt cx="2368475" cy="919523"/>
          </a:xfrm>
        </p:grpSpPr>
        <p:sp>
          <p:nvSpPr>
            <p:cNvPr id="264" name="矩形"/>
            <p:cNvSpPr/>
            <p:nvPr/>
          </p:nvSpPr>
          <p:spPr>
            <a:xfrm>
              <a:off x="0" y="0"/>
              <a:ext cx="2368476" cy="91952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游戏进行…"/>
            <p:cNvSpPr/>
            <p:nvPr/>
          </p:nvSpPr>
          <p:spPr>
            <a:xfrm>
              <a:off x="0" y="27961"/>
              <a:ext cx="236847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游戏进行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（更新和绘制）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init()…"/>
          <p:cNvSpPr/>
          <p:nvPr/>
        </p:nvSpPr>
        <p:spPr>
          <a:xfrm>
            <a:off x="8582944" y="1767414"/>
            <a:ext cx="1565149" cy="8293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init()</a:t>
            </a:r>
          </a:p>
          <a:p>
            <a:pPr algn="l">
              <a:defRPr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bindEvent()</a:t>
            </a:r>
          </a:p>
        </p:txBody>
      </p:sp>
      <p:sp>
        <p:nvSpPr>
          <p:cNvPr id="269" name="end()"/>
          <p:cNvSpPr/>
          <p:nvPr/>
        </p:nvSpPr>
        <p:spPr>
          <a:xfrm>
            <a:off x="8560237" y="7340975"/>
            <a:ext cx="161056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end()</a:t>
            </a:r>
          </a:p>
        </p:txBody>
      </p:sp>
      <p:sp>
        <p:nvSpPr>
          <p:cNvPr id="270" name="start()"/>
          <p:cNvSpPr/>
          <p:nvPr/>
        </p:nvSpPr>
        <p:spPr>
          <a:xfrm>
            <a:off x="8582623" y="3779454"/>
            <a:ext cx="84246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start()</a:t>
            </a:r>
          </a:p>
        </p:txBody>
      </p:sp>
      <p:grpSp>
        <p:nvGrpSpPr>
          <p:cNvPr id="273" name="成组"/>
          <p:cNvGrpSpPr/>
          <p:nvPr/>
        </p:nvGrpSpPr>
        <p:grpSpPr>
          <a:xfrm>
            <a:off x="5836242" y="1722333"/>
            <a:ext cx="2605994" cy="919524"/>
            <a:chOff x="0" y="0"/>
            <a:chExt cx="2605992" cy="919523"/>
          </a:xfrm>
        </p:grpSpPr>
        <p:sp>
          <p:nvSpPr>
            <p:cNvPr id="271" name="圆角矩形"/>
            <p:cNvSpPr/>
            <p:nvPr/>
          </p:nvSpPr>
          <p:spPr>
            <a:xfrm>
              <a:off x="0" y="0"/>
              <a:ext cx="2605993" cy="919524"/>
            </a:xfrm>
            <a:prstGeom prst="roundRect">
              <a:avLst>
                <a:gd name="adj" fmla="val 49721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游戏准备"/>
            <p:cNvSpPr/>
            <p:nvPr/>
          </p:nvSpPr>
          <p:spPr>
            <a:xfrm>
              <a:off x="134659" y="218461"/>
              <a:ext cx="233667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游戏准备</a:t>
              </a:r>
            </a:p>
          </p:txBody>
        </p:sp>
      </p:grpSp>
      <p:grpSp>
        <p:nvGrpSpPr>
          <p:cNvPr id="276" name="成组"/>
          <p:cNvGrpSpPr/>
          <p:nvPr/>
        </p:nvGrpSpPr>
        <p:grpSpPr>
          <a:xfrm>
            <a:off x="5955000" y="3550222"/>
            <a:ext cx="2368477" cy="919524"/>
            <a:chOff x="0" y="0"/>
            <a:chExt cx="2368475" cy="919523"/>
          </a:xfrm>
        </p:grpSpPr>
        <p:sp>
          <p:nvSpPr>
            <p:cNvPr id="274" name="矩形"/>
            <p:cNvSpPr/>
            <p:nvPr/>
          </p:nvSpPr>
          <p:spPr>
            <a:xfrm>
              <a:off x="0" y="0"/>
              <a:ext cx="2368476" cy="91952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开始游戏"/>
            <p:cNvSpPr/>
            <p:nvPr/>
          </p:nvSpPr>
          <p:spPr>
            <a:xfrm>
              <a:off x="0" y="218461"/>
              <a:ext cx="236847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开始游戏</a:t>
              </a:r>
            </a:p>
          </p:txBody>
        </p:sp>
      </p:grpSp>
      <p:grpSp>
        <p:nvGrpSpPr>
          <p:cNvPr id="279" name="成组"/>
          <p:cNvGrpSpPr/>
          <p:nvPr/>
        </p:nvGrpSpPr>
        <p:grpSpPr>
          <a:xfrm>
            <a:off x="6332842" y="7111744"/>
            <a:ext cx="1612793" cy="919524"/>
            <a:chOff x="0" y="0"/>
            <a:chExt cx="1612792" cy="919523"/>
          </a:xfrm>
        </p:grpSpPr>
        <p:sp>
          <p:nvSpPr>
            <p:cNvPr id="277" name="矩形"/>
            <p:cNvSpPr/>
            <p:nvPr/>
          </p:nvSpPr>
          <p:spPr>
            <a:xfrm>
              <a:off x="0" y="0"/>
              <a:ext cx="1612792" cy="91952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游戏失败"/>
            <p:cNvSpPr/>
            <p:nvPr/>
          </p:nvSpPr>
          <p:spPr>
            <a:xfrm>
              <a:off x="0" y="218461"/>
              <a:ext cx="16127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游戏失败</a:t>
              </a:r>
            </a:p>
          </p:txBody>
        </p:sp>
      </p:grpSp>
      <p:sp>
        <p:nvSpPr>
          <p:cNvPr id="280" name="箭头"/>
          <p:cNvSpPr/>
          <p:nvPr/>
        </p:nvSpPr>
        <p:spPr>
          <a:xfrm rot="5400000">
            <a:off x="6778665" y="4637702"/>
            <a:ext cx="721149" cy="59133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81" name="箭头"/>
          <p:cNvSpPr/>
          <p:nvPr/>
        </p:nvSpPr>
        <p:spPr>
          <a:xfrm rot="5400000">
            <a:off x="6778665" y="6409022"/>
            <a:ext cx="721149" cy="59133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82" name="箭头"/>
          <p:cNvSpPr/>
          <p:nvPr/>
        </p:nvSpPr>
        <p:spPr>
          <a:xfrm rot="5400000">
            <a:off x="6778665" y="2800373"/>
            <a:ext cx="721149" cy="591333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83" name="线条"/>
          <p:cNvSpPr/>
          <p:nvPr/>
        </p:nvSpPr>
        <p:spPr>
          <a:xfrm>
            <a:off x="4433396" y="3937122"/>
            <a:ext cx="1917947" cy="3688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7385" y="0"/>
                </a:lnTo>
              </a:path>
            </a:pathLst>
          </a:cu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84" name="再玩一次"/>
          <p:cNvSpPr/>
          <p:nvPr/>
        </p:nvSpPr>
        <p:spPr>
          <a:xfrm>
            <a:off x="2884245" y="5273789"/>
            <a:ext cx="1333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再玩一次</a:t>
            </a:r>
          </a:p>
        </p:txBody>
      </p:sp>
      <p:grpSp>
        <p:nvGrpSpPr>
          <p:cNvPr id="287" name="成组"/>
          <p:cNvGrpSpPr/>
          <p:nvPr/>
        </p:nvGrpSpPr>
        <p:grpSpPr>
          <a:xfrm>
            <a:off x="5955000" y="5378110"/>
            <a:ext cx="2368477" cy="919524"/>
            <a:chOff x="0" y="0"/>
            <a:chExt cx="2368475" cy="919523"/>
          </a:xfrm>
        </p:grpSpPr>
        <p:sp>
          <p:nvSpPr>
            <p:cNvPr id="285" name="矩形"/>
            <p:cNvSpPr/>
            <p:nvPr/>
          </p:nvSpPr>
          <p:spPr>
            <a:xfrm>
              <a:off x="0" y="0"/>
              <a:ext cx="2368476" cy="91952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游戏进行…"/>
            <p:cNvSpPr/>
            <p:nvPr/>
          </p:nvSpPr>
          <p:spPr>
            <a:xfrm>
              <a:off x="0" y="27961"/>
              <a:ext cx="236847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游戏进行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（更新和绘制）</a:t>
              </a:r>
            </a:p>
          </p:txBody>
        </p:sp>
      </p:grpSp>
      <p:sp>
        <p:nvSpPr>
          <p:cNvPr id="288" name="update()"/>
          <p:cNvSpPr/>
          <p:nvPr/>
        </p:nvSpPr>
        <p:spPr>
          <a:xfrm>
            <a:off x="8582623" y="5303610"/>
            <a:ext cx="1181406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update()</a:t>
            </a:r>
          </a:p>
        </p:txBody>
      </p:sp>
      <p:sp>
        <p:nvSpPr>
          <p:cNvPr id="289" name="draw()"/>
          <p:cNvSpPr/>
          <p:nvPr/>
        </p:nvSpPr>
        <p:spPr>
          <a:xfrm>
            <a:off x="8582623" y="5735410"/>
            <a:ext cx="916230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draw()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4、配置对象 CONFIG"/>
          <p:cNvSpPr/>
          <p:nvPr/>
        </p:nvSpPr>
        <p:spPr>
          <a:xfrm>
            <a:off x="3554830" y="4400550"/>
            <a:ext cx="5895137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4、配置对象 CONFIG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圆角矩形"/>
          <p:cNvSpPr/>
          <p:nvPr/>
        </p:nvSpPr>
        <p:spPr>
          <a:xfrm>
            <a:off x="2778174" y="7129188"/>
            <a:ext cx="4800502" cy="1921423"/>
          </a:xfrm>
          <a:prstGeom prst="roundRect">
            <a:avLst>
              <a:gd name="adj" fmla="val 15202"/>
            </a:avLst>
          </a:prstGeom>
          <a:ln w="50800">
            <a:solidFill>
              <a:srgbClr val="1EB00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94" name="圆角矩形"/>
          <p:cNvSpPr/>
          <p:nvPr/>
        </p:nvSpPr>
        <p:spPr>
          <a:xfrm>
            <a:off x="3117205" y="3857202"/>
            <a:ext cx="6871990" cy="2039195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297" name="成组"/>
          <p:cNvGrpSpPr/>
          <p:nvPr/>
        </p:nvGrpSpPr>
        <p:grpSpPr>
          <a:xfrm>
            <a:off x="5918200" y="4241800"/>
            <a:ext cx="1270000" cy="1270000"/>
            <a:chOff x="0" y="0"/>
            <a:chExt cx="1270000" cy="1270000"/>
          </a:xfrm>
        </p:grpSpPr>
        <p:sp>
          <p:nvSpPr>
            <p:cNvPr id="295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飞机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飞机类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Plane</a:t>
              </a:r>
            </a:p>
          </p:txBody>
        </p:sp>
      </p:grpSp>
      <p:grpSp>
        <p:nvGrpSpPr>
          <p:cNvPr id="300" name="成组"/>
          <p:cNvGrpSpPr/>
          <p:nvPr/>
        </p:nvGrpSpPr>
        <p:grpSpPr>
          <a:xfrm>
            <a:off x="8239125" y="4241800"/>
            <a:ext cx="1270000" cy="1270000"/>
            <a:chOff x="0" y="0"/>
            <a:chExt cx="1270000" cy="1270000"/>
          </a:xfrm>
        </p:grpSpPr>
        <p:sp>
          <p:nvSpPr>
            <p:cNvPr id="298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敌人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敌人类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Enemy</a:t>
              </a:r>
            </a:p>
          </p:txBody>
        </p:sp>
      </p:grpSp>
      <p:grpSp>
        <p:nvGrpSpPr>
          <p:cNvPr id="303" name="成组"/>
          <p:cNvGrpSpPr/>
          <p:nvPr/>
        </p:nvGrpSpPr>
        <p:grpSpPr>
          <a:xfrm>
            <a:off x="3597275" y="4241800"/>
            <a:ext cx="1270000" cy="1270000"/>
            <a:chOff x="0" y="0"/>
            <a:chExt cx="1270000" cy="1270000"/>
          </a:xfrm>
        </p:grpSpPr>
        <p:sp>
          <p:nvSpPr>
            <p:cNvPr id="301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子弹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306" name="成组"/>
          <p:cNvGrpSpPr/>
          <p:nvPr/>
        </p:nvGrpSpPr>
        <p:grpSpPr>
          <a:xfrm>
            <a:off x="5918200" y="1028700"/>
            <a:ext cx="1270000" cy="1270000"/>
            <a:chOff x="0" y="0"/>
            <a:chExt cx="1270000" cy="1270000"/>
          </a:xfrm>
        </p:grpSpPr>
        <p:sp>
          <p:nvSpPr>
            <p:cNvPr id="304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元素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307" name="继承"/>
          <p:cNvSpPr/>
          <p:nvPr/>
        </p:nvSpPr>
        <p:spPr>
          <a:xfrm>
            <a:off x="6737349" y="3009899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308" name="具体类"/>
          <p:cNvSpPr/>
          <p:nvPr/>
        </p:nvSpPr>
        <p:spPr>
          <a:xfrm>
            <a:off x="1873248" y="4800599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grpSp>
        <p:nvGrpSpPr>
          <p:cNvPr id="311" name="成组"/>
          <p:cNvGrpSpPr/>
          <p:nvPr/>
        </p:nvGrpSpPr>
        <p:grpSpPr>
          <a:xfrm>
            <a:off x="5918200" y="7454900"/>
            <a:ext cx="1270000" cy="1270000"/>
            <a:chOff x="0" y="0"/>
            <a:chExt cx="1270000" cy="1270000"/>
          </a:xfrm>
        </p:grpSpPr>
        <p:sp>
          <p:nvSpPr>
            <p:cNvPr id="309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游戏对象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游戏对象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GAME</a:t>
              </a:r>
            </a:p>
          </p:txBody>
        </p:sp>
      </p:grpSp>
      <p:grpSp>
        <p:nvGrpSpPr>
          <p:cNvPr id="314" name="成组"/>
          <p:cNvGrpSpPr/>
          <p:nvPr/>
        </p:nvGrpSpPr>
        <p:grpSpPr>
          <a:xfrm>
            <a:off x="3168650" y="7454900"/>
            <a:ext cx="1270000" cy="1270000"/>
            <a:chOff x="0" y="0"/>
            <a:chExt cx="1270000" cy="1270000"/>
          </a:xfrm>
        </p:grpSpPr>
        <p:sp>
          <p:nvSpPr>
            <p:cNvPr id="312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配置对象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配置对象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config</a:t>
              </a:r>
            </a:p>
          </p:txBody>
        </p:sp>
      </p:grpSp>
      <p:sp>
        <p:nvSpPr>
          <p:cNvPr id="315" name="线条"/>
          <p:cNvSpPr/>
          <p:nvPr/>
        </p:nvSpPr>
        <p:spPr>
          <a:xfrm flipV="1">
            <a:off x="6553200" y="2462001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" name="管理飞机和怪兽类"/>
          <p:cNvSpPr/>
          <p:nvPr/>
        </p:nvSpPr>
        <p:spPr>
          <a:xfrm>
            <a:off x="6661149" y="6518695"/>
            <a:ext cx="2552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管理飞机和怪兽类</a:t>
            </a:r>
          </a:p>
        </p:txBody>
      </p:sp>
      <p:sp>
        <p:nvSpPr>
          <p:cNvPr id="317" name="线条"/>
          <p:cNvSpPr/>
          <p:nvPr/>
        </p:nvSpPr>
        <p:spPr>
          <a:xfrm flipV="1">
            <a:off x="6553200" y="6021597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" name="线条"/>
          <p:cNvSpPr/>
          <p:nvPr/>
        </p:nvSpPr>
        <p:spPr>
          <a:xfrm flipH="1">
            <a:off x="4977631" y="4902200"/>
            <a:ext cx="830214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9" name="管理"/>
          <p:cNvSpPr/>
          <p:nvPr/>
        </p:nvSpPr>
        <p:spPr>
          <a:xfrm>
            <a:off x="5134742" y="4400548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  <p:sp>
        <p:nvSpPr>
          <p:cNvPr id="320" name="线条"/>
          <p:cNvSpPr/>
          <p:nvPr/>
        </p:nvSpPr>
        <p:spPr>
          <a:xfrm flipH="1">
            <a:off x="4658543" y="8089900"/>
            <a:ext cx="1039764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" name="初始化传入"/>
          <p:cNvSpPr/>
          <p:nvPr/>
        </p:nvSpPr>
        <p:spPr>
          <a:xfrm>
            <a:off x="4486273" y="7550148"/>
            <a:ext cx="1384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初始化传入</a:t>
            </a:r>
          </a:p>
        </p:txBody>
      </p:sp>
      <p:grpSp>
        <p:nvGrpSpPr>
          <p:cNvPr id="324" name="成组"/>
          <p:cNvGrpSpPr/>
          <p:nvPr/>
        </p:nvGrpSpPr>
        <p:grpSpPr>
          <a:xfrm>
            <a:off x="9103783" y="7319252"/>
            <a:ext cx="2239103" cy="1541296"/>
            <a:chOff x="0" y="-135647"/>
            <a:chExt cx="2239102" cy="1541295"/>
          </a:xfrm>
        </p:grpSpPr>
        <p:sp>
          <p:nvSpPr>
            <p:cNvPr id="322" name="矩形"/>
            <p:cNvSpPr/>
            <p:nvPr/>
          </p:nvSpPr>
          <p:spPr>
            <a:xfrm>
              <a:off x="0" y="0"/>
              <a:ext cx="223910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资源对象…"/>
            <p:cNvSpPr/>
            <p:nvPr/>
          </p:nvSpPr>
          <p:spPr>
            <a:xfrm>
              <a:off x="0" y="-135648"/>
              <a:ext cx="2239103" cy="1541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资源对象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resourceHelper</a:t>
              </a:r>
            </a:p>
          </p:txBody>
        </p:sp>
      </p:grpSp>
      <p:sp>
        <p:nvSpPr>
          <p:cNvPr id="325" name="线条"/>
          <p:cNvSpPr/>
          <p:nvPr/>
        </p:nvSpPr>
        <p:spPr>
          <a:xfrm flipH="1">
            <a:off x="7417620" y="8122746"/>
            <a:ext cx="145674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" name="加载和获取资源"/>
          <p:cNvSpPr/>
          <p:nvPr/>
        </p:nvSpPr>
        <p:spPr>
          <a:xfrm>
            <a:off x="7199841" y="7661695"/>
            <a:ext cx="189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加载和获取资源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5、基础类 Element"/>
          <p:cNvSpPr/>
          <p:nvPr/>
        </p:nvSpPr>
        <p:spPr>
          <a:xfrm>
            <a:off x="3910533" y="4400550"/>
            <a:ext cx="5183734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5、基础类 Element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圆角矩形"/>
          <p:cNvSpPr/>
          <p:nvPr/>
        </p:nvSpPr>
        <p:spPr>
          <a:xfrm>
            <a:off x="3079105" y="5271453"/>
            <a:ext cx="6871990" cy="2039196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333" name="成组"/>
          <p:cNvGrpSpPr/>
          <p:nvPr/>
        </p:nvGrpSpPr>
        <p:grpSpPr>
          <a:xfrm>
            <a:off x="5880100" y="5656050"/>
            <a:ext cx="1270000" cy="1270002"/>
            <a:chOff x="0" y="0"/>
            <a:chExt cx="1270000" cy="1270001"/>
          </a:xfrm>
        </p:grpSpPr>
        <p:sp>
          <p:nvSpPr>
            <p:cNvPr id="331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飞机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飞机类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Plane</a:t>
              </a:r>
            </a:p>
          </p:txBody>
        </p:sp>
      </p:grpSp>
      <p:grpSp>
        <p:nvGrpSpPr>
          <p:cNvPr id="336" name="成组"/>
          <p:cNvGrpSpPr/>
          <p:nvPr/>
        </p:nvGrpSpPr>
        <p:grpSpPr>
          <a:xfrm>
            <a:off x="8201025" y="5656050"/>
            <a:ext cx="1270000" cy="1270002"/>
            <a:chOff x="0" y="0"/>
            <a:chExt cx="1270000" cy="1270001"/>
          </a:xfrm>
        </p:grpSpPr>
        <p:sp>
          <p:nvSpPr>
            <p:cNvPr id="334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敌人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敌人类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Enemy</a:t>
              </a:r>
            </a:p>
          </p:txBody>
        </p:sp>
      </p:grpSp>
      <p:grpSp>
        <p:nvGrpSpPr>
          <p:cNvPr id="339" name="成组"/>
          <p:cNvGrpSpPr/>
          <p:nvPr/>
        </p:nvGrpSpPr>
        <p:grpSpPr>
          <a:xfrm>
            <a:off x="3559175" y="5656050"/>
            <a:ext cx="1270000" cy="1270002"/>
            <a:chOff x="0" y="0"/>
            <a:chExt cx="1270000" cy="1270001"/>
          </a:xfrm>
        </p:grpSpPr>
        <p:sp>
          <p:nvSpPr>
            <p:cNvPr id="337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子弹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342" name="成组"/>
          <p:cNvGrpSpPr/>
          <p:nvPr/>
        </p:nvGrpSpPr>
        <p:grpSpPr>
          <a:xfrm>
            <a:off x="5880100" y="2442951"/>
            <a:ext cx="1270000" cy="1270002"/>
            <a:chOff x="0" y="0"/>
            <a:chExt cx="1270000" cy="1270001"/>
          </a:xfrm>
        </p:grpSpPr>
        <p:sp>
          <p:nvSpPr>
            <p:cNvPr id="340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rgbClr val="1EB00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元素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343" name="继承"/>
          <p:cNvSpPr/>
          <p:nvPr/>
        </p:nvSpPr>
        <p:spPr>
          <a:xfrm>
            <a:off x="6699249" y="4424150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344" name="具体类"/>
          <p:cNvSpPr/>
          <p:nvPr/>
        </p:nvSpPr>
        <p:spPr>
          <a:xfrm>
            <a:off x="1835148" y="6214850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sp>
        <p:nvSpPr>
          <p:cNvPr id="345" name="线条"/>
          <p:cNvSpPr/>
          <p:nvPr/>
        </p:nvSpPr>
        <p:spPr>
          <a:xfrm flipV="1">
            <a:off x="6515100" y="3876252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" name="线条"/>
          <p:cNvSpPr/>
          <p:nvPr/>
        </p:nvSpPr>
        <p:spPr>
          <a:xfrm flipH="1">
            <a:off x="4939531" y="6316450"/>
            <a:ext cx="830214" cy="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7" name="管理"/>
          <p:cNvSpPr/>
          <p:nvPr/>
        </p:nvSpPr>
        <p:spPr>
          <a:xfrm>
            <a:off x="5096642" y="5814800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圆角矩形"/>
          <p:cNvSpPr/>
          <p:nvPr/>
        </p:nvSpPr>
        <p:spPr>
          <a:xfrm>
            <a:off x="3079105" y="5271453"/>
            <a:ext cx="6871990" cy="2039196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352" name="成组"/>
          <p:cNvGrpSpPr/>
          <p:nvPr/>
        </p:nvGrpSpPr>
        <p:grpSpPr>
          <a:xfrm>
            <a:off x="5880100" y="5656050"/>
            <a:ext cx="1270000" cy="1270002"/>
            <a:chOff x="0" y="0"/>
            <a:chExt cx="1270000" cy="1270001"/>
          </a:xfrm>
        </p:grpSpPr>
        <p:sp>
          <p:nvSpPr>
            <p:cNvPr id="350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飞机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飞机类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Plane</a:t>
              </a:r>
            </a:p>
          </p:txBody>
        </p:sp>
      </p:grpSp>
      <p:grpSp>
        <p:nvGrpSpPr>
          <p:cNvPr id="355" name="成组"/>
          <p:cNvGrpSpPr/>
          <p:nvPr/>
        </p:nvGrpSpPr>
        <p:grpSpPr>
          <a:xfrm>
            <a:off x="8201025" y="5656050"/>
            <a:ext cx="1270000" cy="1270002"/>
            <a:chOff x="0" y="0"/>
            <a:chExt cx="1270000" cy="1270001"/>
          </a:xfrm>
        </p:grpSpPr>
        <p:sp>
          <p:nvSpPr>
            <p:cNvPr id="353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敌人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敌人类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Enemy</a:t>
              </a:r>
            </a:p>
          </p:txBody>
        </p:sp>
      </p:grpSp>
      <p:grpSp>
        <p:nvGrpSpPr>
          <p:cNvPr id="358" name="成组"/>
          <p:cNvGrpSpPr/>
          <p:nvPr/>
        </p:nvGrpSpPr>
        <p:grpSpPr>
          <a:xfrm>
            <a:off x="3559175" y="5656050"/>
            <a:ext cx="1270000" cy="1270002"/>
            <a:chOff x="0" y="0"/>
            <a:chExt cx="1270000" cy="1270001"/>
          </a:xfrm>
        </p:grpSpPr>
        <p:sp>
          <p:nvSpPr>
            <p:cNvPr id="356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子弹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sp>
        <p:nvSpPr>
          <p:cNvPr id="359" name="继承"/>
          <p:cNvSpPr/>
          <p:nvPr/>
        </p:nvSpPr>
        <p:spPr>
          <a:xfrm>
            <a:off x="6699249" y="4424150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360" name="具体类"/>
          <p:cNvSpPr/>
          <p:nvPr/>
        </p:nvSpPr>
        <p:spPr>
          <a:xfrm>
            <a:off x="1835148" y="6214850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sp>
        <p:nvSpPr>
          <p:cNvPr id="361" name="线条"/>
          <p:cNvSpPr/>
          <p:nvPr/>
        </p:nvSpPr>
        <p:spPr>
          <a:xfrm flipV="1">
            <a:off x="6515100" y="3876252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2" name="线条"/>
          <p:cNvSpPr/>
          <p:nvPr/>
        </p:nvSpPr>
        <p:spPr>
          <a:xfrm flipH="1">
            <a:off x="4939531" y="6316450"/>
            <a:ext cx="830214" cy="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3" name="管理"/>
          <p:cNvSpPr/>
          <p:nvPr/>
        </p:nvSpPr>
        <p:spPr>
          <a:xfrm>
            <a:off x="5096642" y="5814800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  <p:grpSp>
        <p:nvGrpSpPr>
          <p:cNvPr id="366" name="成组"/>
          <p:cNvGrpSpPr/>
          <p:nvPr/>
        </p:nvGrpSpPr>
        <p:grpSpPr>
          <a:xfrm>
            <a:off x="5880100" y="2442951"/>
            <a:ext cx="1270000" cy="1270002"/>
            <a:chOff x="0" y="0"/>
            <a:chExt cx="1270000" cy="1270001"/>
          </a:xfrm>
        </p:grpSpPr>
        <p:sp>
          <p:nvSpPr>
            <p:cNvPr id="364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rgbClr val="1EB00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元素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367" name="坐标 x、y…"/>
          <p:cNvSpPr/>
          <p:nvPr/>
        </p:nvSpPr>
        <p:spPr>
          <a:xfrm>
            <a:off x="7610423" y="1979401"/>
            <a:ext cx="2451202" cy="2197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坐标 x、y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尺寸 size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速度 speed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移动方法 move()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绘画方法 draw()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6、敌人类 Enemy"/>
          <p:cNvSpPr/>
          <p:nvPr/>
        </p:nvSpPr>
        <p:spPr>
          <a:xfrm>
            <a:off x="4074209" y="4400550"/>
            <a:ext cx="4856379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6、敌人类 Enemy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圆角矩形"/>
          <p:cNvSpPr/>
          <p:nvPr/>
        </p:nvSpPr>
        <p:spPr>
          <a:xfrm>
            <a:off x="3079105" y="5271453"/>
            <a:ext cx="6871990" cy="2039196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374" name="成组"/>
          <p:cNvGrpSpPr/>
          <p:nvPr/>
        </p:nvGrpSpPr>
        <p:grpSpPr>
          <a:xfrm>
            <a:off x="5880100" y="5656050"/>
            <a:ext cx="1270000" cy="1270002"/>
            <a:chOff x="0" y="0"/>
            <a:chExt cx="1270000" cy="1270001"/>
          </a:xfrm>
        </p:grpSpPr>
        <p:sp>
          <p:nvSpPr>
            <p:cNvPr id="372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飞机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飞机类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Plane</a:t>
              </a:r>
            </a:p>
          </p:txBody>
        </p:sp>
      </p:grpSp>
      <p:grpSp>
        <p:nvGrpSpPr>
          <p:cNvPr id="377" name="成组"/>
          <p:cNvGrpSpPr/>
          <p:nvPr/>
        </p:nvGrpSpPr>
        <p:grpSpPr>
          <a:xfrm>
            <a:off x="8201025" y="5656050"/>
            <a:ext cx="1270000" cy="1270002"/>
            <a:chOff x="0" y="0"/>
            <a:chExt cx="1270000" cy="1270001"/>
          </a:xfrm>
        </p:grpSpPr>
        <p:sp>
          <p:nvSpPr>
            <p:cNvPr id="375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rgbClr val="1EB00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敌人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敌人类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Enemy</a:t>
              </a:r>
            </a:p>
          </p:txBody>
        </p:sp>
      </p:grpSp>
      <p:grpSp>
        <p:nvGrpSpPr>
          <p:cNvPr id="380" name="成组"/>
          <p:cNvGrpSpPr/>
          <p:nvPr/>
        </p:nvGrpSpPr>
        <p:grpSpPr>
          <a:xfrm>
            <a:off x="3559175" y="5656050"/>
            <a:ext cx="1270000" cy="1270002"/>
            <a:chOff x="0" y="0"/>
            <a:chExt cx="1270000" cy="1270001"/>
          </a:xfrm>
        </p:grpSpPr>
        <p:sp>
          <p:nvSpPr>
            <p:cNvPr id="378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子弹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383" name="成组"/>
          <p:cNvGrpSpPr/>
          <p:nvPr/>
        </p:nvGrpSpPr>
        <p:grpSpPr>
          <a:xfrm>
            <a:off x="5880100" y="2442951"/>
            <a:ext cx="1270000" cy="1270002"/>
            <a:chOff x="0" y="0"/>
            <a:chExt cx="1270000" cy="1270001"/>
          </a:xfrm>
        </p:grpSpPr>
        <p:sp>
          <p:nvSpPr>
            <p:cNvPr id="381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元素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384" name="继承"/>
          <p:cNvSpPr/>
          <p:nvPr/>
        </p:nvSpPr>
        <p:spPr>
          <a:xfrm>
            <a:off x="6699249" y="4424150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385" name="具体类"/>
          <p:cNvSpPr/>
          <p:nvPr/>
        </p:nvSpPr>
        <p:spPr>
          <a:xfrm>
            <a:off x="1835148" y="6214850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sp>
        <p:nvSpPr>
          <p:cNvPr id="386" name="线条"/>
          <p:cNvSpPr/>
          <p:nvPr/>
        </p:nvSpPr>
        <p:spPr>
          <a:xfrm flipV="1">
            <a:off x="6515100" y="3876252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7" name="线条"/>
          <p:cNvSpPr/>
          <p:nvPr/>
        </p:nvSpPr>
        <p:spPr>
          <a:xfrm flipH="1">
            <a:off x="4939531" y="6316450"/>
            <a:ext cx="830214" cy="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8" name="管理"/>
          <p:cNvSpPr/>
          <p:nvPr/>
        </p:nvSpPr>
        <p:spPr>
          <a:xfrm>
            <a:off x="5096642" y="5814800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  <p:sp>
        <p:nvSpPr>
          <p:cNvPr id="389" name="坐标 x、y…"/>
          <p:cNvSpPr/>
          <p:nvPr/>
        </p:nvSpPr>
        <p:spPr>
          <a:xfrm>
            <a:off x="7610423" y="1979401"/>
            <a:ext cx="2451202" cy="2197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坐标 x、y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尺寸 size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速度 speed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移动方法 move()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绘画方法 draw()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647700"/>
            <a:ext cx="4737100" cy="84582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坐标 x、y…"/>
          <p:cNvSpPr/>
          <p:nvPr/>
        </p:nvSpPr>
        <p:spPr>
          <a:xfrm>
            <a:off x="7610423" y="1979401"/>
            <a:ext cx="2451202" cy="2197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坐标 x、y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尺寸 size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速度 speed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移动方法 move()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绘画方法 draw()</a:t>
            </a:r>
          </a:p>
        </p:txBody>
      </p:sp>
      <p:sp>
        <p:nvSpPr>
          <p:cNvPr id="392" name="圆角矩形"/>
          <p:cNvSpPr/>
          <p:nvPr/>
        </p:nvSpPr>
        <p:spPr>
          <a:xfrm>
            <a:off x="3079105" y="5271453"/>
            <a:ext cx="6871990" cy="2039196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395" name="成组"/>
          <p:cNvGrpSpPr/>
          <p:nvPr/>
        </p:nvGrpSpPr>
        <p:grpSpPr>
          <a:xfrm>
            <a:off x="5880100" y="5656050"/>
            <a:ext cx="1270000" cy="1270002"/>
            <a:chOff x="0" y="0"/>
            <a:chExt cx="1270000" cy="1270001"/>
          </a:xfrm>
        </p:grpSpPr>
        <p:sp>
          <p:nvSpPr>
            <p:cNvPr id="393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飞机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飞机类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Plane</a:t>
              </a:r>
            </a:p>
          </p:txBody>
        </p:sp>
      </p:grpSp>
      <p:grpSp>
        <p:nvGrpSpPr>
          <p:cNvPr id="398" name="成组"/>
          <p:cNvGrpSpPr/>
          <p:nvPr/>
        </p:nvGrpSpPr>
        <p:grpSpPr>
          <a:xfrm>
            <a:off x="8201025" y="5656050"/>
            <a:ext cx="1270000" cy="1270002"/>
            <a:chOff x="0" y="0"/>
            <a:chExt cx="1270000" cy="1270001"/>
          </a:xfrm>
        </p:grpSpPr>
        <p:sp>
          <p:nvSpPr>
            <p:cNvPr id="396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rgbClr val="1EB00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敌人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敌人类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Enemy</a:t>
              </a:r>
            </a:p>
          </p:txBody>
        </p:sp>
      </p:grpSp>
      <p:grpSp>
        <p:nvGrpSpPr>
          <p:cNvPr id="401" name="成组"/>
          <p:cNvGrpSpPr/>
          <p:nvPr/>
        </p:nvGrpSpPr>
        <p:grpSpPr>
          <a:xfrm>
            <a:off x="3559175" y="5656050"/>
            <a:ext cx="1270000" cy="1270002"/>
            <a:chOff x="0" y="0"/>
            <a:chExt cx="1270000" cy="1270001"/>
          </a:xfrm>
        </p:grpSpPr>
        <p:sp>
          <p:nvSpPr>
            <p:cNvPr id="399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子弹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404" name="成组"/>
          <p:cNvGrpSpPr/>
          <p:nvPr/>
        </p:nvGrpSpPr>
        <p:grpSpPr>
          <a:xfrm>
            <a:off x="5880100" y="2442951"/>
            <a:ext cx="1270000" cy="1270002"/>
            <a:chOff x="0" y="0"/>
            <a:chExt cx="1270000" cy="1270001"/>
          </a:xfrm>
        </p:grpSpPr>
        <p:sp>
          <p:nvSpPr>
            <p:cNvPr id="402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元素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405" name="继承"/>
          <p:cNvSpPr/>
          <p:nvPr/>
        </p:nvSpPr>
        <p:spPr>
          <a:xfrm>
            <a:off x="6699249" y="4424150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406" name="具体类"/>
          <p:cNvSpPr/>
          <p:nvPr/>
        </p:nvSpPr>
        <p:spPr>
          <a:xfrm>
            <a:off x="1835148" y="6214850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sp>
        <p:nvSpPr>
          <p:cNvPr id="407" name="线条"/>
          <p:cNvSpPr/>
          <p:nvPr/>
        </p:nvSpPr>
        <p:spPr>
          <a:xfrm flipV="1">
            <a:off x="6515100" y="3876252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8" name="线条"/>
          <p:cNvSpPr/>
          <p:nvPr/>
        </p:nvSpPr>
        <p:spPr>
          <a:xfrm flipH="1">
            <a:off x="4939531" y="6316450"/>
            <a:ext cx="830214" cy="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9" name="管理"/>
          <p:cNvSpPr/>
          <p:nvPr/>
        </p:nvSpPr>
        <p:spPr>
          <a:xfrm>
            <a:off x="5096642" y="5814800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  <p:sp>
        <p:nvSpPr>
          <p:cNvPr id="410" name="特有属性…"/>
          <p:cNvSpPr/>
          <p:nvPr/>
        </p:nvSpPr>
        <p:spPr>
          <a:xfrm>
            <a:off x="7401983" y="7165234"/>
            <a:ext cx="3552750" cy="2616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特有属性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status、icon、live、type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特有方法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向下移动 down()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重写方法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绘制方法 draw()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7、游戏循环"/>
          <p:cNvSpPr/>
          <p:nvPr/>
        </p:nvSpPr>
        <p:spPr>
          <a:xfrm>
            <a:off x="3081171" y="4400550"/>
            <a:ext cx="6842456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7、游戏循环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A11E5577-985D-4682-B4AB-ABAAE7C3E486.png" descr="A11E5577-985D-4682-B4AB-ABAAE7C3E48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49" y="2722033"/>
            <a:ext cx="8801101" cy="5359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8、管理敌人实例"/>
          <p:cNvSpPr/>
          <p:nvPr/>
        </p:nvSpPr>
        <p:spPr>
          <a:xfrm>
            <a:off x="4142180" y="4400550"/>
            <a:ext cx="4720439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8、管理敌人实例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成组"/>
          <p:cNvGrpSpPr/>
          <p:nvPr/>
        </p:nvGrpSpPr>
        <p:grpSpPr>
          <a:xfrm>
            <a:off x="7308750" y="3046585"/>
            <a:ext cx="1562300" cy="714029"/>
            <a:chOff x="0" y="0"/>
            <a:chExt cx="1562299" cy="714027"/>
          </a:xfrm>
        </p:grpSpPr>
        <p:sp>
          <p:nvSpPr>
            <p:cNvPr id="418" name="矩形"/>
            <p:cNvSpPr/>
            <p:nvPr/>
          </p:nvSpPr>
          <p:spPr>
            <a:xfrm>
              <a:off x="0" y="0"/>
              <a:ext cx="1562300" cy="7140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" name="生成敌人"/>
            <p:cNvSpPr/>
            <p:nvPr/>
          </p:nvSpPr>
          <p:spPr>
            <a:xfrm>
              <a:off x="0" y="115713"/>
              <a:ext cx="15623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生成敌人</a:t>
              </a:r>
            </a:p>
          </p:txBody>
        </p:sp>
      </p:grpSp>
      <p:grpSp>
        <p:nvGrpSpPr>
          <p:cNvPr id="423" name="成组"/>
          <p:cNvGrpSpPr/>
          <p:nvPr/>
        </p:nvGrpSpPr>
        <p:grpSpPr>
          <a:xfrm>
            <a:off x="7308750" y="4519786"/>
            <a:ext cx="1562300" cy="714029"/>
            <a:chOff x="0" y="0"/>
            <a:chExt cx="1562299" cy="714027"/>
          </a:xfrm>
        </p:grpSpPr>
        <p:sp>
          <p:nvSpPr>
            <p:cNvPr id="421" name="矩形"/>
            <p:cNvSpPr/>
            <p:nvPr/>
          </p:nvSpPr>
          <p:spPr>
            <a:xfrm>
              <a:off x="0" y="0"/>
              <a:ext cx="1562300" cy="7140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22" name="更新敌人"/>
            <p:cNvSpPr/>
            <p:nvPr/>
          </p:nvSpPr>
          <p:spPr>
            <a:xfrm>
              <a:off x="0" y="115713"/>
              <a:ext cx="15623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更新敌人</a:t>
              </a:r>
            </a:p>
          </p:txBody>
        </p:sp>
      </p:grpSp>
      <p:grpSp>
        <p:nvGrpSpPr>
          <p:cNvPr id="426" name="成组"/>
          <p:cNvGrpSpPr/>
          <p:nvPr/>
        </p:nvGrpSpPr>
        <p:grpSpPr>
          <a:xfrm>
            <a:off x="7308750" y="5992986"/>
            <a:ext cx="1562300" cy="714029"/>
            <a:chOff x="0" y="0"/>
            <a:chExt cx="1562299" cy="714027"/>
          </a:xfrm>
        </p:grpSpPr>
        <p:sp>
          <p:nvSpPr>
            <p:cNvPr id="424" name="矩形"/>
            <p:cNvSpPr/>
            <p:nvPr/>
          </p:nvSpPr>
          <p:spPr>
            <a:xfrm>
              <a:off x="0" y="0"/>
              <a:ext cx="1562300" cy="7140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绘制敌人"/>
            <p:cNvSpPr/>
            <p:nvPr/>
          </p:nvSpPr>
          <p:spPr>
            <a:xfrm>
              <a:off x="0" y="115713"/>
              <a:ext cx="15623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绘制敌人</a:t>
              </a:r>
            </a:p>
          </p:txBody>
        </p:sp>
      </p:grpSp>
      <p:pic>
        <p:nvPicPr>
          <p:cNvPr id="427" name="image1.png" descr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5679306" y="3037042"/>
            <a:ext cx="1321666" cy="3679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8" name="管理敌人"/>
          <p:cNvSpPr/>
          <p:nvPr/>
        </p:nvSpPr>
        <p:spPr>
          <a:xfrm>
            <a:off x="2804514" y="4400550"/>
            <a:ext cx="2722169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 管理敌人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enemy_big.png" descr="enemy_bi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0" y="1024466"/>
            <a:ext cx="3302001" cy="2540001"/>
          </a:xfrm>
          <a:prstGeom prst="rect">
            <a:avLst/>
          </a:prstGeom>
          <a:ln w="25400">
            <a:solidFill>
              <a:srgbClr val="D6D5D5"/>
            </a:solidFill>
            <a:miter lim="400000"/>
            <a:headEnd/>
            <a:tailEnd/>
          </a:ln>
        </p:spPr>
      </p:pic>
      <p:pic>
        <p:nvPicPr>
          <p:cNvPr id="431" name="enemy_small.png" descr="enemy_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733" y="2057400"/>
            <a:ext cx="1371601" cy="1016001"/>
          </a:xfrm>
          <a:prstGeom prst="rect">
            <a:avLst/>
          </a:prstGeom>
          <a:ln w="25400">
            <a:solidFill>
              <a:srgbClr val="D6D5D5"/>
            </a:solidFill>
            <a:miter lim="400000"/>
            <a:headEnd/>
            <a:tailEnd/>
          </a:ln>
        </p:spPr>
      </p:pic>
      <p:sp>
        <p:nvSpPr>
          <p:cNvPr id="432" name="类型"/>
          <p:cNvSpPr txBox="1"/>
          <p:nvPr/>
        </p:nvSpPr>
        <p:spPr>
          <a:xfrm>
            <a:off x="1035049" y="3886012"/>
            <a:ext cx="876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类型</a:t>
            </a:r>
          </a:p>
        </p:txBody>
      </p:sp>
      <p:sp>
        <p:nvSpPr>
          <p:cNvPr id="433" name="尺寸"/>
          <p:cNvSpPr txBox="1"/>
          <p:nvPr/>
        </p:nvSpPr>
        <p:spPr>
          <a:xfrm>
            <a:off x="996949" y="7194643"/>
            <a:ext cx="876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尺寸</a:t>
            </a:r>
          </a:p>
        </p:txBody>
      </p:sp>
      <p:sp>
        <p:nvSpPr>
          <p:cNvPr id="434" name="速度"/>
          <p:cNvSpPr txBox="1"/>
          <p:nvPr/>
        </p:nvSpPr>
        <p:spPr>
          <a:xfrm>
            <a:off x="970639" y="8066710"/>
            <a:ext cx="876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速度</a:t>
            </a:r>
          </a:p>
        </p:txBody>
      </p:sp>
      <p:sp>
        <p:nvSpPr>
          <p:cNvPr id="435" name="4 * 0.6 = 2.4"/>
          <p:cNvSpPr txBox="1"/>
          <p:nvPr/>
        </p:nvSpPr>
        <p:spPr>
          <a:xfrm>
            <a:off x="4052506" y="8093402"/>
            <a:ext cx="2171701" cy="547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4 * 0.6 = 2.4</a:t>
            </a:r>
          </a:p>
        </p:txBody>
      </p:sp>
      <p:sp>
        <p:nvSpPr>
          <p:cNvPr id="436" name="4"/>
          <p:cNvSpPr txBox="1"/>
          <p:nvPr/>
        </p:nvSpPr>
        <p:spPr>
          <a:xfrm>
            <a:off x="9013888" y="8093402"/>
            <a:ext cx="326137" cy="547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4</a:t>
            </a:r>
          </a:p>
        </p:txBody>
      </p:sp>
      <p:sp>
        <p:nvSpPr>
          <p:cNvPr id="437" name="130* 100"/>
          <p:cNvSpPr txBox="1"/>
          <p:nvPr/>
        </p:nvSpPr>
        <p:spPr>
          <a:xfrm>
            <a:off x="4325683" y="7221336"/>
            <a:ext cx="1625347" cy="5477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130* 100</a:t>
            </a:r>
          </a:p>
        </p:txBody>
      </p:sp>
      <p:sp>
        <p:nvSpPr>
          <p:cNvPr id="438" name="大敌机"/>
          <p:cNvSpPr txBox="1"/>
          <p:nvPr/>
        </p:nvSpPr>
        <p:spPr>
          <a:xfrm>
            <a:off x="4705349" y="3886012"/>
            <a:ext cx="1257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大敌机</a:t>
            </a:r>
          </a:p>
        </p:txBody>
      </p:sp>
      <p:sp>
        <p:nvSpPr>
          <p:cNvPr id="439" name="小敌机"/>
          <p:cNvSpPr txBox="1"/>
          <p:nvPr/>
        </p:nvSpPr>
        <p:spPr>
          <a:xfrm>
            <a:off x="8506883" y="3886012"/>
            <a:ext cx="1257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小敌机</a:t>
            </a:r>
          </a:p>
        </p:txBody>
      </p:sp>
      <p:sp>
        <p:nvSpPr>
          <p:cNvPr id="440" name="54* 40"/>
          <p:cNvSpPr txBox="1"/>
          <p:nvPr/>
        </p:nvSpPr>
        <p:spPr>
          <a:xfrm>
            <a:off x="8576119" y="7221336"/>
            <a:ext cx="1201675" cy="5477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54* 40</a:t>
            </a:r>
          </a:p>
        </p:txBody>
      </p:sp>
      <p:sp>
        <p:nvSpPr>
          <p:cNvPr id="441" name="生命值"/>
          <p:cNvSpPr txBox="1"/>
          <p:nvPr/>
        </p:nvSpPr>
        <p:spPr>
          <a:xfrm>
            <a:off x="970639" y="4988889"/>
            <a:ext cx="1257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生命值</a:t>
            </a:r>
          </a:p>
        </p:txBody>
      </p:sp>
      <p:sp>
        <p:nvSpPr>
          <p:cNvPr id="442" name="爆炸图案"/>
          <p:cNvSpPr txBox="1"/>
          <p:nvPr/>
        </p:nvSpPr>
        <p:spPr>
          <a:xfrm>
            <a:off x="958850" y="6091766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爆炸图案</a:t>
            </a:r>
          </a:p>
        </p:txBody>
      </p:sp>
      <p:sp>
        <p:nvSpPr>
          <p:cNvPr id="443" name="10"/>
          <p:cNvSpPr txBox="1"/>
          <p:nvPr/>
        </p:nvSpPr>
        <p:spPr>
          <a:xfrm>
            <a:off x="5005747" y="5032515"/>
            <a:ext cx="537973" cy="5477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10</a:t>
            </a:r>
          </a:p>
        </p:txBody>
      </p:sp>
      <p:sp>
        <p:nvSpPr>
          <p:cNvPr id="444" name="1"/>
          <p:cNvSpPr txBox="1"/>
          <p:nvPr/>
        </p:nvSpPr>
        <p:spPr>
          <a:xfrm>
            <a:off x="8913198" y="5032515"/>
            <a:ext cx="326137" cy="5477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</a:t>
            </a:r>
          </a:p>
        </p:txBody>
      </p:sp>
      <p:pic>
        <p:nvPicPr>
          <p:cNvPr id="445" name="boom_big.png" descr="boom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5994400"/>
            <a:ext cx="812801" cy="812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46" name="boom_small.png" descr="boom_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866" y="5994399"/>
            <a:ext cx="812801" cy="812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enemy_big.png" descr="enemy_bi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0" y="1024466"/>
            <a:ext cx="3302000" cy="2540001"/>
          </a:xfrm>
          <a:prstGeom prst="rect">
            <a:avLst/>
          </a:prstGeom>
          <a:ln w="25400">
            <a:solidFill>
              <a:srgbClr val="D6D5D5"/>
            </a:solidFill>
            <a:miter lim="400000"/>
            <a:headEnd/>
            <a:tailEnd/>
          </a:ln>
        </p:spPr>
      </p:pic>
      <p:pic>
        <p:nvPicPr>
          <p:cNvPr id="449" name="enemy_small.png" descr="enemy_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733" y="2057400"/>
            <a:ext cx="1371601" cy="1016000"/>
          </a:xfrm>
          <a:prstGeom prst="rect">
            <a:avLst/>
          </a:prstGeom>
          <a:ln w="25400">
            <a:solidFill>
              <a:srgbClr val="D6D5D5"/>
            </a:solidFill>
            <a:miter lim="400000"/>
            <a:headEnd/>
            <a:tailEnd/>
          </a:ln>
        </p:spPr>
      </p:pic>
      <p:sp>
        <p:nvSpPr>
          <p:cNvPr id="450" name="类型"/>
          <p:cNvSpPr txBox="1"/>
          <p:nvPr/>
        </p:nvSpPr>
        <p:spPr>
          <a:xfrm>
            <a:off x="1035050" y="3886012"/>
            <a:ext cx="876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类型</a:t>
            </a:r>
          </a:p>
        </p:txBody>
      </p:sp>
      <p:sp>
        <p:nvSpPr>
          <p:cNvPr id="451" name="尺寸"/>
          <p:cNvSpPr txBox="1"/>
          <p:nvPr/>
        </p:nvSpPr>
        <p:spPr>
          <a:xfrm>
            <a:off x="996950" y="7194643"/>
            <a:ext cx="876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尺寸</a:t>
            </a:r>
          </a:p>
        </p:txBody>
      </p:sp>
      <p:sp>
        <p:nvSpPr>
          <p:cNvPr id="452" name="速度"/>
          <p:cNvSpPr txBox="1"/>
          <p:nvPr/>
        </p:nvSpPr>
        <p:spPr>
          <a:xfrm>
            <a:off x="970639" y="8066709"/>
            <a:ext cx="876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速度</a:t>
            </a:r>
          </a:p>
        </p:txBody>
      </p:sp>
      <p:sp>
        <p:nvSpPr>
          <p:cNvPr id="453" name="4 * 0.6 = 2.4"/>
          <p:cNvSpPr txBox="1"/>
          <p:nvPr/>
        </p:nvSpPr>
        <p:spPr>
          <a:xfrm>
            <a:off x="4052506" y="8093402"/>
            <a:ext cx="2171701" cy="547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4 * 0.6 = 2.4</a:t>
            </a:r>
          </a:p>
        </p:txBody>
      </p:sp>
      <p:sp>
        <p:nvSpPr>
          <p:cNvPr id="454" name="4"/>
          <p:cNvSpPr txBox="1"/>
          <p:nvPr/>
        </p:nvSpPr>
        <p:spPr>
          <a:xfrm>
            <a:off x="9013888" y="8093402"/>
            <a:ext cx="326137" cy="547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4</a:t>
            </a:r>
          </a:p>
        </p:txBody>
      </p:sp>
      <p:sp>
        <p:nvSpPr>
          <p:cNvPr id="455" name="130* 100"/>
          <p:cNvSpPr txBox="1"/>
          <p:nvPr/>
        </p:nvSpPr>
        <p:spPr>
          <a:xfrm>
            <a:off x="4325683" y="7221335"/>
            <a:ext cx="1625347" cy="547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130* 100</a:t>
            </a:r>
          </a:p>
        </p:txBody>
      </p:sp>
      <p:sp>
        <p:nvSpPr>
          <p:cNvPr id="456" name="大敌机"/>
          <p:cNvSpPr txBox="1"/>
          <p:nvPr/>
        </p:nvSpPr>
        <p:spPr>
          <a:xfrm>
            <a:off x="4705349" y="3886012"/>
            <a:ext cx="1257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大敌机</a:t>
            </a:r>
          </a:p>
        </p:txBody>
      </p:sp>
      <p:sp>
        <p:nvSpPr>
          <p:cNvPr id="457" name="小敌机"/>
          <p:cNvSpPr txBox="1"/>
          <p:nvPr/>
        </p:nvSpPr>
        <p:spPr>
          <a:xfrm>
            <a:off x="8506883" y="3886012"/>
            <a:ext cx="1257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小敌机</a:t>
            </a:r>
          </a:p>
        </p:txBody>
      </p:sp>
      <p:sp>
        <p:nvSpPr>
          <p:cNvPr id="458" name="54* 40"/>
          <p:cNvSpPr txBox="1"/>
          <p:nvPr/>
        </p:nvSpPr>
        <p:spPr>
          <a:xfrm>
            <a:off x="8576119" y="7221335"/>
            <a:ext cx="1201675" cy="547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54* 40</a:t>
            </a:r>
          </a:p>
        </p:txBody>
      </p:sp>
      <p:sp>
        <p:nvSpPr>
          <p:cNvPr id="459" name="生命值"/>
          <p:cNvSpPr txBox="1"/>
          <p:nvPr/>
        </p:nvSpPr>
        <p:spPr>
          <a:xfrm>
            <a:off x="970639" y="4988889"/>
            <a:ext cx="1257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生命值</a:t>
            </a:r>
          </a:p>
        </p:txBody>
      </p:sp>
      <p:sp>
        <p:nvSpPr>
          <p:cNvPr id="460" name="爆炸图案"/>
          <p:cNvSpPr txBox="1"/>
          <p:nvPr/>
        </p:nvSpPr>
        <p:spPr>
          <a:xfrm>
            <a:off x="958850" y="6091766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爆炸图案</a:t>
            </a:r>
          </a:p>
        </p:txBody>
      </p:sp>
      <p:sp>
        <p:nvSpPr>
          <p:cNvPr id="461" name="10"/>
          <p:cNvSpPr txBox="1"/>
          <p:nvPr/>
        </p:nvSpPr>
        <p:spPr>
          <a:xfrm>
            <a:off x="5005747" y="5032515"/>
            <a:ext cx="537973" cy="5477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10</a:t>
            </a:r>
          </a:p>
        </p:txBody>
      </p:sp>
      <p:sp>
        <p:nvSpPr>
          <p:cNvPr id="462" name="1"/>
          <p:cNvSpPr txBox="1"/>
          <p:nvPr/>
        </p:nvSpPr>
        <p:spPr>
          <a:xfrm>
            <a:off x="8913198" y="5032515"/>
            <a:ext cx="326137" cy="5477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</a:t>
            </a:r>
          </a:p>
        </p:txBody>
      </p:sp>
      <p:pic>
        <p:nvPicPr>
          <p:cNvPr id="463" name="boom_big.png" descr="boom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5994400"/>
            <a:ext cx="812800" cy="812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64" name="boom_small.png" descr="boom_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866" y="5994400"/>
            <a:ext cx="812801" cy="812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5" name="需要不断定时生成大小敌机"/>
          <p:cNvSpPr txBox="1"/>
          <p:nvPr/>
        </p:nvSpPr>
        <p:spPr>
          <a:xfrm>
            <a:off x="4561585" y="8832850"/>
            <a:ext cx="388162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r>
              <a:t>需要不断定时生成大小敌机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成组"/>
          <p:cNvGrpSpPr/>
          <p:nvPr/>
        </p:nvGrpSpPr>
        <p:grpSpPr>
          <a:xfrm>
            <a:off x="7308750" y="3046585"/>
            <a:ext cx="1562300" cy="714029"/>
            <a:chOff x="0" y="0"/>
            <a:chExt cx="1562299" cy="714027"/>
          </a:xfrm>
        </p:grpSpPr>
        <p:sp>
          <p:nvSpPr>
            <p:cNvPr id="467" name="矩形"/>
            <p:cNvSpPr/>
            <p:nvPr/>
          </p:nvSpPr>
          <p:spPr>
            <a:xfrm>
              <a:off x="0" y="0"/>
              <a:ext cx="1562300" cy="7140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生成敌人"/>
            <p:cNvSpPr/>
            <p:nvPr/>
          </p:nvSpPr>
          <p:spPr>
            <a:xfrm>
              <a:off x="0" y="115713"/>
              <a:ext cx="15623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生成敌人</a:t>
              </a:r>
            </a:p>
          </p:txBody>
        </p:sp>
      </p:grpSp>
      <p:grpSp>
        <p:nvGrpSpPr>
          <p:cNvPr id="472" name="成组"/>
          <p:cNvGrpSpPr/>
          <p:nvPr/>
        </p:nvGrpSpPr>
        <p:grpSpPr>
          <a:xfrm>
            <a:off x="7308750" y="4519786"/>
            <a:ext cx="1562300" cy="714029"/>
            <a:chOff x="0" y="0"/>
            <a:chExt cx="1562299" cy="714027"/>
          </a:xfrm>
        </p:grpSpPr>
        <p:sp>
          <p:nvSpPr>
            <p:cNvPr id="470" name="矩形"/>
            <p:cNvSpPr/>
            <p:nvPr/>
          </p:nvSpPr>
          <p:spPr>
            <a:xfrm>
              <a:off x="0" y="0"/>
              <a:ext cx="1562300" cy="71402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71" name="更新敌人"/>
            <p:cNvSpPr/>
            <p:nvPr/>
          </p:nvSpPr>
          <p:spPr>
            <a:xfrm>
              <a:off x="0" y="115713"/>
              <a:ext cx="15623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更新敌人</a:t>
              </a:r>
            </a:p>
          </p:txBody>
        </p:sp>
      </p:grpSp>
      <p:grpSp>
        <p:nvGrpSpPr>
          <p:cNvPr id="475" name="成组"/>
          <p:cNvGrpSpPr/>
          <p:nvPr/>
        </p:nvGrpSpPr>
        <p:grpSpPr>
          <a:xfrm>
            <a:off x="7308750" y="5992986"/>
            <a:ext cx="1562300" cy="714029"/>
            <a:chOff x="0" y="0"/>
            <a:chExt cx="1562299" cy="714027"/>
          </a:xfrm>
        </p:grpSpPr>
        <p:sp>
          <p:nvSpPr>
            <p:cNvPr id="473" name="矩形"/>
            <p:cNvSpPr/>
            <p:nvPr/>
          </p:nvSpPr>
          <p:spPr>
            <a:xfrm>
              <a:off x="0" y="0"/>
              <a:ext cx="1562300" cy="7140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绘制敌人"/>
            <p:cNvSpPr/>
            <p:nvPr/>
          </p:nvSpPr>
          <p:spPr>
            <a:xfrm>
              <a:off x="0" y="115713"/>
              <a:ext cx="15623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绘制敌人</a:t>
              </a:r>
            </a:p>
          </p:txBody>
        </p:sp>
      </p:grpSp>
      <p:pic>
        <p:nvPicPr>
          <p:cNvPr id="476" name="image1.png" descr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5679306" y="3037042"/>
            <a:ext cx="1321666" cy="3679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7" name="管理敌人"/>
          <p:cNvSpPr/>
          <p:nvPr/>
        </p:nvSpPr>
        <p:spPr>
          <a:xfrm>
            <a:off x="2804514" y="4400550"/>
            <a:ext cx="2722169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 管理敌人</a:t>
            </a:r>
          </a:p>
        </p:txBody>
      </p:sp>
      <p:sp>
        <p:nvSpPr>
          <p:cNvPr id="478" name="createEnemy()"/>
          <p:cNvSpPr txBox="1"/>
          <p:nvPr/>
        </p:nvSpPr>
        <p:spPr>
          <a:xfrm>
            <a:off x="9178828" y="3173070"/>
            <a:ext cx="1972362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createEnemy()</a:t>
            </a:r>
          </a:p>
        </p:txBody>
      </p:sp>
      <p:sp>
        <p:nvSpPr>
          <p:cNvPr id="479" name="每次游戏循环时…"/>
          <p:cNvSpPr txBox="1"/>
          <p:nvPr/>
        </p:nvSpPr>
        <p:spPr>
          <a:xfrm>
            <a:off x="9178828" y="4406899"/>
            <a:ext cx="2790140" cy="93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每次游戏循环时</a:t>
            </a:r>
          </a:p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调用 updateElement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飞机出了边界则小时…"/>
          <p:cNvSpPr txBox="1"/>
          <p:nvPr/>
        </p:nvSpPr>
        <p:spPr>
          <a:xfrm>
            <a:off x="2314913" y="4159250"/>
            <a:ext cx="8726425" cy="1435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lnSpc>
                <a:spcPct val="150000"/>
              </a:lnSpc>
              <a:buSzPct val="100000"/>
              <a:buAutoNum type="arabicPeriod"/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飞机出了边界则小时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/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飞机有三种状态（normal、booming、boomed）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成组"/>
          <p:cNvGrpSpPr/>
          <p:nvPr/>
        </p:nvGrpSpPr>
        <p:grpSpPr>
          <a:xfrm>
            <a:off x="7308750" y="3046585"/>
            <a:ext cx="1562300" cy="714029"/>
            <a:chOff x="0" y="0"/>
            <a:chExt cx="1562299" cy="714027"/>
          </a:xfrm>
        </p:grpSpPr>
        <p:sp>
          <p:nvSpPr>
            <p:cNvPr id="483" name="矩形"/>
            <p:cNvSpPr/>
            <p:nvPr/>
          </p:nvSpPr>
          <p:spPr>
            <a:xfrm>
              <a:off x="0" y="0"/>
              <a:ext cx="1562300" cy="7140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生成敌人"/>
            <p:cNvSpPr/>
            <p:nvPr/>
          </p:nvSpPr>
          <p:spPr>
            <a:xfrm>
              <a:off x="0" y="115713"/>
              <a:ext cx="15623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生成敌人</a:t>
              </a:r>
            </a:p>
          </p:txBody>
        </p:sp>
      </p:grpSp>
      <p:grpSp>
        <p:nvGrpSpPr>
          <p:cNvPr id="488" name="成组"/>
          <p:cNvGrpSpPr/>
          <p:nvPr/>
        </p:nvGrpSpPr>
        <p:grpSpPr>
          <a:xfrm>
            <a:off x="7308750" y="4519786"/>
            <a:ext cx="1562300" cy="714029"/>
            <a:chOff x="0" y="0"/>
            <a:chExt cx="1562299" cy="714027"/>
          </a:xfrm>
        </p:grpSpPr>
        <p:sp>
          <p:nvSpPr>
            <p:cNvPr id="486" name="矩形"/>
            <p:cNvSpPr/>
            <p:nvPr/>
          </p:nvSpPr>
          <p:spPr>
            <a:xfrm>
              <a:off x="0" y="0"/>
              <a:ext cx="1562300" cy="7140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87" name="更新敌人"/>
            <p:cNvSpPr/>
            <p:nvPr/>
          </p:nvSpPr>
          <p:spPr>
            <a:xfrm>
              <a:off x="0" y="115713"/>
              <a:ext cx="15623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更新敌人</a:t>
              </a:r>
            </a:p>
          </p:txBody>
        </p:sp>
      </p:grpSp>
      <p:grpSp>
        <p:nvGrpSpPr>
          <p:cNvPr id="491" name="成组"/>
          <p:cNvGrpSpPr/>
          <p:nvPr/>
        </p:nvGrpSpPr>
        <p:grpSpPr>
          <a:xfrm>
            <a:off x="7308750" y="5992986"/>
            <a:ext cx="1562300" cy="714029"/>
            <a:chOff x="0" y="0"/>
            <a:chExt cx="1562299" cy="714027"/>
          </a:xfrm>
        </p:grpSpPr>
        <p:sp>
          <p:nvSpPr>
            <p:cNvPr id="489" name="矩形"/>
            <p:cNvSpPr/>
            <p:nvPr/>
          </p:nvSpPr>
          <p:spPr>
            <a:xfrm>
              <a:off x="0" y="0"/>
              <a:ext cx="1562300" cy="71402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绘制敌人"/>
            <p:cNvSpPr/>
            <p:nvPr/>
          </p:nvSpPr>
          <p:spPr>
            <a:xfrm>
              <a:off x="0" y="115713"/>
              <a:ext cx="15623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绘制敌人</a:t>
              </a:r>
            </a:p>
          </p:txBody>
        </p:sp>
      </p:grpSp>
      <p:pic>
        <p:nvPicPr>
          <p:cNvPr id="492" name="image1.png" descr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5679306" y="3037042"/>
            <a:ext cx="1321666" cy="3679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3" name="管理敌人"/>
          <p:cNvSpPr/>
          <p:nvPr/>
        </p:nvSpPr>
        <p:spPr>
          <a:xfrm>
            <a:off x="2804514" y="4400550"/>
            <a:ext cx="2722169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 管理敌人</a:t>
            </a:r>
          </a:p>
        </p:txBody>
      </p:sp>
      <p:sp>
        <p:nvSpPr>
          <p:cNvPr id="494" name="createEnemy()"/>
          <p:cNvSpPr txBox="1"/>
          <p:nvPr/>
        </p:nvSpPr>
        <p:spPr>
          <a:xfrm>
            <a:off x="9178828" y="3173070"/>
            <a:ext cx="1972362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createEnemy()</a:t>
            </a:r>
          </a:p>
        </p:txBody>
      </p:sp>
      <p:sp>
        <p:nvSpPr>
          <p:cNvPr id="495" name="每次游戏循环时…"/>
          <p:cNvSpPr txBox="1"/>
          <p:nvPr/>
        </p:nvSpPr>
        <p:spPr>
          <a:xfrm>
            <a:off x="9178828" y="4406899"/>
            <a:ext cx="2790141" cy="93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每次游戏循环时</a:t>
            </a:r>
          </a:p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调用 updateElement</a:t>
            </a:r>
          </a:p>
        </p:txBody>
      </p:sp>
      <p:sp>
        <p:nvSpPr>
          <p:cNvPr id="496" name="遍历绘制"/>
          <p:cNvSpPr txBox="1"/>
          <p:nvPr/>
        </p:nvSpPr>
        <p:spPr>
          <a:xfrm>
            <a:off x="9178828" y="6089650"/>
            <a:ext cx="1333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遍历绘制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647700"/>
            <a:ext cx="4737100" cy="84582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矩形"/>
          <p:cNvSpPr/>
          <p:nvPr/>
        </p:nvSpPr>
        <p:spPr>
          <a:xfrm>
            <a:off x="2074837" y="3063180"/>
            <a:ext cx="3495726" cy="104641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130" name="矩形"/>
          <p:cNvSpPr/>
          <p:nvPr/>
        </p:nvSpPr>
        <p:spPr>
          <a:xfrm>
            <a:off x="2628900" y="4292600"/>
            <a:ext cx="2387600" cy="189512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9、资源对象 Resource"/>
          <p:cNvSpPr/>
          <p:nvPr/>
        </p:nvSpPr>
        <p:spPr>
          <a:xfrm>
            <a:off x="3081171" y="4400550"/>
            <a:ext cx="6842456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9、资源对象 Resource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圆角矩形"/>
          <p:cNvSpPr/>
          <p:nvPr/>
        </p:nvSpPr>
        <p:spPr>
          <a:xfrm>
            <a:off x="7197774" y="7129188"/>
            <a:ext cx="4800502" cy="1921424"/>
          </a:xfrm>
          <a:prstGeom prst="roundRect">
            <a:avLst>
              <a:gd name="adj" fmla="val 15202"/>
            </a:avLst>
          </a:prstGeom>
          <a:ln w="50800">
            <a:solidFill>
              <a:srgbClr val="1EB00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01" name="圆角矩形"/>
          <p:cNvSpPr/>
          <p:nvPr/>
        </p:nvSpPr>
        <p:spPr>
          <a:xfrm>
            <a:off x="3117205" y="3857202"/>
            <a:ext cx="6871990" cy="2039195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504" name="成组"/>
          <p:cNvGrpSpPr/>
          <p:nvPr/>
        </p:nvGrpSpPr>
        <p:grpSpPr>
          <a:xfrm>
            <a:off x="5918200" y="4241800"/>
            <a:ext cx="1270000" cy="1270000"/>
            <a:chOff x="0" y="0"/>
            <a:chExt cx="1270000" cy="1270000"/>
          </a:xfrm>
        </p:grpSpPr>
        <p:sp>
          <p:nvSpPr>
            <p:cNvPr id="502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" name="飞机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飞机类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Plane</a:t>
              </a:r>
            </a:p>
          </p:txBody>
        </p:sp>
      </p:grpSp>
      <p:grpSp>
        <p:nvGrpSpPr>
          <p:cNvPr id="507" name="成组"/>
          <p:cNvGrpSpPr/>
          <p:nvPr/>
        </p:nvGrpSpPr>
        <p:grpSpPr>
          <a:xfrm>
            <a:off x="8239125" y="4241800"/>
            <a:ext cx="1270000" cy="1270000"/>
            <a:chOff x="0" y="0"/>
            <a:chExt cx="1270000" cy="1270000"/>
          </a:xfrm>
        </p:grpSpPr>
        <p:sp>
          <p:nvSpPr>
            <p:cNvPr id="505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" name="敌人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敌人类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Enemy</a:t>
              </a:r>
            </a:p>
          </p:txBody>
        </p:sp>
      </p:grpSp>
      <p:grpSp>
        <p:nvGrpSpPr>
          <p:cNvPr id="510" name="成组"/>
          <p:cNvGrpSpPr/>
          <p:nvPr/>
        </p:nvGrpSpPr>
        <p:grpSpPr>
          <a:xfrm>
            <a:off x="3597275" y="4241800"/>
            <a:ext cx="1270000" cy="1270000"/>
            <a:chOff x="0" y="0"/>
            <a:chExt cx="1270000" cy="1270000"/>
          </a:xfrm>
        </p:grpSpPr>
        <p:sp>
          <p:nvSpPr>
            <p:cNvPr id="508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子弹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513" name="成组"/>
          <p:cNvGrpSpPr/>
          <p:nvPr/>
        </p:nvGrpSpPr>
        <p:grpSpPr>
          <a:xfrm>
            <a:off x="5918200" y="1028700"/>
            <a:ext cx="1270000" cy="1270000"/>
            <a:chOff x="0" y="0"/>
            <a:chExt cx="1270000" cy="1270000"/>
          </a:xfrm>
        </p:grpSpPr>
        <p:sp>
          <p:nvSpPr>
            <p:cNvPr id="511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2" name="元素类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514" name="继承"/>
          <p:cNvSpPr/>
          <p:nvPr/>
        </p:nvSpPr>
        <p:spPr>
          <a:xfrm>
            <a:off x="6737349" y="3009899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515" name="具体类"/>
          <p:cNvSpPr/>
          <p:nvPr/>
        </p:nvSpPr>
        <p:spPr>
          <a:xfrm>
            <a:off x="1873248" y="4800599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grpSp>
        <p:nvGrpSpPr>
          <p:cNvPr id="518" name="成组"/>
          <p:cNvGrpSpPr/>
          <p:nvPr/>
        </p:nvGrpSpPr>
        <p:grpSpPr>
          <a:xfrm>
            <a:off x="5918200" y="7454900"/>
            <a:ext cx="1270000" cy="1270000"/>
            <a:chOff x="0" y="0"/>
            <a:chExt cx="1270000" cy="1270000"/>
          </a:xfrm>
        </p:grpSpPr>
        <p:sp>
          <p:nvSpPr>
            <p:cNvPr id="516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7" name="游戏对象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游戏对象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GAME</a:t>
              </a:r>
            </a:p>
          </p:txBody>
        </p:sp>
      </p:grpSp>
      <p:grpSp>
        <p:nvGrpSpPr>
          <p:cNvPr id="521" name="成组"/>
          <p:cNvGrpSpPr/>
          <p:nvPr/>
        </p:nvGrpSpPr>
        <p:grpSpPr>
          <a:xfrm>
            <a:off x="3168650" y="7454900"/>
            <a:ext cx="1270000" cy="1270000"/>
            <a:chOff x="0" y="0"/>
            <a:chExt cx="1270000" cy="1270000"/>
          </a:xfrm>
        </p:grpSpPr>
        <p:sp>
          <p:nvSpPr>
            <p:cNvPr id="519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0" name="配置对象…"/>
            <p:cNvSpPr/>
            <p:nvPr/>
          </p:nvSpPr>
          <p:spPr>
            <a:xfrm>
              <a:off x="0" y="226302"/>
              <a:ext cx="1270000" cy="817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配置对象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config</a:t>
              </a:r>
            </a:p>
          </p:txBody>
        </p:sp>
      </p:grpSp>
      <p:sp>
        <p:nvSpPr>
          <p:cNvPr id="522" name="线条"/>
          <p:cNvSpPr/>
          <p:nvPr/>
        </p:nvSpPr>
        <p:spPr>
          <a:xfrm flipV="1">
            <a:off x="6553200" y="2462001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3" name="管理飞机和怪兽类"/>
          <p:cNvSpPr/>
          <p:nvPr/>
        </p:nvSpPr>
        <p:spPr>
          <a:xfrm>
            <a:off x="6661149" y="6518695"/>
            <a:ext cx="2552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管理飞机和怪兽类</a:t>
            </a:r>
          </a:p>
        </p:txBody>
      </p:sp>
      <p:sp>
        <p:nvSpPr>
          <p:cNvPr id="524" name="线条"/>
          <p:cNvSpPr/>
          <p:nvPr/>
        </p:nvSpPr>
        <p:spPr>
          <a:xfrm flipV="1">
            <a:off x="6553200" y="6021597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5" name="线条"/>
          <p:cNvSpPr/>
          <p:nvPr/>
        </p:nvSpPr>
        <p:spPr>
          <a:xfrm flipH="1">
            <a:off x="4977631" y="4902200"/>
            <a:ext cx="830214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6" name="管理"/>
          <p:cNvSpPr/>
          <p:nvPr/>
        </p:nvSpPr>
        <p:spPr>
          <a:xfrm>
            <a:off x="5134742" y="4400548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  <p:sp>
        <p:nvSpPr>
          <p:cNvPr id="527" name="线条"/>
          <p:cNvSpPr/>
          <p:nvPr/>
        </p:nvSpPr>
        <p:spPr>
          <a:xfrm flipH="1">
            <a:off x="4658543" y="8089900"/>
            <a:ext cx="1039764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8" name="初始化传入"/>
          <p:cNvSpPr/>
          <p:nvPr/>
        </p:nvSpPr>
        <p:spPr>
          <a:xfrm>
            <a:off x="4486273" y="7550148"/>
            <a:ext cx="1384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初始化传入</a:t>
            </a:r>
          </a:p>
        </p:txBody>
      </p:sp>
      <p:grpSp>
        <p:nvGrpSpPr>
          <p:cNvPr id="531" name="成组"/>
          <p:cNvGrpSpPr/>
          <p:nvPr/>
        </p:nvGrpSpPr>
        <p:grpSpPr>
          <a:xfrm>
            <a:off x="9103783" y="7319252"/>
            <a:ext cx="2239103" cy="1541296"/>
            <a:chOff x="0" y="-135647"/>
            <a:chExt cx="2239102" cy="1541295"/>
          </a:xfrm>
        </p:grpSpPr>
        <p:sp>
          <p:nvSpPr>
            <p:cNvPr id="529" name="矩形"/>
            <p:cNvSpPr/>
            <p:nvPr/>
          </p:nvSpPr>
          <p:spPr>
            <a:xfrm>
              <a:off x="0" y="0"/>
              <a:ext cx="223910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资源对象…"/>
            <p:cNvSpPr/>
            <p:nvPr/>
          </p:nvSpPr>
          <p:spPr>
            <a:xfrm>
              <a:off x="0" y="-135648"/>
              <a:ext cx="2239103" cy="1541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资源对象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resourceHelper</a:t>
              </a:r>
            </a:p>
          </p:txBody>
        </p:sp>
      </p:grpSp>
      <p:sp>
        <p:nvSpPr>
          <p:cNvPr id="532" name="线条"/>
          <p:cNvSpPr/>
          <p:nvPr/>
        </p:nvSpPr>
        <p:spPr>
          <a:xfrm flipH="1">
            <a:off x="7417620" y="8122746"/>
            <a:ext cx="145674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3" name="加载和获取资源"/>
          <p:cNvSpPr/>
          <p:nvPr/>
        </p:nvSpPr>
        <p:spPr>
          <a:xfrm>
            <a:off x="7199841" y="7661695"/>
            <a:ext cx="189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加载和获取资源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image1.png" descr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4841106" y="3037042"/>
            <a:ext cx="1321666" cy="3679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36" name="加载图像"/>
          <p:cNvSpPr/>
          <p:nvPr/>
        </p:nvSpPr>
        <p:spPr>
          <a:xfrm>
            <a:off x="5972406" y="3340099"/>
            <a:ext cx="2922652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加载图像</a:t>
            </a:r>
          </a:p>
        </p:txBody>
      </p:sp>
      <p:grpSp>
        <p:nvGrpSpPr>
          <p:cNvPr id="539" name="成组"/>
          <p:cNvGrpSpPr/>
          <p:nvPr/>
        </p:nvGrpSpPr>
        <p:grpSpPr>
          <a:xfrm>
            <a:off x="3419475" y="4241800"/>
            <a:ext cx="1270000" cy="1270000"/>
            <a:chOff x="0" y="0"/>
            <a:chExt cx="1270000" cy="1270000"/>
          </a:xfrm>
        </p:grpSpPr>
        <p:sp>
          <p:nvSpPr>
            <p:cNvPr id="537" name="正方形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8" name="资源对象"/>
            <p:cNvSpPr/>
            <p:nvPr/>
          </p:nvSpPr>
          <p:spPr>
            <a:xfrm>
              <a:off x="0" y="393699"/>
              <a:ext cx="127000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资源对象</a:t>
              </a:r>
            </a:p>
          </p:txBody>
        </p:sp>
      </p:grpSp>
      <p:sp>
        <p:nvSpPr>
          <p:cNvPr id="540" name="获取图像"/>
          <p:cNvSpPr/>
          <p:nvPr/>
        </p:nvSpPr>
        <p:spPr>
          <a:xfrm>
            <a:off x="5966883" y="4660899"/>
            <a:ext cx="5492116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获取图像</a:t>
            </a:r>
          </a:p>
        </p:txBody>
      </p:sp>
      <p:sp>
        <p:nvSpPr>
          <p:cNvPr id="541" name="加载、播放、暂停音乐"/>
          <p:cNvSpPr/>
          <p:nvPr/>
        </p:nvSpPr>
        <p:spPr>
          <a:xfrm>
            <a:off x="6013450" y="5778498"/>
            <a:ext cx="4792218" cy="10811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加载、播放、暂停音乐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打飞机 - 逻辑实现下"/>
          <p:cNvSpPr txBox="1"/>
          <p:nvPr>
            <p:ph type="ctrTitle"/>
          </p:nvPr>
        </p:nvSpPr>
        <p:spPr>
          <a:xfrm>
            <a:off x="1270000" y="22309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打飞机 - 逻辑实现下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10、子弹类 Bullet"/>
          <p:cNvSpPr/>
          <p:nvPr/>
        </p:nvSpPr>
        <p:spPr>
          <a:xfrm>
            <a:off x="4074209" y="4400550"/>
            <a:ext cx="4856380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10、子弹类 Bullet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坐标 x、y…"/>
          <p:cNvSpPr/>
          <p:nvPr/>
        </p:nvSpPr>
        <p:spPr>
          <a:xfrm>
            <a:off x="7292923" y="404601"/>
            <a:ext cx="2451202" cy="2197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坐标 x、y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尺寸 size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速度 speed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移动方法 move()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绘画方法 draw()</a:t>
            </a:r>
          </a:p>
        </p:txBody>
      </p:sp>
      <p:sp>
        <p:nvSpPr>
          <p:cNvPr id="548" name="圆角矩形"/>
          <p:cNvSpPr/>
          <p:nvPr/>
        </p:nvSpPr>
        <p:spPr>
          <a:xfrm>
            <a:off x="2761605" y="3696653"/>
            <a:ext cx="6871990" cy="2039196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49" name="正方形"/>
          <p:cNvSpPr/>
          <p:nvPr/>
        </p:nvSpPr>
        <p:spPr>
          <a:xfrm>
            <a:off x="5562600" y="4081250"/>
            <a:ext cx="1270000" cy="12700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50" name="飞机类…"/>
          <p:cNvSpPr/>
          <p:nvPr/>
        </p:nvSpPr>
        <p:spPr>
          <a:xfrm>
            <a:off x="5562600" y="4307553"/>
            <a:ext cx="1270000" cy="8173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飞机类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Plane</a:t>
            </a:r>
          </a:p>
        </p:txBody>
      </p:sp>
      <p:sp>
        <p:nvSpPr>
          <p:cNvPr id="551" name="正方形"/>
          <p:cNvSpPr/>
          <p:nvPr/>
        </p:nvSpPr>
        <p:spPr>
          <a:xfrm>
            <a:off x="7883525" y="4081250"/>
            <a:ext cx="1270000" cy="12700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52" name="怪兽类…"/>
          <p:cNvSpPr/>
          <p:nvPr/>
        </p:nvSpPr>
        <p:spPr>
          <a:xfrm>
            <a:off x="7883525" y="4307553"/>
            <a:ext cx="1270000" cy="8173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怪兽类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Enemy</a:t>
            </a:r>
          </a:p>
        </p:txBody>
      </p:sp>
      <p:grpSp>
        <p:nvGrpSpPr>
          <p:cNvPr id="555" name="成组"/>
          <p:cNvGrpSpPr/>
          <p:nvPr/>
        </p:nvGrpSpPr>
        <p:grpSpPr>
          <a:xfrm>
            <a:off x="3241675" y="4081250"/>
            <a:ext cx="1270000" cy="1270002"/>
            <a:chOff x="0" y="0"/>
            <a:chExt cx="1270000" cy="1270001"/>
          </a:xfrm>
        </p:grpSpPr>
        <p:sp>
          <p:nvSpPr>
            <p:cNvPr id="553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rgbClr val="4EAD2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子弹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558" name="成组"/>
          <p:cNvGrpSpPr/>
          <p:nvPr/>
        </p:nvGrpSpPr>
        <p:grpSpPr>
          <a:xfrm>
            <a:off x="5562600" y="868151"/>
            <a:ext cx="1270000" cy="1270002"/>
            <a:chOff x="0" y="0"/>
            <a:chExt cx="1270000" cy="1270001"/>
          </a:xfrm>
        </p:grpSpPr>
        <p:sp>
          <p:nvSpPr>
            <p:cNvPr id="556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7" name="元素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559" name="继承"/>
          <p:cNvSpPr/>
          <p:nvPr/>
        </p:nvSpPr>
        <p:spPr>
          <a:xfrm>
            <a:off x="6381749" y="2849350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560" name="具体类"/>
          <p:cNvSpPr/>
          <p:nvPr/>
        </p:nvSpPr>
        <p:spPr>
          <a:xfrm>
            <a:off x="1428748" y="4481300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sp>
        <p:nvSpPr>
          <p:cNvPr id="561" name="线条"/>
          <p:cNvSpPr/>
          <p:nvPr/>
        </p:nvSpPr>
        <p:spPr>
          <a:xfrm flipV="1">
            <a:off x="6197600" y="2301452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2" name="线条"/>
          <p:cNvSpPr/>
          <p:nvPr/>
        </p:nvSpPr>
        <p:spPr>
          <a:xfrm flipH="1">
            <a:off x="4622031" y="4741650"/>
            <a:ext cx="830214" cy="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3" name="管理"/>
          <p:cNvSpPr/>
          <p:nvPr/>
        </p:nvSpPr>
        <p:spPr>
          <a:xfrm>
            <a:off x="4779142" y="4240000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  <p:sp>
        <p:nvSpPr>
          <p:cNvPr id="564" name="特有方法…"/>
          <p:cNvSpPr/>
          <p:nvPr/>
        </p:nvSpPr>
        <p:spPr>
          <a:xfrm>
            <a:off x="3083764" y="6062450"/>
            <a:ext cx="3010205" cy="2197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特有方法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向上移动 fly()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是否碰撞 hasCrash()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重写方法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绘制方法 draw()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11、飞机类 Plane"/>
          <p:cNvSpPr/>
          <p:nvPr/>
        </p:nvSpPr>
        <p:spPr>
          <a:xfrm>
            <a:off x="4073905" y="4400550"/>
            <a:ext cx="4856989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11、飞机类 Plane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坐标 x、y…"/>
          <p:cNvSpPr/>
          <p:nvPr/>
        </p:nvSpPr>
        <p:spPr>
          <a:xfrm>
            <a:off x="7292923" y="404601"/>
            <a:ext cx="2451202" cy="2197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坐标 x、y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尺寸 size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速度 speed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移动方法 move()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绘画方法 draw()</a:t>
            </a:r>
          </a:p>
        </p:txBody>
      </p:sp>
      <p:sp>
        <p:nvSpPr>
          <p:cNvPr id="569" name="圆角矩形"/>
          <p:cNvSpPr/>
          <p:nvPr/>
        </p:nvSpPr>
        <p:spPr>
          <a:xfrm>
            <a:off x="2761605" y="3696653"/>
            <a:ext cx="6871990" cy="2039196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70" name="正方形"/>
          <p:cNvSpPr/>
          <p:nvPr/>
        </p:nvSpPr>
        <p:spPr>
          <a:xfrm>
            <a:off x="5562600" y="4081250"/>
            <a:ext cx="1270000" cy="1270002"/>
          </a:xfrm>
          <a:prstGeom prst="rect">
            <a:avLst/>
          </a:prstGeom>
          <a:solidFill>
            <a:srgbClr val="4EAD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71" name="飞机类…"/>
          <p:cNvSpPr/>
          <p:nvPr/>
        </p:nvSpPr>
        <p:spPr>
          <a:xfrm>
            <a:off x="5562600" y="4307553"/>
            <a:ext cx="1270000" cy="8173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飞机类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Plane</a:t>
            </a:r>
          </a:p>
        </p:txBody>
      </p:sp>
      <p:sp>
        <p:nvSpPr>
          <p:cNvPr id="572" name="正方形"/>
          <p:cNvSpPr/>
          <p:nvPr/>
        </p:nvSpPr>
        <p:spPr>
          <a:xfrm>
            <a:off x="7883525" y="4081250"/>
            <a:ext cx="1270000" cy="12700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73" name="怪兽类…"/>
          <p:cNvSpPr/>
          <p:nvPr/>
        </p:nvSpPr>
        <p:spPr>
          <a:xfrm>
            <a:off x="7883525" y="4307553"/>
            <a:ext cx="1270000" cy="8173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怪兽类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Enemy</a:t>
            </a:r>
          </a:p>
        </p:txBody>
      </p:sp>
      <p:grpSp>
        <p:nvGrpSpPr>
          <p:cNvPr id="576" name="成组"/>
          <p:cNvGrpSpPr/>
          <p:nvPr/>
        </p:nvGrpSpPr>
        <p:grpSpPr>
          <a:xfrm>
            <a:off x="3241675" y="4081250"/>
            <a:ext cx="1270000" cy="1270002"/>
            <a:chOff x="0" y="0"/>
            <a:chExt cx="1270000" cy="1270001"/>
          </a:xfrm>
        </p:grpSpPr>
        <p:sp>
          <p:nvSpPr>
            <p:cNvPr id="574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5" name="子弹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579" name="成组"/>
          <p:cNvGrpSpPr/>
          <p:nvPr/>
        </p:nvGrpSpPr>
        <p:grpSpPr>
          <a:xfrm>
            <a:off x="5562600" y="868151"/>
            <a:ext cx="1270000" cy="1270002"/>
            <a:chOff x="0" y="0"/>
            <a:chExt cx="1270000" cy="1270001"/>
          </a:xfrm>
        </p:grpSpPr>
        <p:sp>
          <p:nvSpPr>
            <p:cNvPr id="577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8" name="元素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580" name="继承"/>
          <p:cNvSpPr/>
          <p:nvPr/>
        </p:nvSpPr>
        <p:spPr>
          <a:xfrm>
            <a:off x="6381749" y="2849350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581" name="具体类"/>
          <p:cNvSpPr/>
          <p:nvPr/>
        </p:nvSpPr>
        <p:spPr>
          <a:xfrm>
            <a:off x="1428748" y="4481300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sp>
        <p:nvSpPr>
          <p:cNvPr id="582" name="线条"/>
          <p:cNvSpPr/>
          <p:nvPr/>
        </p:nvSpPr>
        <p:spPr>
          <a:xfrm flipV="1">
            <a:off x="6197600" y="2301452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3" name="线条"/>
          <p:cNvSpPr/>
          <p:nvPr/>
        </p:nvSpPr>
        <p:spPr>
          <a:xfrm flipH="1">
            <a:off x="4622031" y="4741650"/>
            <a:ext cx="830214" cy="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4" name="管理"/>
          <p:cNvSpPr/>
          <p:nvPr/>
        </p:nvSpPr>
        <p:spPr>
          <a:xfrm>
            <a:off x="4779142" y="4240000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坐标 x、y…"/>
          <p:cNvSpPr/>
          <p:nvPr/>
        </p:nvSpPr>
        <p:spPr>
          <a:xfrm>
            <a:off x="7292923" y="404601"/>
            <a:ext cx="2451202" cy="2197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坐标 x、y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尺寸 size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速度 speed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移动方法 move()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绘画方法 draw()</a:t>
            </a:r>
          </a:p>
        </p:txBody>
      </p:sp>
      <p:sp>
        <p:nvSpPr>
          <p:cNvPr id="587" name="圆角矩形"/>
          <p:cNvSpPr/>
          <p:nvPr/>
        </p:nvSpPr>
        <p:spPr>
          <a:xfrm>
            <a:off x="2761605" y="3696653"/>
            <a:ext cx="6871990" cy="2039196"/>
          </a:xfrm>
          <a:prstGeom prst="roundRect">
            <a:avLst>
              <a:gd name="adj" fmla="val 15570"/>
            </a:avLst>
          </a:prstGeom>
          <a:solidFill>
            <a:schemeClr val="accent1">
              <a:lumOff val="16847"/>
              <a:alpha val="596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88" name="正方形"/>
          <p:cNvSpPr/>
          <p:nvPr/>
        </p:nvSpPr>
        <p:spPr>
          <a:xfrm>
            <a:off x="5562600" y="4081250"/>
            <a:ext cx="1270000" cy="1270002"/>
          </a:xfrm>
          <a:prstGeom prst="rect">
            <a:avLst/>
          </a:prstGeom>
          <a:solidFill>
            <a:srgbClr val="4EAD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89" name="飞机类…"/>
          <p:cNvSpPr/>
          <p:nvPr/>
        </p:nvSpPr>
        <p:spPr>
          <a:xfrm>
            <a:off x="5562600" y="4307553"/>
            <a:ext cx="1270000" cy="8173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飞机类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Plane</a:t>
            </a:r>
          </a:p>
        </p:txBody>
      </p:sp>
      <p:sp>
        <p:nvSpPr>
          <p:cNvPr id="590" name="正方形"/>
          <p:cNvSpPr/>
          <p:nvPr/>
        </p:nvSpPr>
        <p:spPr>
          <a:xfrm>
            <a:off x="7883525" y="4081250"/>
            <a:ext cx="1270000" cy="12700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1" name="怪兽类…"/>
          <p:cNvSpPr/>
          <p:nvPr/>
        </p:nvSpPr>
        <p:spPr>
          <a:xfrm>
            <a:off x="7883525" y="4307553"/>
            <a:ext cx="1270000" cy="8173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怪兽类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Enemy</a:t>
            </a:r>
          </a:p>
        </p:txBody>
      </p:sp>
      <p:grpSp>
        <p:nvGrpSpPr>
          <p:cNvPr id="594" name="成组"/>
          <p:cNvGrpSpPr/>
          <p:nvPr/>
        </p:nvGrpSpPr>
        <p:grpSpPr>
          <a:xfrm>
            <a:off x="3241675" y="4081250"/>
            <a:ext cx="1270000" cy="1270002"/>
            <a:chOff x="0" y="0"/>
            <a:chExt cx="1270000" cy="1270001"/>
          </a:xfrm>
        </p:grpSpPr>
        <p:sp>
          <p:nvSpPr>
            <p:cNvPr id="592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3" name="子弹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子弹类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Bullet</a:t>
              </a:r>
            </a:p>
          </p:txBody>
        </p:sp>
      </p:grpSp>
      <p:grpSp>
        <p:nvGrpSpPr>
          <p:cNvPr id="597" name="成组"/>
          <p:cNvGrpSpPr/>
          <p:nvPr/>
        </p:nvGrpSpPr>
        <p:grpSpPr>
          <a:xfrm>
            <a:off x="5562600" y="868151"/>
            <a:ext cx="1270000" cy="1270002"/>
            <a:chOff x="0" y="0"/>
            <a:chExt cx="1270000" cy="1270001"/>
          </a:xfrm>
        </p:grpSpPr>
        <p:sp>
          <p:nvSpPr>
            <p:cNvPr id="595" name="正方形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6" name="元素类…"/>
            <p:cNvSpPr/>
            <p:nvPr/>
          </p:nvSpPr>
          <p:spPr>
            <a:xfrm>
              <a:off x="0" y="226302"/>
              <a:ext cx="1270000" cy="817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元素类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Element</a:t>
              </a:r>
            </a:p>
          </p:txBody>
        </p:sp>
      </p:grpSp>
      <p:sp>
        <p:nvSpPr>
          <p:cNvPr id="598" name="继承"/>
          <p:cNvSpPr/>
          <p:nvPr/>
        </p:nvSpPr>
        <p:spPr>
          <a:xfrm>
            <a:off x="6381749" y="2849350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继承</a:t>
            </a:r>
          </a:p>
        </p:txBody>
      </p:sp>
      <p:sp>
        <p:nvSpPr>
          <p:cNvPr id="599" name="具体类"/>
          <p:cNvSpPr/>
          <p:nvPr/>
        </p:nvSpPr>
        <p:spPr>
          <a:xfrm>
            <a:off x="1428748" y="4481300"/>
            <a:ext cx="1028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具体类</a:t>
            </a:r>
          </a:p>
        </p:txBody>
      </p:sp>
      <p:sp>
        <p:nvSpPr>
          <p:cNvPr id="600" name="线条"/>
          <p:cNvSpPr/>
          <p:nvPr/>
        </p:nvSpPr>
        <p:spPr>
          <a:xfrm flipV="1">
            <a:off x="6197600" y="2301452"/>
            <a:ext cx="1" cy="127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1" name="线条"/>
          <p:cNvSpPr/>
          <p:nvPr/>
        </p:nvSpPr>
        <p:spPr>
          <a:xfrm flipH="1">
            <a:off x="4622031" y="4741650"/>
            <a:ext cx="830214" cy="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2" name="管理"/>
          <p:cNvSpPr/>
          <p:nvPr/>
        </p:nvSpPr>
        <p:spPr>
          <a:xfrm>
            <a:off x="4779142" y="4240000"/>
            <a:ext cx="622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管理</a:t>
            </a:r>
          </a:p>
        </p:txBody>
      </p:sp>
      <p:sp>
        <p:nvSpPr>
          <p:cNvPr id="603" name="特有属性…"/>
          <p:cNvSpPr/>
          <p:nvPr/>
        </p:nvSpPr>
        <p:spPr>
          <a:xfrm>
            <a:off x="3879630" y="5651498"/>
            <a:ext cx="6838494" cy="3873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特有属性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status、icon, bullets，bulletSpeed，bulletSize等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特有方法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修改位置 setPosition()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是否碰撞 hasCrash()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是否击中 hasHit() 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开始发射 startShoot()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重写方法</a:t>
            </a:r>
          </a:p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绘制方法 draw() + drawBullets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12、操作飞机"/>
          <p:cNvSpPr/>
          <p:nvPr/>
        </p:nvSpPr>
        <p:spPr>
          <a:xfrm>
            <a:off x="4582312" y="4400550"/>
            <a:ext cx="3840176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12、操作飞机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647700"/>
            <a:ext cx="4737100" cy="84582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字号: 50px;…"/>
          <p:cNvSpPr/>
          <p:nvPr/>
        </p:nvSpPr>
        <p:spPr>
          <a:xfrm>
            <a:off x="6952742" y="2051049"/>
            <a:ext cx="2909317" cy="825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字号: 50px;</a:t>
            </a:r>
          </a:p>
          <a:p>
            <a:pPr algn="l">
              <a:defRPr sz="2000"/>
            </a:pPr>
            <a:r>
              <a:t>阴影: 2px 8px 2px #000;</a:t>
            </a:r>
          </a:p>
        </p:txBody>
      </p:sp>
      <p:sp>
        <p:nvSpPr>
          <p:cNvPr id="134" name="矩形"/>
          <p:cNvSpPr/>
          <p:nvPr/>
        </p:nvSpPr>
        <p:spPr>
          <a:xfrm>
            <a:off x="2074837" y="3063180"/>
            <a:ext cx="3495726" cy="104641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135" name="线条"/>
          <p:cNvSpPr/>
          <p:nvPr/>
        </p:nvSpPr>
        <p:spPr>
          <a:xfrm flipV="1">
            <a:off x="5232399" y="2433786"/>
            <a:ext cx="1565177" cy="57611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" name="矩形"/>
          <p:cNvSpPr/>
          <p:nvPr/>
        </p:nvSpPr>
        <p:spPr>
          <a:xfrm>
            <a:off x="2628900" y="4292600"/>
            <a:ext cx="2387600" cy="189512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137" name="展示: block;…"/>
          <p:cNvSpPr/>
          <p:nvPr/>
        </p:nvSpPr>
        <p:spPr>
          <a:xfrm>
            <a:off x="6900671" y="4026926"/>
            <a:ext cx="3224531" cy="299797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展示: block;</a:t>
            </a:r>
          </a:p>
          <a:p>
            <a:pPr algn="l">
              <a:defRPr sz="2000"/>
            </a:pPr>
            <a:r>
              <a:t>按钮宽度: 140px;</a:t>
            </a:r>
          </a:p>
          <a:p>
            <a:pPr algn="l">
              <a:defRPr sz="2000"/>
            </a:pPr>
            <a:r>
              <a:t>按钮边框：1px solid #999;</a:t>
            </a:r>
          </a:p>
          <a:p>
            <a:pPr algn="l">
              <a:defRPr sz="2000"/>
            </a:pPr>
            <a:r>
              <a:t>边框圆角: 6px;</a:t>
            </a:r>
          </a:p>
          <a:p>
            <a:pPr algn="l">
              <a:defRPr sz="2000"/>
            </a:pPr>
            <a:r>
              <a:t>下边距: 14px;</a:t>
            </a:r>
          </a:p>
          <a:p>
            <a:pPr algn="l">
              <a:defRPr sz="2000"/>
            </a:pPr>
            <a:r>
              <a:t>背景: 无;</a:t>
            </a:r>
          </a:p>
          <a:p>
            <a:pPr algn="l">
              <a:defRPr sz="2000"/>
            </a:pPr>
            <a:r>
              <a:t>字号: 20px;</a:t>
            </a:r>
          </a:p>
          <a:p>
            <a:pPr algn="l">
              <a:defRPr sz="2000"/>
            </a:pPr>
            <a:r>
              <a:t>字体颜色: #fff;</a:t>
            </a:r>
          </a:p>
        </p:txBody>
      </p:sp>
      <p:sp>
        <p:nvSpPr>
          <p:cNvPr id="138" name="线条"/>
          <p:cNvSpPr/>
          <p:nvPr/>
        </p:nvSpPr>
        <p:spPr>
          <a:xfrm>
            <a:off x="5163235" y="5054638"/>
            <a:ext cx="1606105" cy="3498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垂直居中：…"/>
          <p:cNvSpPr/>
          <p:nvPr/>
        </p:nvSpPr>
        <p:spPr>
          <a:xfrm>
            <a:off x="6956552" y="7686327"/>
            <a:ext cx="5041127" cy="14023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垂直居中：</a:t>
            </a:r>
          </a:p>
          <a:p>
            <a:pPr algn="l">
              <a:defRPr sz="2000"/>
            </a:pPr>
            <a:r>
              <a:t>https://www.qianduan.net/css-to-achieve-the-vertical-center-of-the-five-kinds-of-methods/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image1.png" descr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517506" y="3037042"/>
            <a:ext cx="1321666" cy="3679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8" name="操作飞机"/>
          <p:cNvSpPr/>
          <p:nvPr/>
        </p:nvSpPr>
        <p:spPr>
          <a:xfrm>
            <a:off x="3631628" y="4400550"/>
            <a:ext cx="2552701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操作飞机</a:t>
            </a:r>
          </a:p>
        </p:txBody>
      </p:sp>
      <p:grpSp>
        <p:nvGrpSpPr>
          <p:cNvPr id="611" name="成组"/>
          <p:cNvGrpSpPr/>
          <p:nvPr/>
        </p:nvGrpSpPr>
        <p:grpSpPr>
          <a:xfrm>
            <a:off x="8172350" y="2954189"/>
            <a:ext cx="2067122" cy="1142654"/>
            <a:chOff x="0" y="0"/>
            <a:chExt cx="2067121" cy="1142652"/>
          </a:xfrm>
        </p:grpSpPr>
        <p:sp>
          <p:nvSpPr>
            <p:cNvPr id="609" name="矩形"/>
            <p:cNvSpPr/>
            <p:nvPr/>
          </p:nvSpPr>
          <p:spPr>
            <a:xfrm>
              <a:off x="0" y="98951"/>
              <a:ext cx="2067122" cy="9447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创建飞机"/>
            <p:cNvSpPr/>
            <p:nvPr/>
          </p:nvSpPr>
          <p:spPr>
            <a:xfrm>
              <a:off x="0" y="0"/>
              <a:ext cx="2067122" cy="1142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创建飞机</a:t>
              </a:r>
            </a:p>
          </p:txBody>
        </p:sp>
      </p:grpSp>
      <p:grpSp>
        <p:nvGrpSpPr>
          <p:cNvPr id="614" name="成组"/>
          <p:cNvGrpSpPr/>
          <p:nvPr/>
        </p:nvGrpSpPr>
        <p:grpSpPr>
          <a:xfrm>
            <a:off x="8172350" y="5656757"/>
            <a:ext cx="2067122" cy="1142654"/>
            <a:chOff x="0" y="0"/>
            <a:chExt cx="2067121" cy="1142652"/>
          </a:xfrm>
        </p:grpSpPr>
        <p:sp>
          <p:nvSpPr>
            <p:cNvPr id="612" name="矩形"/>
            <p:cNvSpPr/>
            <p:nvPr/>
          </p:nvSpPr>
          <p:spPr>
            <a:xfrm>
              <a:off x="0" y="98951"/>
              <a:ext cx="2067122" cy="9447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3" name="更新飞机"/>
            <p:cNvSpPr/>
            <p:nvPr/>
          </p:nvSpPr>
          <p:spPr>
            <a:xfrm>
              <a:off x="0" y="0"/>
              <a:ext cx="2067122" cy="1142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更新飞机</a:t>
              </a:r>
            </a:p>
          </p:txBody>
        </p:sp>
      </p:grpSp>
      <p:grpSp>
        <p:nvGrpSpPr>
          <p:cNvPr id="617" name="成组"/>
          <p:cNvGrpSpPr/>
          <p:nvPr/>
        </p:nvGrpSpPr>
        <p:grpSpPr>
          <a:xfrm>
            <a:off x="8172350" y="4305473"/>
            <a:ext cx="2067122" cy="1142654"/>
            <a:chOff x="0" y="0"/>
            <a:chExt cx="2067121" cy="1142652"/>
          </a:xfrm>
        </p:grpSpPr>
        <p:sp>
          <p:nvSpPr>
            <p:cNvPr id="615" name="矩形"/>
            <p:cNvSpPr/>
            <p:nvPr/>
          </p:nvSpPr>
          <p:spPr>
            <a:xfrm>
              <a:off x="0" y="98951"/>
              <a:ext cx="2067122" cy="9447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6" name="绘制飞机"/>
            <p:cNvSpPr/>
            <p:nvPr/>
          </p:nvSpPr>
          <p:spPr>
            <a:xfrm>
              <a:off x="0" y="0"/>
              <a:ext cx="2067122" cy="1142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绘制飞机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image1.png" descr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517506" y="3037042"/>
            <a:ext cx="1321666" cy="3679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0" name="操作飞机"/>
          <p:cNvSpPr/>
          <p:nvPr/>
        </p:nvSpPr>
        <p:spPr>
          <a:xfrm>
            <a:off x="3631628" y="4400550"/>
            <a:ext cx="2552701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操作飞机</a:t>
            </a:r>
          </a:p>
        </p:txBody>
      </p:sp>
      <p:sp>
        <p:nvSpPr>
          <p:cNvPr id="621" name="创建飞机"/>
          <p:cNvSpPr/>
          <p:nvPr/>
        </p:nvSpPr>
        <p:spPr>
          <a:xfrm>
            <a:off x="8172350" y="3053141"/>
            <a:ext cx="2067122" cy="94475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创建飞机</a:t>
            </a:r>
          </a:p>
        </p:txBody>
      </p:sp>
      <p:sp>
        <p:nvSpPr>
          <p:cNvPr id="622" name="更新飞机"/>
          <p:cNvSpPr/>
          <p:nvPr/>
        </p:nvSpPr>
        <p:spPr>
          <a:xfrm>
            <a:off x="8172350" y="4354949"/>
            <a:ext cx="2067122" cy="9447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更新飞机</a:t>
            </a:r>
          </a:p>
        </p:txBody>
      </p:sp>
      <p:sp>
        <p:nvSpPr>
          <p:cNvPr id="623" name="绘制飞机"/>
          <p:cNvSpPr/>
          <p:nvPr/>
        </p:nvSpPr>
        <p:spPr>
          <a:xfrm>
            <a:off x="8172350" y="5656757"/>
            <a:ext cx="2067122" cy="9447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绘制飞机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plane_1.png" descr="plane_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699" y="3663949"/>
            <a:ext cx="1549401" cy="1206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6" name="尺寸： 60* 45"/>
          <p:cNvSpPr txBox="1"/>
          <p:nvPr/>
        </p:nvSpPr>
        <p:spPr>
          <a:xfrm>
            <a:off x="5507990" y="5109633"/>
            <a:ext cx="198882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尺寸： 60* 45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image1.png" descr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517506" y="3037042"/>
            <a:ext cx="1321666" cy="3679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9" name="操作飞机"/>
          <p:cNvSpPr/>
          <p:nvPr/>
        </p:nvSpPr>
        <p:spPr>
          <a:xfrm>
            <a:off x="3631628" y="4400550"/>
            <a:ext cx="2552701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操作飞机</a:t>
            </a:r>
          </a:p>
        </p:txBody>
      </p:sp>
      <p:sp>
        <p:nvSpPr>
          <p:cNvPr id="630" name="创建飞机"/>
          <p:cNvSpPr/>
          <p:nvPr/>
        </p:nvSpPr>
        <p:spPr>
          <a:xfrm>
            <a:off x="8172350" y="3053141"/>
            <a:ext cx="2067122" cy="9447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创建飞机</a:t>
            </a:r>
          </a:p>
        </p:txBody>
      </p:sp>
      <p:sp>
        <p:nvSpPr>
          <p:cNvPr id="631" name="更新飞机"/>
          <p:cNvSpPr/>
          <p:nvPr/>
        </p:nvSpPr>
        <p:spPr>
          <a:xfrm>
            <a:off x="8172350" y="4354949"/>
            <a:ext cx="2067122" cy="9447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更新飞机</a:t>
            </a:r>
          </a:p>
        </p:txBody>
      </p:sp>
      <p:sp>
        <p:nvSpPr>
          <p:cNvPr id="632" name="绘制飞机"/>
          <p:cNvSpPr/>
          <p:nvPr/>
        </p:nvSpPr>
        <p:spPr>
          <a:xfrm>
            <a:off x="8172350" y="5656757"/>
            <a:ext cx="2067122" cy="94475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绘制飞机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image1.png" descr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517506" y="3037042"/>
            <a:ext cx="1321666" cy="3679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5" name="操作飞机"/>
          <p:cNvSpPr/>
          <p:nvPr/>
        </p:nvSpPr>
        <p:spPr>
          <a:xfrm>
            <a:off x="3631628" y="4400550"/>
            <a:ext cx="2552701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操作飞机</a:t>
            </a:r>
          </a:p>
        </p:txBody>
      </p:sp>
      <p:sp>
        <p:nvSpPr>
          <p:cNvPr id="636" name="创建飞机"/>
          <p:cNvSpPr/>
          <p:nvPr/>
        </p:nvSpPr>
        <p:spPr>
          <a:xfrm>
            <a:off x="8172350" y="3053141"/>
            <a:ext cx="2067122" cy="9447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创建飞机</a:t>
            </a:r>
          </a:p>
        </p:txBody>
      </p:sp>
      <p:sp>
        <p:nvSpPr>
          <p:cNvPr id="637" name="更新飞机"/>
          <p:cNvSpPr/>
          <p:nvPr/>
        </p:nvSpPr>
        <p:spPr>
          <a:xfrm>
            <a:off x="8172350" y="4354949"/>
            <a:ext cx="2067122" cy="94475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更新飞机</a:t>
            </a:r>
          </a:p>
        </p:txBody>
      </p:sp>
      <p:sp>
        <p:nvSpPr>
          <p:cNvPr id="638" name="绘制飞机"/>
          <p:cNvSpPr/>
          <p:nvPr/>
        </p:nvSpPr>
        <p:spPr>
          <a:xfrm>
            <a:off x="8172350" y="5656757"/>
            <a:ext cx="2067122" cy="9447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绘制飞机</a:t>
            </a:r>
          </a:p>
        </p:txBody>
      </p:sp>
      <p:sp>
        <p:nvSpPr>
          <p:cNvPr id="639" name="飞机可以手动移动"/>
          <p:cNvSpPr/>
          <p:nvPr/>
        </p:nvSpPr>
        <p:spPr>
          <a:xfrm>
            <a:off x="4620683" y="7330016"/>
            <a:ext cx="2552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飞机可以手动移动</a:t>
            </a:r>
          </a:p>
        </p:txBody>
      </p:sp>
      <p:sp>
        <p:nvSpPr>
          <p:cNvPr id="640" name="飞机自动射击（管理子弹）"/>
          <p:cNvSpPr/>
          <p:nvPr/>
        </p:nvSpPr>
        <p:spPr>
          <a:xfrm>
            <a:off x="4616450" y="7956549"/>
            <a:ext cx="3771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飞机自动射击（管理子弹）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0" y="1981200"/>
            <a:ext cx="6350000" cy="2540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43" name="手指触屏操作"/>
          <p:cNvSpPr txBox="1"/>
          <p:nvPr/>
        </p:nvSpPr>
        <p:spPr>
          <a:xfrm>
            <a:off x="5302250" y="4627033"/>
            <a:ext cx="2400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手指触屏操作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0" y="1981199"/>
            <a:ext cx="6350000" cy="2540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46" name="手指触屏操作"/>
          <p:cNvSpPr txBox="1"/>
          <p:nvPr/>
        </p:nvSpPr>
        <p:spPr>
          <a:xfrm>
            <a:off x="5302250" y="4627033"/>
            <a:ext cx="2400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手指触屏操作</a:t>
            </a:r>
          </a:p>
        </p:txBody>
      </p:sp>
      <p:sp>
        <p:nvSpPr>
          <p:cNvPr id="647" name="1.监听手指触摸事件"/>
          <p:cNvSpPr txBox="1"/>
          <p:nvPr/>
        </p:nvSpPr>
        <p:spPr>
          <a:xfrm>
            <a:off x="5059781" y="5572124"/>
            <a:ext cx="28852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r>
              <a:t>1.监听手指触摸事件</a:t>
            </a:r>
          </a:p>
        </p:txBody>
      </p:sp>
      <p:sp>
        <p:nvSpPr>
          <p:cNvPr id="648" name="2.计算手指滑动距离"/>
          <p:cNvSpPr txBox="1"/>
          <p:nvPr/>
        </p:nvSpPr>
        <p:spPr>
          <a:xfrm>
            <a:off x="5059781" y="6385983"/>
            <a:ext cx="28852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r>
              <a:t>2.计算手指滑动距离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0" y="1981200"/>
            <a:ext cx="6350000" cy="2540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1" name="手指触屏操作"/>
          <p:cNvSpPr txBox="1"/>
          <p:nvPr/>
        </p:nvSpPr>
        <p:spPr>
          <a:xfrm>
            <a:off x="5302250" y="4627033"/>
            <a:ext cx="2400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手指触屏操作</a:t>
            </a:r>
          </a:p>
        </p:txBody>
      </p:sp>
      <p:sp>
        <p:nvSpPr>
          <p:cNvPr id="652" name="1.监听手指触摸事件"/>
          <p:cNvSpPr txBox="1"/>
          <p:nvPr/>
        </p:nvSpPr>
        <p:spPr>
          <a:xfrm>
            <a:off x="5059781" y="5572125"/>
            <a:ext cx="28852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r>
              <a:t>1.监听手指触摸事件</a:t>
            </a:r>
          </a:p>
        </p:txBody>
      </p:sp>
      <p:sp>
        <p:nvSpPr>
          <p:cNvPr id="653" name="2.计算手指滑动距离"/>
          <p:cNvSpPr txBox="1"/>
          <p:nvPr/>
        </p:nvSpPr>
        <p:spPr>
          <a:xfrm>
            <a:off x="5059781" y="6385983"/>
            <a:ext cx="28852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r>
              <a:t>2.计算手指滑动距离</a:t>
            </a:r>
          </a:p>
        </p:txBody>
      </p:sp>
      <p:sp>
        <p:nvSpPr>
          <p:cNvPr id="654" name="手指滑动的距离 = touchmove 坐标 - touchstart 坐标…"/>
          <p:cNvSpPr txBox="1"/>
          <p:nvPr/>
        </p:nvSpPr>
        <p:spPr>
          <a:xfrm>
            <a:off x="3440599" y="7199841"/>
            <a:ext cx="7150304" cy="94864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手指滑动的距离 = touchmove 坐标 - touchstart 坐标</a:t>
            </a:r>
          </a:p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新飞机的位置 = 旧飞机的位置 + 手指滑动的距离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13、击中逻辑"/>
          <p:cNvSpPr/>
          <p:nvPr/>
        </p:nvSpPr>
        <p:spPr>
          <a:xfrm>
            <a:off x="4582312" y="4400550"/>
            <a:ext cx="3840176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13、击中逻辑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判断击中 = 飞机某个子弹击中某个怪兽"/>
          <p:cNvSpPr/>
          <p:nvPr/>
        </p:nvSpPr>
        <p:spPr>
          <a:xfrm>
            <a:off x="2875568" y="3892550"/>
            <a:ext cx="9353398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判断击中 = 飞机某个子弹击中某个怪兽</a:t>
            </a:r>
          </a:p>
        </p:txBody>
      </p:sp>
      <p:sp>
        <p:nvSpPr>
          <p:cNvPr id="659" name="击中后 = 子弹消失、敌人爆炸"/>
          <p:cNvSpPr/>
          <p:nvPr/>
        </p:nvSpPr>
        <p:spPr>
          <a:xfrm>
            <a:off x="2875568" y="5179483"/>
            <a:ext cx="9353398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击中后 = 子弹消失、敌人爆炸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642698"/>
            <a:ext cx="4737100" cy="84682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矩形"/>
          <p:cNvSpPr/>
          <p:nvPr/>
        </p:nvSpPr>
        <p:spPr>
          <a:xfrm>
            <a:off x="1795437" y="3240980"/>
            <a:ext cx="4054526" cy="357296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423" y="1215192"/>
            <a:ext cx="8341954" cy="64718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2" name="碰撞检测"/>
          <p:cNvSpPr/>
          <p:nvPr/>
        </p:nvSpPr>
        <p:spPr>
          <a:xfrm>
            <a:off x="2028901" y="692149"/>
            <a:ext cx="9353398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碰撞检测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423" y="1215192"/>
            <a:ext cx="8341954" cy="64718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5" name="碰撞检测"/>
          <p:cNvSpPr/>
          <p:nvPr/>
        </p:nvSpPr>
        <p:spPr>
          <a:xfrm>
            <a:off x="2028901" y="692149"/>
            <a:ext cx="9353398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碰撞检测</a:t>
            </a:r>
          </a:p>
        </p:txBody>
      </p:sp>
      <p:sp>
        <p:nvSpPr>
          <p:cNvPr id="666" name="涉及飞机的 hasHit 方法 以及 子弹的 hasCrash 方法"/>
          <p:cNvSpPr txBox="1"/>
          <p:nvPr/>
        </p:nvSpPr>
        <p:spPr>
          <a:xfrm>
            <a:off x="2174811" y="8054590"/>
            <a:ext cx="8655178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涉及飞机的 </a:t>
            </a:r>
            <a:r>
              <a:rPr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hasHit</a:t>
            </a:r>
            <a:r>
              <a:t> 方法 以及 子弹的 </a:t>
            </a:r>
            <a:r>
              <a:rPr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hasCrash</a:t>
            </a:r>
            <a:r>
              <a:t> 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正方形"/>
          <p:cNvSpPr/>
          <p:nvPr/>
        </p:nvSpPr>
        <p:spPr>
          <a:xfrm>
            <a:off x="9855200" y="3810000"/>
            <a:ext cx="812801" cy="812801"/>
          </a:xfrm>
          <a:prstGeom prst="rect">
            <a:avLst/>
          </a:prstGeom>
          <a:solidFill>
            <a:srgbClr val="FFFFFF"/>
          </a:solidFill>
          <a:ln w="25400">
            <a:solidFill>
              <a:srgbClr val="DDDDDD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669" name="敌人状态变更"/>
          <p:cNvSpPr/>
          <p:nvPr/>
        </p:nvSpPr>
        <p:spPr>
          <a:xfrm>
            <a:off x="4713122" y="1397000"/>
            <a:ext cx="3924301" cy="990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敌人状态变更</a:t>
            </a:r>
          </a:p>
        </p:txBody>
      </p:sp>
      <p:sp>
        <p:nvSpPr>
          <p:cNvPr id="670" name="normal"/>
          <p:cNvSpPr/>
          <p:nvPr/>
        </p:nvSpPr>
        <p:spPr>
          <a:xfrm>
            <a:off x="2645003" y="5217770"/>
            <a:ext cx="108539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normal</a:t>
            </a:r>
          </a:p>
        </p:txBody>
      </p:sp>
      <p:sp>
        <p:nvSpPr>
          <p:cNvPr id="671" name="booming"/>
          <p:cNvSpPr/>
          <p:nvPr/>
        </p:nvSpPr>
        <p:spPr>
          <a:xfrm>
            <a:off x="5997092" y="5217770"/>
            <a:ext cx="1356361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booming</a:t>
            </a:r>
          </a:p>
        </p:txBody>
      </p:sp>
      <p:sp>
        <p:nvSpPr>
          <p:cNvPr id="672" name="boomed"/>
          <p:cNvSpPr/>
          <p:nvPr/>
        </p:nvSpPr>
        <p:spPr>
          <a:xfrm>
            <a:off x="9620148" y="5217770"/>
            <a:ext cx="128290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boomed</a:t>
            </a:r>
          </a:p>
        </p:txBody>
      </p:sp>
      <p:sp>
        <p:nvSpPr>
          <p:cNvPr id="673" name="怪兽消失"/>
          <p:cNvSpPr/>
          <p:nvPr/>
        </p:nvSpPr>
        <p:spPr>
          <a:xfrm>
            <a:off x="9594850" y="5772150"/>
            <a:ext cx="1333501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怪兽消失</a:t>
            </a:r>
          </a:p>
        </p:txBody>
      </p:sp>
      <p:sp>
        <p:nvSpPr>
          <p:cNvPr id="674" name="箭头"/>
          <p:cNvSpPr/>
          <p:nvPr/>
        </p:nvSpPr>
        <p:spPr>
          <a:xfrm>
            <a:off x="4295775" y="3581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675" name="箭头"/>
          <p:cNvSpPr/>
          <p:nvPr/>
        </p:nvSpPr>
        <p:spPr>
          <a:xfrm>
            <a:off x="7978775" y="3581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pic>
        <p:nvPicPr>
          <p:cNvPr id="676" name="enemy_small.png" descr="enemy_smal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3708400"/>
            <a:ext cx="1371601" cy="1016001"/>
          </a:xfrm>
          <a:prstGeom prst="rect">
            <a:avLst/>
          </a:prstGeom>
          <a:ln w="25400">
            <a:solidFill>
              <a:srgbClr val="D6D5D5"/>
            </a:solidFill>
            <a:miter lim="400000"/>
            <a:headEnd/>
            <a:tailEnd/>
          </a:ln>
        </p:spPr>
      </p:pic>
      <p:pic>
        <p:nvPicPr>
          <p:cNvPr id="677" name="boom_small.png" descr="boom_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72" y="3810000"/>
            <a:ext cx="812801" cy="812801"/>
          </a:xfrm>
          <a:prstGeom prst="rect">
            <a:avLst/>
          </a:prstGeom>
          <a:ln w="25400">
            <a:solidFill>
              <a:srgbClr val="D6D5D5"/>
            </a:solidFill>
            <a:miter lim="400000"/>
            <a:headEnd/>
            <a:tailEnd/>
          </a:ln>
        </p:spPr>
      </p:pic>
      <p:sp>
        <p:nvSpPr>
          <p:cNvPr id="678" name="持续 6 帧"/>
          <p:cNvSpPr/>
          <p:nvPr/>
        </p:nvSpPr>
        <p:spPr>
          <a:xfrm>
            <a:off x="5951931" y="5772150"/>
            <a:ext cx="1367638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持续 6 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正方形"/>
          <p:cNvSpPr/>
          <p:nvPr/>
        </p:nvSpPr>
        <p:spPr>
          <a:xfrm>
            <a:off x="9855200" y="3810000"/>
            <a:ext cx="812800" cy="812800"/>
          </a:xfrm>
          <a:prstGeom prst="rect">
            <a:avLst/>
          </a:prstGeom>
          <a:solidFill>
            <a:srgbClr val="FFFFFF"/>
          </a:solidFill>
          <a:ln w="25400">
            <a:solidFill>
              <a:srgbClr val="DDDDDD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681" name="敌人状态变更"/>
          <p:cNvSpPr/>
          <p:nvPr/>
        </p:nvSpPr>
        <p:spPr>
          <a:xfrm>
            <a:off x="4713122" y="1397000"/>
            <a:ext cx="3924301" cy="990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敌人状态变更</a:t>
            </a:r>
          </a:p>
        </p:txBody>
      </p:sp>
      <p:sp>
        <p:nvSpPr>
          <p:cNvPr id="682" name="normal"/>
          <p:cNvSpPr/>
          <p:nvPr/>
        </p:nvSpPr>
        <p:spPr>
          <a:xfrm>
            <a:off x="2645003" y="5217770"/>
            <a:ext cx="108539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normal</a:t>
            </a:r>
          </a:p>
        </p:txBody>
      </p:sp>
      <p:sp>
        <p:nvSpPr>
          <p:cNvPr id="683" name="booming"/>
          <p:cNvSpPr/>
          <p:nvPr/>
        </p:nvSpPr>
        <p:spPr>
          <a:xfrm>
            <a:off x="5997092" y="5217770"/>
            <a:ext cx="1356361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booming</a:t>
            </a:r>
          </a:p>
        </p:txBody>
      </p:sp>
      <p:sp>
        <p:nvSpPr>
          <p:cNvPr id="684" name="boomed"/>
          <p:cNvSpPr/>
          <p:nvPr/>
        </p:nvSpPr>
        <p:spPr>
          <a:xfrm>
            <a:off x="9620148" y="5217770"/>
            <a:ext cx="128290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boomed</a:t>
            </a:r>
          </a:p>
        </p:txBody>
      </p:sp>
      <p:sp>
        <p:nvSpPr>
          <p:cNvPr id="685" name="怪兽消失"/>
          <p:cNvSpPr/>
          <p:nvPr/>
        </p:nvSpPr>
        <p:spPr>
          <a:xfrm>
            <a:off x="9594850" y="5772150"/>
            <a:ext cx="1333501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怪兽消失</a:t>
            </a:r>
          </a:p>
        </p:txBody>
      </p:sp>
      <p:sp>
        <p:nvSpPr>
          <p:cNvPr id="686" name="箭头"/>
          <p:cNvSpPr/>
          <p:nvPr/>
        </p:nvSpPr>
        <p:spPr>
          <a:xfrm>
            <a:off x="4295775" y="3581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687" name="箭头"/>
          <p:cNvSpPr/>
          <p:nvPr/>
        </p:nvSpPr>
        <p:spPr>
          <a:xfrm>
            <a:off x="7978775" y="3581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pic>
        <p:nvPicPr>
          <p:cNvPr id="688" name="enemy_small.png" descr="enemy_smal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3708400"/>
            <a:ext cx="1371600" cy="1016000"/>
          </a:xfrm>
          <a:prstGeom prst="rect">
            <a:avLst/>
          </a:prstGeom>
          <a:ln w="25400">
            <a:solidFill>
              <a:srgbClr val="D6D5D5"/>
            </a:solidFill>
            <a:miter lim="400000"/>
            <a:headEnd/>
            <a:tailEnd/>
          </a:ln>
        </p:spPr>
      </p:pic>
      <p:pic>
        <p:nvPicPr>
          <p:cNvPr id="689" name="boom_small.png" descr="boom_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72" y="3810000"/>
            <a:ext cx="812801" cy="812800"/>
          </a:xfrm>
          <a:prstGeom prst="rect">
            <a:avLst/>
          </a:prstGeom>
          <a:ln w="25400">
            <a:solidFill>
              <a:srgbClr val="D6D5D5"/>
            </a:solidFill>
            <a:miter lim="400000"/>
            <a:headEnd/>
            <a:tailEnd/>
          </a:ln>
        </p:spPr>
      </p:pic>
      <p:sp>
        <p:nvSpPr>
          <p:cNvPr id="690" name="敌人类需要新增一个状态处理函数 booming"/>
          <p:cNvSpPr/>
          <p:nvPr/>
        </p:nvSpPr>
        <p:spPr>
          <a:xfrm>
            <a:off x="3003384" y="7435849"/>
            <a:ext cx="7343776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敌人类需要新增一个状态处理函数 </a:t>
            </a:r>
            <a:r>
              <a:rPr>
                <a:solidFill>
                  <a:srgbClr val="CC503E"/>
                </a:solidFill>
              </a:rPr>
              <a:t>booming</a:t>
            </a:r>
            <a:endParaRPr>
              <a:solidFill>
                <a:srgbClr val="CC503E"/>
              </a:solidFill>
            </a:endParaRPr>
          </a:p>
        </p:txBody>
      </p:sp>
      <p:sp>
        <p:nvSpPr>
          <p:cNvPr id="691" name="持续 6 帧"/>
          <p:cNvSpPr/>
          <p:nvPr/>
        </p:nvSpPr>
        <p:spPr>
          <a:xfrm>
            <a:off x="5951931" y="5772150"/>
            <a:ext cx="1367638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持续 6 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14、判断游戏结束"/>
          <p:cNvSpPr/>
          <p:nvPr/>
        </p:nvSpPr>
        <p:spPr>
          <a:xfrm>
            <a:off x="3972712" y="4400550"/>
            <a:ext cx="5059376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14、判断游戏结束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游戏结束 = 飞机碰撞某个怪兽"/>
          <p:cNvSpPr/>
          <p:nvPr/>
        </p:nvSpPr>
        <p:spPr>
          <a:xfrm>
            <a:off x="1825701" y="4400550"/>
            <a:ext cx="9353398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游戏结束 = 飞机碰撞某个怪兽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主角也需要状态变更"/>
          <p:cNvSpPr/>
          <p:nvPr/>
        </p:nvSpPr>
        <p:spPr>
          <a:xfrm>
            <a:off x="3760622" y="1397000"/>
            <a:ext cx="5829301" cy="990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主角也需要状态变更</a:t>
            </a:r>
          </a:p>
        </p:txBody>
      </p:sp>
      <p:sp>
        <p:nvSpPr>
          <p:cNvPr id="698" name="normal"/>
          <p:cNvSpPr/>
          <p:nvPr/>
        </p:nvSpPr>
        <p:spPr>
          <a:xfrm>
            <a:off x="2645003" y="5217770"/>
            <a:ext cx="108539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normal</a:t>
            </a:r>
          </a:p>
        </p:txBody>
      </p:sp>
      <p:sp>
        <p:nvSpPr>
          <p:cNvPr id="699" name="booming"/>
          <p:cNvSpPr/>
          <p:nvPr/>
        </p:nvSpPr>
        <p:spPr>
          <a:xfrm>
            <a:off x="5997092" y="5217770"/>
            <a:ext cx="1356361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booming</a:t>
            </a:r>
          </a:p>
        </p:txBody>
      </p:sp>
      <p:sp>
        <p:nvSpPr>
          <p:cNvPr id="700" name="boomed"/>
          <p:cNvSpPr/>
          <p:nvPr/>
        </p:nvSpPr>
        <p:spPr>
          <a:xfrm>
            <a:off x="9620148" y="5217770"/>
            <a:ext cx="128290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boomed</a:t>
            </a:r>
          </a:p>
        </p:txBody>
      </p:sp>
      <p:sp>
        <p:nvSpPr>
          <p:cNvPr id="701" name="消失"/>
          <p:cNvSpPr/>
          <p:nvPr/>
        </p:nvSpPr>
        <p:spPr>
          <a:xfrm>
            <a:off x="9594850" y="5772150"/>
            <a:ext cx="1333501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消失</a:t>
            </a:r>
          </a:p>
        </p:txBody>
      </p:sp>
      <p:sp>
        <p:nvSpPr>
          <p:cNvPr id="702" name="箭头"/>
          <p:cNvSpPr/>
          <p:nvPr/>
        </p:nvSpPr>
        <p:spPr>
          <a:xfrm>
            <a:off x="4295775" y="3581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703" name="箭头"/>
          <p:cNvSpPr/>
          <p:nvPr/>
        </p:nvSpPr>
        <p:spPr>
          <a:xfrm>
            <a:off x="7978775" y="3581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704" name="主角也需要新增一个状态处理函数 booming"/>
          <p:cNvSpPr/>
          <p:nvPr/>
        </p:nvSpPr>
        <p:spPr>
          <a:xfrm>
            <a:off x="3003384" y="7435849"/>
            <a:ext cx="7343776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主角也需要新增一个状态处理函数 </a:t>
            </a:r>
            <a:r>
              <a:rPr>
                <a:solidFill>
                  <a:srgbClr val="CC503E"/>
                </a:solidFill>
              </a:rPr>
              <a:t>booming</a:t>
            </a:r>
            <a:endParaRPr>
              <a:solidFill>
                <a:srgbClr val="CC503E"/>
              </a:solidFill>
            </a:endParaRPr>
          </a:p>
        </p:txBody>
      </p:sp>
      <p:sp>
        <p:nvSpPr>
          <p:cNvPr id="705" name="持续 10 帧"/>
          <p:cNvSpPr/>
          <p:nvPr/>
        </p:nvSpPr>
        <p:spPr>
          <a:xfrm>
            <a:off x="5867196" y="5772150"/>
            <a:ext cx="1537108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持续 10 帧</a:t>
            </a:r>
          </a:p>
        </p:txBody>
      </p:sp>
      <p:pic>
        <p:nvPicPr>
          <p:cNvPr id="706" name="plane_1.png" descr="plane_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0" y="3748616"/>
            <a:ext cx="1549401" cy="1206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07" name="boom_big.png" descr="boom_b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49" y="3945466"/>
            <a:ext cx="812801" cy="812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14、其余细节"/>
          <p:cNvSpPr/>
          <p:nvPr/>
        </p:nvSpPr>
        <p:spPr>
          <a:xfrm>
            <a:off x="3972712" y="4400550"/>
            <a:ext cx="5059376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14、其余细节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1、分数的展示：…"/>
          <p:cNvSpPr txBox="1"/>
          <p:nvPr/>
        </p:nvSpPr>
        <p:spPr>
          <a:xfrm>
            <a:off x="3218941" y="3040357"/>
            <a:ext cx="6566917" cy="106515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 b="1">
                <a:latin typeface="+mn-lt"/>
                <a:ea typeface="+mn-ea"/>
                <a:cs typeface="+mn-cs"/>
                <a:sym typeface="Helvetica Neue"/>
              </a:defRPr>
            </a:pPr>
            <a:r>
              <a:t>1、分数的展示：</a:t>
            </a:r>
          </a:p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可以规定击杀小飞机 100分、击杀打飞机1000分</a:t>
            </a:r>
          </a:p>
        </p:txBody>
      </p:sp>
      <p:sp>
        <p:nvSpPr>
          <p:cNvPr id="712" name="2、游戏设置修改游戏参数：…"/>
          <p:cNvSpPr txBox="1"/>
          <p:nvPr/>
        </p:nvSpPr>
        <p:spPr>
          <a:xfrm>
            <a:off x="3218941" y="4200290"/>
            <a:ext cx="5600701" cy="106515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 b="1">
                <a:latin typeface="+mn-lt"/>
                <a:ea typeface="+mn-ea"/>
                <a:cs typeface="+mn-cs"/>
                <a:sym typeface="Helvetica Neue"/>
              </a:defRPr>
            </a:pPr>
            <a:r>
              <a:t>2、游戏设置修改游戏参数：</a:t>
            </a:r>
          </a:p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游戏设置的事件处理然后修改游戏的参数</a:t>
            </a:r>
          </a:p>
        </p:txBody>
      </p:sp>
      <p:sp>
        <p:nvSpPr>
          <p:cNvPr id="713" name="3、游戏结束展示…"/>
          <p:cNvSpPr txBox="1"/>
          <p:nvPr/>
        </p:nvSpPr>
        <p:spPr>
          <a:xfrm>
            <a:off x="3218941" y="5360224"/>
            <a:ext cx="4991101" cy="106515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 b="1">
                <a:latin typeface="+mn-lt"/>
                <a:ea typeface="+mn-ea"/>
                <a:cs typeface="+mn-cs"/>
                <a:sym typeface="Helvetica Neue"/>
              </a:defRPr>
            </a:pPr>
            <a:r>
              <a:t>3、游戏结束展示</a:t>
            </a:r>
          </a:p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游戏结束展示结果，然后可点击重玩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项目总结"/>
          <p:cNvSpPr txBox="1"/>
          <p:nvPr>
            <p:ph type="ctrTitle"/>
          </p:nvPr>
        </p:nvSpPr>
        <p:spPr>
          <a:xfrm>
            <a:off x="1270000" y="22309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项目总结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642698"/>
            <a:ext cx="4737100" cy="84682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矩形"/>
          <p:cNvSpPr/>
          <p:nvPr/>
        </p:nvSpPr>
        <p:spPr>
          <a:xfrm>
            <a:off x="1795437" y="3240980"/>
            <a:ext cx="4054526" cy="357296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146" name="宽度: 80%;…"/>
          <p:cNvSpPr/>
          <p:nvPr/>
        </p:nvSpPr>
        <p:spPr>
          <a:xfrm>
            <a:off x="6561480" y="3052613"/>
            <a:ext cx="4671061" cy="394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    宽度: 80%;</a:t>
            </a:r>
          </a:p>
          <a:p>
            <a:pPr algn="l"/>
            <a:r>
              <a:t>    内边距: 14px;</a:t>
            </a:r>
          </a:p>
          <a:p>
            <a:pPr algn="l"/>
            <a:r>
              <a:t>    边框: 2px solid #ffffff;</a:t>
            </a:r>
          </a:p>
          <a:p>
            <a:pPr algn="l"/>
            <a:r>
              <a:t>    背景颜色: #070808;</a:t>
            </a:r>
          </a:p>
          <a:p>
            <a:pPr algn="l"/>
            <a:r>
              <a:t>    需要垂直居中</a:t>
            </a:r>
          </a:p>
          <a:p>
            <a:pPr algn="l"/>
            <a:r>
              <a:t>    css盒子模式类型: border-box;</a:t>
            </a:r>
          </a:p>
          <a:p>
            <a:pPr algn="l"/>
            <a:r>
              <a:t>    文本居中</a:t>
            </a:r>
          </a:p>
          <a:p>
            <a:pPr algn="l"/>
            <a:r>
              <a:t>    边框圆角: 8px;</a:t>
            </a:r>
          </a:p>
          <a:p>
            <a:pPr lvl="1" algn="l"/>
            <a:r>
              <a:t>    按钮字号：18px;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十天训练营…"/>
          <p:cNvSpPr txBox="1"/>
          <p:nvPr>
            <p:ph type="ctrTitle"/>
          </p:nvPr>
        </p:nvSpPr>
        <p:spPr>
          <a:xfrm>
            <a:off x="1270000" y="29421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十天训练营</a:t>
            </a:r>
          </a:p>
          <a:p>
            <a:r>
              <a:t>结业仪式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最终总结"/>
          <p:cNvSpPr txBox="1"/>
          <p:nvPr>
            <p:ph type="ctrTitle"/>
          </p:nvPr>
        </p:nvSpPr>
        <p:spPr>
          <a:xfrm>
            <a:off x="1270000" y="22309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最终总结</a:t>
            </a:r>
          </a:p>
        </p:txBody>
      </p:sp>
      <p:pic>
        <p:nvPicPr>
          <p:cNvPr id="72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最终总结"/>
          <p:cNvSpPr txBox="1"/>
          <p:nvPr>
            <p:ph type="ctrTitle"/>
          </p:nvPr>
        </p:nvSpPr>
        <p:spPr>
          <a:xfrm>
            <a:off x="1270000" y="22309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最终总结</a:t>
            </a:r>
          </a:p>
        </p:txBody>
      </p:sp>
      <p:pic>
        <p:nvPicPr>
          <p:cNvPr id="72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最终总结"/>
          <p:cNvSpPr txBox="1"/>
          <p:nvPr>
            <p:ph type="ctrTitle"/>
          </p:nvPr>
        </p:nvSpPr>
        <p:spPr>
          <a:xfrm>
            <a:off x="1270000" y="22309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最终总结</a:t>
            </a:r>
          </a:p>
        </p:txBody>
      </p:sp>
      <p:pic>
        <p:nvPicPr>
          <p:cNvPr id="72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最终总结"/>
          <p:cNvSpPr txBox="1"/>
          <p:nvPr>
            <p:ph type="ctrTitle"/>
          </p:nvPr>
        </p:nvSpPr>
        <p:spPr>
          <a:xfrm>
            <a:off x="1270000" y="22309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最终总结</a:t>
            </a:r>
          </a:p>
        </p:txBody>
      </p:sp>
      <p:pic>
        <p:nvPicPr>
          <p:cNvPr id="72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最终总结"/>
          <p:cNvSpPr txBox="1"/>
          <p:nvPr>
            <p:ph type="ctrTitle"/>
          </p:nvPr>
        </p:nvSpPr>
        <p:spPr>
          <a:xfrm>
            <a:off x="1270000" y="22309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最终总结</a:t>
            </a:r>
          </a:p>
        </p:txBody>
      </p:sp>
      <p:pic>
        <p:nvPicPr>
          <p:cNvPr id="73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最终总结"/>
          <p:cNvSpPr txBox="1"/>
          <p:nvPr>
            <p:ph type="ctrTitle"/>
          </p:nvPr>
        </p:nvSpPr>
        <p:spPr>
          <a:xfrm>
            <a:off x="1270000" y="22309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最终总结</a:t>
            </a:r>
          </a:p>
        </p:txBody>
      </p:sp>
      <p:pic>
        <p:nvPicPr>
          <p:cNvPr id="73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结业感言"/>
          <p:cNvSpPr txBox="1"/>
          <p:nvPr>
            <p:ph type="ctrTitle"/>
          </p:nvPr>
        </p:nvSpPr>
        <p:spPr>
          <a:xfrm>
            <a:off x="1270000" y="2230966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结业感言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623597"/>
            <a:ext cx="4737100" cy="85064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" name="矩形"/>
          <p:cNvSpPr/>
          <p:nvPr/>
        </p:nvSpPr>
        <p:spPr>
          <a:xfrm>
            <a:off x="1795437" y="3240980"/>
            <a:ext cx="4054526" cy="357296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623597"/>
            <a:ext cx="4737100" cy="85064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" name="矩形"/>
          <p:cNvSpPr/>
          <p:nvPr/>
        </p:nvSpPr>
        <p:spPr>
          <a:xfrm>
            <a:off x="1795437" y="3240980"/>
            <a:ext cx="4054526" cy="357296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/>
        </p:txBody>
      </p:sp>
      <p:sp>
        <p:nvSpPr>
          <p:cNvPr id="153" name="设置选项下外边距： 10px…"/>
          <p:cNvSpPr/>
          <p:nvPr/>
        </p:nvSpPr>
        <p:spPr>
          <a:xfrm>
            <a:off x="6998258" y="3559858"/>
            <a:ext cx="3715818" cy="263388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设置选项下外边距： 10px</a:t>
            </a:r>
          </a:p>
          <a:p>
            <a:pPr algn="l"/>
            <a:r>
              <a:t>字体居中</a:t>
            </a:r>
          </a:p>
          <a:p>
            <a:pPr algn="l"/>
            <a:r>
              <a:t>下拉选项背景：白色</a:t>
            </a:r>
          </a:p>
          <a:p>
            <a:pPr algn="l"/>
            <a:r>
              <a:t>下拉选项无圆角</a:t>
            </a:r>
          </a:p>
          <a:p>
            <a:pPr algn="l"/>
            <a:r>
              <a:t>下拉选项宽度：100px</a:t>
            </a:r>
          </a:p>
          <a:p>
            <a:pPr algn="l"/>
            <a:r>
              <a:t>下拉选项左外边距：10px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2955</Words>
  <Application>WPS 演示</Application>
  <PresentationFormat/>
  <Paragraphs>682</Paragraphs>
  <Slides>77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White</vt:lpstr>
      <vt:lpstr>打飞机讲解 - UI 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打飞机 - 逻辑实现上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打飞机 - 逻辑实现下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项目总结</vt:lpstr>
      <vt:lpstr>结业仪式</vt:lpstr>
      <vt:lpstr>最终总结</vt:lpstr>
      <vt:lpstr>最终总结</vt:lpstr>
      <vt:lpstr>最终总结</vt:lpstr>
      <vt:lpstr>最终总结</vt:lpstr>
      <vt:lpstr>最终总结</vt:lpstr>
      <vt:lpstr>最终总结</vt:lpstr>
      <vt:lpstr>结业感言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打飞机讲解 - UI 实现</dc:title>
  <dc:creator/>
  <cp:lastModifiedBy>v_jzqiu</cp:lastModifiedBy>
  <cp:revision>1</cp:revision>
  <dcterms:created xsi:type="dcterms:W3CDTF">2017-10-26T13:23:39Z</dcterms:created>
  <dcterms:modified xsi:type="dcterms:W3CDTF">2017-10-26T13:23:39Z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