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31"/>
  </p:normalViewPr>
  <p:slideViewPr>
    <p:cSldViewPr snapToGrid="0" snapToObjects="1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BB83-A487-48C3-A8A6-226753098D78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2F-DD8E-4FD6-89FE-1D57606A443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9FD-199A-434B-B459-6B67BCFAFC5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F79-071E-4772-9771-D4E67DB67836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4585-C7DA-4069-8491-F680173C274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4411-12FE-4475-AAB7-D77BAE07C3A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5CF3-11CF-4536-A0A3-3167712DA8E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AC96-B083-4653-885C-32FC5E40780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D5-0161-480B-9D32-DE10925F7845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B12-96C2-4D93-A133-4C2173370B6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CDF-2574-42C4-BB5F-5BE408FCC76D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2412-DDD0-4F18-85EB-00A7E986871B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8FB-AE57-4FBB-BBC5-321685B54174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B74C-DBA8-4581-A0DE-7A83ADA1A88E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BAE-C3D0-4035-9A40-CFC45D081C55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C0-8DD5-407D-9A50-070FCFECC0B9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F77B-8A5C-48C7-BB35-2284747014F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Project2 interim presentation: Linear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mixed model with non-normal distribution of random components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Speaker: </a:t>
            </a:r>
            <a:r>
              <a:rPr lang="en-US" sz="2400" dirty="0" err="1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linear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</a:t>
                </a:r>
                <a:r>
                  <a:rPr lang="en-US" b="1" dirty="0" smtClean="0"/>
                  <a:t>NOT</a:t>
                </a:r>
                <a:r>
                  <a:rPr lang="en-US" b="1" dirty="0" smtClean="0"/>
                  <a:t> NORMALLY</a:t>
                </a:r>
                <a:r>
                  <a:rPr lang="en-US" dirty="0" smtClean="0"/>
                  <a:t> </a:t>
                </a:r>
                <a:r>
                  <a:rPr lang="en-US" dirty="0"/>
                  <a:t>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smtClean="0"/>
                  <a:t>Type I/II </a:t>
                </a:r>
                <a:r>
                  <a:rPr lang="en-US" dirty="0"/>
                  <a:t>error for the fixed effects hypothesis testing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  <a:blipFill rotWithShape="0">
                <a:blip r:embed="rId3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z="1000" smtClean="0">
                <a:solidFill>
                  <a:schemeClr val="tx1"/>
                </a:solidFill>
              </a:rPr>
              <a:t>1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359685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4" y="1218441"/>
            <a:ext cx="5837440" cy="47562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Simulation settings:</a:t>
            </a:r>
          </a:p>
          <a:p>
            <a:pPr lvl="1"/>
            <a:r>
              <a:rPr lang="en-US" dirty="0" smtClean="0"/>
              <a:t>3 settings of subjects: </a:t>
            </a:r>
            <a:endParaRPr lang="en-US" dirty="0" smtClean="0"/>
          </a:p>
          <a:p>
            <a:pPr lvl="2"/>
            <a:r>
              <a:rPr lang="en-US" sz="1600" dirty="0" smtClean="0"/>
              <a:t>Number </a:t>
            </a:r>
            <a:r>
              <a:rPr lang="en-US" sz="1600" dirty="0"/>
              <a:t>of subjects </a:t>
            </a:r>
            <a:r>
              <a:rPr lang="en-US" sz="1600" dirty="0" smtClean="0"/>
              <a:t>=</a:t>
            </a:r>
            <a:r>
              <a:rPr lang="en-US" sz="1600" dirty="0" smtClean="0"/>
              <a:t>20, 200, 1000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 settings fixed </a:t>
            </a:r>
            <a:r>
              <a:rPr lang="en-US" dirty="0"/>
              <a:t>components : </a:t>
            </a:r>
          </a:p>
          <a:p>
            <a:pPr lvl="2"/>
            <a:r>
              <a:rPr lang="en-US" sz="1600" dirty="0" smtClean="0"/>
              <a:t>Treatment</a:t>
            </a:r>
            <a:endParaRPr lang="en-US" sz="1600" dirty="0" smtClean="0"/>
          </a:p>
          <a:p>
            <a:pPr lvl="2"/>
            <a:r>
              <a:rPr lang="en-US" sz="1600" dirty="0" smtClean="0"/>
              <a:t>Time (integers):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</a:t>
            </a:r>
            <a:r>
              <a:rPr lang="en-US" sz="1600" dirty="0" smtClean="0"/>
              <a:t>4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9 </a:t>
            </a:r>
            <a:endParaRPr lang="en-US" sz="1600" dirty="0" smtClean="0"/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interaction between time and </a:t>
            </a:r>
            <a:r>
              <a:rPr lang="en-US" sz="1600" dirty="0" smtClean="0"/>
              <a:t>treatment</a:t>
            </a:r>
          </a:p>
          <a:p>
            <a:pPr lvl="1"/>
            <a:r>
              <a:rPr lang="en-US" dirty="0" smtClean="0"/>
              <a:t>2 kinds distribution:</a:t>
            </a:r>
          </a:p>
          <a:p>
            <a:pPr lvl="2"/>
            <a:r>
              <a:rPr lang="en-US" sz="1600" dirty="0"/>
              <a:t>Error: a independent model error structure. </a:t>
            </a:r>
          </a:p>
          <a:p>
            <a:pPr lvl="2"/>
            <a:r>
              <a:rPr lang="en-US" sz="1600" dirty="0"/>
              <a:t>Random components: </a:t>
            </a:r>
          </a:p>
          <a:p>
            <a:pPr lvl="3"/>
            <a:r>
              <a:rPr lang="en-US" sz="1600" dirty="0" smtClean="0"/>
              <a:t>Skewed: log normal distribution</a:t>
            </a:r>
            <a:endParaRPr lang="en-US" sz="1600" dirty="0"/>
          </a:p>
          <a:p>
            <a:pPr lvl="3"/>
            <a:r>
              <a:rPr lang="en-US" sz="1600" dirty="0" smtClean="0"/>
              <a:t>Mixture: mixed two normal distribution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500 number of simulation for </a:t>
            </a:r>
            <a:r>
              <a:rPr lang="en-US" sz="1600" dirty="0"/>
              <a:t>each </a:t>
            </a:r>
            <a:r>
              <a:rPr lang="en-US" sz="1600" dirty="0" smtClean="0"/>
              <a:t>setting</a:t>
            </a:r>
            <a:endParaRPr lang="en-US" sz="1600" dirty="0" smtClean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9007" y="1194327"/>
            <a:ext cx="583716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take a longitudinal clinical trial dataset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Subjects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equally and randomly assigned to a treatment group and a control group.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They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followed up for several time points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Measurements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collected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time points.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 txBox="1">
            <a:spLocks/>
          </p:cNvSpPr>
          <p:nvPr/>
        </p:nvSpPr>
        <p:spPr>
          <a:xfrm>
            <a:off x="5621804" y="3575707"/>
            <a:ext cx="5837440" cy="2398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Analyses</a:t>
            </a:r>
            <a:r>
              <a:rPr lang="en-US" sz="1600" b="1" dirty="0"/>
              <a:t>: 2 kinds </a:t>
            </a:r>
            <a:r>
              <a:rPr lang="en-US" sz="1600" b="1" dirty="0" smtClean="0"/>
              <a:t>linear mixed models: </a:t>
            </a:r>
            <a:endParaRPr lang="en-US" sz="1600" b="1" dirty="0"/>
          </a:p>
          <a:p>
            <a:pPr lvl="1"/>
            <a:r>
              <a:rPr lang="en-US" dirty="0"/>
              <a:t>Random intercept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Random intercept and slope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We assumed that the random components are normally distributed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1945525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</a:t>
                          </a:r>
                          <a:r>
                            <a:rPr lang="en-US" sz="1400" kern="1200" dirty="0" smtClean="0"/>
                            <a:t>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 smtClean="0"/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/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(2)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gridSpan="2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1. Random </a:t>
                          </a:r>
                          <a:r>
                            <a:rPr lang="en-US" sz="1400" b="1" kern="1200" dirty="0" smtClean="0"/>
                            <a:t>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</a:t>
                          </a:r>
                          <a:r>
                            <a:rPr lang="en-US" sz="1400" kern="1200" dirty="0" smtClean="0"/>
                            <a:t>1.1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 smtClean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/>
                                    <m:t>0</m:t>
                                  </m:r>
                                  <m:r>
                                    <a:rPr lang="en-US" sz="1400" kern="1200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kern="1200" dirty="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/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/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/>
                                <m:t>(5,3)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/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</a:t>
                          </a:r>
                          <a:r>
                            <a:rPr lang="en-US" sz="1400" kern="1200" dirty="0" smtClean="0"/>
                            <a:t>1.2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smtClean="0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/>
                                            <m:t>0</m:t>
                                          </m:r>
                                          <m:r>
                                            <a:rPr lang="en-US" sz="1400" kern="1200" smtClean="0"/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/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kern="1200" dirty="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/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/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/>
                                <m:t>(</m:t>
                              </m:r>
                              <m:d>
                                <m:dPr>
                                  <m:ctrlPr>
                                    <a:rPr lang="en-US" sz="14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smtClean="0"/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kern="1200" smtClean="0"/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kern="1200" dirty="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/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, </m:t>
                              </m:r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/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~</m:t>
                              </m:r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2. Random </a:t>
                          </a:r>
                          <a:r>
                            <a:rPr lang="en-US" sz="1400" b="1" kern="1200" dirty="0" smtClean="0"/>
                            <a:t>variables follow mixture distribution:</a:t>
                          </a:r>
                          <a:r>
                            <a:rPr lang="en-US" sz="1400" kern="1200" dirty="0" smtClean="0"/>
                            <a:t>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</a:t>
                          </a:r>
                          <a:r>
                            <a:rPr lang="en-US" sz="1400" kern="1200" dirty="0" smtClean="0"/>
                            <a:t>2.1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 smtClean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/>
                                    <m:t>0</m:t>
                                  </m:r>
                                  <m:r>
                                    <a:rPr lang="en-US" sz="1400" kern="1200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kern="1200" dirty="0" smtClean="0"/>
                                  </m:ctrlPr>
                                </m:fPr>
                                <m:num>
                                  <m:r>
                                    <a:rPr lang="en-US" sz="1400" kern="120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/>
                                <m:t>×</m:t>
                              </m:r>
                              <m:r>
                                <a:rPr lang="en-US" sz="1400" kern="1200" dirty="0" smtClean="0"/>
                                <m:t>𝑁</m:t>
                              </m:r>
                              <m:d>
                                <m:dPr>
                                  <m:ctrlPr>
                                    <a:rPr lang="en-US" sz="1400" kern="1200" dirty="0" smtClean="0"/>
                                  </m:ctrlPr>
                                </m:dPr>
                                <m:e>
                                  <m:r>
                                    <a:rPr lang="en-US" sz="1400" kern="1200" dirty="0" smtClean="0"/>
                                    <m:t>0,3</m:t>
                                  </m:r>
                                </m:e>
                              </m:d>
                              <m:r>
                                <a:rPr lang="en-US" sz="1400" kern="1200" dirty="0" smtClean="0"/>
                                <m:t>+</m:t>
                              </m:r>
                              <m:f>
                                <m:fPr>
                                  <m:ctrlPr>
                                    <a:rPr lang="en-US" sz="1400" kern="1200" dirty="0" smtClean="0"/>
                                  </m:ctrlPr>
                                </m:fPr>
                                <m:num>
                                  <m:r>
                                    <a:rPr lang="en-US" sz="1400" kern="1200" dirty="0" smtClean="0"/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/>
                                <m:t>×</m:t>
                              </m:r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(0,6)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/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</a:t>
                          </a:r>
                          <a:r>
                            <a:rPr lang="en-US" sz="1400" kern="1200" dirty="0" smtClean="0"/>
                            <a:t>2.2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smtClean="0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/>
                                            <m:t>0</m:t>
                                          </m:r>
                                          <m:r>
                                            <a:rPr lang="en-US" sz="1400" kern="1200" smtClean="0"/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/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kern="1200" dirty="0" smtClean="0"/>
                                  </m:ctrlPr>
                                </m:fPr>
                                <m:num>
                                  <m:r>
                                    <a:rPr lang="en-US" sz="1400" kern="120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/>
                                <m:t>×</m:t>
                              </m:r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</m:t>
                              </m:r>
                              <m:d>
                                <m:dPr>
                                  <m:ctrlPr>
                                    <a:rPr lang="en-US" sz="14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/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kern="1200" dirty="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/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/>
                                <m:t>)+</m:t>
                              </m:r>
                              <m:f>
                                <m:fPr>
                                  <m:ctrlPr>
                                    <a:rPr lang="en-US" sz="1400" kern="1200" dirty="0" smtClean="0"/>
                                  </m:ctrlPr>
                                </m:fPr>
                                <m:num>
                                  <m:r>
                                    <a:rPr lang="en-US" sz="1400" kern="1200" dirty="0" smtClean="0"/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/>
                                <m:t>×</m:t>
                              </m:r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</m:t>
                              </m:r>
                              <m:d>
                                <m:dPr>
                                  <m:ctrlPr>
                                    <a:rPr lang="en-US" sz="14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/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kern="1200" dirty="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400" kern="1200" dirty="0" smtClean="0"/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/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/>
                                <m:t>)</m:t>
                              </m:r>
                            </m:oMath>
                          </a14:m>
                          <a:r>
                            <a:rPr lang="en-US" sz="1400" kern="1200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/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/>
                                <m:t>𝑁</m:t>
                              </m:r>
                              <m:r>
                                <a:rPr lang="en-US" sz="1400" kern="1200" dirty="0" smtClean="0"/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/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 smtClean="0"/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kern="1200" smtClean="0"/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(1)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kern="1200" smtClean="0"/>
                                  </m:ctrlPr>
                                </m:sSubPr>
                                <m:e>
                                  <m:r>
                                    <a:rPr lang="en-US" sz="1400" kern="1200"/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(0.25)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1945525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972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</a:t>
                          </a:r>
                          <a:r>
                            <a:rPr lang="en-US" sz="1400" kern="1200" dirty="0" smtClean="0"/>
                            <a:t>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375510" r="-1306475" b="-524490"/>
                          </a:stretch>
                        </a:blipFill>
                      </a:tcPr>
                    </a:tc>
                    <a:tc rowSpan="6" gridSpan="2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718" t="-63668" r="-110" b="-5882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466000" r="-1306475" b="-414000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577551" r="-1306475" b="-3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677551" r="-1306475" b="-2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840" b="-4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1141</TotalTime>
  <Words>300</Words>
  <Application>Microsoft Office PowerPoint</Application>
  <PresentationFormat>Widescreen</PresentationFormat>
  <Paragraphs>96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Project2 interim presentation: Linear mixed model with non-normal distribution of random components Speaker: Zhou,Wenru Group3 members: Zhang, Lingdi; Zhuang, Yaxu; Zhou, Wenru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76</cp:revision>
  <dcterms:created xsi:type="dcterms:W3CDTF">2018-10-14T23:42:32Z</dcterms:created>
  <dcterms:modified xsi:type="dcterms:W3CDTF">2018-10-17T00:21:08Z</dcterms:modified>
</cp:coreProperties>
</file>