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8" r:id="rId2"/>
    <p:sldId id="269" r:id="rId3"/>
    <p:sldId id="258" r:id="rId4"/>
    <p:sldId id="270" r:id="rId5"/>
    <p:sldId id="271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3631"/>
  </p:normalViewPr>
  <p:slideViewPr>
    <p:cSldViewPr snapToGrid="0" snapToObjects="1">
      <p:cViewPr varScale="1">
        <p:scale>
          <a:sx n="105" d="100"/>
          <a:sy n="105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FE26544-A2A0-433D-A557-3D89E45D051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DCDEB94-E61A-4508-A99B-23E32EE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66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522DE7-FF97-48A4-8E7B-2EB615A0A2A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3ED544E-CDB0-4D43-95A8-50404D91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1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44E-CDB0-4D43-95A8-50404D9111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8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44E-CDB0-4D43-95A8-50404D9111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3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F879-9772-4F3F-9654-C8FB07EA60CE}" type="datetime1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4E-05CC-48C1-9692-753362BE41CD}" type="datetime1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3BCE-C969-4306-9F17-2CFE8726F002}" type="datetime1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42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BC13-E30D-47C7-AD82-DC36621BFE82}" type="datetime1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65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A784-6231-4182-A88D-CED7B3A58F55}" type="datetime1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010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CB17-14BC-4054-BC4A-4A3039C17EDD}" type="datetime1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12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5E8B-302D-42DD-8E79-D62A627106B7}" type="datetime1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2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CB18-F756-4389-BEC7-2868A8F65484}" type="datetime1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AA63-CC11-494E-80B1-F9D3680E9477}" type="datetime1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2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616C-D874-43B9-93ED-C99691896B85}" type="datetime1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EBBA-5B99-45D6-BE11-EE0C8533094B}" type="datetime1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F68B-68AD-4954-8BB7-BF3EC1267EB9}" type="datetime1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7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7506-7574-46F7-BC05-E2A5F6A2C7E0}" type="datetime1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38E7-A7A9-4DEF-82F4-1E1F2D304363}" type="datetime1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FB51-6308-4B89-B5FF-D97A3DE94EC2}" type="datetime1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D6C-1716-43AF-BF3B-A733AF24DC2B}" type="datetime1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4FB4-E08A-434D-9115-BCFF91710E38}" type="datetime1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BB4555-5C41-AB4E-AF47-7E61B4A9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71" y="348113"/>
            <a:ext cx="11008057" cy="105091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Project2 final presentation: Linear mixed model with non-normal distribution of random components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/>
              <a:t>Speaker: </a:t>
            </a:r>
            <a:r>
              <a:rPr lang="en-US" sz="2400" dirty="0" err="1" smtClean="0"/>
              <a:t>Zhou,Wenru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9B7DB3B7-AA04-EB40-9807-E1F03014F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1985"/>
            <a:ext cx="8596668" cy="388077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Goal: investigate if </a:t>
            </a:r>
            <a:r>
              <a:rPr lang="en-US" dirty="0"/>
              <a:t>the random effects distribution is </a:t>
            </a:r>
            <a:r>
              <a:rPr lang="en-US" b="1" dirty="0" smtClean="0"/>
              <a:t>NOT NORMALLY</a:t>
            </a:r>
            <a:r>
              <a:rPr lang="en-US" dirty="0" smtClean="0"/>
              <a:t> </a:t>
            </a:r>
            <a:r>
              <a:rPr lang="en-US" dirty="0"/>
              <a:t>distributed, </a:t>
            </a:r>
            <a:r>
              <a:rPr lang="en-US" dirty="0" smtClean="0"/>
              <a:t>what would happen </a:t>
            </a:r>
            <a:r>
              <a:rPr lang="en-US" dirty="0"/>
              <a:t>to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stimation </a:t>
            </a:r>
            <a:r>
              <a:rPr lang="en-US" dirty="0"/>
              <a:t>of fixed effects</a:t>
            </a:r>
            <a:r>
              <a:rPr lang="en-US" dirty="0">
                <a:effectLst/>
              </a:rPr>
              <a:t>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standard errors estimates of the fixed effects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Type I/II </a:t>
            </a:r>
            <a:r>
              <a:rPr lang="en-US" dirty="0"/>
              <a:t>error for the fixed effects hypothesis testing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B5ABBD12-F1F4-6143-A67D-2DCE70C17F44}"/>
              </a:ext>
            </a:extLst>
          </p:cNvPr>
          <p:cNvSpPr txBox="1">
            <a:spLocks/>
          </p:cNvSpPr>
          <p:nvPr/>
        </p:nvSpPr>
        <p:spPr>
          <a:xfrm>
            <a:off x="677334" y="4675793"/>
            <a:ext cx="5837440" cy="1113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600" b="1" dirty="0" smtClean="0"/>
              <a:t>Analyses</a:t>
            </a:r>
            <a:r>
              <a:rPr lang="en-US" sz="1600" b="1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smtClean="0"/>
              <a:t>2 </a:t>
            </a:r>
            <a:r>
              <a:rPr lang="en-US" sz="1600" b="1" dirty="0"/>
              <a:t>kinds </a:t>
            </a:r>
            <a:r>
              <a:rPr lang="en-US" sz="1600" b="1" dirty="0" smtClean="0"/>
              <a:t>linear mixed models: </a:t>
            </a:r>
            <a:endParaRPr lang="en-US" sz="1600" b="1" dirty="0"/>
          </a:p>
          <a:p>
            <a:pPr lvl="1"/>
            <a:r>
              <a:rPr lang="en-US" dirty="0"/>
              <a:t>Random intercept </a:t>
            </a:r>
            <a:r>
              <a:rPr lang="en-US" dirty="0" smtClean="0"/>
              <a:t>model</a:t>
            </a:r>
            <a:endParaRPr lang="en-US" dirty="0"/>
          </a:p>
          <a:p>
            <a:pPr lvl="1"/>
            <a:r>
              <a:rPr lang="en-US" dirty="0"/>
              <a:t>Random intercept and slope </a:t>
            </a:r>
            <a:r>
              <a:rPr lang="en-US" dirty="0" smtClean="0"/>
              <a:t>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model and </a:t>
            </a:r>
            <a:r>
              <a:rPr lang="en-US" dirty="0" smtClean="0"/>
              <a:t>distribution of random effect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974" y="3819271"/>
            <a:ext cx="4688028" cy="2749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835021"/>
            <a:ext cx="4634314" cy="271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06388" y="1850143"/>
                <a:ext cx="7386125" cy="1609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 Math" panose="02040503050406030204" pitchFamily="18" charset="0"/>
                  </a:rPr>
                  <a:t>Random intercept model: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𝑡𝑟𝑒𝑎𝑡𝑚𝑒𝑛𝑡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𝑡𝑟𝑒𝑎𝑡𝑚𝑒𝑛𝑡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Random intercept and slope model</a:t>
                </a:r>
                <a:r>
                  <a:rPr lang="en-US" sz="1600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en-US" sz="160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</a:rPr>
                  <a:t>: </a:t>
                </a:r>
                <a:r>
                  <a:rPr lang="en-US" sz="1600" dirty="0">
                    <a:latin typeface="Cambria Math" panose="02040503050406030204" pitchFamily="18" charset="0"/>
                  </a:rPr>
                  <a:t>fixed intercept and slope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: random intercept.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random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slope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time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388" y="1850143"/>
                <a:ext cx="7386125" cy="1609287"/>
              </a:xfrm>
              <a:prstGeom prst="rect">
                <a:avLst/>
              </a:prstGeom>
              <a:blipFill rotWithShape="0">
                <a:blip r:embed="rId4"/>
                <a:stretch>
                  <a:fillRect l="-413" t="-1521" b="-4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33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7FFAC6-5999-CE46-BA63-3F88FD4F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52" y="353610"/>
            <a:ext cx="8596668" cy="54655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 case we </a:t>
            </a:r>
            <a:r>
              <a:rPr lang="en-US" sz="3600" dirty="0" smtClean="0"/>
              <a:t>would study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825403"/>
                  </p:ext>
                </p:extLst>
              </p:nvPr>
            </p:nvGraphicFramePr>
            <p:xfrm>
              <a:off x="163773" y="881106"/>
              <a:ext cx="11915450" cy="4705879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2397108"/>
                    <a:gridCol w="4062421"/>
                    <a:gridCol w="1350362"/>
                    <a:gridCol w="1568474"/>
                    <a:gridCol w="2537085"/>
                  </a:tblGrid>
                  <a:tr h="297614">
                    <a:tc gridSpan="5"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600" b="1" u="none" strike="noStrike" kern="1200" dirty="0" smtClean="0">
                              <a:effectLst/>
                            </a:rPr>
                            <a:t>Simulation settings </a:t>
                          </a:r>
                          <a:r>
                            <a:rPr lang="en-US" sz="1600" b="1" u="none" strike="noStrike" kern="1200" dirty="0" smtClean="0">
                              <a:effectLst/>
                            </a:rPr>
                            <a:t>(replicates=500</a:t>
                          </a:r>
                          <a:r>
                            <a:rPr lang="en-US" sz="1600" b="1" u="none" strike="noStrike" kern="1200" dirty="0" smtClean="0">
                              <a:effectLst/>
                            </a:rPr>
                            <a:t>)</a:t>
                          </a:r>
                          <a:endParaRPr lang="en-US" sz="1600" b="1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76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Items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Values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76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Subject size 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20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200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1000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76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time points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0~4, 0~9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76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Sample size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100, 200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1000, 2000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5000, 10000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76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>
                              <a:effectLst/>
                            </a:rPr>
                            <a:t>Intercept</a:t>
                          </a:r>
                          <a:endParaRPr lang="en-US" sz="16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 smtClean="0">
                              <a:effectLst/>
                            </a:rPr>
                            <a:t>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76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Time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0.5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 smtClean="0">
                              <a:effectLst/>
                            </a:rPr>
                            <a:t>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76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 smtClean="0">
                              <a:effectLst/>
                            </a:rPr>
                            <a:t>Treatment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 smtClean="0">
                              <a:effectLst/>
                            </a:rPr>
                            <a:t>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76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 smtClean="0">
                              <a:effectLst/>
                            </a:rPr>
                            <a:t>Treatment*time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0.25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 smtClean="0">
                              <a:effectLst/>
                            </a:rPr>
                            <a:t>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76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Error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N(0.3)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2973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 smtClean="0">
                              <a:effectLst/>
                            </a:rPr>
                            <a:t>Random</a:t>
                          </a:r>
                          <a:r>
                            <a:rPr lang="en-US" sz="1600" u="none" strike="noStrike" baseline="0" dirty="0" smtClean="0">
                              <a:effectLst/>
                            </a:rPr>
                            <a:t> </a:t>
                          </a:r>
                          <a:r>
                            <a:rPr lang="en-US" sz="1600" u="none" strike="noStrike" dirty="0" smtClean="0">
                              <a:effectLst/>
                            </a:rPr>
                            <a:t>components</a:t>
                          </a:r>
                        </a:p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60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𝑎𝑛𝑑𝑜𝑚</m:t>
                                </m:r>
                                <m:r>
                                  <a:rPr lang="en-US" sz="160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𝑖𝑛𝑡𝑒𝑟𝑐𝑒𝑝𝑡</m:t>
                                </m:r>
                                <m:r>
                                  <a:rPr lang="en-US" sz="160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u="none" strike="noStrike" kern="1200" dirty="0" smtClean="0">
                            <a:effectLst/>
                          </a:endParaRPr>
                        </a:p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𝑅𝑎𝑛𝑑𝑜𝑚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𝑠𝑙𝑜𝑝𝑒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2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kern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u="none" strike="noStrike" dirty="0" smtClean="0">
                            <a:effectLst/>
                          </a:endParaRPr>
                        </a:p>
                        <a:p>
                          <a:pPr algn="l" fontAlgn="b"/>
                          <a:r>
                            <a:rPr lang="en-US" sz="1600" u="none" strike="noStrike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6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represents each subjects</a:t>
                          </a:r>
                        </a:p>
                        <a:p>
                          <a:pPr algn="ctr" fontAlgn="b"/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sz="1600" kern="1200" dirty="0" smtClean="0"/>
                            <a:t>Skewd: </a:t>
                          </a:r>
                          <a:r>
                            <a:rPr lang="en-US" sz="1600" kern="1200" dirty="0" smtClean="0"/>
                            <a:t>(1)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kern="1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600" kern="1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1600" kern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16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0.83</m:t>
                                  </m:r>
                                </m:num>
                                <m:den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 kern="12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kern="1200" dirty="0"/>
                            <a:t>~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6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sz="16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1600" b="0" i="0" kern="120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600" b="0" i="1" kern="1200" smtClean="0">
                                      <a:latin typeface="Cambria Math" panose="02040503050406030204" pitchFamily="18" charset="0"/>
                                    </a:rPr>
                                    <m:t>0.83</m:t>
                                  </m:r>
                                </m:e>
                              </m:d>
                              <m:r>
                                <a:rPr lang="en-US" sz="1600" b="0" i="0" kern="12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kern="1200" dirty="0" smtClean="0"/>
                            <a:t>and (2)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 kern="12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kern="12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kern="12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kern="12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i="1" kern="12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kern="12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kern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600" kern="1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6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US" sz="1600" i="1" kern="12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kern="1200">
                                              <a:latin typeface="Cambria Math" panose="02040503050406030204" pitchFamily="18" charset="0"/>
                                            </a:rPr>
                                            <m:t>0.8</m:t>
                                          </m:r>
                                          <m:r>
                                            <a:rPr lang="en-US" sz="1600" b="0" i="0" kern="1200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sz="1600" kern="12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US" sz="1600" i="1" kern="12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kern="1200">
                                              <a:latin typeface="Cambria Math" panose="02040503050406030204" pitchFamily="18" charset="0"/>
                                            </a:rPr>
                                            <m:t>0.6</m:t>
                                          </m:r>
                                          <m:r>
                                            <a:rPr lang="en-US" sz="1600" kern="1200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num>
                                        <m:den>
                                          <m:r>
                                            <a:rPr lang="en-US" sz="1600" kern="12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kern="1200" dirty="0"/>
                            <a:t>~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6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r>
                                <a:rPr lang="en-US" sz="1600" kern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6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kern="1200" dirty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0.8341151943</m:t>
                                      </m:r>
                                    </m:num>
                                    <m:den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0.693147181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600" kern="12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kern="1200" dirty="0"/>
                        </a:p>
                        <a:p>
                          <a:pPr algn="l" fontAlgn="b"/>
                          <a:endParaRPr lang="en-US" sz="1600" kern="1200" dirty="0" smtClean="0"/>
                        </a:p>
                        <a:p>
                          <a:r>
                            <a:rPr lang="en-US" sz="1600" kern="1200" dirty="0" smtClean="0"/>
                            <a:t>Mixture</a:t>
                          </a:r>
                          <a:r>
                            <a:rPr lang="en-US" sz="1600" kern="1200" dirty="0" smtClean="0"/>
                            <a:t>:(1)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/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600" kern="120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kern="12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sz="16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0,7</m:t>
                                  </m:r>
                                </m:e>
                              </m:d>
                              <m:r>
                                <a:rPr lang="en-US" sz="1600" kern="1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600" kern="120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kern="12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sz="16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0,5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kern="1200" dirty="0" smtClean="0"/>
                            <a:t> and </a:t>
                          </a:r>
                          <a:r>
                            <a:rPr lang="en-US" sz="1600" kern="1200" dirty="0" smtClean="0"/>
                            <a:t> (2)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 kern="12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kern="12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kern="12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kern="12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i="1" kern="12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kern="12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kern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kern="1200" dirty="0"/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600" kern="120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kern="12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600" kern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6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kern="1200" dirty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num>
                                    <m:den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600" kern="120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6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600" kern="120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kern="12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600" kern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6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kern="1200" dirty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  <m:r>
                                    <a:rPr lang="en-US" sz="1600" kern="12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600" i="1" kern="12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600" kern="120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600" kern="12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kern="1200" dirty="0"/>
                            <a:t> 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825403"/>
                  </p:ext>
                </p:extLst>
              </p:nvPr>
            </p:nvGraphicFramePr>
            <p:xfrm>
              <a:off x="163773" y="881106"/>
              <a:ext cx="11915450" cy="4705879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2397108"/>
                    <a:gridCol w="4062421"/>
                    <a:gridCol w="1350362"/>
                    <a:gridCol w="1568474"/>
                    <a:gridCol w="2537085"/>
                  </a:tblGrid>
                  <a:tr h="297614">
                    <a:tc gridSpan="5"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600" b="1" u="none" strike="noStrike" kern="1200" dirty="0" smtClean="0">
                              <a:effectLst/>
                            </a:rPr>
                            <a:t>Simulation settings </a:t>
                          </a:r>
                          <a:r>
                            <a:rPr lang="en-US" sz="1600" b="1" u="none" strike="noStrike" kern="1200" dirty="0" smtClean="0">
                              <a:effectLst/>
                            </a:rPr>
                            <a:t>(replicates=500</a:t>
                          </a:r>
                          <a:r>
                            <a:rPr lang="en-US" sz="1600" b="1" u="none" strike="noStrike" kern="1200" dirty="0" smtClean="0">
                              <a:effectLst/>
                            </a:rPr>
                            <a:t>)</a:t>
                          </a:r>
                          <a:endParaRPr lang="en-US" sz="1600" b="1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76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Items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Values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76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Subject size 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20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200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1000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76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time points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0~4, 0~9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76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Sample size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100, 200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1000, 2000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5000, 10000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76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>
                              <a:effectLst/>
                            </a:rPr>
                            <a:t>Intercept</a:t>
                          </a:r>
                          <a:endParaRPr lang="en-US" sz="16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 smtClean="0">
                              <a:effectLst/>
                            </a:rPr>
                            <a:t>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76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Time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0.5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 smtClean="0">
                              <a:effectLst/>
                            </a:rPr>
                            <a:t>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76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 smtClean="0">
                              <a:effectLst/>
                            </a:rPr>
                            <a:t>Treatment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 smtClean="0">
                              <a:effectLst/>
                            </a:rPr>
                            <a:t>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76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 smtClean="0">
                              <a:effectLst/>
                            </a:rPr>
                            <a:t>Treatment*time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0.25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 smtClean="0">
                              <a:effectLst/>
                            </a:rPr>
                            <a:t>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761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Error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N(0.3)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297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2"/>
                          <a:stretch>
                            <a:fillRect t="-172887" r="-396954" b="-3169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2"/>
                          <a:stretch>
                            <a:fillRect l="-25224" t="-172887" r="-128" b="-31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211858" y="5657671"/>
                <a:ext cx="3302758" cy="120032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variance of random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set to be 3, and the variance of random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set to be 2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858" y="5657671"/>
                <a:ext cx="3302758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284" t="-25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38995" y="4955539"/>
            <a:ext cx="683339" cy="365125"/>
          </a:xfrm>
        </p:spPr>
        <p:txBody>
          <a:bodyPr/>
          <a:lstStyle/>
          <a:p>
            <a:fld id="{29594D6E-6C01-6F46-B809-5BF366DCAAA3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16342"/>
              </p:ext>
            </p:extLst>
          </p:nvPr>
        </p:nvGraphicFramePr>
        <p:xfrm>
          <a:off x="1401443" y="1697028"/>
          <a:ext cx="3200400" cy="111640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914400"/>
                <a:gridCol w="457200"/>
                <a:gridCol w="457200"/>
                <a:gridCol w="457200"/>
                <a:gridCol w="457200"/>
                <a:gridCol w="457200"/>
              </a:tblGrid>
              <a:tr h="201168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Est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SE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Bias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Type </a:t>
                      </a:r>
                      <a:r>
                        <a:rPr lang="en-US" sz="1000" b="1" u="none" strike="noStrike" dirty="0" smtClean="0">
                          <a:effectLst/>
                        </a:rPr>
                        <a:t>II </a:t>
                      </a:r>
                      <a:r>
                        <a:rPr lang="en-US" sz="1000" b="1" u="none" strike="noStrike" dirty="0">
                          <a:effectLst/>
                        </a:rPr>
                        <a:t>error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Intercept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2.022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0.687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0.022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0.098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Treatment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0.961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0.972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-0.039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0.786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0.487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-0.013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0.198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Interaction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0.274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0.236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0.024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0.780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840812"/>
              </p:ext>
            </p:extLst>
          </p:nvPr>
        </p:nvGraphicFramePr>
        <p:xfrm>
          <a:off x="1412254" y="3202498"/>
          <a:ext cx="3200400" cy="781142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914400"/>
                <a:gridCol w="457200"/>
                <a:gridCol w="457200"/>
                <a:gridCol w="457200"/>
                <a:gridCol w="457200"/>
                <a:gridCol w="457200"/>
              </a:tblGrid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Intercept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2.007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Treatment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0.314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173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Interaction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0.252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98735"/>
              </p:ext>
            </p:extLst>
          </p:nvPr>
        </p:nvGraphicFramePr>
        <p:xfrm>
          <a:off x="1214308" y="4322515"/>
          <a:ext cx="3351757" cy="76283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914400"/>
                <a:gridCol w="571981"/>
                <a:gridCol w="457200"/>
                <a:gridCol w="457200"/>
                <a:gridCol w="493776"/>
                <a:gridCol w="457200"/>
              </a:tblGrid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Intercept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1.998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0.093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Treatment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0.499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Interaction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0.252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24805" y="1464926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N=20, t=5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43349" y="2917131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N=200,</a:t>
            </a:r>
            <a:r>
              <a:rPr lang="en-US" sz="1200" dirty="0"/>
              <a:t> </a:t>
            </a:r>
            <a:r>
              <a:rPr lang="en-US" sz="1200" dirty="0" smtClean="0"/>
              <a:t>t=5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8458" y="4042361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N=1000, t=5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695877" y="1201492"/>
            <a:ext cx="4673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Random intercept with Skewed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</a:rPr>
              <a:t>distribution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36976" y="1538672"/>
            <a:ext cx="1588131" cy="37157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43614" y="1435418"/>
            <a:ext cx="1853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Decreased </a:t>
            </a:r>
            <a:r>
              <a:rPr lang="en-US" sz="1400" dirty="0" smtClean="0">
                <a:solidFill>
                  <a:srgbClr val="C00000"/>
                </a:solidFill>
              </a:rPr>
              <a:t>SE, </a:t>
            </a:r>
            <a:r>
              <a:rPr lang="en-US" sz="1400" dirty="0" smtClean="0">
                <a:solidFill>
                  <a:srgbClr val="C00000"/>
                </a:solidFill>
              </a:rPr>
              <a:t>bias 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and type II error</a:t>
            </a:r>
            <a:endParaRPr 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15780"/>
              </p:ext>
            </p:extLst>
          </p:nvPr>
        </p:nvGraphicFramePr>
        <p:xfrm>
          <a:off x="8284105" y="1622774"/>
          <a:ext cx="3200400" cy="111640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914400"/>
                <a:gridCol w="457200"/>
                <a:gridCol w="457200"/>
                <a:gridCol w="457200"/>
                <a:gridCol w="457200"/>
                <a:gridCol w="457200"/>
              </a:tblGrid>
              <a:tr h="201168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Est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SE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Bias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Type </a:t>
                      </a:r>
                      <a:r>
                        <a:rPr lang="en-US" sz="1000" b="1" u="none" strike="noStrike" dirty="0" smtClean="0">
                          <a:effectLst/>
                        </a:rPr>
                        <a:t>I </a:t>
                      </a:r>
                      <a:r>
                        <a:rPr lang="en-US" sz="1000" b="1" u="none" strike="noStrike" dirty="0">
                          <a:effectLst/>
                        </a:rPr>
                        <a:t>error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Intercept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0.008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0.656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Treatment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0.004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0.921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0.041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-0.001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Interaction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-0.002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0.048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75172"/>
              </p:ext>
            </p:extLst>
          </p:nvPr>
        </p:nvGraphicFramePr>
        <p:xfrm>
          <a:off x="8280997" y="3208634"/>
          <a:ext cx="3203508" cy="781142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917508"/>
                <a:gridCol w="457200"/>
                <a:gridCol w="457200"/>
                <a:gridCol w="457200"/>
                <a:gridCol w="457200"/>
                <a:gridCol w="457200"/>
              </a:tblGrid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Intercept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Treatment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173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Interaction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561109"/>
              </p:ext>
            </p:extLst>
          </p:nvPr>
        </p:nvGraphicFramePr>
        <p:xfrm>
          <a:off x="8132748" y="4541061"/>
          <a:ext cx="3351757" cy="76283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914400"/>
                <a:gridCol w="571981"/>
                <a:gridCol w="457200"/>
                <a:gridCol w="457200"/>
                <a:gridCol w="493776"/>
                <a:gridCol w="457200"/>
              </a:tblGrid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Intercept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Treatment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Interaction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1069706" y="541839"/>
            <a:ext cx="482020" cy="49359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/>
          <p:cNvCxnSpPr>
            <a:stCxn id="14" idx="3"/>
            <a:endCxn id="15" idx="1"/>
          </p:cNvCxnSpPr>
          <p:nvPr/>
        </p:nvCxnSpPr>
        <p:spPr>
          <a:xfrm flipV="1">
            <a:off x="4825107" y="1697028"/>
            <a:ext cx="1018507" cy="169950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75493" y="2557362"/>
            <a:ext cx="1853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Type I error is not affected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73254" y="37982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747832" y="5708150"/>
            <a:ext cx="2344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Type II error of interaction in random intercept and time model is higher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Elbow Connector 41"/>
          <p:cNvCxnSpPr>
            <a:stCxn id="32" idx="1"/>
            <a:endCxn id="37" idx="2"/>
          </p:cNvCxnSpPr>
          <p:nvPr/>
        </p:nvCxnSpPr>
        <p:spPr>
          <a:xfrm rot="10800000" flipV="1">
            <a:off x="6802356" y="3009816"/>
            <a:ext cx="4267351" cy="70766"/>
          </a:xfrm>
          <a:prstGeom prst="bentConnector4">
            <a:avLst>
              <a:gd name="adj1" fmla="val 39140"/>
              <a:gd name="adj2" fmla="val -2712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175688" y="1345775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N=20, t=10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177097" y="2956279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N=200,</a:t>
            </a:r>
            <a:r>
              <a:rPr lang="en-US" sz="1200" dirty="0"/>
              <a:t> </a:t>
            </a:r>
            <a:r>
              <a:rPr lang="en-US" sz="1200" dirty="0" smtClean="0"/>
              <a:t>t=10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8036809" y="4264062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N=1000, t=10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38422"/>
              </p:ext>
            </p:extLst>
          </p:nvPr>
        </p:nvGraphicFramePr>
        <p:xfrm>
          <a:off x="1198604" y="5477792"/>
          <a:ext cx="5889007" cy="133669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317007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</a:rPr>
                        <a:t>Subject=1000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Coefficients</a:t>
                      </a:r>
                      <a:r>
                        <a:rPr lang="en-US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≠</a:t>
                      </a:r>
                      <a:r>
                        <a:rPr lang="en-US" sz="1000" b="1" u="none" strike="noStrike" dirty="0" smtClean="0">
                          <a:effectLst/>
                        </a:rPr>
                        <a:t>0(time=5), skew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Coefficients</a:t>
                      </a:r>
                      <a:r>
                        <a:rPr lang="en-US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≠</a:t>
                      </a:r>
                      <a:r>
                        <a:rPr lang="en-US" sz="1000" b="1" u="none" strike="noStrike" dirty="0" smtClean="0">
                          <a:effectLst/>
                        </a:rPr>
                        <a:t>0(time=10), mixture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Run=500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Est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SE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Bias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Type II error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Est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SD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SE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Bias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Type II error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Intercept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1.997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1.993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-0.007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Treatment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0.242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0.154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4398934" y="5320664"/>
            <a:ext cx="482020" cy="14801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644418" y="5334650"/>
            <a:ext cx="482020" cy="14801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0" idx="3"/>
            <a:endCxn id="40" idx="1"/>
          </p:cNvCxnSpPr>
          <p:nvPr/>
        </p:nvCxnSpPr>
        <p:spPr>
          <a:xfrm>
            <a:off x="7126438" y="6074724"/>
            <a:ext cx="621394" cy="27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9551" y="5069722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Random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</a:rPr>
              <a:t>slope model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2396" y="3648728"/>
            <a:ext cx="39164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400" dirty="0">
                <a:solidFill>
                  <a:srgbClr val="C00000"/>
                </a:solidFill>
              </a:rPr>
              <a:t>No difference of </a:t>
            </a:r>
            <a:r>
              <a:rPr lang="en-US" sz="1400" dirty="0" smtClean="0">
                <a:solidFill>
                  <a:srgbClr val="C00000"/>
                </a:solidFill>
              </a:rPr>
              <a:t>fixed effect </a:t>
            </a:r>
            <a:r>
              <a:rPr lang="en-US" sz="1400" dirty="0">
                <a:solidFill>
                  <a:srgbClr val="C00000"/>
                </a:solidFill>
              </a:rPr>
              <a:t>estimation </a:t>
            </a:r>
            <a:endParaRPr lang="en-US" sz="1400" dirty="0" smtClean="0">
              <a:solidFill>
                <a:srgbClr val="C00000"/>
              </a:solidFill>
            </a:endParaRPr>
          </a:p>
          <a:p>
            <a:pPr lvl="1"/>
            <a:r>
              <a:rPr lang="en-US" sz="1400" dirty="0" smtClean="0">
                <a:solidFill>
                  <a:srgbClr val="C00000"/>
                </a:solidFill>
              </a:rPr>
              <a:t>was </a:t>
            </a:r>
            <a:r>
              <a:rPr lang="en-US" sz="1400" dirty="0">
                <a:solidFill>
                  <a:srgbClr val="C00000"/>
                </a:solidFill>
              </a:rPr>
              <a:t>found between skewed distribution </a:t>
            </a:r>
            <a:endParaRPr lang="en-US" sz="1400" dirty="0" smtClean="0">
              <a:solidFill>
                <a:srgbClr val="C00000"/>
              </a:solidFill>
            </a:endParaRPr>
          </a:p>
          <a:p>
            <a:pPr lvl="1"/>
            <a:r>
              <a:rPr lang="en-US" sz="1400" dirty="0" smtClean="0">
                <a:solidFill>
                  <a:srgbClr val="C00000"/>
                </a:solidFill>
              </a:rPr>
              <a:t>and </a:t>
            </a:r>
            <a:r>
              <a:rPr lang="en-US" sz="1400" dirty="0">
                <a:solidFill>
                  <a:srgbClr val="C00000"/>
                </a:solidFill>
              </a:rPr>
              <a:t>mixture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2197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10743522" cy="3880773"/>
          </a:xfrm>
        </p:spPr>
        <p:txBody>
          <a:bodyPr/>
          <a:lstStyle/>
          <a:p>
            <a:r>
              <a:rPr lang="en-US" dirty="0" smtClean="0"/>
              <a:t>Conclusion: When the random effects are not normally distributed</a:t>
            </a:r>
          </a:p>
          <a:p>
            <a:pPr lvl="1"/>
            <a:r>
              <a:rPr lang="en-US" dirty="0" smtClean="0"/>
              <a:t>As number of subjects increase, the SE, bias and type II error of coefficients of fixed effects decreases. We can choose </a:t>
            </a:r>
            <a:r>
              <a:rPr lang="en-US" dirty="0"/>
              <a:t>a </a:t>
            </a:r>
            <a:r>
              <a:rPr lang="en-US" dirty="0" smtClean="0"/>
              <a:t>conservative p-value to control the type I error.</a:t>
            </a:r>
          </a:p>
          <a:p>
            <a:pPr lvl="1"/>
            <a:r>
              <a:rPr lang="en-US" dirty="0" smtClean="0"/>
              <a:t>No difference of coefficients estimation was found between skewed distribution and mixture distribution</a:t>
            </a:r>
          </a:p>
          <a:p>
            <a:endParaRPr lang="en-US" dirty="0" smtClean="0"/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Other types of outcomes, Binomial, Poisson, Gamma……</a:t>
            </a:r>
          </a:p>
          <a:p>
            <a:pPr lvl="1"/>
            <a:r>
              <a:rPr lang="en-US" dirty="0" smtClean="0"/>
              <a:t>More variety on the number of subjects, then plot the coefficients and bias versus the number of subjects</a:t>
            </a:r>
          </a:p>
          <a:p>
            <a:pPr lvl="1"/>
            <a:r>
              <a:rPr lang="en-US" dirty="0" smtClean="0"/>
              <a:t>Calculated the SE of bias to check consistency more accurately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433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7540</TotalTime>
  <Words>566</Words>
  <Application>Microsoft Office PowerPoint</Application>
  <PresentationFormat>Widescreen</PresentationFormat>
  <Paragraphs>296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Facet</vt:lpstr>
      <vt:lpstr>Project2 final presentation: Linear mixed model with non-normal distribution of random components Speaker: Zhou,Wenru</vt:lpstr>
      <vt:lpstr>Mixed model and distribution of random effect</vt:lpstr>
      <vt:lpstr>The case we would study</vt:lpstr>
      <vt:lpstr>Simulation results</vt:lpstr>
      <vt:lpstr>Results and 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Project3</dc:title>
  <dc:creator>Zhou, Wenru</dc:creator>
  <cp:lastModifiedBy>Zhou, Wenru</cp:lastModifiedBy>
  <cp:revision>167</cp:revision>
  <cp:lastPrinted>2018-10-30T23:48:06Z</cp:lastPrinted>
  <dcterms:created xsi:type="dcterms:W3CDTF">2018-10-14T23:42:32Z</dcterms:created>
  <dcterms:modified xsi:type="dcterms:W3CDTF">2018-10-31T18:48:43Z</dcterms:modified>
</cp:coreProperties>
</file>