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3631"/>
  </p:normalViewPr>
  <p:slideViewPr>
    <p:cSldViewPr snapToGrid="0" snapToObjects="1">
      <p:cViewPr varScale="1">
        <p:scale>
          <a:sx n="67" d="100"/>
          <a:sy n="67" d="100"/>
        </p:scale>
        <p:origin x="12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429EA-99FD-6148-BC41-0E2DDC01EBD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8E378-DFDC-B549-8282-78EF20239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19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8E378-DFDC-B549-8282-78EF20239F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80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8E378-DFDC-B549-8282-78EF20239F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1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405C3A-2F19-9C49-87F9-AE2ABDB29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ECEF3C9-34CD-9849-8A47-50A448085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0600AA1-6032-1448-B2BD-425F466B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B1E0-E08F-0F47-8087-521657D97C76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9A57748-54C1-8F4E-8F5E-24D77BB3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FAAC37-6A8A-E74A-A91A-FBA8D193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5400-3200-D541-826E-FE3D402B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4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81BD09-C7D4-4944-BA6D-61A25149A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2000355-B6BD-7C48-A7E3-38C5B8E8C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2BE5AA-BD46-7C46-8653-E953FCE2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E0E1-D21B-8540-83B1-F344B6FDE594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8133BCD-F39A-2A49-AD6F-A42A28A06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05ABAC0-DEA8-5645-91D5-82AF0A18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5400-3200-D541-826E-FE3D402B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8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4DB7C36-D1C2-B44A-8E33-7E4DDDD27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311B173-D114-3A49-8574-A64F50D42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BF56260-964D-F34F-85AB-DA4CCAEE2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4F61-6967-BA4C-AC77-036E45AE0318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7011FD-F81D-E547-A323-6F471AA2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518DEB4-8476-914F-A54B-034C6F5C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5400-3200-D541-826E-FE3D402B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5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FA3ED6-3151-3A4B-BEBE-1F36534A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F215F5-2B26-3244-A840-F5C563040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FC51DE3-7455-8448-B796-DD570081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8278-4358-A543-83BC-E53D5B2819B2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C4ACAF-3E23-3040-9FAE-1185738C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1E52489-7159-504B-B851-01920FF8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5400-3200-D541-826E-FE3D402B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6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B033EA-C5EF-0D4A-BE03-0D7302CE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4BC59C1-6EA3-CE4F-908E-4F2D940A2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A051B8-6577-7649-AC22-D46BF32F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622D-0A50-9540-9650-D24A5EA5A20D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65CEA6-1F15-0347-AE75-C07F8D54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2614FC-CFC9-A240-9A55-163DDAB9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5400-3200-D541-826E-FE3D402B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5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D7E5A6-4ABC-A645-ADAD-B2E5C144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3C16A86-33E2-1440-B27A-3DBBF2132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524936F-A902-8546-9D7D-5B431B23C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215A07F-5E0F-8F42-8327-9AEF25EB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ADAE-53B4-1143-BAEF-0A57D4B62BA8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BB16F0-FBDF-2044-8311-87F420B8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CB50339-5AD8-E545-89FA-E3E64C38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5400-3200-D541-826E-FE3D402B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4062C-4B9B-FE42-9575-D1676CEF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C056CC7-FF67-F144-8E9B-9F5C36452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32C7074-9EC2-3B43-B809-ECA6867C6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4619A15-F218-3C43-BEBA-264B2ED9B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7107129-1B0B-AD4C-9774-B3D595DEE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6AD4784-5345-764A-A585-9D8E6A38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9CD7-D411-3F4D-AA8D-0CBDFF018D33}" type="datetime1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64C6FF6-7894-4447-8C4B-E8B0BF67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3FCC062-3BC4-624D-B6D7-5B456FEF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5400-3200-D541-826E-FE3D402B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1972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5B99C5-6742-6141-9D94-2A1DC455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C9B543B-EBE9-C342-95C8-8D39E538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0428-3B90-3346-B7BE-E4CE5D8E4900}" type="datetime1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21D11BE-6407-C54F-AC23-CBD016AA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E1CB0FA-0E2E-6A44-B813-D1FD598C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5400-3200-D541-826E-FE3D402B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9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02921FF-D646-8E49-B869-D98382E6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4666-1B22-8C42-858E-D8C6B6998414}" type="datetime1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90571E1-8109-8741-BE24-C60675EE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F6A66D7-C3EC-9B4C-A329-2C5EDB54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5400-3200-D541-826E-FE3D402B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0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073C6B-7E7B-304D-8621-2E813B610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15B20A-74BB-C24B-A530-852CECE00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15937AC-079B-A342-8284-458B798BB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93DB344-69C2-8B4A-8ECB-4A35AD2C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D90C-55E1-6447-A6CB-6A8410103163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439539-E72D-0148-B83F-51875AB2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DAA38C4-8DD6-F941-A8A3-41192FFE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5400-3200-D541-826E-FE3D402B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6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4BB234-6FCC-8C4E-9683-1F5AD6702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7EFE1D3-568B-E44C-ACCA-0CF3D3DE2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6CB0411-6E15-1049-AA2D-4753A6983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E264E50-03AE-1C42-90F0-3639B07C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01E6-1E45-8844-99E4-F7E87E8BC2CA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B06CAD2-5E3D-FF46-A2A8-E5341CD6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74A337A-127C-3141-82F7-1045E8FA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5400-3200-D541-826E-FE3D402B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7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77E600F-1194-C24A-8BE7-B50445F4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0F6807C-0634-AB41-86BE-8AB5C5326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B1B0CC-B0FA-D643-A604-483717332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9CD7-D411-3F4D-AA8D-0CBDFF018D33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05F35C8-B2BD-F84B-ABBD-7EDE95E08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942DA9-DDCF-824B-A578-9A42B4B77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B5400-3200-D541-826E-FE3D402B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4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2752C02-BDEA-394F-B3C7-8770E085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5400-3200-D541-826E-FE3D402B6D5D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8F841A-4E42-C24E-B063-54D47FE9FE4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-458788" y="227013"/>
            <a:ext cx="12650788" cy="768350"/>
          </a:xfrm>
        </p:spPr>
        <p:txBody>
          <a:bodyPr anchor="ctr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The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2-year influence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of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Hard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drug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on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HIV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treatment response after initiating HAART</a:t>
            </a:r>
            <a:b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</a:b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Wenru Zhou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="" xmlns:a16="http://schemas.microsoft.com/office/drawing/2014/main" id="{6474C467-DFBA-2A45-A11A-7036C3C8EA58}"/>
              </a:ext>
            </a:extLst>
          </p:cNvPr>
          <p:cNvGrpSpPr/>
          <p:nvPr/>
        </p:nvGrpSpPr>
        <p:grpSpPr>
          <a:xfrm>
            <a:off x="425442" y="1064751"/>
            <a:ext cx="5441164" cy="5555474"/>
            <a:chOff x="364213" y="1050539"/>
            <a:chExt cx="5441164" cy="5555474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1ACC8CB6-A752-C647-A388-148218CB7A23}"/>
                </a:ext>
              </a:extLst>
            </p:cNvPr>
            <p:cNvSpPr txBox="1"/>
            <p:nvPr/>
          </p:nvSpPr>
          <p:spPr>
            <a:xfrm>
              <a:off x="2299103" y="1050539"/>
              <a:ext cx="1302378" cy="45987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Baseline,</a:t>
              </a:r>
              <a:r>
                <a:rPr lang="zh-CN" altLang="en-US" sz="1200" dirty="0"/>
                <a:t> </a:t>
              </a:r>
              <a:endParaRPr lang="en-US" altLang="zh-CN" sz="1200" dirty="0"/>
            </a:p>
            <a:p>
              <a:pPr algn="ctr"/>
              <a:r>
                <a:rPr lang="en-US" altLang="zh-CN" sz="1200" dirty="0"/>
                <a:t>Visit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0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N=715</a:t>
              </a:r>
              <a:endParaRPr lang="en-US" sz="1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C230C4F0-411D-E541-8DBE-DC93AB5B8E17}"/>
                </a:ext>
              </a:extLst>
            </p:cNvPr>
            <p:cNvSpPr txBox="1"/>
            <p:nvPr/>
          </p:nvSpPr>
          <p:spPr>
            <a:xfrm>
              <a:off x="1236860" y="2216359"/>
              <a:ext cx="1508970" cy="643823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No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hard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drug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use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at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baseline</a:t>
              </a:r>
              <a:r>
                <a:rPr lang="zh-CN" altLang="en-US" sz="1200" dirty="0"/>
                <a:t> </a:t>
              </a:r>
              <a:endParaRPr lang="en-US" altLang="zh-CN" sz="1200" dirty="0"/>
            </a:p>
            <a:p>
              <a:pPr algn="ctr"/>
              <a:r>
                <a:rPr lang="en-US" altLang="zh-CN" sz="1200" dirty="0"/>
                <a:t>N=649</a:t>
              </a:r>
              <a:endParaRPr lang="en-US" sz="1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E1C4121F-1B7C-0642-85FA-8F99B4B139CC}"/>
                </a:ext>
              </a:extLst>
            </p:cNvPr>
            <p:cNvSpPr txBox="1"/>
            <p:nvPr/>
          </p:nvSpPr>
          <p:spPr>
            <a:xfrm>
              <a:off x="3240469" y="2217965"/>
              <a:ext cx="1193950" cy="64382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hard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drug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use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at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baseline</a:t>
              </a:r>
              <a:r>
                <a:rPr lang="zh-CN" altLang="en-US" sz="1200" dirty="0"/>
                <a:t> </a:t>
              </a:r>
              <a:endParaRPr lang="en-US" altLang="zh-CN" sz="1200" dirty="0"/>
            </a:p>
            <a:p>
              <a:pPr algn="ctr"/>
              <a:r>
                <a:rPr lang="en-US" altLang="zh-CN" sz="1200" dirty="0"/>
                <a:t>N=66</a:t>
              </a:r>
              <a:endParaRPr lang="en-US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DE1CF9D6-986C-EB48-A1DB-4E85EDFD68F1}"/>
                </a:ext>
              </a:extLst>
            </p:cNvPr>
            <p:cNvSpPr txBox="1"/>
            <p:nvPr/>
          </p:nvSpPr>
          <p:spPr>
            <a:xfrm>
              <a:off x="2299103" y="4395001"/>
              <a:ext cx="1302378" cy="27699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Visit2, 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N=506</a:t>
              </a:r>
              <a:endParaRPr lang="en-US" sz="1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C2993804-3D5E-4E4C-82D6-165B46FE820E}"/>
                </a:ext>
              </a:extLst>
            </p:cNvPr>
            <p:cNvSpPr txBox="1"/>
            <p:nvPr/>
          </p:nvSpPr>
          <p:spPr>
            <a:xfrm>
              <a:off x="1165892" y="3428718"/>
              <a:ext cx="1650905" cy="459873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No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hard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drug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use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at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baseline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N=467</a:t>
              </a:r>
              <a:endParaRPr lang="en-US" sz="1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FE1C11D3-56EB-9744-B40C-10906B8F3B4F}"/>
                </a:ext>
              </a:extLst>
            </p:cNvPr>
            <p:cNvSpPr txBox="1"/>
            <p:nvPr/>
          </p:nvSpPr>
          <p:spPr>
            <a:xfrm>
              <a:off x="3162669" y="3415549"/>
              <a:ext cx="1349549" cy="46166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hard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drug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use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at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baseline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N=39</a:t>
              </a:r>
              <a:endParaRPr lang="en-US"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BD439D17-E0F5-724A-849A-435A96BFEEF0}"/>
                </a:ext>
              </a:extLst>
            </p:cNvPr>
            <p:cNvSpPr txBox="1"/>
            <p:nvPr/>
          </p:nvSpPr>
          <p:spPr>
            <a:xfrm>
              <a:off x="364213" y="2863834"/>
              <a:ext cx="791133" cy="5076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Missing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N=182</a:t>
              </a:r>
              <a:endParaRPr lang="en-US" sz="1200" dirty="0"/>
            </a:p>
          </p:txBody>
        </p:sp>
        <p:cxnSp>
          <p:nvCxnSpPr>
            <p:cNvPr id="27" name="Elbow Connector 26">
              <a:extLst>
                <a:ext uri="{FF2B5EF4-FFF2-40B4-BE49-F238E27FC236}">
                  <a16:creationId xmlns="" xmlns:a16="http://schemas.microsoft.com/office/drawing/2014/main" id="{E4FEC964-CF0F-FE4D-9134-7E4F48EAE5EC}"/>
                </a:ext>
              </a:extLst>
            </p:cNvPr>
            <p:cNvCxnSpPr>
              <a:cxnSpLocks/>
              <a:stCxn id="17" idx="2"/>
              <a:endCxn id="19" idx="0"/>
            </p:cNvCxnSpPr>
            <p:nvPr/>
          </p:nvCxnSpPr>
          <p:spPr>
            <a:xfrm rot="5400000">
              <a:off x="2117846" y="1383912"/>
              <a:ext cx="705947" cy="95894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="" xmlns:a16="http://schemas.microsoft.com/office/drawing/2014/main" id="{06B56ADF-84CD-794E-8F4C-5F5C053C39A0}"/>
                </a:ext>
              </a:extLst>
            </p:cNvPr>
            <p:cNvCxnSpPr>
              <a:cxnSpLocks/>
              <a:stCxn id="17" idx="2"/>
              <a:endCxn id="22" idx="0"/>
            </p:cNvCxnSpPr>
            <p:nvPr/>
          </p:nvCxnSpPr>
          <p:spPr>
            <a:xfrm rot="16200000" flipH="1">
              <a:off x="3040092" y="1420612"/>
              <a:ext cx="707553" cy="8871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="" xmlns:a16="http://schemas.microsoft.com/office/drawing/2014/main" id="{61331888-FE31-044C-8F2E-6E482F3CDC1E}"/>
                </a:ext>
              </a:extLst>
            </p:cNvPr>
            <p:cNvCxnSpPr>
              <a:cxnSpLocks/>
              <a:stCxn id="19" idx="2"/>
              <a:endCxn id="24" idx="0"/>
            </p:cNvCxnSpPr>
            <p:nvPr/>
          </p:nvCxnSpPr>
          <p:spPr>
            <a:xfrm>
              <a:off x="1991345" y="2860182"/>
              <a:ext cx="0" cy="5685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="" xmlns:a16="http://schemas.microsoft.com/office/drawing/2014/main" id="{843520E1-8C10-354F-8F93-9D3CE8FD4BC9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>
            <a:xfrm>
              <a:off x="3837444" y="2861788"/>
              <a:ext cx="0" cy="5537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="" xmlns:a16="http://schemas.microsoft.com/office/drawing/2014/main" id="{4EBC6F8C-6D77-964B-9DB0-BBAA4FFF0A48}"/>
                </a:ext>
              </a:extLst>
            </p:cNvPr>
            <p:cNvCxnSpPr>
              <a:cxnSpLocks/>
              <a:stCxn id="19" idx="2"/>
              <a:endCxn id="26" idx="3"/>
            </p:cNvCxnSpPr>
            <p:nvPr/>
          </p:nvCxnSpPr>
          <p:spPr>
            <a:xfrm rot="5400000">
              <a:off x="1444609" y="2570920"/>
              <a:ext cx="257474" cy="8359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1F7FE8C3-C3B5-9846-81DC-DF932D5133CE}"/>
                </a:ext>
              </a:extLst>
            </p:cNvPr>
            <p:cNvSpPr txBox="1"/>
            <p:nvPr/>
          </p:nvSpPr>
          <p:spPr>
            <a:xfrm>
              <a:off x="4511234" y="2860182"/>
              <a:ext cx="937515" cy="5076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Missing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N=27</a:t>
              </a:r>
              <a:endParaRPr lang="en-US" sz="1200" dirty="0"/>
            </a:p>
          </p:txBody>
        </p:sp>
        <p:cxnSp>
          <p:nvCxnSpPr>
            <p:cNvPr id="33" name="Elbow Connector 32">
              <a:extLst>
                <a:ext uri="{FF2B5EF4-FFF2-40B4-BE49-F238E27FC236}">
                  <a16:creationId xmlns="" xmlns:a16="http://schemas.microsoft.com/office/drawing/2014/main" id="{A10009F6-E087-F54F-9DAE-74B8EE3C852F}"/>
                </a:ext>
              </a:extLst>
            </p:cNvPr>
            <p:cNvCxnSpPr>
              <a:cxnSpLocks/>
              <a:stCxn id="22" idx="2"/>
              <a:endCxn id="32" idx="1"/>
            </p:cNvCxnSpPr>
            <p:nvPr/>
          </p:nvCxnSpPr>
          <p:spPr>
            <a:xfrm rot="16200000" flipH="1">
              <a:off x="4048231" y="2651001"/>
              <a:ext cx="252216" cy="6737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="" xmlns:a16="http://schemas.microsoft.com/office/drawing/2014/main" id="{AE56F723-8175-5E40-8C97-B38E1E72489F}"/>
                </a:ext>
              </a:extLst>
            </p:cNvPr>
            <p:cNvCxnSpPr>
              <a:cxnSpLocks/>
              <a:stCxn id="24" idx="2"/>
              <a:endCxn id="23" idx="0"/>
            </p:cNvCxnSpPr>
            <p:nvPr/>
          </p:nvCxnSpPr>
          <p:spPr>
            <a:xfrm rot="16200000" flipH="1">
              <a:off x="2217613" y="3662322"/>
              <a:ext cx="506410" cy="95894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>
              <a:extLst>
                <a:ext uri="{FF2B5EF4-FFF2-40B4-BE49-F238E27FC236}">
                  <a16:creationId xmlns="" xmlns:a16="http://schemas.microsoft.com/office/drawing/2014/main" id="{89DB3C60-D932-DF43-AC2F-717B246988BC}"/>
                </a:ext>
              </a:extLst>
            </p:cNvPr>
            <p:cNvCxnSpPr>
              <a:cxnSpLocks/>
              <a:stCxn id="25" idx="2"/>
              <a:endCxn id="23" idx="0"/>
            </p:cNvCxnSpPr>
            <p:nvPr/>
          </p:nvCxnSpPr>
          <p:spPr>
            <a:xfrm rot="5400000">
              <a:off x="3134975" y="3692531"/>
              <a:ext cx="517787" cy="88715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C9EAB3D6-FA65-4944-947B-5B02D630A3F3}"/>
                </a:ext>
              </a:extLst>
            </p:cNvPr>
            <p:cNvSpPr/>
            <p:nvPr/>
          </p:nvSpPr>
          <p:spPr>
            <a:xfrm>
              <a:off x="3660791" y="4810835"/>
              <a:ext cx="2144586" cy="1015663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200" dirty="0"/>
                <a:t>18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(3.6%)</a:t>
              </a:r>
              <a:r>
                <a:rPr lang="zh-CN" altLang="en-US" sz="1200" dirty="0"/>
                <a:t> </a:t>
              </a:r>
              <a:r>
                <a:rPr lang="en-US" altLang="zh-CN" sz="1200" dirty="0" err="1"/>
                <a:t>obs</a:t>
              </a:r>
              <a:r>
                <a:rPr lang="zh-CN" altLang="en-US" sz="1200" dirty="0"/>
                <a:t> </a:t>
              </a:r>
              <a:endParaRPr lang="en-US" altLang="zh-CN" sz="1200" dirty="0"/>
            </a:p>
            <a:p>
              <a:r>
                <a:rPr lang="en-US" altLang="zh-CN" sz="1200" dirty="0"/>
                <a:t>1</a:t>
              </a:r>
              <a:r>
                <a:rPr lang="zh-CN" altLang="en-US" sz="1200" dirty="0"/>
                <a:t> </a:t>
              </a:r>
              <a:r>
                <a:rPr lang="en-US" altLang="zh-CN" sz="1200" dirty="0" err="1"/>
                <a:t>obs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BMI=</a:t>
              </a:r>
              <a:r>
                <a:rPr lang="en-US" sz="1200" dirty="0"/>
                <a:t>514.2514</a:t>
              </a:r>
            </a:p>
            <a:p>
              <a:r>
                <a:rPr lang="en-US" altLang="zh-CN" sz="1200" dirty="0"/>
                <a:t>5</a:t>
              </a:r>
              <a:r>
                <a:rPr lang="zh-CN" altLang="en-US" sz="1200" dirty="0"/>
                <a:t> </a:t>
              </a:r>
              <a:r>
                <a:rPr lang="en-US" altLang="zh-CN" sz="1200" dirty="0" err="1"/>
                <a:t>obs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BMI with </a:t>
              </a:r>
              <a:r>
                <a:rPr lang="en-US" sz="1200" dirty="0"/>
                <a:t>Insufficient data </a:t>
              </a:r>
              <a:endParaRPr lang="en-US" altLang="zh-CN" sz="1200" dirty="0"/>
            </a:p>
            <a:p>
              <a:r>
                <a:rPr lang="en-US" altLang="zh-CN" sz="1200" dirty="0"/>
                <a:t>7</a:t>
              </a:r>
              <a:r>
                <a:rPr lang="zh-CN" altLang="en-US" sz="1200" dirty="0"/>
                <a:t> </a:t>
              </a:r>
              <a:r>
                <a:rPr lang="en-US" altLang="zh-CN" sz="1200" dirty="0" err="1"/>
                <a:t>obs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BMI=</a:t>
              </a:r>
              <a:r>
                <a:rPr lang="en-US" sz="1200" dirty="0"/>
                <a:t>Improbable value </a:t>
              </a:r>
              <a:endParaRPr lang="en-US" altLang="zh-CN" sz="1200" dirty="0"/>
            </a:p>
            <a:p>
              <a:r>
                <a:rPr lang="en-US" altLang="zh-CN" sz="1200" dirty="0"/>
                <a:t>5</a:t>
              </a:r>
              <a:r>
                <a:rPr lang="zh-CN" altLang="en-US" sz="1200" dirty="0"/>
                <a:t> </a:t>
              </a:r>
              <a:r>
                <a:rPr lang="en-US" altLang="zh-CN" sz="1200" dirty="0" err="1"/>
                <a:t>obs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BMI=NA</a:t>
              </a:r>
              <a:endParaRPr 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65CEF016-A106-814A-BB26-BFC63F26FEBA}"/>
                </a:ext>
              </a:extLst>
            </p:cNvPr>
            <p:cNvSpPr txBox="1"/>
            <p:nvPr/>
          </p:nvSpPr>
          <p:spPr>
            <a:xfrm>
              <a:off x="2299101" y="6144348"/>
              <a:ext cx="1302379" cy="46166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Final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dataset</a:t>
              </a:r>
              <a:r>
                <a:rPr lang="zh-CN" altLang="en-US" sz="1200" dirty="0"/>
                <a:t> </a:t>
              </a:r>
              <a:r>
                <a:rPr lang="en-US" altLang="zh-CN" sz="1200" dirty="0" smtClean="0"/>
                <a:t>N=488</a:t>
              </a:r>
              <a:endParaRPr lang="en-US" sz="1200" dirty="0"/>
            </a:p>
          </p:txBody>
        </p:sp>
        <p:cxnSp>
          <p:nvCxnSpPr>
            <p:cNvPr id="41" name="Elbow Connector 40">
              <a:extLst>
                <a:ext uri="{FF2B5EF4-FFF2-40B4-BE49-F238E27FC236}">
                  <a16:creationId xmlns="" xmlns:a16="http://schemas.microsoft.com/office/drawing/2014/main" id="{B163D341-3981-2F4D-80A7-481DC5C31352}"/>
                </a:ext>
              </a:extLst>
            </p:cNvPr>
            <p:cNvCxnSpPr>
              <a:cxnSpLocks/>
              <a:stCxn id="23" idx="2"/>
              <a:endCxn id="37" idx="1"/>
            </p:cNvCxnSpPr>
            <p:nvPr/>
          </p:nvCxnSpPr>
          <p:spPr>
            <a:xfrm rot="16200000" flipH="1">
              <a:off x="2982208" y="4640083"/>
              <a:ext cx="646667" cy="7104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="" xmlns:a16="http://schemas.microsoft.com/office/drawing/2014/main" id="{86BEE70A-9414-E742-B5AD-7271328902E4}"/>
                </a:ext>
              </a:extLst>
            </p:cNvPr>
            <p:cNvCxnSpPr>
              <a:cxnSpLocks/>
              <a:stCxn id="23" idx="2"/>
              <a:endCxn id="39" idx="0"/>
            </p:cNvCxnSpPr>
            <p:nvPr/>
          </p:nvCxnSpPr>
          <p:spPr>
            <a:xfrm flipH="1">
              <a:off x="2950291" y="4672000"/>
              <a:ext cx="1" cy="1472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1DFE6941-A911-0B4B-8CC2-5F6580811C42}"/>
                </a:ext>
              </a:extLst>
            </p:cNvPr>
            <p:cNvSpPr/>
            <p:nvPr/>
          </p:nvSpPr>
          <p:spPr>
            <a:xfrm>
              <a:off x="2503748" y="5065467"/>
              <a:ext cx="931991" cy="6463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2D3B45"/>
                  </a:solidFill>
                  <a:latin typeface="LatoWeb"/>
                </a:rPr>
                <a:t>Are</a:t>
              </a:r>
              <a:r>
                <a:rPr lang="zh-CN" altLang="en-US" sz="1200" b="0" i="0" dirty="0">
                  <a:solidFill>
                    <a:srgbClr val="2D3B45"/>
                  </a:solidFill>
                  <a:effectLst/>
                  <a:latin typeface="LatoWeb"/>
                </a:rPr>
                <a:t> </a:t>
              </a:r>
              <a:r>
                <a:rPr lang="en-US" altLang="zh-CN" sz="1200" b="0" i="0" dirty="0">
                  <a:solidFill>
                    <a:srgbClr val="2D3B45"/>
                  </a:solidFill>
                  <a:effectLst/>
                  <a:latin typeface="LatoWeb"/>
                </a:rPr>
                <a:t>covariates</a:t>
              </a:r>
              <a:r>
                <a:rPr lang="zh-CN" altLang="en-US" sz="1200" b="0" i="0" dirty="0">
                  <a:solidFill>
                    <a:srgbClr val="2D3B45"/>
                  </a:solidFill>
                  <a:effectLst/>
                  <a:latin typeface="LatoWeb"/>
                </a:rPr>
                <a:t> </a:t>
              </a:r>
              <a:endParaRPr lang="en-US" altLang="zh-CN" sz="1200" b="0" i="0" dirty="0">
                <a:solidFill>
                  <a:srgbClr val="2D3B45"/>
                </a:solidFill>
                <a:effectLst/>
                <a:latin typeface="LatoWeb"/>
              </a:endParaRPr>
            </a:p>
            <a:p>
              <a:pPr algn="ctr"/>
              <a:r>
                <a:rPr lang="en-US" altLang="zh-CN" sz="1200" b="0" i="0" dirty="0">
                  <a:solidFill>
                    <a:srgbClr val="2D3B45"/>
                  </a:solidFill>
                  <a:effectLst/>
                  <a:latin typeface="LatoWeb"/>
                </a:rPr>
                <a:t>available?</a:t>
              </a:r>
              <a:endParaRPr lang="en-US" sz="1200" dirty="0"/>
            </a:p>
          </p:txBody>
        </p:sp>
      </p:grpSp>
      <p:graphicFrame>
        <p:nvGraphicFramePr>
          <p:cNvPr id="43" name="Table 42">
            <a:extLst>
              <a:ext uri="{FF2B5EF4-FFF2-40B4-BE49-F238E27FC236}">
                <a16:creationId xmlns="" xmlns:a16="http://schemas.microsoft.com/office/drawing/2014/main" id="{55E8CC97-AD3B-D345-AAB2-4A1340F63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435769"/>
              </p:ext>
            </p:extLst>
          </p:nvPr>
        </p:nvGraphicFramePr>
        <p:xfrm>
          <a:off x="6122538" y="2661449"/>
          <a:ext cx="5677803" cy="421543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441845">
                  <a:extLst>
                    <a:ext uri="{9D8B030D-6E8A-4147-A177-3AD203B41FA5}">
                      <a16:colId xmlns="" xmlns:a16="http://schemas.microsoft.com/office/drawing/2014/main" val="1414511358"/>
                    </a:ext>
                  </a:extLst>
                </a:gridCol>
                <a:gridCol w="2235958">
                  <a:extLst>
                    <a:ext uri="{9D8B030D-6E8A-4147-A177-3AD203B41FA5}">
                      <a16:colId xmlns="" xmlns:a16="http://schemas.microsoft.com/office/drawing/2014/main" val="3362789680"/>
                    </a:ext>
                  </a:extLst>
                </a:gridCol>
              </a:tblGrid>
              <a:tr h="299376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dirty="0">
                          <a:effectLst/>
                        </a:rPr>
                        <a:t>Characteristic</a:t>
                      </a:r>
                    </a:p>
                  </a:txBody>
                  <a:tcPr marL="44915" marR="44915" marT="44915" marB="4491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700" b="1" dirty="0">
                          <a:effectLst/>
                        </a:rPr>
                        <a:t>Baseline,</a:t>
                      </a:r>
                      <a:r>
                        <a:rPr lang="zh-CN" altLang="en-US" sz="1700" b="1" dirty="0">
                          <a:effectLst/>
                        </a:rPr>
                        <a:t> </a:t>
                      </a:r>
                      <a:r>
                        <a:rPr lang="en-US" altLang="zh-CN" sz="1700" b="1" dirty="0">
                          <a:effectLst/>
                        </a:rPr>
                        <a:t>Visit</a:t>
                      </a:r>
                      <a:r>
                        <a:rPr lang="zh-CN" altLang="en-US" sz="1700" b="1" dirty="0">
                          <a:effectLst/>
                        </a:rPr>
                        <a:t> </a:t>
                      </a:r>
                      <a:r>
                        <a:rPr lang="en-US" altLang="zh-CN" sz="1700" b="1" dirty="0">
                          <a:effectLst/>
                        </a:rPr>
                        <a:t>2,N=506</a:t>
                      </a:r>
                      <a:endParaRPr lang="en-US" sz="1700" b="1" dirty="0">
                        <a:effectLst/>
                      </a:endParaRPr>
                    </a:p>
                  </a:txBody>
                  <a:tcPr marL="44915" marR="44915" marT="44915" marB="44915" anchor="b"/>
                </a:tc>
                <a:extLst>
                  <a:ext uri="{0D108BD9-81ED-4DB2-BD59-A6C34878D82A}">
                    <a16:rowId xmlns="" xmlns:a16="http://schemas.microsoft.com/office/drawing/2014/main" val="1225394098"/>
                  </a:ext>
                </a:extLst>
              </a:tr>
              <a:tr h="29937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SF36 MCS score</a:t>
                      </a:r>
                    </a:p>
                  </a:txBody>
                  <a:tcPr marL="44915" marR="44915" marT="44915" marB="4491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dirty="0">
                          <a:effectLst/>
                        </a:rPr>
                        <a:t>1 (0%)</a:t>
                      </a:r>
                      <a:r>
                        <a:rPr lang="en-US" altLang="zh-CN" sz="1700" dirty="0">
                          <a:effectLst/>
                        </a:rPr>
                        <a:t>,</a:t>
                      </a:r>
                      <a:r>
                        <a:rPr lang="zh-CN" altLang="en-US" sz="1700" dirty="0">
                          <a:effectLst/>
                        </a:rPr>
                        <a:t> </a:t>
                      </a:r>
                      <a:r>
                        <a:rPr lang="en-US" altLang="zh-CN" sz="1700" dirty="0">
                          <a:effectLst/>
                        </a:rPr>
                        <a:t>6(1%)</a:t>
                      </a:r>
                      <a:endParaRPr lang="en-US" sz="1700" dirty="0">
                        <a:effectLst/>
                      </a:endParaRPr>
                    </a:p>
                  </a:txBody>
                  <a:tcPr marL="44915" marR="44915" marT="44915" marB="44915"/>
                </a:tc>
                <a:extLst>
                  <a:ext uri="{0D108BD9-81ED-4DB2-BD59-A6C34878D82A}">
                    <a16:rowId xmlns="" xmlns:a16="http://schemas.microsoft.com/office/drawing/2014/main" val="2662902488"/>
                  </a:ext>
                </a:extLst>
              </a:tr>
              <a:tr h="29937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SF36 PCS score</a:t>
                      </a:r>
                    </a:p>
                  </a:txBody>
                  <a:tcPr marL="44915" marR="44915" marT="44915" marB="4491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dirty="0">
                          <a:effectLst/>
                        </a:rPr>
                        <a:t>1 (0%)</a:t>
                      </a:r>
                      <a:r>
                        <a:rPr lang="en-US" altLang="zh-CN" sz="1700" dirty="0">
                          <a:effectLst/>
                        </a:rPr>
                        <a:t>,</a:t>
                      </a:r>
                      <a:r>
                        <a:rPr lang="zh-CN" altLang="en-US" sz="1700" dirty="0">
                          <a:effectLst/>
                        </a:rPr>
                        <a:t> </a:t>
                      </a:r>
                      <a:r>
                        <a:rPr lang="en-US" altLang="zh-CN" sz="1700" dirty="0">
                          <a:effectLst/>
                        </a:rPr>
                        <a:t>6(1%)</a:t>
                      </a:r>
                      <a:endParaRPr lang="en-US" sz="1700" dirty="0">
                        <a:effectLst/>
                      </a:endParaRPr>
                    </a:p>
                  </a:txBody>
                  <a:tcPr marL="44915" marR="44915" marT="44915" marB="44915"/>
                </a:tc>
                <a:extLst>
                  <a:ext uri="{0D108BD9-81ED-4DB2-BD59-A6C34878D82A}">
                    <a16:rowId xmlns="" xmlns:a16="http://schemas.microsoft.com/office/drawing/2014/main" val="1134239228"/>
                  </a:ext>
                </a:extLst>
              </a:tr>
              <a:tr h="29937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# of CD4 positive cells (helpers)</a:t>
                      </a:r>
                    </a:p>
                  </a:txBody>
                  <a:tcPr marL="44915" marR="44915" marT="44915" marB="4491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</a:rPr>
                        <a:t>8 (2%)</a:t>
                      </a:r>
                      <a:r>
                        <a:rPr lang="en-US" altLang="zh-CN" sz="1700" dirty="0">
                          <a:effectLst/>
                        </a:rPr>
                        <a:t>,</a:t>
                      </a:r>
                      <a:r>
                        <a:rPr lang="zh-CN" altLang="en-US" sz="17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19 (4%)</a:t>
                      </a:r>
                    </a:p>
                  </a:txBody>
                  <a:tcPr marL="44915" marR="44915" marT="44915" marB="44915"/>
                </a:tc>
                <a:extLst>
                  <a:ext uri="{0D108BD9-81ED-4DB2-BD59-A6C34878D82A}">
                    <a16:rowId xmlns="" xmlns:a16="http://schemas.microsoft.com/office/drawing/2014/main" val="4016472338"/>
                  </a:ext>
                </a:extLst>
              </a:tr>
              <a:tr h="31245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Standardized viral load (copies/ml)</a:t>
                      </a:r>
                    </a:p>
                  </a:txBody>
                  <a:tcPr marL="44915" marR="44915" marT="44915" marB="4491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dirty="0">
                          <a:effectLst/>
                        </a:rPr>
                        <a:t>9 (2%)</a:t>
                      </a:r>
                      <a:r>
                        <a:rPr lang="en-US" altLang="zh-CN" sz="1700" dirty="0">
                          <a:effectLst/>
                        </a:rPr>
                        <a:t>,</a:t>
                      </a:r>
                      <a:r>
                        <a:rPr lang="en-US" sz="1800" dirty="0">
                          <a:effectLst/>
                        </a:rPr>
                        <a:t> 19 (4%)</a:t>
                      </a:r>
                      <a:endParaRPr lang="en-US" sz="1700" dirty="0">
                        <a:effectLst/>
                      </a:endParaRPr>
                    </a:p>
                  </a:txBody>
                  <a:tcPr marL="44915" marR="44915" marT="44915" marB="44915"/>
                </a:tc>
                <a:extLst>
                  <a:ext uri="{0D108BD9-81ED-4DB2-BD59-A6C34878D82A}">
                    <a16:rowId xmlns="" xmlns:a16="http://schemas.microsoft.com/office/drawing/2014/main" val="3579737780"/>
                  </a:ext>
                </a:extLst>
              </a:tr>
              <a:tr h="29937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Hard drug at baseline</a:t>
                      </a:r>
                    </a:p>
                  </a:txBody>
                  <a:tcPr marL="44915" marR="44915" marT="44915" marB="4491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0 (0%)</a:t>
                      </a:r>
                    </a:p>
                  </a:txBody>
                  <a:tcPr marL="44915" marR="44915" marT="44915" marB="44915"/>
                </a:tc>
                <a:extLst>
                  <a:ext uri="{0D108BD9-81ED-4DB2-BD59-A6C34878D82A}">
                    <a16:rowId xmlns="" xmlns:a16="http://schemas.microsoft.com/office/drawing/2014/main" val="3728966036"/>
                  </a:ext>
                </a:extLst>
              </a:tr>
              <a:tr h="29937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Age, years at baseline</a:t>
                      </a:r>
                    </a:p>
                  </a:txBody>
                  <a:tcPr marL="44915" marR="44915" marT="44915" marB="4491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0 (0%)</a:t>
                      </a:r>
                    </a:p>
                  </a:txBody>
                  <a:tcPr marL="44915" marR="44915" marT="44915" marB="44915"/>
                </a:tc>
                <a:extLst>
                  <a:ext uri="{0D108BD9-81ED-4DB2-BD59-A6C34878D82A}">
                    <a16:rowId xmlns="" xmlns:a16="http://schemas.microsoft.com/office/drawing/2014/main" val="292878858"/>
                  </a:ext>
                </a:extLst>
              </a:tr>
              <a:tr h="29937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BMI(kg/m2) at baseline</a:t>
                      </a:r>
                    </a:p>
                  </a:txBody>
                  <a:tcPr marL="44915" marR="44915" marT="44915" marB="4491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18 (4%)</a:t>
                      </a:r>
                    </a:p>
                  </a:txBody>
                  <a:tcPr marL="44915" marR="44915" marT="44915" marB="44915"/>
                </a:tc>
                <a:extLst>
                  <a:ext uri="{0D108BD9-81ED-4DB2-BD59-A6C34878D82A}">
                    <a16:rowId xmlns="" xmlns:a16="http://schemas.microsoft.com/office/drawing/2014/main" val="490292184"/>
                  </a:ext>
                </a:extLst>
              </a:tr>
              <a:tr h="29937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Race at baseline</a:t>
                      </a:r>
                    </a:p>
                  </a:txBody>
                  <a:tcPr marL="44915" marR="44915" marT="44915" marB="4491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0 (0%)</a:t>
                      </a:r>
                    </a:p>
                  </a:txBody>
                  <a:tcPr marL="44915" marR="44915" marT="44915" marB="44915"/>
                </a:tc>
                <a:extLst>
                  <a:ext uri="{0D108BD9-81ED-4DB2-BD59-A6C34878D82A}">
                    <a16:rowId xmlns="" xmlns:a16="http://schemas.microsoft.com/office/drawing/2014/main" val="382670810"/>
                  </a:ext>
                </a:extLst>
              </a:tr>
              <a:tr h="29937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smtClean="0">
                          <a:effectLst/>
                        </a:rPr>
                        <a:t>Education </a:t>
                      </a:r>
                      <a:r>
                        <a:rPr lang="en-US" sz="1700" dirty="0">
                          <a:effectLst/>
                        </a:rPr>
                        <a:t>at baseline</a:t>
                      </a:r>
                    </a:p>
                  </a:txBody>
                  <a:tcPr marL="44915" marR="44915" marT="44915" marB="4491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dirty="0" smtClean="0">
                          <a:effectLst/>
                        </a:rPr>
                        <a:t>0 (0%)</a:t>
                      </a:r>
                      <a:endParaRPr lang="en-US" sz="1700" dirty="0">
                        <a:effectLst/>
                      </a:endParaRPr>
                    </a:p>
                  </a:txBody>
                  <a:tcPr marL="44915" marR="44915" marT="44915" marB="44915"/>
                </a:tc>
                <a:extLst>
                  <a:ext uri="{0D108BD9-81ED-4DB2-BD59-A6C34878D82A}">
                    <a16:rowId xmlns="" xmlns:a16="http://schemas.microsoft.com/office/drawing/2014/main" val="1767709307"/>
                  </a:ext>
                </a:extLst>
              </a:tr>
              <a:tr h="29937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Smoke status at baseline</a:t>
                      </a:r>
                    </a:p>
                  </a:txBody>
                  <a:tcPr marL="44915" marR="44915" marT="44915" marB="4491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dirty="0">
                          <a:effectLst/>
                        </a:rPr>
                        <a:t>0 (0%)</a:t>
                      </a:r>
                    </a:p>
                  </a:txBody>
                  <a:tcPr marL="44915" marR="44915" marT="44915" marB="44915"/>
                </a:tc>
                <a:extLst>
                  <a:ext uri="{0D108BD9-81ED-4DB2-BD59-A6C34878D82A}">
                    <a16:rowId xmlns="" xmlns:a16="http://schemas.microsoft.com/office/drawing/2014/main" val="2535065477"/>
                  </a:ext>
                </a:extLst>
              </a:tr>
              <a:tr h="36218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Adherence to meds taken since last visit</a:t>
                      </a:r>
                    </a:p>
                  </a:txBody>
                  <a:tcPr marL="44915" marR="44915" marT="44915" marB="4491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0 (0%</a:t>
                      </a:r>
                      <a:r>
                        <a:rPr lang="en-US" altLang="zh-CN" sz="1600" dirty="0">
                          <a:effectLst/>
                        </a:rPr>
                        <a:t>)</a:t>
                      </a:r>
                      <a:endParaRPr lang="en-US" sz="1600" dirty="0">
                        <a:effectLst/>
                      </a:endParaRPr>
                    </a:p>
                  </a:txBody>
                  <a:tcPr marL="44915" marR="44915" marT="44915" marB="44915"/>
                </a:tc>
                <a:extLst>
                  <a:ext uri="{0D108BD9-81ED-4DB2-BD59-A6C34878D82A}">
                    <a16:rowId xmlns="" xmlns:a16="http://schemas.microsoft.com/office/drawing/2014/main" val="1060494017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D538356-F614-1F4D-B329-390BA113D5A3}"/>
              </a:ext>
            </a:extLst>
          </p:cNvPr>
          <p:cNvSpPr txBox="1"/>
          <p:nvPr/>
        </p:nvSpPr>
        <p:spPr>
          <a:xfrm>
            <a:off x="6713355" y="1494053"/>
            <a:ext cx="449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Table</a:t>
            </a:r>
            <a:r>
              <a:rPr lang="zh-CN" altLang="en-US" b="1" dirty="0"/>
              <a:t> </a:t>
            </a:r>
            <a:r>
              <a:rPr lang="en-US" altLang="zh-CN" b="1" dirty="0"/>
              <a:t>0.</a:t>
            </a:r>
            <a:r>
              <a:rPr lang="zh-CN" altLang="en-US" b="1" dirty="0"/>
              <a:t> </a:t>
            </a:r>
            <a:r>
              <a:rPr lang="en-US" altLang="zh-CN" b="1" dirty="0"/>
              <a:t>Missing data for Baseline and Visit 2 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673068" y="982822"/>
            <a:ext cx="7304693" cy="156966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Null hypotheses: </a:t>
            </a:r>
            <a:endParaRPr lang="en-US" sz="2400" dirty="0" smtClean="0"/>
          </a:p>
          <a:p>
            <a:pPr algn="ctr"/>
            <a:r>
              <a:rPr lang="en-US" sz="2400" dirty="0" smtClean="0"/>
              <a:t>there </a:t>
            </a:r>
            <a:r>
              <a:rPr lang="en-US" sz="2400" dirty="0"/>
              <a:t>is no association between two-year changes in SF36 MCS score, SF36 PCS score, CD4 positive cells, viral load and hard drug use status at baseline</a:t>
            </a:r>
          </a:p>
        </p:txBody>
      </p:sp>
    </p:spTree>
    <p:extLst>
      <p:ext uri="{BB962C8B-B14F-4D97-AF65-F5344CB8AC3E}">
        <p14:creationId xmlns:p14="http://schemas.microsoft.com/office/powerpoint/2010/main" val="251452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44D0A096-F745-4748-BF4C-103514BF8430}"/>
              </a:ext>
            </a:extLst>
          </p:cNvPr>
          <p:cNvSpPr txBox="1"/>
          <p:nvPr/>
        </p:nvSpPr>
        <p:spPr>
          <a:xfrm>
            <a:off x="1281068" y="187432"/>
            <a:ext cx="5582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Table</a:t>
            </a:r>
            <a:r>
              <a:rPr lang="zh-CN" altLang="en-US" b="1" dirty="0"/>
              <a:t> </a:t>
            </a:r>
            <a:r>
              <a:rPr lang="en-US" altLang="zh-CN" b="1" dirty="0"/>
              <a:t>1.</a:t>
            </a:r>
            <a:r>
              <a:rPr lang="zh-CN" altLang="en-US" b="1" dirty="0"/>
              <a:t> </a:t>
            </a:r>
            <a:r>
              <a:rPr lang="en-US" altLang="zh-CN" b="1" dirty="0"/>
              <a:t>Demographic</a:t>
            </a:r>
            <a:r>
              <a:rPr lang="zh-CN" altLang="en-US" b="1" dirty="0"/>
              <a:t> </a:t>
            </a:r>
            <a:r>
              <a:rPr lang="en-US" altLang="zh-CN" b="1" dirty="0"/>
              <a:t>information</a:t>
            </a:r>
            <a:r>
              <a:rPr lang="zh-CN" altLang="en-US" b="1" dirty="0"/>
              <a:t> </a:t>
            </a:r>
            <a:r>
              <a:rPr lang="en-US" altLang="zh-CN" b="1" dirty="0"/>
              <a:t>at</a:t>
            </a:r>
            <a:r>
              <a:rPr lang="zh-CN" altLang="en-US" b="1" dirty="0"/>
              <a:t> </a:t>
            </a:r>
            <a:r>
              <a:rPr lang="en-US" altLang="zh-CN" b="1" dirty="0"/>
              <a:t>baseline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Visit</a:t>
            </a:r>
            <a:r>
              <a:rPr lang="zh-CN" altLang="en-US" b="1" dirty="0"/>
              <a:t> </a:t>
            </a:r>
            <a:r>
              <a:rPr lang="en-US" altLang="zh-CN" b="1" dirty="0"/>
              <a:t>2</a:t>
            </a: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E9B1217-4BB4-E743-A3BB-08A840C0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5400-3200-D541-826E-FE3D402B6D5D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193" y="323695"/>
            <a:ext cx="2163139" cy="16223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292" y="323695"/>
            <a:ext cx="2163139" cy="16223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153" y="2048287"/>
            <a:ext cx="2163139" cy="16223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340" y="2031079"/>
            <a:ext cx="2186082" cy="1639562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113837"/>
              </p:ext>
            </p:extLst>
          </p:nvPr>
        </p:nvGraphicFramePr>
        <p:xfrm>
          <a:off x="114869" y="663833"/>
          <a:ext cx="7010400" cy="3261360"/>
        </p:xfrm>
        <a:graphic>
          <a:graphicData uri="http://schemas.openxmlformats.org/drawingml/2006/table">
            <a:tbl>
              <a:tblPr firstRow="1" firstCol="1" lastRow="1" lastCol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 dirty="0">
                          <a:effectLst/>
                        </a:rPr>
                        <a:t>Characteristic at baseline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 dirty="0">
                          <a:effectLst/>
                        </a:rPr>
                        <a:t>All (n=488)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No hard drug use at baseline (n=452)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Hard drug use at baseline (n=36)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SF36 MCS score</a:t>
                      </a:r>
                      <a:r>
                        <a:rPr lang="en-US" sz="1000" baseline="30000">
                          <a:effectLst/>
                        </a:rPr>
                        <a:t>#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45.24±13.67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45.5±13.8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42.01±11.64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SF36 PCS score</a:t>
                      </a:r>
                      <a:r>
                        <a:rPr lang="en-US" sz="1000" baseline="30000">
                          <a:effectLst/>
                        </a:rPr>
                        <a:t>#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51.08±9.04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51.23±9.17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49.16±7.05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Number of CD4 positive cells# (helpers)</a:t>
                      </a:r>
                      <a:r>
                        <a:rPr lang="en-US" sz="1000" baseline="30000">
                          <a:effectLst/>
                        </a:rPr>
                        <a:t>#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375.43±203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376.66±203.34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360.04±200.8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Standardized viral load (copies/ml</a:t>
                      </a:r>
                      <a:r>
                        <a:rPr lang="en-US" sz="1000" baseline="30000">
                          <a:effectLst/>
                        </a:rPr>
                        <a:t>)#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32600.5 (11186.22, 136972.5)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33291.5 (11009.25, 136952.75)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29255.5 (12909, 293871)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Age, years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43.16±8.83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43.1±8.78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43.89±9.52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BMI(kg/m2)</a:t>
                      </a:r>
                      <a:r>
                        <a:rPr lang="en-US" sz="1000" baseline="30000">
                          <a:effectLst/>
                        </a:rPr>
                        <a:t> ##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 dirty="0">
                          <a:effectLst/>
                        </a:rPr>
                        <a:t>25.26±4.41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25.39±4.46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23.62±3.45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Race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Non-White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158 (32%)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141 (31%)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17 (47%)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White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 dirty="0">
                          <a:effectLst/>
                        </a:rPr>
                        <a:t>330 (68%)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311 (69%)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19 (53%)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Education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less than college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280 (57%)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254 (56%)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26 (72%)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college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101 (21%)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100 (22%)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1 (3%)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greater than college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107 (22%)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98 (22%)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9 (25%)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Smoke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Noncurrent smoker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302 (62%)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293 (65%)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9 (25%)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Current smoker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186 (38%)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159 (35%)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 dirty="0">
                          <a:effectLst/>
                        </a:rPr>
                        <a:t>27 (75%)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08571"/>
              </p:ext>
            </p:extLst>
          </p:nvPr>
        </p:nvGraphicFramePr>
        <p:xfrm>
          <a:off x="114869" y="3925193"/>
          <a:ext cx="7010400" cy="1956816"/>
        </p:xfrm>
        <a:graphic>
          <a:graphicData uri="http://schemas.openxmlformats.org/drawingml/2006/table">
            <a:tbl>
              <a:tblPr firstRow="1" firstCol="1" lastRow="1" lastCol="1">
                <a:tableStyleId>{5C22544A-7EE6-4342-B048-85BDC9FD1C3A}</a:tableStyleId>
              </a:tblPr>
              <a:tblGrid>
                <a:gridCol w="1762095"/>
                <a:gridCol w="1795472"/>
                <a:gridCol w="1781662"/>
                <a:gridCol w="1671171"/>
              </a:tblGrid>
              <a:tr h="1111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 dirty="0">
                          <a:effectLst/>
                        </a:rPr>
                        <a:t>Characteristic at 2-year visit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All (n=488)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No hard drug use at baseline (n=452)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Hard drug use at baseline (n=36)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498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SF36 MCS score</a:t>
                      </a:r>
                      <a:r>
                        <a:rPr lang="en-US" sz="1000" baseline="30000">
                          <a:effectLst/>
                        </a:rPr>
                        <a:t>#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47.6±11.94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47.73±11.76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45.9±14.06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621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SF36 PCS score</a:t>
                      </a:r>
                      <a:r>
                        <a:rPr lang="en-US" sz="1000" baseline="30000">
                          <a:effectLst/>
                        </a:rPr>
                        <a:t>#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49.45±10.34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49.86±10.1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44.36±11.96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621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Number of CD4 positive cells (helpers)</a:t>
                      </a:r>
                      <a:r>
                        <a:rPr lang="en-US" sz="1000" baseline="30000">
                          <a:effectLst/>
                        </a:rPr>
                        <a:t>#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543.03±267.99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557.15±264.85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371.22±248.8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79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Standardized viral load (copies/ml)</a:t>
                      </a:r>
                      <a:r>
                        <a:rPr lang="en-US" sz="1000" baseline="30000">
                          <a:effectLst/>
                        </a:rPr>
                        <a:t>#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31.02 (10, 251.25)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31 (10.17, 285.84)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 dirty="0">
                          <a:effectLst/>
                        </a:rPr>
                        <a:t>44 (8.85, 160.25)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79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If Adherence to meds since last visit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98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48 (10%)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47 (10%)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1 (3%)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621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440 (90%)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>
                          <a:effectLst/>
                        </a:rPr>
                        <a:t>405 (90%)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000" dirty="0">
                          <a:effectLst/>
                        </a:rPr>
                        <a:t>35 (97%)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14869" y="6044519"/>
            <a:ext cx="6096000" cy="6851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were 14 missing in count of CD4 cells and viral load</a:t>
            </a:r>
            <a:r>
              <a:rPr lang="en-US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were 7 missing in SF36 MCS score and SF36 PCS score; </a:t>
            </a:r>
            <a:r>
              <a:rPr lang="en-US" sz="1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##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were 18 invalid BMI: 1 record with impossible BMI. 5 records with insufficient data. 7 records with improbable value. 5 records with missing BMI.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86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5400-3200-D541-826E-FE3D402B6D5D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8D65F49-7388-7145-AC7E-87C63ACADA52}"/>
              </a:ext>
            </a:extLst>
          </p:cNvPr>
          <p:cNvSpPr txBox="1"/>
          <p:nvPr/>
        </p:nvSpPr>
        <p:spPr>
          <a:xfrm>
            <a:off x="8611737" y="9073"/>
            <a:ext cx="368075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Analyses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plan:</a:t>
            </a:r>
          </a:p>
          <a:p>
            <a:r>
              <a:rPr lang="en-US" altLang="zh-CN" sz="1600" dirty="0"/>
              <a:t>1.</a:t>
            </a:r>
            <a:r>
              <a:rPr lang="zh-CN" altLang="en-US" sz="1600" dirty="0"/>
              <a:t> </a:t>
            </a:r>
            <a:r>
              <a:rPr lang="en-US" altLang="zh-CN" sz="1600" dirty="0"/>
              <a:t>Outcome: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a.</a:t>
            </a:r>
            <a:r>
              <a:rPr lang="zh-CN" altLang="en-US" sz="1600" dirty="0"/>
              <a:t> </a:t>
            </a:r>
            <a:r>
              <a:rPr lang="en-US" altLang="zh-CN" sz="1600" dirty="0"/>
              <a:t>Change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SF36 MCS score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b.</a:t>
            </a:r>
            <a:r>
              <a:rPr lang="zh-CN" altLang="en-US" sz="1600" dirty="0"/>
              <a:t> </a:t>
            </a:r>
            <a:r>
              <a:rPr lang="en-US" altLang="zh-CN" sz="1600" dirty="0"/>
              <a:t>Change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SF36 PCS score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c.</a:t>
            </a:r>
            <a:r>
              <a:rPr lang="zh-CN" altLang="en-US" sz="1600" dirty="0"/>
              <a:t> </a:t>
            </a:r>
            <a:r>
              <a:rPr lang="en-US" altLang="zh-CN" sz="1600" dirty="0"/>
              <a:t>Change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# of CD4 positive cells </a:t>
            </a:r>
            <a:endParaRPr lang="en-US" altLang="zh-CN" sz="1600" dirty="0" smtClean="0"/>
          </a:p>
          <a:p>
            <a:r>
              <a:rPr lang="en-US" altLang="zh-CN" sz="1600" dirty="0" smtClean="0"/>
              <a:t>    d</a:t>
            </a:r>
            <a:r>
              <a:rPr lang="en-US" altLang="zh-CN" sz="1600" dirty="0"/>
              <a:t>.</a:t>
            </a:r>
            <a:r>
              <a:rPr lang="zh-CN" altLang="en-US" sz="1600" dirty="0"/>
              <a:t> </a:t>
            </a:r>
            <a:r>
              <a:rPr lang="en-US" altLang="zh-CN" sz="1600" dirty="0"/>
              <a:t>log(Standardized viral load at</a:t>
            </a:r>
            <a:r>
              <a:rPr lang="zh-CN" altLang="en-US" sz="1600" dirty="0"/>
              <a:t> </a:t>
            </a:r>
            <a:r>
              <a:rPr lang="en-US" altLang="zh-CN" sz="1600" dirty="0"/>
              <a:t>Visit2)-</a:t>
            </a:r>
          </a:p>
          <a:p>
            <a:r>
              <a:rPr lang="en-US" altLang="zh-CN" sz="1600" dirty="0" smtClean="0"/>
              <a:t>     log(Standardized </a:t>
            </a:r>
            <a:r>
              <a:rPr lang="en-US" altLang="zh-CN" sz="1600" dirty="0"/>
              <a:t>viral load at</a:t>
            </a:r>
            <a:r>
              <a:rPr lang="zh-CN" altLang="en-US" sz="1600" dirty="0"/>
              <a:t> </a:t>
            </a:r>
            <a:r>
              <a:rPr lang="en-US" altLang="zh-CN" sz="1600" dirty="0"/>
              <a:t>baseline)</a:t>
            </a:r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 </a:t>
            </a:r>
            <a:r>
              <a:rPr lang="en-US" altLang="zh-CN" sz="1600" dirty="0"/>
              <a:t>Predictors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covariates: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If</a:t>
            </a:r>
            <a:r>
              <a:rPr lang="zh-CN" altLang="en-US" sz="1600" dirty="0"/>
              <a:t> </a:t>
            </a:r>
            <a:r>
              <a:rPr lang="en-US" altLang="zh-CN" sz="1600" dirty="0"/>
              <a:t>used</a:t>
            </a:r>
            <a:r>
              <a:rPr lang="zh-CN" altLang="en-US" sz="1600" dirty="0"/>
              <a:t> </a:t>
            </a:r>
            <a:r>
              <a:rPr lang="en-US" altLang="zh-CN" sz="1600" dirty="0"/>
              <a:t>hard</a:t>
            </a:r>
            <a:r>
              <a:rPr lang="zh-CN" altLang="en-US" sz="1600" dirty="0"/>
              <a:t> </a:t>
            </a:r>
            <a:r>
              <a:rPr lang="en-US" altLang="zh-CN" sz="1600" dirty="0"/>
              <a:t>drug</a:t>
            </a:r>
            <a:r>
              <a:rPr lang="zh-CN" altLang="en-US" sz="1600" dirty="0"/>
              <a:t> </a:t>
            </a:r>
            <a:r>
              <a:rPr lang="en-US" altLang="zh-CN" sz="1600" dirty="0"/>
              <a:t>at</a:t>
            </a:r>
            <a:r>
              <a:rPr lang="zh-CN" altLang="en-US" sz="1600" dirty="0"/>
              <a:t> </a:t>
            </a:r>
            <a:r>
              <a:rPr lang="en-US" altLang="zh-CN" sz="1600" dirty="0"/>
              <a:t>baseline,</a:t>
            </a:r>
            <a:r>
              <a:rPr lang="zh-CN" altLang="en-US" sz="1600" dirty="0"/>
              <a:t> </a:t>
            </a:r>
            <a:r>
              <a:rPr lang="en-US" sz="1600" dirty="0"/>
              <a:t>age BMI, </a:t>
            </a:r>
            <a:endParaRPr lang="en-US" sz="1600" dirty="0" smtClean="0"/>
          </a:p>
          <a:p>
            <a:r>
              <a:rPr lang="en-US" sz="1600" dirty="0" smtClean="0"/>
              <a:t>    adherence </a:t>
            </a:r>
            <a:r>
              <a:rPr lang="en-US" sz="1600" dirty="0"/>
              <a:t>(ADH), race, </a:t>
            </a:r>
          </a:p>
          <a:p>
            <a:r>
              <a:rPr lang="en-US" sz="1600" dirty="0"/>
              <a:t>    income and smoking status</a:t>
            </a:r>
          </a:p>
          <a:p>
            <a:r>
              <a:rPr lang="en-US" altLang="zh-CN" sz="1600" dirty="0"/>
              <a:t>3.</a:t>
            </a:r>
            <a:r>
              <a:rPr lang="zh-CN" altLang="en-US" sz="1600" dirty="0"/>
              <a:t> </a:t>
            </a:r>
            <a:r>
              <a:rPr lang="en-US" altLang="zh-CN" sz="1600" dirty="0"/>
              <a:t>Method: Multivariate Linear </a:t>
            </a:r>
            <a:r>
              <a:rPr lang="en-US" altLang="zh-CN" sz="1600" dirty="0" smtClean="0"/>
              <a:t>Regression</a:t>
            </a:r>
            <a:endParaRPr lang="en-US" altLang="zh-CN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260148"/>
              </p:ext>
            </p:extLst>
          </p:nvPr>
        </p:nvGraphicFramePr>
        <p:xfrm>
          <a:off x="0" y="785110"/>
          <a:ext cx="8611737" cy="4541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3525"/>
                <a:gridCol w="1108356"/>
                <a:gridCol w="791570"/>
                <a:gridCol w="1282889"/>
                <a:gridCol w="777923"/>
                <a:gridCol w="1243557"/>
                <a:gridCol w="641444"/>
                <a:gridCol w="982639"/>
                <a:gridCol w="639834"/>
              </a:tblGrid>
              <a:tr h="1250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Characteristics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Change in log</a:t>
                      </a:r>
                      <a:r>
                        <a:rPr lang="en-US" sz="1000" baseline="-25000">
                          <a:effectLst/>
                        </a:rPr>
                        <a:t>10 </a:t>
                      </a:r>
                      <a:r>
                        <a:rPr lang="en-US" sz="1000">
                          <a:effectLst/>
                        </a:rPr>
                        <a:t>number of CD4 positive cells(N=474)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Change in log</a:t>
                      </a:r>
                      <a:r>
                        <a:rPr lang="en-US" sz="1000" baseline="-25000">
                          <a:effectLst/>
                        </a:rPr>
                        <a:t>10 </a:t>
                      </a:r>
                      <a:r>
                        <a:rPr lang="en-US" sz="1000">
                          <a:effectLst/>
                        </a:rPr>
                        <a:t>number of virus load (N=474)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Change in mental score (N=481)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Change in physical score (N=481)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Regression coefficient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P-value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Regression coefficient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P-value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Regression coefficient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P-value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Regression coefficient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P-value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Baseline measurements</a:t>
                      </a:r>
                      <a:r>
                        <a:rPr lang="en-US" sz="1000" baseline="30000">
                          <a:effectLst/>
                        </a:rPr>
                        <a:t>#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-0.473±0.0272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&lt;.0001**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-0.508±0.0571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&lt;.0001**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-0.511±0.0334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&lt;.0001**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-0.301±0.0429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&lt;.0001**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143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Age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-0.00140±0.00103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-0.00517±0.00602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0.0582±0.0528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-0.0946±0.0434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0.03*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65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BMI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0.00349±0.00209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-0.0205±0.0122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0.0182±0.105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0.0680±0.0848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48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White  (Non-white as reference)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-0.0130±0.0199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-0.185±0.118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0.281±1.0118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-0.352±0.829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371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Education (&lt;College as reference)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0.048*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0.04*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-0.227±0.953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College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0.0116±0.0232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-0.292±0.136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1.564±1.184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&gt;College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0.0220±0.0234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0.0659±0.139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2.990±1.192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0.126±0.961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00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Smoke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(Non-current smoker as reference)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-0.0105±0.0194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0.0325±0.113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1.544±0.988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-1.471±0.795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00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Whether use hard drug at baseline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(No hard drug as reference)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-0.213±0.0345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&lt;.0001**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-0.0711±0.202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-0.702±1.766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-3.528±1.419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0.013*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85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Whether adherence to medicine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(Non-adherence as reference)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0.0937±0.0296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0.002**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-0.466±0.174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0.008**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2.387±1.524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2.463±1.226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0.045*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8611737" y="2927445"/>
            <a:ext cx="358026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sz="1600" b="1" dirty="0"/>
              <a:t>Model types:</a:t>
            </a:r>
          </a:p>
          <a:p>
            <a:r>
              <a:rPr lang="en-US" altLang="zh-CN" sz="1600" dirty="0"/>
              <a:t>1. Non-</a:t>
            </a:r>
            <a:r>
              <a:rPr lang="en-US" altLang="zh-CN" sz="1600" dirty="0" err="1"/>
              <a:t>Baysian</a:t>
            </a:r>
            <a:r>
              <a:rPr lang="en-US" altLang="zh-CN" sz="1600" dirty="0"/>
              <a:t> framework</a:t>
            </a:r>
          </a:p>
          <a:p>
            <a:r>
              <a:rPr lang="en-US" altLang="zh-CN" sz="1600" dirty="0"/>
              <a:t>     Use least square method to 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estimate </a:t>
            </a:r>
            <a:r>
              <a:rPr lang="en-US" altLang="zh-CN" sz="1600" dirty="0"/>
              <a:t>the coefficients</a:t>
            </a:r>
          </a:p>
          <a:p>
            <a:endParaRPr lang="en-US" altLang="zh-CN" sz="1600" dirty="0"/>
          </a:p>
          <a:p>
            <a:r>
              <a:rPr lang="en-US" altLang="zh-CN" sz="1600" dirty="0"/>
              <a:t>2. </a:t>
            </a:r>
            <a:r>
              <a:rPr lang="en-US" altLang="zh-CN" sz="1600" dirty="0" err="1"/>
              <a:t>Baysian</a:t>
            </a:r>
            <a:r>
              <a:rPr lang="zh-CN" altLang="en-US" sz="1600" dirty="0"/>
              <a:t> </a:t>
            </a:r>
            <a:r>
              <a:rPr lang="en-US" altLang="zh-CN" sz="1600" dirty="0"/>
              <a:t>framework</a:t>
            </a:r>
          </a:p>
          <a:p>
            <a:r>
              <a:rPr lang="en-US" altLang="zh-CN" sz="1600" dirty="0"/>
              <a:t>     a.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coefficients</a:t>
            </a:r>
            <a:r>
              <a:rPr lang="zh-CN" altLang="en-US" sz="1600" dirty="0"/>
              <a:t> </a:t>
            </a:r>
            <a:r>
              <a:rPr lang="en-US" altLang="zh-CN" sz="1600" dirty="0"/>
              <a:t>have</a:t>
            </a:r>
            <a:r>
              <a:rPr lang="zh-CN" altLang="en-US" sz="1600" dirty="0"/>
              <a:t> 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normal</a:t>
            </a:r>
            <a:r>
              <a:rPr lang="zh-CN" altLang="en-US" sz="1600" dirty="0" smtClean="0"/>
              <a:t> </a:t>
            </a:r>
            <a:r>
              <a:rPr lang="en-US" altLang="zh-CN" sz="1600" dirty="0"/>
              <a:t>distribution, N(0,100,000)</a:t>
            </a:r>
          </a:p>
          <a:p>
            <a:r>
              <a:rPr lang="en-US" altLang="zh-CN" sz="1600" dirty="0"/>
              <a:t>     b.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variance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error</a:t>
            </a:r>
            <a:r>
              <a:rPr lang="zh-CN" altLang="en-US" sz="1600" dirty="0"/>
              <a:t> </a:t>
            </a:r>
            <a:r>
              <a:rPr lang="en-US" altLang="zh-CN" sz="1600" dirty="0"/>
              <a:t>has</a:t>
            </a:r>
            <a:r>
              <a:rPr lang="zh-CN" altLang="en-US" sz="1600" dirty="0"/>
              <a:t> 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inverse</a:t>
            </a:r>
            <a:r>
              <a:rPr lang="zh-CN" altLang="en-US" sz="1600" dirty="0" smtClean="0"/>
              <a:t> </a:t>
            </a:r>
            <a:r>
              <a:rPr lang="en-US" altLang="zh-CN" sz="1600" dirty="0"/>
              <a:t>gamma</a:t>
            </a:r>
            <a:r>
              <a:rPr lang="zh-CN" altLang="en-US" sz="1600" dirty="0"/>
              <a:t> </a:t>
            </a:r>
            <a:r>
              <a:rPr lang="en-US" altLang="zh-CN" sz="1600" dirty="0"/>
              <a:t>distribution</a:t>
            </a:r>
          </a:p>
          <a:p>
            <a:r>
              <a:rPr lang="en-US" altLang="zh-CN" sz="1600" dirty="0" smtClean="0"/>
              <a:t>         (</a:t>
            </a:r>
            <a:r>
              <a:rPr lang="en-US" altLang="zh-CN" sz="1600" dirty="0"/>
              <a:t>shape = 2.001,scale = 1.001)</a:t>
            </a:r>
            <a:endParaRPr lang="en-US" altLang="zh-CN" sz="1600" dirty="0"/>
          </a:p>
        </p:txBody>
      </p:sp>
      <p:sp>
        <p:nvSpPr>
          <p:cNvPr id="10" name="Rectangle 9"/>
          <p:cNvSpPr/>
          <p:nvPr/>
        </p:nvSpPr>
        <p:spPr>
          <a:xfrm>
            <a:off x="1096144" y="211067"/>
            <a:ext cx="5257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Table 2. Multivariate regression- </a:t>
            </a:r>
            <a:r>
              <a:rPr lang="en-US" dirty="0" err="1"/>
              <a:t>Frequentist</a:t>
            </a:r>
            <a:r>
              <a:rPr lang="en-US" dirty="0"/>
              <a:t> approach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349673"/>
            <a:ext cx="6096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*p-value&lt;0.05; **p-value&lt;0.01; 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 number of CD4 positive cells, log number of virus load, log number of mental score and log number of physical score at baseline accordingly for four columns.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44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965CC102-A56B-0F41-A017-89625F51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5400-3200-D541-826E-FE3D402B6D5D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727763"/>
              </p:ext>
            </p:extLst>
          </p:nvPr>
        </p:nvGraphicFramePr>
        <p:xfrm>
          <a:off x="0" y="700088"/>
          <a:ext cx="11877674" cy="5743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7499"/>
                <a:gridCol w="2113009"/>
                <a:gridCol w="1789812"/>
                <a:gridCol w="49833"/>
                <a:gridCol w="1521961"/>
                <a:gridCol w="3265560"/>
              </a:tblGrid>
              <a:tr h="45027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Characteristics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Change in log</a:t>
                      </a:r>
                      <a:r>
                        <a:rPr lang="en-US" sz="1400" baseline="-25000">
                          <a:effectLst/>
                        </a:rPr>
                        <a:t>10 </a:t>
                      </a:r>
                      <a:r>
                        <a:rPr lang="en-US" sz="1400">
                          <a:effectLst/>
                        </a:rPr>
                        <a:t>number of CD4 positive cells(N=474)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Change in log</a:t>
                      </a:r>
                      <a:r>
                        <a:rPr lang="en-US" sz="1400" baseline="-25000">
                          <a:effectLst/>
                        </a:rPr>
                        <a:t>10 </a:t>
                      </a:r>
                      <a:r>
                        <a:rPr lang="en-US" sz="1400">
                          <a:effectLst/>
                        </a:rPr>
                        <a:t>number of virus load (N=474)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5114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Regression coefficient, 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DIC=-207.330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Regression coefficient without hard drug at baseline, DIC=-172.322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Regression coefficient, DIC=1462.723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Regression coefficient without hard drug at baseline, DIC=1460.933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</a:tr>
              <a:tr h="35235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Baseline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-0.471±0.0285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-0.470±0.0298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-0.506±0.0571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-0.507±0.0562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</a:tr>
              <a:tr h="44845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Age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-0.00139±0.00108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-0.00148±0.00113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-0.00505±0.00600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-0.00517±0.00623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</a:tr>
              <a:tr h="38438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BMI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0.00350±0.0022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0.00440±0.00228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-0.0206±0.0121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-0.0201±0.0122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</a:tr>
              <a:tr h="35235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Race (Non-white as reference)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-0.0130±0.0209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-0.00509±0.0219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-0.1869±0.119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-0.183±0.118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</a:tr>
              <a:tr h="23022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Education (&lt;College as reference)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</a:tr>
              <a:tr h="32032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College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0.0125±0.0245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0.0262±0.0251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-0.297±0.136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-0.290±0.134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</a:tr>
              <a:tr h="32032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&gt;College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0.0220±0.0244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0.0171±0.0254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0.0693±0.139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0.0565±0.141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</a:tr>
              <a:tr h="46045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Smoke</a:t>
                      </a:r>
                    </a:p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(Non-current smoker as reference)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-0.0116±0.0203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-0.0331±0.0207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0.0319±0.113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0.0261±0.112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</a:tr>
              <a:tr h="46045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Whether use hard drug at baseline</a:t>
                      </a:r>
                    </a:p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(No hard drug as reference)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-0.211±0.0367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-0.0757±0.204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</a:tr>
              <a:tr h="46045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Whether adherence to medicine (Non-adherence as reference)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0.0933±0.0313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0.0755±0.0318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-0.465±0.175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-0.469±0.173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</a:tr>
              <a:tr h="35235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Variance of the errors σ</a:t>
                      </a:r>
                      <a:r>
                        <a:rPr lang="en-US" sz="1400" baseline="300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0.0408±0.00267	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0.0437±0.00286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1.2484±0.0818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1.2466±0.0818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78" marR="19078" marT="0" marB="0"/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3477079" y="311392"/>
            <a:ext cx="513352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 Table 3. Multivariate regression- Bayesian </a:t>
            </a:r>
            <a:r>
              <a:rPr lang="en-US" dirty="0" smtClean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5400-3200-D541-826E-FE3D402B6D5D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430816"/>
              </p:ext>
            </p:extLst>
          </p:nvPr>
        </p:nvGraphicFramePr>
        <p:xfrm>
          <a:off x="185740" y="931211"/>
          <a:ext cx="11820524" cy="54485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9575"/>
                <a:gridCol w="1896585"/>
                <a:gridCol w="2441222"/>
                <a:gridCol w="2168903"/>
                <a:gridCol w="2494239"/>
              </a:tblGrid>
              <a:tr h="49016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Characteristics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Regression coefficient, DIC=3571.608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Regression coefficient without hard drug at baseline, DIC=3569.714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Regression coefficient, DIC=3361.911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Regression coefficient without hard drug at baseline, DIC=3366.382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519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Baseline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-0.511±0.0336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-0.510±0.0333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-0.302±0.0423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-0.301±0.0426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519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0.0577±0.0531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0.0582±0.0537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-0.0940±0.0422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-0.0965±0.0437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519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BMI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0.0186±0.1032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0.0229±0.107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0.0658±0.0854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0.0872±0.0848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519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Race (Non-white as reference)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0.290±1.0252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0.328±1.012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-0.380±0.826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-0.254±0.817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519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Education (&lt;College as reference)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313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College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1.538±1.198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1.634±1.188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-0.238±0.925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0.00822±0.945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313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&gt;College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2.953±1.221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2.980±1.191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0.136±0.939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0.0321±0.972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724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Smoke </a:t>
                      </a:r>
                    </a:p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(Non-current smoker as reference)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1.532±1.0145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1.499±0.949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-1.469±0.773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-1.836±0.775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9930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Whether use hard drug at baseline</a:t>
                      </a:r>
                    </a:p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 hard drug as reference)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-0.700±1.763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-3.461±1.410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9930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Whether adherence to medicine (Non-adherence as reference)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2.413±1.522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2.313±1.526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2.487±1.237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2.171±1.221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519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Variance of the errors σ</a:t>
                      </a:r>
                      <a:r>
                        <a:rPr lang="en-US" sz="1200" baseline="300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95.438±6.176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95.231±6.190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61.744±4.010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62.420±4.035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212329" y="311392"/>
            <a:ext cx="608166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 Table 3. Multivariate regression- Bayesian approach-continued</a:t>
            </a:r>
          </a:p>
        </p:txBody>
      </p:sp>
    </p:spTree>
    <p:extLst>
      <p:ext uri="{BB962C8B-B14F-4D97-AF65-F5344CB8AC3E}">
        <p14:creationId xmlns:p14="http://schemas.microsoft.com/office/powerpoint/2010/main" val="1124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44D0A096-F745-4748-BF4C-103514BF8430}"/>
              </a:ext>
            </a:extLst>
          </p:cNvPr>
          <p:cNvSpPr txBox="1"/>
          <p:nvPr/>
        </p:nvSpPr>
        <p:spPr>
          <a:xfrm>
            <a:off x="4585319" y="452120"/>
            <a:ext cx="25811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discussion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E9B1217-4BB4-E743-A3BB-08A840C0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5400-3200-D541-826E-FE3D402B6D5D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9572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5918" y="1569304"/>
            <a:ext cx="41267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Missing values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Autocorrelations time is high</a:t>
            </a:r>
          </a:p>
          <a:p>
            <a:r>
              <a:rPr lang="en-US" sz="2400" dirty="0" smtClean="0"/>
              <a:t>     (30-50)</a:t>
            </a:r>
            <a:endParaRPr lang="en-US" sz="2400" dirty="0"/>
          </a:p>
        </p:txBody>
      </p:sp>
      <p:pic>
        <p:nvPicPr>
          <p:cNvPr id="11" name="Picture 10" descr="Diagnostic Plots for beta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552" y="1445895"/>
            <a:ext cx="5648961" cy="40325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5419725" y="57522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Trace plot, density plot, and autocorrelation plot of BMI when modeling change in log10 of CD4 counts.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6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9160</TotalTime>
  <Words>1306</Words>
  <Application>Microsoft Office PowerPoint</Application>
  <PresentationFormat>Widescreen</PresentationFormat>
  <Paragraphs>413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LatoWeb</vt:lpstr>
      <vt:lpstr>Times New Roman</vt:lpstr>
      <vt:lpstr>等线</vt:lpstr>
      <vt:lpstr>等线 Light</vt:lpstr>
      <vt:lpstr>Office Theme</vt:lpstr>
      <vt:lpstr>The 2-year influence of Hard drug on HIV treatment response after initiating HAART Wenru Zhou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influence of Hard drug on treatment response after initiating HAART</dc:title>
  <dc:creator>Zhou, Wenru</dc:creator>
  <cp:lastModifiedBy>Zhou, Wenru</cp:lastModifiedBy>
  <cp:revision>82</cp:revision>
  <cp:lastPrinted>2018-09-24T18:15:46Z</cp:lastPrinted>
  <dcterms:created xsi:type="dcterms:W3CDTF">2018-09-21T19:37:11Z</dcterms:created>
  <dcterms:modified xsi:type="dcterms:W3CDTF">2018-10-08T18:52:40Z</dcterms:modified>
</cp:coreProperties>
</file>