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1"/>
    <p:restoredTop sz="93631"/>
  </p:normalViewPr>
  <p:slideViewPr>
    <p:cSldViewPr snapToGrid="0" snapToObjects="1">
      <p:cViewPr varScale="1">
        <p:scale>
          <a:sx n="120" d="100"/>
          <a:sy n="120" d="100"/>
        </p:scale>
        <p:origin x="6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E5CC-0E9A-BC41-AC38-A28E2C3FC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8637E8-F6AF-1B40-97EA-CD78ACD984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F16E05-4F17-6645-93B7-BB4FC38CAECF}"/>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5" name="Footer Placeholder 4">
            <a:extLst>
              <a:ext uri="{FF2B5EF4-FFF2-40B4-BE49-F238E27FC236}">
                <a16:creationId xmlns:a16="http://schemas.microsoft.com/office/drawing/2014/main" id="{ECB4114E-9D2D-0D41-A41E-DB7A85CB7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540AD-E6A3-5F41-9BBC-19E0E62AFE38}"/>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409427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086C-2E01-7845-8DE1-52396B1B8F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6FB8D2-7CA5-F649-AC6D-4CD109D4B8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A69BE-6437-D749-918C-310952A07C17}"/>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5" name="Footer Placeholder 4">
            <a:extLst>
              <a:ext uri="{FF2B5EF4-FFF2-40B4-BE49-F238E27FC236}">
                <a16:creationId xmlns:a16="http://schemas.microsoft.com/office/drawing/2014/main" id="{F475ADD5-B33D-7F40-BCFD-8FF622718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4E36-203D-E347-A5A8-6C73207C227A}"/>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117292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4F8B8-D481-B849-A448-3655E4C576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81AFF-38D4-484B-BF35-AF1D30B2F6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F81C1-60E0-684C-9CE9-C260D51EB273}"/>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5" name="Footer Placeholder 4">
            <a:extLst>
              <a:ext uri="{FF2B5EF4-FFF2-40B4-BE49-F238E27FC236}">
                <a16:creationId xmlns:a16="http://schemas.microsoft.com/office/drawing/2014/main" id="{3F5299E7-AF38-664C-8E53-89B1277B7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94C23-F71B-044F-B694-25DE8ED2766C}"/>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64267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F5D2-EE27-3548-B240-120254AB4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0ABAB-75B1-9E42-B5C0-93480F1392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5BBFB-7570-6940-8D73-2B1473673D84}"/>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5" name="Footer Placeholder 4">
            <a:extLst>
              <a:ext uri="{FF2B5EF4-FFF2-40B4-BE49-F238E27FC236}">
                <a16:creationId xmlns:a16="http://schemas.microsoft.com/office/drawing/2014/main" id="{04C1C668-2DB2-CD41-887D-DFE3C9412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92ACE-FA09-F145-9F66-D1D5C835E14B}"/>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390160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B807-CE68-9C4C-AD5D-E1E7D129C9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F757C6-43C6-B242-9B1C-50A30FBBCB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FA4973-79B8-ED47-8A51-ED3A854CF41E}"/>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5" name="Footer Placeholder 4">
            <a:extLst>
              <a:ext uri="{FF2B5EF4-FFF2-40B4-BE49-F238E27FC236}">
                <a16:creationId xmlns:a16="http://schemas.microsoft.com/office/drawing/2014/main" id="{A3395830-DD5D-3845-9460-BD7AF9F73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A004D-D813-D546-A587-45E9075EEB4D}"/>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166204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3B00-2D0E-AD47-B060-298BB7E5FC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41ED2-DEBE-9E43-BFD6-89AF35F67E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7282ED-8F3C-6547-B6AA-D9D98BBFE5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A43D20-17D0-B44E-9D00-E94D1E9D012F}"/>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6" name="Footer Placeholder 5">
            <a:extLst>
              <a:ext uri="{FF2B5EF4-FFF2-40B4-BE49-F238E27FC236}">
                <a16:creationId xmlns:a16="http://schemas.microsoft.com/office/drawing/2014/main" id="{6C5BE584-C962-3546-A532-4D3FBDED3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6DF7C-E72C-154B-A944-3FC39A2C5427}"/>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297903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5361-ECF4-814B-96CF-E20E1AEA7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C37B5F-C045-B449-928F-C91003FADF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94B475-1B2E-9E45-99B0-BEBDA1F42D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14AA75-47FA-B54B-9226-4EDBBD9627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FA81D0-5E4E-1644-A21C-E2322BC606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BFF0E9-B807-F34C-94F1-7A6C74A5CD1B}"/>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8" name="Footer Placeholder 7">
            <a:extLst>
              <a:ext uri="{FF2B5EF4-FFF2-40B4-BE49-F238E27FC236}">
                <a16:creationId xmlns:a16="http://schemas.microsoft.com/office/drawing/2014/main" id="{895BDC8A-F5A7-C145-8F1B-B55EF03810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BCAF86-91A6-1240-8BDA-22A16018C876}"/>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3503148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8E1B-78E7-814F-96D0-C5C541039C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7FEA7C-7546-964B-A5B7-73202EB416A2}"/>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4" name="Footer Placeholder 3">
            <a:extLst>
              <a:ext uri="{FF2B5EF4-FFF2-40B4-BE49-F238E27FC236}">
                <a16:creationId xmlns:a16="http://schemas.microsoft.com/office/drawing/2014/main" id="{F8FA2CFB-CBF5-F74E-A2B0-78A36CBA0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001BC7-4821-1D4A-9E7B-5828A2ABED03}"/>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282464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9902A-F8D3-F047-BE04-F6A1CEA02BB6}"/>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3" name="Footer Placeholder 2">
            <a:extLst>
              <a:ext uri="{FF2B5EF4-FFF2-40B4-BE49-F238E27FC236}">
                <a16:creationId xmlns:a16="http://schemas.microsoft.com/office/drawing/2014/main" id="{ECA4DA2C-4C69-8C44-ACD0-0DDE2567CF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740E63-75C5-9848-910D-7F7449D8D81B}"/>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69621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3C26-878C-094E-9628-F46CF0379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11CB3C-5CAF-6143-8693-4211FD61DA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F2D588-7825-0D45-877B-4E35B060F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650E3D-302E-E647-9B80-BAC2ABAA72A2}"/>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6" name="Footer Placeholder 5">
            <a:extLst>
              <a:ext uri="{FF2B5EF4-FFF2-40B4-BE49-F238E27FC236}">
                <a16:creationId xmlns:a16="http://schemas.microsoft.com/office/drawing/2014/main" id="{1DE1111F-A8C7-0B4E-BB5A-9336C453C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706197-D20D-2943-AB95-1028D352DD56}"/>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193778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A690-A271-114B-8704-4146A4F66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B9456-1BA5-0C47-81E6-13518642D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92BFC-62EE-4249-A162-030343D7B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990BB0-02BA-5447-AC21-191CBAC68948}"/>
              </a:ext>
            </a:extLst>
          </p:cNvPr>
          <p:cNvSpPr>
            <a:spLocks noGrp="1"/>
          </p:cNvSpPr>
          <p:nvPr>
            <p:ph type="dt" sz="half" idx="10"/>
          </p:nvPr>
        </p:nvSpPr>
        <p:spPr/>
        <p:txBody>
          <a:bodyPr/>
          <a:lstStyle/>
          <a:p>
            <a:fld id="{033D20D7-566B-694A-BCA6-1784D2350082}" type="datetimeFigureOut">
              <a:rPr lang="en-US" smtClean="0"/>
              <a:t>10/14/18</a:t>
            </a:fld>
            <a:endParaRPr lang="en-US"/>
          </a:p>
        </p:txBody>
      </p:sp>
      <p:sp>
        <p:nvSpPr>
          <p:cNvPr id="6" name="Footer Placeholder 5">
            <a:extLst>
              <a:ext uri="{FF2B5EF4-FFF2-40B4-BE49-F238E27FC236}">
                <a16:creationId xmlns:a16="http://schemas.microsoft.com/office/drawing/2014/main" id="{44C5A254-5526-934E-86B7-97E10A307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2164C-8100-474C-9342-360D8BA27D9E}"/>
              </a:ext>
            </a:extLst>
          </p:cNvPr>
          <p:cNvSpPr>
            <a:spLocks noGrp="1"/>
          </p:cNvSpPr>
          <p:nvPr>
            <p:ph type="sldNum" sz="quarter" idx="12"/>
          </p:nvPr>
        </p:nvSpPr>
        <p:spPr/>
        <p:txBody>
          <a:bodyPr/>
          <a:lstStyle/>
          <a:p>
            <a:fld id="{29594D6E-6C01-6F46-B809-5BF366DCAAA3}" type="slidenum">
              <a:rPr lang="en-US" smtClean="0"/>
              <a:t>‹#›</a:t>
            </a:fld>
            <a:endParaRPr lang="en-US"/>
          </a:p>
        </p:txBody>
      </p:sp>
    </p:spTree>
    <p:extLst>
      <p:ext uri="{BB962C8B-B14F-4D97-AF65-F5344CB8AC3E}">
        <p14:creationId xmlns:p14="http://schemas.microsoft.com/office/powerpoint/2010/main" val="322754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6D7CA-62E8-B84C-B371-F75A911FC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AA0451-C5A6-8E4C-B9A3-E78BF9E5A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69CCC-DE4D-8C46-B693-C68C2215F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D20D7-566B-694A-BCA6-1784D2350082}" type="datetimeFigureOut">
              <a:rPr lang="en-US" smtClean="0"/>
              <a:t>10/14/18</a:t>
            </a:fld>
            <a:endParaRPr lang="en-US"/>
          </a:p>
        </p:txBody>
      </p:sp>
      <p:sp>
        <p:nvSpPr>
          <p:cNvPr id="5" name="Footer Placeholder 4">
            <a:extLst>
              <a:ext uri="{FF2B5EF4-FFF2-40B4-BE49-F238E27FC236}">
                <a16:creationId xmlns:a16="http://schemas.microsoft.com/office/drawing/2014/main" id="{F8B3DB0B-E7AF-D94B-9935-3A7445785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6EB73A-E6FC-F144-ACCA-6A709311E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94D6E-6C01-6F46-B809-5BF366DCAAA3}" type="slidenum">
              <a:rPr lang="en-US" smtClean="0"/>
              <a:t>‹#›</a:t>
            </a:fld>
            <a:endParaRPr lang="en-US"/>
          </a:p>
        </p:txBody>
      </p:sp>
    </p:spTree>
    <p:extLst>
      <p:ext uri="{BB962C8B-B14F-4D97-AF65-F5344CB8AC3E}">
        <p14:creationId xmlns:p14="http://schemas.microsoft.com/office/powerpoint/2010/main" val="3842586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933E-F81B-2244-B2F9-19003894864A}"/>
              </a:ext>
            </a:extLst>
          </p:cNvPr>
          <p:cNvSpPr>
            <a:spLocks noGrp="1"/>
          </p:cNvSpPr>
          <p:nvPr>
            <p:ph type="ctrTitle"/>
          </p:nvPr>
        </p:nvSpPr>
        <p:spPr/>
        <p:txBody>
          <a:bodyPr/>
          <a:lstStyle/>
          <a:p>
            <a:r>
              <a:rPr lang="en-US" dirty="0"/>
              <a:t>Project3</a:t>
            </a:r>
          </a:p>
        </p:txBody>
      </p:sp>
      <p:sp>
        <p:nvSpPr>
          <p:cNvPr id="3" name="Subtitle 2">
            <a:extLst>
              <a:ext uri="{FF2B5EF4-FFF2-40B4-BE49-F238E27FC236}">
                <a16:creationId xmlns:a16="http://schemas.microsoft.com/office/drawing/2014/main" id="{B1EDAE47-1D3F-1D4B-99EE-1B3007E2E1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798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4555-5C41-AB4E-AF47-7E61B4A9F554}"/>
              </a:ext>
            </a:extLst>
          </p:cNvPr>
          <p:cNvSpPr>
            <a:spLocks noGrp="1"/>
          </p:cNvSpPr>
          <p:nvPr>
            <p:ph type="title"/>
          </p:nvPr>
        </p:nvSpPr>
        <p:spPr/>
        <p:txBody>
          <a:bodyPr/>
          <a:lstStyle/>
          <a:p>
            <a:r>
              <a:rPr lang="en-US" dirty="0"/>
              <a:t>What happened to</a:t>
            </a:r>
          </a:p>
        </p:txBody>
      </p:sp>
      <p:sp>
        <p:nvSpPr>
          <p:cNvPr id="3" name="Content Placeholder 2">
            <a:extLst>
              <a:ext uri="{FF2B5EF4-FFF2-40B4-BE49-F238E27FC236}">
                <a16:creationId xmlns:a16="http://schemas.microsoft.com/office/drawing/2014/main" id="{9B7DB3B7-AA04-EB40-9807-E1F03014FC26}"/>
              </a:ext>
            </a:extLst>
          </p:cNvPr>
          <p:cNvSpPr>
            <a:spLocks noGrp="1"/>
          </p:cNvSpPr>
          <p:nvPr>
            <p:ph idx="1"/>
          </p:nvPr>
        </p:nvSpPr>
        <p:spPr/>
        <p:txBody>
          <a:bodyPr/>
          <a:lstStyle/>
          <a:p>
            <a:r>
              <a:rPr lang="en-US" dirty="0"/>
              <a:t>If the random effects distribution is not normally distributed, then</a:t>
            </a:r>
          </a:p>
          <a:p>
            <a:r>
              <a:rPr lang="en-US" dirty="0"/>
              <a:t>What happened to</a:t>
            </a:r>
          </a:p>
          <a:p>
            <a:pPr lvl="1"/>
            <a:r>
              <a:rPr lang="en-US" dirty="0"/>
              <a:t>estimation of fixed effects</a:t>
            </a:r>
            <a:r>
              <a:rPr lang="en-US" dirty="0">
                <a:effectLst/>
              </a:rPr>
              <a:t> </a:t>
            </a:r>
          </a:p>
          <a:p>
            <a:pPr lvl="1"/>
            <a:r>
              <a:rPr lang="en-US" dirty="0"/>
              <a:t>the standard errors estimates of the fixed effects </a:t>
            </a:r>
          </a:p>
          <a:p>
            <a:pPr lvl="1"/>
            <a:r>
              <a:rPr lang="en-US" dirty="0"/>
              <a:t>the </a:t>
            </a:r>
            <a:r>
              <a:rPr lang="en-US" dirty="0" err="1"/>
              <a:t>TypeI</a:t>
            </a:r>
            <a:r>
              <a:rPr lang="en-US" dirty="0"/>
              <a:t>/II error for the fixed effects hypothesis testing </a:t>
            </a:r>
          </a:p>
        </p:txBody>
      </p:sp>
    </p:spTree>
    <p:extLst>
      <p:ext uri="{BB962C8B-B14F-4D97-AF65-F5344CB8AC3E}">
        <p14:creationId xmlns:p14="http://schemas.microsoft.com/office/powerpoint/2010/main" val="368048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FAC6-5999-CE46-BA63-3F88FD4F16D5}"/>
              </a:ext>
            </a:extLst>
          </p:cNvPr>
          <p:cNvSpPr>
            <a:spLocks noGrp="1"/>
          </p:cNvSpPr>
          <p:nvPr>
            <p:ph type="title"/>
          </p:nvPr>
        </p:nvSpPr>
        <p:spPr/>
        <p:txBody>
          <a:bodyPr/>
          <a:lstStyle/>
          <a:p>
            <a:r>
              <a:rPr lang="en-US" dirty="0"/>
              <a:t>How to simulate</a:t>
            </a:r>
          </a:p>
        </p:txBody>
      </p:sp>
      <p:sp>
        <p:nvSpPr>
          <p:cNvPr id="3" name="Content Placeholder 2">
            <a:extLst>
              <a:ext uri="{FF2B5EF4-FFF2-40B4-BE49-F238E27FC236}">
                <a16:creationId xmlns:a16="http://schemas.microsoft.com/office/drawing/2014/main" id="{B5ABBD12-F1F4-6143-A67D-2DCE70C17F44}"/>
              </a:ext>
            </a:extLst>
          </p:cNvPr>
          <p:cNvSpPr>
            <a:spLocks noGrp="1"/>
          </p:cNvSpPr>
          <p:nvPr>
            <p:ph idx="1"/>
          </p:nvPr>
        </p:nvSpPr>
        <p:spPr/>
        <p:txBody>
          <a:bodyPr>
            <a:normAutofit fontScale="85000" lnSpcReduction="10000"/>
          </a:bodyPr>
          <a:lstStyle/>
          <a:p>
            <a:r>
              <a:rPr lang="en-US" dirty="0"/>
              <a:t>Parameter: Number of subjects N=20 with 5 and 10 observations per subject. N=200 with 5 and 10 observations per subject. N=1000 with 5 and 10 observations per subject. </a:t>
            </a:r>
          </a:p>
          <a:p>
            <a:r>
              <a:rPr lang="en-US" dirty="0"/>
              <a:t>Model: 1. a random intercept and 2. random intercept and slope models.</a:t>
            </a:r>
          </a:p>
          <a:p>
            <a:r>
              <a:rPr lang="en-US" dirty="0"/>
              <a:t>Structure: For the random effects models start by simulating investigate an independent model error structure. The departures from normality should include a skewed distribution and a mixture distribution.  </a:t>
            </a:r>
          </a:p>
          <a:p>
            <a:r>
              <a:rPr lang="en-US" dirty="0"/>
              <a:t>Variables: We will consider a treatment covariate (1=treatment, 0=no treatment) and a time variable, where time goes from 0 to 4 as integers or 0 to 9 as integers for the two different cases. Time can be linearly increasing.  In addition, an interaction between time and group should be put into the simulation model. The treatment variable will represent a between-subject covariate and the time variable the with-in subject covariate. </a:t>
            </a:r>
            <a:r>
              <a:rPr lang="en-US" dirty="0">
                <a:effectLst/>
              </a:rPr>
              <a:t> </a:t>
            </a:r>
            <a:endParaRPr lang="en-US" dirty="0"/>
          </a:p>
        </p:txBody>
      </p:sp>
    </p:spTree>
    <p:extLst>
      <p:ext uri="{BB962C8B-B14F-4D97-AF65-F5344CB8AC3E}">
        <p14:creationId xmlns:p14="http://schemas.microsoft.com/office/powerpoint/2010/main" val="117579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A200-B504-EC42-BDD0-4BF9D02EC1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FF2D44-A4F1-A649-9810-6B0932A854DB}"/>
              </a:ext>
            </a:extLst>
          </p:cNvPr>
          <p:cNvSpPr>
            <a:spLocks noGrp="1"/>
          </p:cNvSpPr>
          <p:nvPr>
            <p:ph idx="1"/>
          </p:nvPr>
        </p:nvSpPr>
        <p:spPr/>
        <p:txBody>
          <a:bodyPr/>
          <a:lstStyle/>
          <a:p>
            <a:r>
              <a:rPr lang="en-US" dirty="0"/>
              <a:t>.  In your results, please describe findings for each of the variables in your regression model.  Note, here I have not prescribed the model error variance, the sizes of the beta's and the sizes of the correlations. We can decide this as a group in class the first week of your project.</a:t>
            </a:r>
          </a:p>
          <a:p>
            <a:endParaRPr lang="en-US" dirty="0"/>
          </a:p>
        </p:txBody>
      </p:sp>
    </p:spTree>
    <p:extLst>
      <p:ext uri="{BB962C8B-B14F-4D97-AF65-F5344CB8AC3E}">
        <p14:creationId xmlns:p14="http://schemas.microsoft.com/office/powerpoint/2010/main" val="2733252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130</Words>
  <Application>Microsoft Macintosh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Project3</vt:lpstr>
      <vt:lpstr>What happened to</vt:lpstr>
      <vt:lpstr>How to simulate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Project3</dc:title>
  <dc:creator>Zhou, Wenru</dc:creator>
  <cp:lastModifiedBy>Zhou, Wenru</cp:lastModifiedBy>
  <cp:revision>2</cp:revision>
  <dcterms:created xsi:type="dcterms:W3CDTF">2018-10-14T23:42:32Z</dcterms:created>
  <dcterms:modified xsi:type="dcterms:W3CDTF">2018-10-15T02:47:26Z</dcterms:modified>
</cp:coreProperties>
</file>