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7" r:id="rId2"/>
    <p:sldId id="258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1"/>
    <p:restoredTop sz="93631"/>
  </p:normalViewPr>
  <p:slideViewPr>
    <p:cSldViewPr snapToGrid="0" snapToObjects="1">
      <p:cViewPr varScale="1">
        <p:scale>
          <a:sx n="70" d="100"/>
          <a:sy n="70" d="100"/>
        </p:scale>
        <p:origin x="9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2DE7-FF97-48A4-8E7B-2EB615A0A2AD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D544E-CDB0-4D43-95A8-50404D911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1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544E-CDB0-4D43-95A8-50404D9111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43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544E-CDB0-4D43-95A8-50404D9111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09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BB83-A487-48C3-A8A6-226753098D78}" type="datetime1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6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7072F-DD8E-4FD6-89FE-1D57606A443E}" type="datetime1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8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49FD-199A-434B-B459-6B67BCFAFC5D}" type="datetime1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9423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CF79-071E-4772-9771-D4E67DB67836}" type="datetime1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65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4585-C7DA-4069-8491-F680173C2740}" type="datetime1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2010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4411-12FE-4475-AAB7-D77BAE07C3A0}" type="datetime1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12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75CF3-11CF-4536-A0A3-3167712DA8ED}" type="datetime1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29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AC96-B083-4653-885C-32FC5E40780A}" type="datetime1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4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79D5-0161-480B-9D32-DE10925F7845}" type="datetime1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21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EB12-96C2-4D93-A133-4C2173370B6B}" type="datetime1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96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9CDF-2574-42C4-BB5F-5BE408FCC76D}" type="datetime1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4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92412-DDD0-4F18-85EB-00A7E986871B}" type="datetime1">
              <a:rPr lang="en-US" smtClean="0"/>
              <a:t>10/16/2018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76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C8FB-AE57-4FBB-BBC5-321685B54174}" type="datetime1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1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B74C-DBA8-4581-A0DE-7A83ADA1A88E}" type="datetime1">
              <a:rPr lang="en-US" smtClean="0"/>
              <a:t>10/16/2018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17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BBAE-C3D0-4035-9A40-CFC45D081C55}" type="datetime1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8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24C0-8DD5-407D-9A50-070FCFECC0B9}" type="datetime1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1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5F77B-8A5C-48C7-BB35-2284747014FB}" type="datetime1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8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BB4555-5C41-AB4E-AF47-7E61B4A9F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971" y="348113"/>
            <a:ext cx="11008057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/>
              <a:t>Project2: </a:t>
            </a:r>
            <a:r>
              <a:rPr lang="en-US" sz="4000" dirty="0" smtClean="0"/>
              <a:t>Linear mixed model with non-normal distribution of random components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/>
              <a:t>Speaker: </a:t>
            </a:r>
            <a:r>
              <a:rPr lang="en-US" sz="2400" dirty="0" err="1"/>
              <a:t>Zhou,Wenru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Group3 members: Zhang, Lingdi; Zhuang, Yaxu</a:t>
            </a:r>
            <a:r>
              <a:rPr lang="en-US" sz="2400" dirty="0"/>
              <a:t>;</a:t>
            </a:r>
            <a:r>
              <a:rPr lang="en-US" sz="2400" dirty="0" smtClean="0"/>
              <a:t> Zhou, Wenru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9B7DB3B7-AA04-EB40-9807-E1F03014FC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For a linear mixed model Y=X</a:t>
                </a:r>
                <a:r>
                  <a:rPr lang="el-GR" dirty="0" smtClean="0"/>
                  <a:t>β</a:t>
                </a:r>
                <a:r>
                  <a:rPr lang="en-US" dirty="0" smtClean="0"/>
                  <a:t>+</a:t>
                </a:r>
                <a:r>
                  <a:rPr lang="en-US" dirty="0" err="1" smtClean="0"/>
                  <a:t>Zb+E</a:t>
                </a:r>
                <a:r>
                  <a:rPr lang="en-US" dirty="0" smtClean="0"/>
                  <a:t>, usually we have the </a:t>
                </a:r>
                <a:r>
                  <a:rPr lang="en-US" dirty="0" smtClean="0"/>
                  <a:t>following assumption: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 smtClean="0"/>
                  <a:t>Our goal is to investigate if </a:t>
                </a:r>
                <a:r>
                  <a:rPr lang="en-US" dirty="0"/>
                  <a:t>the random effects distribution is not normally distributed, </a:t>
                </a:r>
                <a:r>
                  <a:rPr lang="en-US" dirty="0" smtClean="0"/>
                  <a:t>what would happen </a:t>
                </a:r>
                <a:r>
                  <a:rPr lang="en-US" dirty="0"/>
                  <a:t>to</a:t>
                </a:r>
              </a:p>
              <a:p>
                <a:pPr lvl="1"/>
                <a:r>
                  <a:rPr lang="en-US" dirty="0"/>
                  <a:t>E</a:t>
                </a:r>
                <a:r>
                  <a:rPr lang="en-US" dirty="0" smtClean="0"/>
                  <a:t>stimation </a:t>
                </a:r>
                <a:r>
                  <a:rPr lang="en-US" dirty="0"/>
                  <a:t>of fixed effects</a:t>
                </a:r>
                <a:r>
                  <a:rPr lang="en-US" dirty="0">
                    <a:effectLst/>
                  </a:rPr>
                  <a:t> </a:t>
                </a:r>
              </a:p>
              <a:p>
                <a:pPr lvl="1"/>
                <a:r>
                  <a:rPr lang="en-US" dirty="0"/>
                  <a:t>T</a:t>
                </a:r>
                <a:r>
                  <a:rPr lang="en-US" dirty="0" smtClean="0"/>
                  <a:t>he </a:t>
                </a:r>
                <a:r>
                  <a:rPr lang="en-US" dirty="0"/>
                  <a:t>standard errors estimates of the fixed effects </a:t>
                </a:r>
              </a:p>
              <a:p>
                <a:pPr lvl="1"/>
                <a:r>
                  <a:rPr lang="en-US" dirty="0"/>
                  <a:t>T</a:t>
                </a:r>
                <a:r>
                  <a:rPr lang="en-US" dirty="0" smtClean="0"/>
                  <a:t>he </a:t>
                </a:r>
                <a:r>
                  <a:rPr lang="en-US" dirty="0" err="1"/>
                  <a:t>TypeI</a:t>
                </a:r>
                <a:r>
                  <a:rPr lang="en-US" dirty="0"/>
                  <a:t>/II error for the fixed effects hypothesis testing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9B7DB3B7-AA04-EB40-9807-E1F03014FC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975668" y="6345712"/>
            <a:ext cx="683339" cy="365125"/>
          </a:xfrm>
        </p:spPr>
        <p:txBody>
          <a:bodyPr/>
          <a:lstStyle/>
          <a:p>
            <a:fld id="{29594D6E-6C01-6F46-B809-5BF366DCAAA3}" type="slidenum">
              <a:rPr lang="en-US" sz="1000" smtClean="0">
                <a:solidFill>
                  <a:schemeClr val="tx1"/>
                </a:solidFill>
              </a:rPr>
              <a:t>1</a:t>
            </a:fld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48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7FFAC6-5999-CE46-BA63-3F88FD4F1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case we </a:t>
            </a:r>
            <a:r>
              <a:rPr lang="en-US" sz="3600" dirty="0" smtClean="0"/>
              <a:t>would study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ABBD12-F1F4-6143-A67D-2DCE70C17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843" y="1533016"/>
            <a:ext cx="11273050" cy="503155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We take a longitudinal clinical trial dataset for example. Suppose </a:t>
            </a:r>
            <a:r>
              <a:rPr lang="en-US" dirty="0" smtClean="0"/>
              <a:t>subjects are equally and randomly assigned to a treatment group and a control group. Then they are followed up for several time points. Measurements are collected from each time points.</a:t>
            </a:r>
            <a:endParaRPr lang="en-US" dirty="0" smtClean="0"/>
          </a:p>
          <a:p>
            <a:r>
              <a:rPr lang="en-US" dirty="0" smtClean="0"/>
              <a:t>Dataset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Number </a:t>
            </a:r>
            <a:r>
              <a:rPr lang="en-US" dirty="0"/>
              <a:t>of subjects </a:t>
            </a:r>
            <a:r>
              <a:rPr lang="en-US" dirty="0" smtClean="0"/>
              <a:t>=</a:t>
            </a:r>
            <a:r>
              <a:rPr lang="en-US" dirty="0"/>
              <a:t>20 with 5 and 10 </a:t>
            </a:r>
            <a:r>
              <a:rPr lang="en-US" dirty="0" smtClean="0"/>
              <a:t>time points </a:t>
            </a:r>
            <a:r>
              <a:rPr lang="en-US" dirty="0"/>
              <a:t>per subject. </a:t>
            </a:r>
            <a:endParaRPr lang="en-US" dirty="0" smtClean="0"/>
          </a:p>
          <a:p>
            <a:pPr lvl="1"/>
            <a:r>
              <a:rPr lang="en-US" dirty="0"/>
              <a:t>Number of subjects =</a:t>
            </a:r>
            <a:r>
              <a:rPr lang="en-US" dirty="0" smtClean="0"/>
              <a:t>200 </a:t>
            </a:r>
            <a:r>
              <a:rPr lang="en-US" dirty="0"/>
              <a:t>with 5 and 10 </a:t>
            </a:r>
            <a:r>
              <a:rPr lang="en-US" dirty="0"/>
              <a:t>time points </a:t>
            </a:r>
            <a:r>
              <a:rPr lang="en-US" dirty="0"/>
              <a:t>per subject. </a:t>
            </a:r>
            <a:endParaRPr lang="en-US" dirty="0" smtClean="0"/>
          </a:p>
          <a:p>
            <a:pPr lvl="1"/>
            <a:r>
              <a:rPr lang="en-US" dirty="0"/>
              <a:t>Number of subjects =</a:t>
            </a:r>
            <a:r>
              <a:rPr lang="en-US" dirty="0" smtClean="0"/>
              <a:t>1000 </a:t>
            </a:r>
            <a:r>
              <a:rPr lang="en-US" dirty="0"/>
              <a:t>with 5 and 10 </a:t>
            </a:r>
            <a:r>
              <a:rPr lang="en-US" dirty="0"/>
              <a:t>time </a:t>
            </a:r>
            <a:r>
              <a:rPr lang="en-US" dirty="0" smtClean="0"/>
              <a:t>points </a:t>
            </a:r>
            <a:r>
              <a:rPr lang="en-US" dirty="0"/>
              <a:t>per subject.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Number of dataset in each case is 500.</a:t>
            </a:r>
            <a:endParaRPr lang="en-US" dirty="0"/>
          </a:p>
          <a:p>
            <a:r>
              <a:rPr lang="en-US" dirty="0"/>
              <a:t>Model: </a:t>
            </a:r>
            <a:endParaRPr lang="en-US" dirty="0" smtClean="0"/>
          </a:p>
          <a:p>
            <a:pPr lvl="1"/>
            <a:r>
              <a:rPr lang="en-US" dirty="0" smtClean="0"/>
              <a:t>Random </a:t>
            </a:r>
            <a:r>
              <a:rPr lang="en-US" dirty="0"/>
              <a:t>intercept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andom </a:t>
            </a:r>
            <a:r>
              <a:rPr lang="en-US" dirty="0"/>
              <a:t>intercept and slope models.</a:t>
            </a:r>
          </a:p>
          <a:p>
            <a:r>
              <a:rPr lang="en-US" dirty="0" smtClean="0"/>
              <a:t>Fixed </a:t>
            </a:r>
            <a:r>
              <a:rPr lang="en-US" dirty="0"/>
              <a:t>components : </a:t>
            </a:r>
          </a:p>
          <a:p>
            <a:pPr lvl="1"/>
            <a:r>
              <a:rPr lang="en-US" dirty="0" smtClean="0"/>
              <a:t>Treatment, which indicates treatment or no treatment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ime, which goes </a:t>
            </a:r>
            <a:r>
              <a:rPr lang="en-US" dirty="0"/>
              <a:t>from 0 to 4 as integers or 0 to 9 as </a:t>
            </a:r>
            <a:r>
              <a:rPr lang="en-US" dirty="0" smtClean="0"/>
              <a:t>integers 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interaction between time and </a:t>
            </a:r>
            <a:r>
              <a:rPr lang="en-US" dirty="0" smtClean="0"/>
              <a:t>treatment</a:t>
            </a:r>
          </a:p>
          <a:p>
            <a:r>
              <a:rPr lang="en-US" dirty="0" smtClean="0"/>
              <a:t>Random components and error distribution:</a:t>
            </a:r>
          </a:p>
          <a:p>
            <a:pPr lvl="1"/>
            <a:r>
              <a:rPr lang="en-US" dirty="0" smtClean="0"/>
              <a:t>Error</a:t>
            </a:r>
            <a:r>
              <a:rPr lang="en-US" dirty="0"/>
              <a:t>: </a:t>
            </a:r>
            <a:r>
              <a:rPr lang="en-US" dirty="0" smtClean="0"/>
              <a:t>a independent </a:t>
            </a:r>
            <a:r>
              <a:rPr lang="en-US" dirty="0"/>
              <a:t>model error structure. </a:t>
            </a:r>
          </a:p>
          <a:p>
            <a:pPr lvl="1"/>
            <a:r>
              <a:rPr lang="en-US" dirty="0"/>
              <a:t>Random components: a skewed distribution and a mixture distribution.  </a:t>
            </a:r>
          </a:p>
          <a:p>
            <a:pPr lvl="1"/>
            <a:endParaRPr 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975668" y="6345712"/>
            <a:ext cx="683339" cy="365125"/>
          </a:xfrm>
        </p:spPr>
        <p:txBody>
          <a:bodyPr/>
          <a:lstStyle/>
          <a:p>
            <a:r>
              <a:rPr lang="en-US" sz="1000" dirty="0">
                <a:solidFill>
                  <a:schemeClr val="tx1"/>
                </a:solidFill>
              </a:rPr>
              <a:t>2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79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232" y="31724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The </a:t>
            </a:r>
            <a:r>
              <a:rPr lang="en-US" sz="3600" dirty="0" smtClean="0"/>
              <a:t>parameters </a:t>
            </a:r>
            <a:r>
              <a:rPr lang="en-US" sz="3600" dirty="0"/>
              <a:t>in the 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64066946"/>
                  </p:ext>
                </p:extLst>
              </p:nvPr>
            </p:nvGraphicFramePr>
            <p:xfrm>
              <a:off x="726232" y="3343838"/>
              <a:ext cx="11249649" cy="2577656"/>
            </p:xfrm>
            <a:graphic>
              <a:graphicData uri="http://schemas.openxmlformats.org/drawingml/2006/table">
                <a:tbl>
                  <a:tblPr>
                    <a:tableStyleId>{6E25E649-3F16-4E02-A733-19D2CDBF48F0}</a:tableStyleId>
                  </a:tblPr>
                  <a:tblGrid>
                    <a:gridCol w="1274058"/>
                    <a:gridCol w="827997"/>
                    <a:gridCol w="817923"/>
                    <a:gridCol w="34925"/>
                    <a:gridCol w="827997"/>
                    <a:gridCol w="807850"/>
                    <a:gridCol w="34925"/>
                    <a:gridCol w="827997"/>
                    <a:gridCol w="848693"/>
                    <a:gridCol w="807301"/>
                    <a:gridCol w="762192"/>
                    <a:gridCol w="893801"/>
                    <a:gridCol w="771225"/>
                    <a:gridCol w="884768"/>
                    <a:gridCol w="827997"/>
                  </a:tblGrid>
                  <a:tr h="279083"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Number of simulation</a:t>
                          </a:r>
                          <a:r>
                            <a:rPr lang="en-US" sz="1600" kern="1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per case</a:t>
                          </a:r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=500</a:t>
                          </a: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600" kern="12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=20</a:t>
                          </a:r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j=5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600" kern="12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=20, j=10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600" kern="12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=200</a:t>
                          </a:r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j=5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600" kern="12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=200</a:t>
                          </a:r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j=10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600" kern="12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=1000</a:t>
                          </a:r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j=5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600" kern="12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=1000</a:t>
                          </a:r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j=10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7908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AVE(SE)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Bias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AVE(SE)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Bias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AVE(SE)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Bias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AVE(SE)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Bias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AVE(SE)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Bias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AVE(SE)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Bias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98917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60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(2)</a:t>
                          </a: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rowSpan="6" gridSpan="14"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Random variables follow skewed distribution:</a:t>
                          </a:r>
                        </a:p>
                        <a:p>
                          <a:pPr marL="0" algn="l" defTabSz="914400" rtl="0" eaLnBrk="1" fontAlgn="b" latinLnBrk="0" hangingPunct="1"/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   1)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60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  <m:r>
                                    <a:rPr lang="en-US" sz="160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~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1600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1600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𝑁</m:t>
                                  </m:r>
                                </m:e>
                              </m:func>
                              <m:r>
                                <a:rPr lang="en-US" sz="16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(5,3)</m:t>
                              </m:r>
                            </m:oMath>
                          </a14:m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1600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~</a:t>
                          </a:r>
                          <a14:m>
                            <m:oMath xmlns:m="http://schemas.openxmlformats.org/officeDocument/2006/math">
                              <m:r>
                                <a:rPr lang="en-US" sz="16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  <m:r>
                                <a:rPr lang="en-US" sz="16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(0,3)</m:t>
                              </m:r>
                            </m:oMath>
                          </a14:m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, random intercept model </a:t>
                          </a:r>
                        </a:p>
                        <a:p>
                          <a:pPr marL="0" algn="l" defTabSz="914400" rtl="0" eaLnBrk="1" fontAlgn="b" latinLnBrk="0" hangingPunct="1"/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   2)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60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160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600" i="1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600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</m:t>
                                          </m:r>
                                          <m:r>
                                            <a:rPr lang="en-US" sz="1600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600" i="1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kern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600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~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1600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1600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𝑁</m:t>
                                  </m:r>
                                </m:e>
                              </m:func>
                              <m:r>
                                <a:rPr lang="en-US" sz="16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en-US" sz="160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160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5</m:t>
                                      </m:r>
                                    </m:num>
                                    <m:den>
                                      <m:r>
                                        <a:rPr lang="en-US" sz="1600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6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600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1600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sz="1600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1.5</m:t>
                                      </m:r>
                                    </m:den>
                                  </m:f>
                                  <m:r>
                                    <a:rPr lang="en-US" sz="1600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f>
                                    <m:fPr>
                                      <m:type m:val="noBar"/>
                                      <m:ctrlPr>
                                        <a:rPr lang="en-US" sz="1600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1.5</m:t>
                                      </m:r>
                                    </m:num>
                                    <m:den>
                                      <m:r>
                                        <a:rPr lang="en-US" sz="1600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16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16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60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1600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16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~</m:t>
                              </m:r>
                              <m:r>
                                <a:rPr lang="en-US" sz="16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  <m:r>
                                <a:rPr lang="en-US" sz="16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(0,3)</m:t>
                              </m:r>
                            </m:oMath>
                          </a14:m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, random intercept and slope model</a:t>
                          </a:r>
                        </a:p>
                        <a:p>
                          <a:pPr marL="0" algn="l" defTabSz="914400" rtl="0" eaLnBrk="1" fontAlgn="b" latinLnBrk="0" hangingPunct="1"/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Random variables follow mixture distribution:	</a:t>
                          </a:r>
                        </a:p>
                        <a:p>
                          <a:pPr marL="0" marR="0" indent="0" algn="l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   1)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60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  <m:r>
                                    <a:rPr lang="en-US" sz="160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~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600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16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×</m:t>
                              </m:r>
                              <m:r>
                                <a:rPr lang="en-US" sz="16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sz="1600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0,3</m:t>
                                  </m:r>
                                </m:e>
                              </m:d>
                              <m:r>
                                <a:rPr lang="en-US" sz="16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600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1600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16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×</m:t>
                              </m:r>
                              <m:r>
                                <a:rPr lang="en-US" sz="16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  <m:r>
                                <a:rPr lang="en-US" sz="16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(0,6)</m:t>
                              </m:r>
                            </m:oMath>
                          </a14:m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1600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~</a:t>
                          </a:r>
                          <a14:m>
                            <m:oMath xmlns:m="http://schemas.openxmlformats.org/officeDocument/2006/math">
                              <m:r>
                                <a:rPr lang="en-US" sz="16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  <m:r>
                                <a:rPr lang="en-US" sz="16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(0,3)</m:t>
                              </m:r>
                            </m:oMath>
                          </a14:m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, random intercept model</a:t>
                          </a:r>
                        </a:p>
                        <a:p>
                          <a:pPr marL="0" marR="0" indent="0" algn="l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   2)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60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160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600" i="1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600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</m:t>
                                          </m:r>
                                          <m:r>
                                            <a:rPr lang="en-US" sz="1600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600" i="1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kern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600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~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600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16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×</m:t>
                              </m:r>
                              <m:r>
                                <a:rPr lang="en-US" sz="16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  <m:r>
                                <a:rPr lang="en-US" sz="16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en-US" sz="160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160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0</m:t>
                                      </m:r>
                                    </m:num>
                                    <m:den>
                                      <m:r>
                                        <a:rPr lang="en-US" sz="1600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0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600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1600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sz="1600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1.5</m:t>
                                      </m:r>
                                    </m:den>
                                  </m:f>
                                  <m:r>
                                    <a:rPr lang="en-US" sz="1600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f>
                                    <m:fPr>
                                      <m:type m:val="noBar"/>
                                      <m:ctrlPr>
                                        <a:rPr lang="en-US" sz="1600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1.5</m:t>
                                      </m:r>
                                    </m:num>
                                    <m:den>
                                      <m:r>
                                        <a:rPr lang="en-US" sz="1600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16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)+</m:t>
                              </m:r>
                              <m:f>
                                <m:fPr>
                                  <m:ctrlPr>
                                    <a:rPr lang="en-US" sz="1600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1600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16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×</m:t>
                              </m:r>
                              <m:r>
                                <a:rPr lang="en-US" sz="16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  <m:r>
                                <a:rPr lang="en-US" sz="16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en-US" sz="160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160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0</m:t>
                                      </m:r>
                                    </m:num>
                                    <m:den>
                                      <m:r>
                                        <a:rPr lang="en-US" sz="1600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0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600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1600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sz="1600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den>
                                  </m:f>
                                  <m:r>
                                    <a:rPr lang="en-US" sz="1600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f>
                                    <m:fPr>
                                      <m:type m:val="noBar"/>
                                      <m:ctrlPr>
                                        <a:rPr lang="en-US" sz="1600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600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16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1600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~</a:t>
                          </a:r>
                          <a14:m>
                            <m:oMath xmlns:m="http://schemas.openxmlformats.org/officeDocument/2006/math">
                              <m:r>
                                <a:rPr lang="en-US" sz="16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  <m:r>
                                <a:rPr lang="en-US" sz="16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(0,3)</m:t>
                              </m:r>
                            </m:oMath>
                          </a14:m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, random intercept and slope model</a:t>
                          </a: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98917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60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(0.5)</a:t>
                          </a:r>
                        </a:p>
                      </a:txBody>
                      <a:tcPr marL="9525" marR="9525" marT="9525" marB="0" anchor="b"/>
                    </a:tc>
                    <a:tc gridSpan="14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98917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60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i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(1)</a:t>
                          </a:r>
                        </a:p>
                      </a:txBody>
                      <a:tcPr marL="9525" marR="9525" marT="9525" marB="0" anchor="b"/>
                    </a:tc>
                    <a:tc gridSpan="14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98917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60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(0.25)</a:t>
                          </a:r>
                        </a:p>
                      </a:txBody>
                      <a:tcPr marL="9525" marR="9525" marT="9525" marB="0" anchor="b"/>
                    </a:tc>
                    <a:tc gridSpan="14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9891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Type I</a:t>
                          </a:r>
                        </a:p>
                      </a:txBody>
                      <a:tcPr marL="9525" marR="9525" marT="9525" marB="0" anchor="b"/>
                    </a:tc>
                    <a:tc gridSpan="14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60814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Type II</a:t>
                          </a:r>
                        </a:p>
                      </a:txBody>
                      <a:tcPr marL="9525" marR="9525" marT="9525" marB="0" anchor="b"/>
                    </a:tc>
                    <a:tc gridSpan="14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64066946"/>
                  </p:ext>
                </p:extLst>
              </p:nvPr>
            </p:nvGraphicFramePr>
            <p:xfrm>
              <a:off x="726232" y="3343838"/>
              <a:ext cx="11249649" cy="2577656"/>
            </p:xfrm>
            <a:graphic>
              <a:graphicData uri="http://schemas.openxmlformats.org/drawingml/2006/table">
                <a:tbl>
                  <a:tblPr>
                    <a:tableStyleId>{6E25E649-3F16-4E02-A733-19D2CDBF48F0}</a:tableStyleId>
                  </a:tblPr>
                  <a:tblGrid>
                    <a:gridCol w="1274058"/>
                    <a:gridCol w="827997"/>
                    <a:gridCol w="817923"/>
                    <a:gridCol w="34925"/>
                    <a:gridCol w="827997"/>
                    <a:gridCol w="807850"/>
                    <a:gridCol w="34925"/>
                    <a:gridCol w="827997"/>
                    <a:gridCol w="848693"/>
                    <a:gridCol w="807301"/>
                    <a:gridCol w="762192"/>
                    <a:gridCol w="893801"/>
                    <a:gridCol w="771225"/>
                    <a:gridCol w="884768"/>
                    <a:gridCol w="827997"/>
                  </a:tblGrid>
                  <a:tr h="279083"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Number of simulation</a:t>
                          </a:r>
                          <a:r>
                            <a:rPr lang="en-US" sz="1600" kern="1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per case</a:t>
                          </a:r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=500</a:t>
                          </a: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600" kern="12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=20</a:t>
                          </a:r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j=5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600" kern="12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=20, j=10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600" kern="12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=200</a:t>
                          </a:r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j=5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600" kern="12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=200</a:t>
                          </a:r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j=10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600" kern="12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=1000</a:t>
                          </a:r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j=5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600" kern="12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=1000</a:t>
                          </a:r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j=10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461962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AVE(SE)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Bias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AVE(SE)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Bias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AVE(SE)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Bias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AVE(SE)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Bias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AVE(SE)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Bias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AVE(SE)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Bias</a:t>
                          </a:r>
                          <a:endParaRPr lang="en-US" sz="16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989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t="-265306" r="-784211" b="-557143"/>
                          </a:stretch>
                        </a:blipFill>
                      </a:tcPr>
                    </a:tc>
                    <a:tc rowSpan="6" gridSpan="1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12767" t="-43046" r="-122" b="-6623"/>
                          </a:stretch>
                        </a:blipFill>
                      </a:tcPr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989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0">
                          <a:blip r:embed="rId3"/>
                          <a:stretch>
                            <a:fillRect t="-365306" r="-784211" b="-457143"/>
                          </a:stretch>
                        </a:blipFill>
                      </a:tcPr>
                    </a:tc>
                    <a:tc gridSpan="14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989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0">
                          <a:blip r:embed="rId3"/>
                          <a:stretch>
                            <a:fillRect t="-465306" r="-784211" b="-357143"/>
                          </a:stretch>
                        </a:blipFill>
                      </a:tcPr>
                    </a:tc>
                    <a:tc gridSpan="14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989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0">
                          <a:blip r:embed="rId3"/>
                          <a:stretch>
                            <a:fillRect t="-554000" r="-784211" b="-250000"/>
                          </a:stretch>
                        </a:blipFill>
                      </a:tcPr>
                    </a:tc>
                    <a:tc gridSpan="14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9891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Type I</a:t>
                          </a:r>
                        </a:p>
                      </a:txBody>
                      <a:tcPr marL="9525" marR="9525" marT="9525" marB="0" anchor="b"/>
                    </a:tc>
                    <a:tc gridSpan="14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42026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Type II</a:t>
                          </a:r>
                        </a:p>
                      </a:txBody>
                      <a:tcPr marL="9525" marR="9525" marT="9525" marB="0" anchor="b"/>
                    </a:tc>
                    <a:tc gridSpan="14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26232" y="1355473"/>
                <a:ext cx="9163855" cy="19883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Cambria Math" panose="02040503050406030204" pitchFamily="18" charset="0"/>
                  </a:rPr>
                  <a:t>Random intercept model: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𝑡𝑟𝑒𝑎𝑡𝑚𝑒𝑛𝑡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𝑡𝑟𝑒𝑎𝑡𝑚𝑒𝑛𝑡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latin typeface="Cambria Math" panose="02040503050406030204" pitchFamily="18" charset="0"/>
                  </a:rPr>
                  <a:t>Random intercept and slope model</a:t>
                </a:r>
                <a:r>
                  <a:rPr lang="en-US" sz="2000" dirty="0" smtClean="0">
                    <a:latin typeface="Cambria Math" panose="02040503050406030204" pitchFamily="18" charset="0"/>
                  </a:rPr>
                  <a:t>:</a:t>
                </a:r>
              </a:p>
              <a:p>
                <a:r>
                  <a:rPr lang="en-US" sz="2000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𝑡𝑖𝑚𝑒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𝑡𝑟𝑒𝑎𝑡𝑚𝑒𝑛𝑡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𝑡𝑖𝑚𝑒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𝑡𝑟𝑒𝑎𝑡𝑚𝑒𝑛𝑡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𝑡𝑖𝑚𝑒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Cambria Math" panose="02040503050406030204" pitchFamily="18" charset="0"/>
                  </a:rPr>
                  <a:t>,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Cambria Math" panose="02040503050406030204" pitchFamily="18" charset="0"/>
                  </a:rPr>
                  <a:t>: </a:t>
                </a:r>
                <a:r>
                  <a:rPr lang="en-US" sz="2000" dirty="0">
                    <a:latin typeface="Cambria Math" panose="02040503050406030204" pitchFamily="18" charset="0"/>
                  </a:rPr>
                  <a:t>fixed intercept and slope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: random intercept.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random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slope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time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32" y="1355473"/>
                <a:ext cx="9163855" cy="1988365"/>
              </a:xfrm>
              <a:prstGeom prst="rect">
                <a:avLst/>
              </a:prstGeom>
              <a:blipFill rotWithShape="0">
                <a:blip r:embed="rId4"/>
                <a:stretch>
                  <a:fillRect l="-665" t="-1529" b="-4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0" y="6071419"/>
            <a:ext cx="11079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We will </a:t>
            </a:r>
            <a:r>
              <a:rPr lang="en-US" dirty="0"/>
              <a:t>evaluate the </a:t>
            </a:r>
            <a:r>
              <a:rPr lang="en-US" dirty="0" smtClean="0"/>
              <a:t>output by comparing the </a:t>
            </a:r>
            <a:r>
              <a:rPr lang="en-US" dirty="0"/>
              <a:t>true </a:t>
            </a:r>
            <a:r>
              <a:rPr lang="en-US" dirty="0" smtClean="0"/>
              <a:t>values and the estimated values, SD and SE from mixed modeling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975668" y="6345712"/>
            <a:ext cx="683339" cy="365125"/>
          </a:xfrm>
        </p:spPr>
        <p:txBody>
          <a:bodyPr/>
          <a:lstStyle/>
          <a:p>
            <a:r>
              <a:rPr lang="en-US" sz="1000" dirty="0">
                <a:solidFill>
                  <a:schemeClr val="tx1"/>
                </a:solidFill>
              </a:rPr>
              <a:t>3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1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1092</TotalTime>
  <Words>289</Words>
  <Application>Microsoft Office PowerPoint</Application>
  <PresentationFormat>Widescreen</PresentationFormat>
  <Paragraphs>69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Cambria Math</vt:lpstr>
      <vt:lpstr>Trebuchet MS</vt:lpstr>
      <vt:lpstr>Wingdings 3</vt:lpstr>
      <vt:lpstr>Facet</vt:lpstr>
      <vt:lpstr>Project2: Linear mixed model with non-normal distribution of random components Speaker: Zhou,Wenru Group3 members: Zhang, Lingdi; Zhuang, Yaxu; Zhou, Wenru</vt:lpstr>
      <vt:lpstr>The case we would study</vt:lpstr>
      <vt:lpstr>The parameters in the simulation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Project3</dc:title>
  <dc:creator>Zhou, Wenru</dc:creator>
  <cp:lastModifiedBy>Zhou, Wenru</cp:lastModifiedBy>
  <cp:revision>55</cp:revision>
  <dcterms:created xsi:type="dcterms:W3CDTF">2018-10-14T23:42:32Z</dcterms:created>
  <dcterms:modified xsi:type="dcterms:W3CDTF">2018-10-16T23:28:30Z</dcterms:modified>
</cp:coreProperties>
</file>