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3631"/>
  </p:normalViewPr>
  <p:slideViewPr>
    <p:cSldViewPr snapToGrid="0" snapToObjects="1">
      <p:cViewPr>
        <p:scale>
          <a:sx n="164" d="100"/>
          <a:sy n="164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429EA-99FD-6148-BC41-0E2DDC01EBDE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8E378-DFDC-B549-8282-78EF20239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8E378-DFDC-B549-8282-78EF20239F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8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5C3A-2F19-9C49-87F9-AE2ABDB2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EF3C9-34CD-9849-8A47-50A448085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0AA1-6032-1448-B2BD-425F466B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B1E0-E08F-0F47-8087-521657D97C76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7748-54C1-8F4E-8F5E-24D77BB3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AC37-6A8A-E74A-A91A-FBA8D193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4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BD09-C7D4-4944-BA6D-61A25149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00355-B6BD-7C48-A7E3-38C5B8E8C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E5AA-BD46-7C46-8653-E953FCE20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E0E1-D21B-8540-83B1-F344B6FDE594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3BCD-F39A-2A49-AD6F-A42A28A0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BAC0-DEA8-5645-91D5-82AF0A18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8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B7C36-D1C2-B44A-8E33-7E4DDDD27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B173-D114-3A49-8574-A64F50D4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6260-964D-F34F-85AB-DA4CCAEE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E4F61-6967-BA4C-AC77-036E45AE0318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011FD-F81D-E547-A323-6F471AA2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DEB4-8476-914F-A54B-034C6F5C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5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3ED6-3151-3A4B-BEBE-1F36534A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15F5-2B26-3244-A840-F5C56304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51DE3-7455-8448-B796-DD570081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8278-4358-A543-83BC-E53D5B2819B2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ACAF-3E23-3040-9FAE-1185738C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52489-7159-504B-B851-01920FF8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33EA-C5EF-0D4A-BE03-0D7302CE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C59C1-6EA3-CE4F-908E-4F2D940A2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051B8-6577-7649-AC22-D46BF32F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622D-0A50-9540-9650-D24A5EA5A20D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5CEA6-1F15-0347-AE75-C07F8D54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614FC-CFC9-A240-9A55-163DDAB9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5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E5A6-4ABC-A645-ADAD-B2E5C144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6A86-33E2-1440-B27A-3DBBF2132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4936F-A902-8546-9D7D-5B431B23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A07F-5E0F-8F42-8327-9AEF25EB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4ADAE-53B4-1143-BAEF-0A57D4B62BA8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B16F0-FBDF-2044-8311-87F420B8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50339-5AD8-E545-89FA-E3E64C38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062C-4B9B-FE42-9575-D1676CEF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56CC7-FF67-F144-8E9B-9F5C36452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C7074-9EC2-3B43-B809-ECA6867C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19A15-F218-3C43-BEBA-264B2ED9B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07129-1B0B-AD4C-9774-B3D595DEE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D4784-5345-764A-A585-9D8E6A38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59CD7-D411-3F4D-AA8D-0CBDFF018D33}" type="datetime1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C6FF6-7894-4447-8C4B-E8B0BF67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CC062-3BC4-624D-B6D7-5B456FEF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197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99C5-6742-6141-9D94-2A1DC455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B543B-EBE9-C342-95C8-8D39E538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0428-3B90-3346-B7BE-E4CE5D8E4900}" type="datetime1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D11BE-6407-C54F-AC23-CBD016AA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CB0FA-0E2E-6A44-B813-D1FD598C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9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921FF-D646-8E49-B869-D98382E6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4666-1B22-8C42-858E-D8C6B6998414}" type="datetime1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571E1-8109-8741-BE24-C60675EED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A66D7-C3EC-9B4C-A329-2C5EDB54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3C6B-7E7B-304D-8621-2E813B610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B20A-74BB-C24B-A530-852CECE0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937AC-079B-A342-8284-458B798B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DB344-69C2-8B4A-8ECB-4A35AD2C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D90C-55E1-6447-A6CB-6A8410103163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9539-E72D-0148-B83F-51875AB2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A38C4-8DD6-F941-A8A3-41192FFE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6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B234-6FCC-8C4E-9683-1F5AD670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EFE1D3-568B-E44C-ACCA-0CF3D3DE24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B0411-6E15-1049-AA2D-4753A6983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64E50-03AE-1C42-90F0-3639B07C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01E6-1E45-8844-99E4-F7E87E8BC2CA}" type="datetime1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6CAD2-5E3D-FF46-A2A8-E5341CD6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A337A-127C-3141-82F7-1045E8FAA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E600F-1194-C24A-8BE7-B50445F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807C-0634-AB41-86BE-8AB5C5326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1B0CC-B0FA-D643-A604-483717332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9CD7-D411-3F4D-AA8D-0CBDFF018D33}" type="datetime1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F35C8-B2BD-F84B-ABBD-7EDE95E08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2DA9-DDCF-824B-A578-9A42B4B77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B5400-3200-D541-826E-FE3D402B6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752C02-BDEA-394F-B3C7-8770E08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F841A-4E42-C24E-B063-54D47FE9FE4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-458788" y="227013"/>
            <a:ext cx="12650788" cy="768350"/>
          </a:xfrm>
        </p:spPr>
        <p:txBody>
          <a:bodyPr anchor="ctr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The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2-year influence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of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Hard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drug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on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HIV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treatment response after initiating HAART</a:t>
            </a:r>
            <a:b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Wenru Zhou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474C467-DFBA-2A45-A11A-7036C3C8EA58}"/>
              </a:ext>
            </a:extLst>
          </p:cNvPr>
          <p:cNvGrpSpPr/>
          <p:nvPr/>
        </p:nvGrpSpPr>
        <p:grpSpPr>
          <a:xfrm>
            <a:off x="425442" y="1064751"/>
            <a:ext cx="5441164" cy="5555474"/>
            <a:chOff x="364213" y="1050539"/>
            <a:chExt cx="5441164" cy="555547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CC8CB6-A752-C647-A388-148218CB7A23}"/>
                </a:ext>
              </a:extLst>
            </p:cNvPr>
            <p:cNvSpPr txBox="1"/>
            <p:nvPr/>
          </p:nvSpPr>
          <p:spPr>
            <a:xfrm>
              <a:off x="2299103" y="1050539"/>
              <a:ext cx="1302378" cy="45987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Baseline,</a:t>
              </a:r>
              <a:r>
                <a:rPr lang="zh-CN" altLang="en-US" sz="1200" dirty="0"/>
                <a:t> 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Visit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0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N=715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30C4F0-411D-E541-8DBE-DC93AB5B8E17}"/>
                </a:ext>
              </a:extLst>
            </p:cNvPr>
            <p:cNvSpPr txBox="1"/>
            <p:nvPr/>
          </p:nvSpPr>
          <p:spPr>
            <a:xfrm>
              <a:off x="1236860" y="2216359"/>
              <a:ext cx="1508970" cy="64382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hard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drug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baseline</a:t>
              </a:r>
              <a:r>
                <a:rPr lang="zh-CN" altLang="en-US" sz="1200" dirty="0"/>
                <a:t> 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N=649</a:t>
              </a:r>
              <a:endParaRPr lang="en-US" sz="12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C4121F-1B7C-0642-85FA-8F99B4B139CC}"/>
                </a:ext>
              </a:extLst>
            </p:cNvPr>
            <p:cNvSpPr txBox="1"/>
            <p:nvPr/>
          </p:nvSpPr>
          <p:spPr>
            <a:xfrm>
              <a:off x="3240469" y="2217965"/>
              <a:ext cx="1193950" cy="643823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hard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drug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baseline</a:t>
              </a:r>
              <a:r>
                <a:rPr lang="zh-CN" altLang="en-US" sz="1200" dirty="0"/>
                <a:t> </a:t>
              </a:r>
              <a:endParaRPr lang="en-US" altLang="zh-CN" sz="1200" dirty="0"/>
            </a:p>
            <a:p>
              <a:pPr algn="ctr"/>
              <a:r>
                <a:rPr lang="en-US" altLang="zh-CN" sz="1200" dirty="0"/>
                <a:t>N=66</a:t>
              </a:r>
              <a:endParaRPr 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1CF9D6-986C-EB48-A1DB-4E85EDFD68F1}"/>
                </a:ext>
              </a:extLst>
            </p:cNvPr>
            <p:cNvSpPr txBox="1"/>
            <p:nvPr/>
          </p:nvSpPr>
          <p:spPr>
            <a:xfrm>
              <a:off x="2299103" y="4395001"/>
              <a:ext cx="1302378" cy="27699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Visit2, 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N=506</a:t>
              </a:r>
              <a:endParaRPr 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2993804-3D5E-4E4C-82D6-165B46FE820E}"/>
                </a:ext>
              </a:extLst>
            </p:cNvPr>
            <p:cNvSpPr txBox="1"/>
            <p:nvPr/>
          </p:nvSpPr>
          <p:spPr>
            <a:xfrm>
              <a:off x="1165892" y="3428718"/>
              <a:ext cx="1650905" cy="459873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hard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drug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baseline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N=467</a:t>
              </a:r>
              <a:endParaRPr lang="en-US" sz="12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E1C11D3-56EB-9744-B40C-10906B8F3B4F}"/>
                </a:ext>
              </a:extLst>
            </p:cNvPr>
            <p:cNvSpPr txBox="1"/>
            <p:nvPr/>
          </p:nvSpPr>
          <p:spPr>
            <a:xfrm>
              <a:off x="3162669" y="3415549"/>
              <a:ext cx="1349549" cy="461665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hard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drug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use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baseline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N=39</a:t>
              </a:r>
              <a:endParaRPr lang="en-US"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439D17-E0F5-724A-849A-435A96BFEEF0}"/>
                </a:ext>
              </a:extLst>
            </p:cNvPr>
            <p:cNvSpPr txBox="1"/>
            <p:nvPr/>
          </p:nvSpPr>
          <p:spPr>
            <a:xfrm>
              <a:off x="364213" y="2863834"/>
              <a:ext cx="791133" cy="5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Missing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N=182</a:t>
              </a:r>
              <a:endParaRPr lang="en-US" sz="1200" dirty="0"/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E4FEC964-CF0F-FE4D-9134-7E4F48EAE5EC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rot="5400000">
              <a:off x="2117846" y="1383912"/>
              <a:ext cx="705947" cy="9589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06B56ADF-84CD-794E-8F4C-5F5C053C39A0}"/>
                </a:ext>
              </a:extLst>
            </p:cNvPr>
            <p:cNvCxnSpPr>
              <a:cxnSpLocks/>
              <a:stCxn id="17" idx="2"/>
              <a:endCxn id="22" idx="0"/>
            </p:cNvCxnSpPr>
            <p:nvPr/>
          </p:nvCxnSpPr>
          <p:spPr>
            <a:xfrm rot="16200000" flipH="1">
              <a:off x="3040092" y="1420612"/>
              <a:ext cx="707553" cy="8871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331888-FE31-044C-8F2E-6E482F3CDC1E}"/>
                </a:ext>
              </a:extLst>
            </p:cNvPr>
            <p:cNvCxnSpPr>
              <a:cxnSpLocks/>
              <a:stCxn id="19" idx="2"/>
              <a:endCxn id="24" idx="0"/>
            </p:cNvCxnSpPr>
            <p:nvPr/>
          </p:nvCxnSpPr>
          <p:spPr>
            <a:xfrm>
              <a:off x="1991345" y="2860182"/>
              <a:ext cx="0" cy="568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43520E1-8C10-354F-8F93-9D3CE8FD4BC9}"/>
                </a:ext>
              </a:extLst>
            </p:cNvPr>
            <p:cNvCxnSpPr>
              <a:cxnSpLocks/>
              <a:stCxn id="22" idx="2"/>
              <a:endCxn id="25" idx="0"/>
            </p:cNvCxnSpPr>
            <p:nvPr/>
          </p:nvCxnSpPr>
          <p:spPr>
            <a:xfrm>
              <a:off x="3837444" y="2861788"/>
              <a:ext cx="0" cy="5537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4EBC6F8C-6D77-964B-9DB0-BBAA4FFF0A48}"/>
                </a:ext>
              </a:extLst>
            </p:cNvPr>
            <p:cNvCxnSpPr>
              <a:cxnSpLocks/>
              <a:stCxn id="19" idx="2"/>
              <a:endCxn id="26" idx="3"/>
            </p:cNvCxnSpPr>
            <p:nvPr/>
          </p:nvCxnSpPr>
          <p:spPr>
            <a:xfrm rot="5400000">
              <a:off x="1444609" y="2570920"/>
              <a:ext cx="257474" cy="8359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F7FE8C3-C3B5-9846-81DC-DF932D5133CE}"/>
                </a:ext>
              </a:extLst>
            </p:cNvPr>
            <p:cNvSpPr txBox="1"/>
            <p:nvPr/>
          </p:nvSpPr>
          <p:spPr>
            <a:xfrm>
              <a:off x="4511234" y="2860182"/>
              <a:ext cx="937515" cy="507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Missing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N=27</a:t>
              </a:r>
              <a:endParaRPr lang="en-US" sz="1200" dirty="0"/>
            </a:p>
          </p:txBody>
        </p: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A10009F6-E087-F54F-9DAE-74B8EE3C852F}"/>
                </a:ext>
              </a:extLst>
            </p:cNvPr>
            <p:cNvCxnSpPr>
              <a:cxnSpLocks/>
              <a:stCxn id="22" idx="2"/>
              <a:endCxn id="32" idx="1"/>
            </p:cNvCxnSpPr>
            <p:nvPr/>
          </p:nvCxnSpPr>
          <p:spPr>
            <a:xfrm rot="16200000" flipH="1">
              <a:off x="4048231" y="2651001"/>
              <a:ext cx="252216" cy="6737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AE56F723-8175-5E40-8C97-B38E1E72489F}"/>
                </a:ext>
              </a:extLst>
            </p:cNvPr>
            <p:cNvCxnSpPr>
              <a:cxnSpLocks/>
              <a:stCxn id="24" idx="2"/>
              <a:endCxn id="23" idx="0"/>
            </p:cNvCxnSpPr>
            <p:nvPr/>
          </p:nvCxnSpPr>
          <p:spPr>
            <a:xfrm rot="16200000" flipH="1">
              <a:off x="2217613" y="3662322"/>
              <a:ext cx="506410" cy="95894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89DB3C60-D932-DF43-AC2F-717B246988BC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rot="5400000">
              <a:off x="3134975" y="3692531"/>
              <a:ext cx="517787" cy="88715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EAB3D6-FA65-4944-947B-5B02D630A3F3}"/>
                </a:ext>
              </a:extLst>
            </p:cNvPr>
            <p:cNvSpPr/>
            <p:nvPr/>
          </p:nvSpPr>
          <p:spPr>
            <a:xfrm>
              <a:off x="3660791" y="4810835"/>
              <a:ext cx="2144586" cy="1015663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200" dirty="0"/>
                <a:t>18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(3.6%)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endParaRPr lang="en-US" altLang="zh-CN" sz="1200" dirty="0"/>
            </a:p>
            <a:p>
              <a:r>
                <a:rPr lang="en-US" altLang="zh-CN" sz="1200" dirty="0"/>
                <a:t>1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BMI=</a:t>
              </a:r>
              <a:r>
                <a:rPr lang="en-US" sz="1200" dirty="0"/>
                <a:t>514.2514</a:t>
              </a:r>
            </a:p>
            <a:p>
              <a:r>
                <a:rPr lang="en-US" altLang="zh-CN" sz="1200" dirty="0"/>
                <a:t>5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BMI with </a:t>
              </a:r>
              <a:r>
                <a:rPr lang="en-US" sz="1200" dirty="0"/>
                <a:t>Insufficient data </a:t>
              </a:r>
              <a:endParaRPr lang="en-US" altLang="zh-CN" sz="1200" dirty="0"/>
            </a:p>
            <a:p>
              <a:r>
                <a:rPr lang="en-US" altLang="zh-CN" sz="1200" dirty="0"/>
                <a:t>7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BMI=</a:t>
              </a:r>
              <a:r>
                <a:rPr lang="en-US" sz="1200" dirty="0"/>
                <a:t>Improbable value </a:t>
              </a:r>
              <a:endParaRPr lang="en-US" altLang="zh-CN" sz="1200" dirty="0"/>
            </a:p>
            <a:p>
              <a:r>
                <a:rPr lang="en-US" altLang="zh-CN" sz="1200" dirty="0"/>
                <a:t>5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BMI=NA</a:t>
              </a:r>
              <a:endParaRPr lang="en-US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86EFE7-2C2C-7B41-8F38-43F82D7286F9}"/>
                </a:ext>
              </a:extLst>
            </p:cNvPr>
            <p:cNvSpPr/>
            <p:nvPr/>
          </p:nvSpPr>
          <p:spPr>
            <a:xfrm>
              <a:off x="674530" y="5134811"/>
              <a:ext cx="1694936" cy="461665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1200" dirty="0"/>
                <a:t>17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(3.4%)</a:t>
              </a:r>
              <a:r>
                <a:rPr lang="zh-CN" altLang="en-US" sz="1200" dirty="0"/>
                <a:t> </a:t>
              </a:r>
              <a:r>
                <a:rPr lang="en-US" altLang="zh-CN" sz="1200" dirty="0" err="1"/>
                <a:t>obs</a:t>
              </a:r>
              <a:r>
                <a:rPr lang="en-US" altLang="zh-CN" sz="1200" dirty="0"/>
                <a:t> refused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answer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income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CEF016-A106-814A-BB26-BFC63F26FEBA}"/>
                </a:ext>
              </a:extLst>
            </p:cNvPr>
            <p:cNvSpPr txBox="1"/>
            <p:nvPr/>
          </p:nvSpPr>
          <p:spPr>
            <a:xfrm>
              <a:off x="2299101" y="6144348"/>
              <a:ext cx="1302379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Final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dataset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N=471</a:t>
              </a:r>
              <a:endParaRPr lang="en-US" sz="1200" dirty="0"/>
            </a:p>
          </p:txBody>
        </p: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62C1B9D-645E-C64F-843E-4782D27D0E7D}"/>
                </a:ext>
              </a:extLst>
            </p:cNvPr>
            <p:cNvCxnSpPr>
              <a:cxnSpLocks/>
              <a:stCxn id="23" idx="2"/>
              <a:endCxn id="38" idx="3"/>
            </p:cNvCxnSpPr>
            <p:nvPr/>
          </p:nvCxnSpPr>
          <p:spPr>
            <a:xfrm rot="5400000">
              <a:off x="2313057" y="4728409"/>
              <a:ext cx="693644" cy="58082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B163D341-3981-2F4D-80A7-481DC5C31352}"/>
                </a:ext>
              </a:extLst>
            </p:cNvPr>
            <p:cNvCxnSpPr>
              <a:cxnSpLocks/>
              <a:stCxn id="23" idx="2"/>
              <a:endCxn id="37" idx="1"/>
            </p:cNvCxnSpPr>
            <p:nvPr/>
          </p:nvCxnSpPr>
          <p:spPr>
            <a:xfrm rot="16200000" flipH="1">
              <a:off x="2982208" y="4640083"/>
              <a:ext cx="646667" cy="71049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6BEE70A-9414-E742-B5AD-7271328902E4}"/>
                </a:ext>
              </a:extLst>
            </p:cNvPr>
            <p:cNvCxnSpPr>
              <a:cxnSpLocks/>
              <a:stCxn id="23" idx="2"/>
              <a:endCxn id="39" idx="0"/>
            </p:cNvCxnSpPr>
            <p:nvPr/>
          </p:nvCxnSpPr>
          <p:spPr>
            <a:xfrm flipH="1">
              <a:off x="2950291" y="4672000"/>
              <a:ext cx="1" cy="1472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FE6941-A911-0B4B-8CC2-5F6580811C42}"/>
                </a:ext>
              </a:extLst>
            </p:cNvPr>
            <p:cNvSpPr/>
            <p:nvPr/>
          </p:nvSpPr>
          <p:spPr>
            <a:xfrm>
              <a:off x="2503748" y="5065467"/>
              <a:ext cx="931991" cy="64633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2D3B45"/>
                  </a:solidFill>
                  <a:latin typeface="LatoWeb"/>
                </a:rPr>
                <a:t>Are</a:t>
              </a:r>
              <a:r>
                <a:rPr lang="zh-CN" altLang="en-US" sz="1200" b="0" i="0" dirty="0">
                  <a:solidFill>
                    <a:srgbClr val="2D3B45"/>
                  </a:solidFill>
                  <a:effectLst/>
                  <a:latin typeface="LatoWeb"/>
                </a:rPr>
                <a:t> </a:t>
              </a:r>
              <a:r>
                <a:rPr lang="en-US" altLang="zh-CN" sz="1200" b="0" i="0" dirty="0">
                  <a:solidFill>
                    <a:srgbClr val="2D3B45"/>
                  </a:solidFill>
                  <a:effectLst/>
                  <a:latin typeface="LatoWeb"/>
                </a:rPr>
                <a:t>covariates</a:t>
              </a:r>
              <a:r>
                <a:rPr lang="zh-CN" altLang="en-US" sz="1200" b="0" i="0" dirty="0">
                  <a:solidFill>
                    <a:srgbClr val="2D3B45"/>
                  </a:solidFill>
                  <a:effectLst/>
                  <a:latin typeface="LatoWeb"/>
                </a:rPr>
                <a:t> </a:t>
              </a:r>
              <a:endParaRPr lang="en-US" altLang="zh-CN" sz="1200" b="0" i="0" dirty="0">
                <a:solidFill>
                  <a:srgbClr val="2D3B45"/>
                </a:solidFill>
                <a:effectLst/>
                <a:latin typeface="LatoWeb"/>
              </a:endParaRPr>
            </a:p>
            <a:p>
              <a:pPr algn="ctr"/>
              <a:r>
                <a:rPr lang="en-US" altLang="zh-CN" sz="1200" b="0" i="0" dirty="0">
                  <a:solidFill>
                    <a:srgbClr val="2D3B45"/>
                  </a:solidFill>
                  <a:effectLst/>
                  <a:latin typeface="LatoWeb"/>
                </a:rPr>
                <a:t>available?</a:t>
              </a:r>
              <a:endParaRPr lang="en-US" sz="1200" dirty="0"/>
            </a:p>
          </p:txBody>
        </p:sp>
      </p:grp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55E8CC97-AD3B-D345-AAB2-4A1340F63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8811"/>
              </p:ext>
            </p:extLst>
          </p:nvPr>
        </p:nvGraphicFramePr>
        <p:xfrm>
          <a:off x="6122538" y="2071075"/>
          <a:ext cx="5677803" cy="4215432"/>
        </p:xfrm>
        <a:graphic>
          <a:graphicData uri="http://schemas.openxmlformats.org/drawingml/2006/table">
            <a:tbl>
              <a:tblPr/>
              <a:tblGrid>
                <a:gridCol w="3441845">
                  <a:extLst>
                    <a:ext uri="{9D8B030D-6E8A-4147-A177-3AD203B41FA5}">
                      <a16:colId xmlns:a16="http://schemas.microsoft.com/office/drawing/2014/main" val="1414511358"/>
                    </a:ext>
                  </a:extLst>
                </a:gridCol>
                <a:gridCol w="2235958">
                  <a:extLst>
                    <a:ext uri="{9D8B030D-6E8A-4147-A177-3AD203B41FA5}">
                      <a16:colId xmlns:a16="http://schemas.microsoft.com/office/drawing/2014/main" val="3362789680"/>
                    </a:ext>
                  </a:extLst>
                </a:gridCol>
              </a:tblGrid>
              <a:tr h="299376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>
                          <a:effectLst/>
                        </a:rPr>
                        <a:t>Characteristic</a:t>
                      </a:r>
                    </a:p>
                  </a:txBody>
                  <a:tcPr marL="44915" marR="44915" marT="44915" marB="4491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700" b="1" dirty="0">
                          <a:effectLst/>
                        </a:rPr>
                        <a:t>Baseline,</a:t>
                      </a:r>
                      <a:r>
                        <a:rPr lang="zh-CN" altLang="en-US" sz="1700" b="1" dirty="0">
                          <a:effectLst/>
                        </a:rPr>
                        <a:t> </a:t>
                      </a:r>
                      <a:r>
                        <a:rPr lang="en-US" altLang="zh-CN" sz="1700" b="1" dirty="0">
                          <a:effectLst/>
                        </a:rPr>
                        <a:t>Visit</a:t>
                      </a:r>
                      <a:r>
                        <a:rPr lang="zh-CN" altLang="en-US" sz="1700" b="1" dirty="0">
                          <a:effectLst/>
                        </a:rPr>
                        <a:t> </a:t>
                      </a:r>
                      <a:r>
                        <a:rPr lang="en-US" altLang="zh-CN" sz="1700" b="1" dirty="0">
                          <a:effectLst/>
                        </a:rPr>
                        <a:t>2,N=506</a:t>
                      </a:r>
                      <a:endParaRPr lang="en-US" sz="1700" b="1" dirty="0">
                        <a:effectLst/>
                      </a:endParaRPr>
                    </a:p>
                  </a:txBody>
                  <a:tcPr marL="44915" marR="44915" marT="44915" marB="4491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394098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SF36 MCS score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1 (0%)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 </a:t>
                      </a:r>
                      <a:r>
                        <a:rPr lang="en-US" altLang="zh-CN" sz="1700" dirty="0">
                          <a:effectLst/>
                        </a:rPr>
                        <a:t>6(1%)</a:t>
                      </a:r>
                      <a:endParaRPr lang="en-US" sz="1700" dirty="0">
                        <a:effectLst/>
                      </a:endParaRP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902488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SF36 PCS score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1 (0%)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 </a:t>
                      </a:r>
                      <a:r>
                        <a:rPr lang="en-US" altLang="zh-CN" sz="1700" dirty="0">
                          <a:effectLst/>
                        </a:rPr>
                        <a:t>6(1%)</a:t>
                      </a:r>
                      <a:endParaRPr lang="en-US" sz="1700" dirty="0">
                        <a:effectLst/>
                      </a:endParaRP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239228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# of CD4 positive cells (helpers)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>
                          <a:effectLst/>
                        </a:rPr>
                        <a:t>8 (2%)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19 (4%)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472338"/>
                  </a:ext>
                </a:extLst>
              </a:tr>
              <a:tr h="31245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Standardized viral load (copies/ml)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9 (2%)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en-US" sz="1800" dirty="0">
                          <a:effectLst/>
                        </a:rPr>
                        <a:t> 19 (4%)</a:t>
                      </a:r>
                      <a:endParaRPr lang="en-US" sz="1700" dirty="0">
                        <a:effectLst/>
                      </a:endParaRP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737780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Hard drug at baseline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0 (0%)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966036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Age, years at baseline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0 (0%)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878858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BMI(kg/m2) at baseline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18 (4%)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0292184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Race at baseline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0 (0%)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70810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Income at baseline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>
                          <a:effectLst/>
                        </a:rPr>
                        <a:t>17 (3%)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709307"/>
                  </a:ext>
                </a:extLst>
              </a:tr>
              <a:tr h="299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Smoke status at baseline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0 (0%)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65477"/>
                  </a:ext>
                </a:extLst>
              </a:tr>
              <a:tr h="36218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Adherence to meds taken since last visit</a:t>
                      </a: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0 (0%</a:t>
                      </a:r>
                      <a:r>
                        <a:rPr lang="en-US" altLang="zh-CN" sz="1600" dirty="0">
                          <a:effectLst/>
                        </a:rPr>
                        <a:t>)</a:t>
                      </a:r>
                      <a:endParaRPr lang="en-US" sz="1600" dirty="0">
                        <a:effectLst/>
                      </a:endParaRPr>
                    </a:p>
                  </a:txBody>
                  <a:tcPr marL="44915" marR="44915" marT="44915" marB="44915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94017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1D538356-F614-1F4D-B329-390BA113D5A3}"/>
              </a:ext>
            </a:extLst>
          </p:cNvPr>
          <p:cNvSpPr txBox="1"/>
          <p:nvPr/>
        </p:nvSpPr>
        <p:spPr>
          <a:xfrm>
            <a:off x="6713355" y="1494053"/>
            <a:ext cx="449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Table</a:t>
            </a:r>
            <a:r>
              <a:rPr lang="zh-CN" altLang="en-US" b="1" dirty="0"/>
              <a:t> </a:t>
            </a:r>
            <a:r>
              <a:rPr lang="en-US" altLang="zh-CN" b="1" dirty="0"/>
              <a:t>0.</a:t>
            </a:r>
            <a:r>
              <a:rPr lang="zh-CN" altLang="en-US" b="1" dirty="0"/>
              <a:t> </a:t>
            </a:r>
            <a:r>
              <a:rPr lang="en-US" altLang="zh-CN" b="1" dirty="0"/>
              <a:t>Missing data for Baseline and Visit 2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52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Table 110">
            <a:extLst>
              <a:ext uri="{FF2B5EF4-FFF2-40B4-BE49-F238E27FC236}">
                <a16:creationId xmlns:a16="http://schemas.microsoft.com/office/drawing/2014/main" id="{789C1665-AD9B-E744-BF5E-9E788790A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603902"/>
              </p:ext>
            </p:extLst>
          </p:nvPr>
        </p:nvGraphicFramePr>
        <p:xfrm>
          <a:off x="1290320" y="626747"/>
          <a:ext cx="8829040" cy="4619123"/>
        </p:xfrm>
        <a:graphic>
          <a:graphicData uri="http://schemas.openxmlformats.org/drawingml/2006/table">
            <a:tbl>
              <a:tblPr/>
              <a:tblGrid>
                <a:gridCol w="2791563">
                  <a:extLst>
                    <a:ext uri="{9D8B030D-6E8A-4147-A177-3AD203B41FA5}">
                      <a16:colId xmlns:a16="http://schemas.microsoft.com/office/drawing/2014/main" val="747284904"/>
                    </a:ext>
                  </a:extLst>
                </a:gridCol>
                <a:gridCol w="1729637">
                  <a:extLst>
                    <a:ext uri="{9D8B030D-6E8A-4147-A177-3AD203B41FA5}">
                      <a16:colId xmlns:a16="http://schemas.microsoft.com/office/drawing/2014/main" val="76438640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07631795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157030008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582186608"/>
                    </a:ext>
                  </a:extLst>
                </a:gridCol>
              </a:tblGrid>
              <a:tr h="3642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dirty="0">
                          <a:effectLst/>
                        </a:rPr>
                        <a:t>Characteristic</a:t>
                      </a:r>
                      <a:r>
                        <a:rPr lang="zh-CN" altLang="en-US" sz="1000" b="1" dirty="0">
                          <a:effectLst/>
                        </a:rPr>
                        <a:t> </a:t>
                      </a:r>
                      <a:r>
                        <a:rPr lang="en-US" altLang="zh-CN" sz="1000" b="1" dirty="0">
                          <a:effectLst/>
                        </a:rPr>
                        <a:t>at</a:t>
                      </a:r>
                      <a:r>
                        <a:rPr lang="zh-CN" altLang="en-US" sz="1000" b="1" dirty="0">
                          <a:effectLst/>
                        </a:rPr>
                        <a:t> </a:t>
                      </a:r>
                      <a:r>
                        <a:rPr lang="en-US" altLang="zh-CN" sz="1000" b="1" dirty="0">
                          <a:effectLst/>
                        </a:rPr>
                        <a:t>baseline</a:t>
                      </a:r>
                      <a:endParaRPr lang="en-US" sz="1000" b="1" dirty="0">
                        <a:effectLst/>
                      </a:endParaRPr>
                    </a:p>
                  </a:txBody>
                  <a:tcPr marL="18893" marR="18893" marT="18893" marB="188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>
                          <a:effectLst/>
                        </a:rPr>
                        <a:t>All (n=488)</a:t>
                      </a:r>
                    </a:p>
                  </a:txBody>
                  <a:tcPr marL="18893" marR="18893" marT="18893" marB="188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>
                          <a:effectLst/>
                        </a:rPr>
                        <a:t>No hard drug use at baseline (n=452)</a:t>
                      </a:r>
                    </a:p>
                  </a:txBody>
                  <a:tcPr marL="18893" marR="18893" marT="18893" marB="188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>
                          <a:effectLst/>
                        </a:rPr>
                        <a:t>Hard drug use at baseline (n=36)</a:t>
                      </a:r>
                    </a:p>
                  </a:txBody>
                  <a:tcPr marL="18893" marR="18893" marT="18893" marB="188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dirty="0">
                          <a:effectLst/>
                        </a:rPr>
                        <a:t>P Value</a:t>
                      </a:r>
                    </a:p>
                  </a:txBody>
                  <a:tcPr marL="18893" marR="18893" marT="18893" marB="18893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69283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SF36 MCS score</a:t>
                      </a:r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45.24±13.67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45.5±13.8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42.01±11.64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0.10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876980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SF36 PCS score</a:t>
                      </a:r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51.08±9.04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51.23±9.17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49.16±7.05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0.11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787080"/>
                  </a:ext>
                </a:extLst>
              </a:tr>
              <a:tr h="25542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# of CD4 positive cells (helpers)</a:t>
                      </a:r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375.43±203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376.66±203.34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360.04±200.8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0.64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936510"/>
                  </a:ext>
                </a:extLst>
              </a:tr>
              <a:tr h="17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Standardized viral load (copies/ml)</a:t>
                      </a:r>
                      <a:r>
                        <a:rPr lang="en-US" sz="1000" dirty="0">
                          <a:effectLst/>
                        </a:rPr>
                        <a:t>*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32600.5 (11186.22, 136972.5)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33291.5 (11009.25, 136952.75)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29255.5 (12909, 293871)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0.88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635574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Age, years</a:t>
                      </a:r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43.16±8.83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43.1±8.78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43.89±9.52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0.63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806783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BMI(kg/m2)</a:t>
                      </a:r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25.26±4.41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25.39±4.46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23.62±3.45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0.006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036847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Race</a:t>
                      </a:r>
                      <a:r>
                        <a:rPr lang="en-US" sz="1000">
                          <a:effectLst/>
                        </a:rPr>
                        <a:t>**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0.35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765441"/>
                  </a:ext>
                </a:extLst>
              </a:tr>
              <a:tr h="25542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White, non-Hispanic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313 (64%)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294 (65%)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19 (53%)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403916"/>
                  </a:ext>
                </a:extLst>
              </a:tr>
              <a:tr h="25542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Black, non-Hispanic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129 (26%)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115 (25%)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14 (39%)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295836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Other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5 (1%)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5 (1%)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 (0%)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039819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Hispanic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41 (8%)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38 (8%)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 (8%)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487027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>
                          <a:effectLst/>
                        </a:rPr>
                        <a:t>income</a:t>
                      </a:r>
                      <a:r>
                        <a:rPr lang="en-US" sz="1000">
                          <a:effectLst/>
                        </a:rPr>
                        <a:t>**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0.058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076389"/>
                  </a:ext>
                </a:extLst>
              </a:tr>
              <a:tr h="25542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Less than $10,000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101 (21%)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87 (20%)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14 (39%)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171924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10,000-19,999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49 (10%)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46 (11%)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 (8%)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456432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20,000-29,999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82 (17%)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79 (18%)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3 (8%)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573080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30,000-39,999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68 (14%)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61 (14%)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7 (19%)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424553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40,000 or more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171 (36%)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162 (37%)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9 (25%)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6802916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Smoke</a:t>
                      </a:r>
                      <a:endParaRPr lang="en-US" sz="1000" dirty="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&lt;0.0001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644753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Never smoked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139 (28%)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139 (31%)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0 (0%)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3328227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Former smoker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163 (33%)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154 (34%)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9 (25%)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54852"/>
                  </a:ext>
                </a:extLst>
              </a:tr>
              <a:tr h="146606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Current smoker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186 (38%)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159 (35%)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>
                          <a:solidFill>
                            <a:srgbClr val="333333"/>
                          </a:solidFill>
                          <a:effectLst/>
                          <a:latin typeface="Helvetica Neue" panose="02000503000000020004" pitchFamily="2" charset="0"/>
                        </a:rPr>
                        <a:t>27 (75%)</a:t>
                      </a:r>
                    </a:p>
                  </a:txBody>
                  <a:tcPr marL="18893" marR="18893" marT="18893" marB="18893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36274" marR="36274" marT="18137" marB="18137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50313134"/>
                  </a:ext>
                </a:extLst>
              </a:tr>
            </a:tbl>
          </a:graphicData>
        </a:graphic>
      </p:graphicFrame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5E30AFD0-DD9F-AD4B-BBA6-46F3EFB0B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37710"/>
              </p:ext>
            </p:extLst>
          </p:nvPr>
        </p:nvGraphicFramePr>
        <p:xfrm>
          <a:off x="1290321" y="5279765"/>
          <a:ext cx="8829039" cy="1131010"/>
        </p:xfrm>
        <a:graphic>
          <a:graphicData uri="http://schemas.openxmlformats.org/drawingml/2006/table">
            <a:tbl>
              <a:tblPr/>
              <a:tblGrid>
                <a:gridCol w="2895600">
                  <a:extLst>
                    <a:ext uri="{9D8B030D-6E8A-4147-A177-3AD203B41FA5}">
                      <a16:colId xmlns:a16="http://schemas.microsoft.com/office/drawing/2014/main" val="113600572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202074432"/>
                    </a:ext>
                  </a:extLst>
                </a:gridCol>
                <a:gridCol w="2174240">
                  <a:extLst>
                    <a:ext uri="{9D8B030D-6E8A-4147-A177-3AD203B41FA5}">
                      <a16:colId xmlns:a16="http://schemas.microsoft.com/office/drawing/2014/main" val="1963432130"/>
                    </a:ext>
                  </a:extLst>
                </a:gridCol>
                <a:gridCol w="1167388">
                  <a:extLst>
                    <a:ext uri="{9D8B030D-6E8A-4147-A177-3AD203B41FA5}">
                      <a16:colId xmlns:a16="http://schemas.microsoft.com/office/drawing/2014/main" val="2461685376"/>
                    </a:ext>
                  </a:extLst>
                </a:gridCol>
                <a:gridCol w="1118611">
                  <a:extLst>
                    <a:ext uri="{9D8B030D-6E8A-4147-A177-3AD203B41FA5}">
                      <a16:colId xmlns:a16="http://schemas.microsoft.com/office/drawing/2014/main" val="29994568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dirty="0">
                          <a:effectLst/>
                        </a:rPr>
                        <a:t>Adherence to meds taken since last visit**</a:t>
                      </a:r>
                      <a:r>
                        <a:rPr lang="zh-CN" altLang="en-US" sz="1000" b="1" dirty="0">
                          <a:effectLst/>
                        </a:rPr>
                        <a:t> </a:t>
                      </a:r>
                      <a:r>
                        <a:rPr lang="en-US" altLang="zh-CN" sz="1000" b="1" dirty="0">
                          <a:effectLst/>
                        </a:rPr>
                        <a:t>(at</a:t>
                      </a:r>
                      <a:r>
                        <a:rPr lang="zh-CN" altLang="en-US" sz="1000" b="1" dirty="0">
                          <a:effectLst/>
                        </a:rPr>
                        <a:t> </a:t>
                      </a:r>
                      <a:r>
                        <a:rPr lang="en-US" altLang="zh-CN" sz="1000" b="1" dirty="0">
                          <a:effectLst/>
                        </a:rPr>
                        <a:t>Visit</a:t>
                      </a:r>
                      <a:r>
                        <a:rPr lang="zh-CN" altLang="en-US" sz="1000" b="1" dirty="0">
                          <a:effectLst/>
                        </a:rPr>
                        <a:t> </a:t>
                      </a:r>
                      <a:r>
                        <a:rPr lang="en-US" altLang="zh-CN" sz="1000" b="1" dirty="0">
                          <a:effectLst/>
                        </a:rPr>
                        <a:t>2)</a:t>
                      </a:r>
                      <a:endParaRPr lang="en-US" sz="1000" b="1" dirty="0">
                        <a:effectLst/>
                      </a:endParaRP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1" dirty="0">
                        <a:effectLst/>
                      </a:endParaRP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0.61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28500"/>
                  </a:ext>
                </a:extLst>
              </a:tr>
              <a:tr h="114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100%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204 (42%)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186 (41%)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18 (50%)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6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95-99%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236 (48%)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219 (48%)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17 (47%)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>
                        <a:effectLst/>
                      </a:endParaRP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2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75-94%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35 (7%)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34 (8%)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 (3%)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229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effectLst/>
                        </a:rPr>
                        <a:t>&lt;75%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>
                          <a:effectLst/>
                        </a:rPr>
                        <a:t>13 (3%)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13 (3%)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dirty="0">
                          <a:effectLst/>
                        </a:rPr>
                        <a:t>0 (0%)</a:t>
                      </a: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dirty="0">
                        <a:effectLst/>
                      </a:endParaRPr>
                    </a:p>
                  </a:txBody>
                  <a:tcPr marL="36901" marR="36901" marT="36901" marB="3690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749822"/>
                  </a:ext>
                </a:extLst>
              </a:tr>
            </a:tbl>
          </a:graphicData>
        </a:graphic>
      </p:graphicFrame>
      <p:sp>
        <p:nvSpPr>
          <p:cNvPr id="114" name="TextBox 113">
            <a:extLst>
              <a:ext uri="{FF2B5EF4-FFF2-40B4-BE49-F238E27FC236}">
                <a16:creationId xmlns:a16="http://schemas.microsoft.com/office/drawing/2014/main" id="{44D0A096-F745-4748-BF4C-103514BF8430}"/>
              </a:ext>
            </a:extLst>
          </p:cNvPr>
          <p:cNvSpPr txBox="1"/>
          <p:nvPr/>
        </p:nvSpPr>
        <p:spPr>
          <a:xfrm>
            <a:off x="3027981" y="223520"/>
            <a:ext cx="5582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Table</a:t>
            </a:r>
            <a:r>
              <a:rPr lang="zh-CN" altLang="en-US" b="1" dirty="0"/>
              <a:t> </a:t>
            </a:r>
            <a:r>
              <a:rPr lang="en-US" altLang="zh-CN" b="1" dirty="0"/>
              <a:t>1.</a:t>
            </a:r>
            <a:r>
              <a:rPr lang="zh-CN" altLang="en-US" b="1" dirty="0"/>
              <a:t> </a:t>
            </a:r>
            <a:r>
              <a:rPr lang="en-US" altLang="zh-CN" b="1" dirty="0"/>
              <a:t>Demographic</a:t>
            </a:r>
            <a:r>
              <a:rPr lang="zh-CN" altLang="en-US" b="1" dirty="0"/>
              <a:t> </a:t>
            </a:r>
            <a:r>
              <a:rPr lang="en-US" altLang="zh-CN" b="1" dirty="0"/>
              <a:t>information</a:t>
            </a:r>
            <a:r>
              <a:rPr lang="zh-CN" altLang="en-US" b="1" dirty="0"/>
              <a:t> </a:t>
            </a:r>
            <a:r>
              <a:rPr lang="en-US" altLang="zh-CN" b="1" dirty="0"/>
              <a:t>at</a:t>
            </a:r>
            <a:r>
              <a:rPr lang="zh-CN" altLang="en-US" b="1" dirty="0"/>
              <a:t> </a:t>
            </a:r>
            <a:r>
              <a:rPr lang="en-US" altLang="zh-CN" b="1" dirty="0"/>
              <a:t>baseline</a:t>
            </a:r>
            <a:r>
              <a:rPr lang="zh-CN" altLang="en-US" b="1" dirty="0"/>
              <a:t> </a:t>
            </a:r>
            <a:r>
              <a:rPr lang="en-US" altLang="zh-CN" b="1" dirty="0"/>
              <a:t>and</a:t>
            </a:r>
            <a:r>
              <a:rPr lang="zh-CN" altLang="en-US" b="1" dirty="0"/>
              <a:t> </a:t>
            </a:r>
            <a:r>
              <a:rPr lang="en-US" altLang="zh-CN" b="1" dirty="0"/>
              <a:t>Visit</a:t>
            </a:r>
            <a:r>
              <a:rPr lang="zh-CN" altLang="en-US" b="1" dirty="0"/>
              <a:t> </a:t>
            </a:r>
            <a:r>
              <a:rPr lang="en-US" altLang="zh-CN" b="1" dirty="0"/>
              <a:t>2</a:t>
            </a:r>
            <a:endParaRPr lang="en-US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519A72C-869E-264E-9491-EA8D0AC91992}"/>
              </a:ext>
            </a:extLst>
          </p:cNvPr>
          <p:cNvSpPr txBox="1"/>
          <p:nvPr/>
        </p:nvSpPr>
        <p:spPr>
          <a:xfrm>
            <a:off x="1213354" y="6410775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+mj-lt"/>
              </a:rPr>
              <a:t>*</a:t>
            </a:r>
            <a:r>
              <a:rPr lang="en-US" sz="1000" dirty="0">
                <a:latin typeface="+mj-lt"/>
              </a:rPr>
              <a:t>Kruskal–Wallis</a:t>
            </a:r>
            <a:endParaRPr lang="en-US" altLang="zh-CN" sz="1000" dirty="0">
              <a:latin typeface="+mj-lt"/>
            </a:endParaRPr>
          </a:p>
          <a:p>
            <a:r>
              <a:rPr lang="zh-CN" altLang="en-US" sz="1000" dirty="0">
                <a:latin typeface="+mj-lt"/>
              </a:rPr>
              <a:t>**</a:t>
            </a:r>
            <a:r>
              <a:rPr lang="en-US" altLang="zh-CN" sz="1000" dirty="0">
                <a:latin typeface="+mj-lt"/>
              </a:rPr>
              <a:t>Fisher</a:t>
            </a:r>
            <a:r>
              <a:rPr lang="zh-CN" altLang="en-US" sz="1000" dirty="0">
                <a:latin typeface="+mj-lt"/>
              </a:rPr>
              <a:t> </a:t>
            </a:r>
            <a:r>
              <a:rPr lang="en-US" altLang="zh-CN" sz="1000" dirty="0">
                <a:latin typeface="+mj-lt"/>
              </a:rPr>
              <a:t>exact</a:t>
            </a:r>
            <a:r>
              <a:rPr lang="zh-CN" altLang="en-US" sz="1000" dirty="0">
                <a:latin typeface="+mj-lt"/>
              </a:rPr>
              <a:t> </a:t>
            </a:r>
            <a:r>
              <a:rPr lang="en-US" altLang="zh-CN" sz="1000" dirty="0">
                <a:latin typeface="+mj-lt"/>
              </a:rPr>
              <a:t>test</a:t>
            </a:r>
            <a:endParaRPr lang="en-US" sz="10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B1217-4BB4-E743-A3BB-08A840C0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6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8D65F49-7388-7145-AC7E-87C63ACADA52}"/>
              </a:ext>
            </a:extLst>
          </p:cNvPr>
          <p:cNvSpPr txBox="1"/>
          <p:nvPr/>
        </p:nvSpPr>
        <p:spPr>
          <a:xfrm>
            <a:off x="5290431" y="44827"/>
            <a:ext cx="5589415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Analyses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plan:</a:t>
            </a:r>
          </a:p>
          <a:p>
            <a:r>
              <a:rPr lang="en-US" altLang="zh-CN" sz="1600" dirty="0"/>
              <a:t>1.</a:t>
            </a:r>
            <a:r>
              <a:rPr lang="zh-CN" altLang="en-US" sz="1600" dirty="0"/>
              <a:t> </a:t>
            </a:r>
            <a:r>
              <a:rPr lang="en-US" altLang="zh-CN" sz="1600" dirty="0"/>
              <a:t>Outcome: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a.</a:t>
            </a:r>
            <a:r>
              <a:rPr lang="zh-CN" altLang="en-US" sz="1600" dirty="0"/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SF36 MCS score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b.</a:t>
            </a:r>
            <a:r>
              <a:rPr lang="zh-CN" altLang="en-US" sz="1600" dirty="0"/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SF36 PCS score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c.</a:t>
            </a:r>
            <a:r>
              <a:rPr lang="zh-CN" altLang="en-US" sz="1600" dirty="0"/>
              <a:t> </a:t>
            </a:r>
            <a:r>
              <a:rPr lang="en-US" altLang="zh-CN" sz="1600" dirty="0"/>
              <a:t>Change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# of CD4 positive cells (helpers)</a:t>
            </a:r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d.</a:t>
            </a:r>
            <a:r>
              <a:rPr lang="zh-CN" altLang="en-US" sz="1600" dirty="0"/>
              <a:t> </a:t>
            </a:r>
            <a:r>
              <a:rPr lang="en-US" altLang="zh-CN" sz="1600" dirty="0"/>
              <a:t>log(Standardized viral load at</a:t>
            </a:r>
            <a:r>
              <a:rPr lang="zh-CN" altLang="en-US" sz="1600" dirty="0"/>
              <a:t> </a:t>
            </a:r>
            <a:r>
              <a:rPr lang="en-US" altLang="zh-CN" sz="1600" dirty="0"/>
              <a:t>Visit2)-</a:t>
            </a:r>
          </a:p>
          <a:p>
            <a:r>
              <a:rPr lang="en-US" altLang="zh-CN" sz="1600" dirty="0"/>
              <a:t>	log(Standardized viral load at</a:t>
            </a:r>
            <a:r>
              <a:rPr lang="zh-CN" altLang="en-US" sz="1600" dirty="0"/>
              <a:t> </a:t>
            </a:r>
            <a:r>
              <a:rPr lang="en-US" altLang="zh-CN" sz="1600" dirty="0"/>
              <a:t>baseline)</a:t>
            </a:r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 </a:t>
            </a:r>
            <a:r>
              <a:rPr lang="en-US" altLang="zh-CN" sz="1600" dirty="0"/>
              <a:t>Predictors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covariates: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zh-CN" altLang="en-US" sz="1600" dirty="0"/>
              <a:t>    </a:t>
            </a:r>
            <a:r>
              <a:rPr lang="en-US" altLang="zh-CN" sz="1600" dirty="0"/>
              <a:t>If</a:t>
            </a:r>
            <a:r>
              <a:rPr lang="zh-CN" altLang="en-US" sz="1600" dirty="0"/>
              <a:t> </a:t>
            </a:r>
            <a:r>
              <a:rPr lang="en-US" altLang="zh-CN" sz="1600" dirty="0"/>
              <a:t>used</a:t>
            </a:r>
            <a:r>
              <a:rPr lang="zh-CN" altLang="en-US" sz="1600" dirty="0"/>
              <a:t> </a:t>
            </a:r>
            <a:r>
              <a:rPr lang="en-US" altLang="zh-CN" sz="1600" dirty="0"/>
              <a:t>hard</a:t>
            </a:r>
            <a:r>
              <a:rPr lang="zh-CN" altLang="en-US" sz="1600" dirty="0"/>
              <a:t> </a:t>
            </a:r>
            <a:r>
              <a:rPr lang="en-US" altLang="zh-CN" sz="1600" dirty="0"/>
              <a:t>drug</a:t>
            </a:r>
            <a:r>
              <a:rPr lang="zh-CN" altLang="en-US" sz="1600" dirty="0"/>
              <a:t> </a:t>
            </a:r>
            <a:r>
              <a:rPr lang="en-US" altLang="zh-CN" sz="1600" dirty="0"/>
              <a:t>at</a:t>
            </a:r>
            <a:r>
              <a:rPr lang="zh-CN" altLang="en-US" sz="1600" dirty="0"/>
              <a:t> </a:t>
            </a:r>
            <a:r>
              <a:rPr lang="en-US" altLang="zh-CN" sz="1600" dirty="0"/>
              <a:t>baseline,</a:t>
            </a:r>
            <a:r>
              <a:rPr lang="zh-CN" altLang="en-US" sz="1600" dirty="0"/>
              <a:t> </a:t>
            </a:r>
            <a:r>
              <a:rPr lang="en-US" sz="1600" dirty="0"/>
              <a:t>age BMI, adherence (ADH), race, </a:t>
            </a:r>
          </a:p>
          <a:p>
            <a:r>
              <a:rPr lang="en-US" sz="1600" dirty="0"/>
              <a:t>    income and smoking status</a:t>
            </a:r>
          </a:p>
          <a:p>
            <a:r>
              <a:rPr lang="en-US" altLang="zh-CN" sz="1600" dirty="0"/>
              <a:t>3.</a:t>
            </a:r>
            <a:r>
              <a:rPr lang="zh-CN" altLang="en-US" sz="1600" dirty="0"/>
              <a:t> </a:t>
            </a:r>
            <a:r>
              <a:rPr lang="en-US" altLang="zh-CN" sz="1600" dirty="0"/>
              <a:t>Method: Multivariate Linear Regression</a:t>
            </a:r>
          </a:p>
          <a:p>
            <a:endParaRPr lang="en-US" sz="1600" dirty="0"/>
          </a:p>
          <a:p>
            <a:r>
              <a:rPr lang="en-US" sz="1600" b="1" dirty="0"/>
              <a:t>Model types:</a:t>
            </a:r>
          </a:p>
          <a:p>
            <a:r>
              <a:rPr lang="en-US" altLang="zh-CN" sz="1600" dirty="0"/>
              <a:t>1. Non-</a:t>
            </a:r>
            <a:r>
              <a:rPr lang="en-US" altLang="zh-CN" sz="1600" dirty="0" err="1"/>
              <a:t>Baysian</a:t>
            </a:r>
            <a:r>
              <a:rPr lang="en-US" altLang="zh-CN" sz="1600" dirty="0"/>
              <a:t> framework</a:t>
            </a:r>
          </a:p>
          <a:p>
            <a:r>
              <a:rPr lang="en-US" altLang="zh-CN" sz="1600" dirty="0"/>
              <a:t>     Use least square method to estimate the coefficients</a:t>
            </a:r>
          </a:p>
          <a:p>
            <a:endParaRPr lang="en-US" altLang="zh-CN" sz="1600" dirty="0"/>
          </a:p>
          <a:p>
            <a:r>
              <a:rPr lang="en-US" altLang="zh-CN" sz="1600" dirty="0"/>
              <a:t>2. </a:t>
            </a:r>
            <a:r>
              <a:rPr lang="en-US" altLang="zh-CN" sz="1600" dirty="0" err="1"/>
              <a:t>Baysian</a:t>
            </a:r>
            <a:r>
              <a:rPr lang="zh-CN" altLang="en-US" sz="1600" dirty="0"/>
              <a:t> </a:t>
            </a:r>
            <a:r>
              <a:rPr lang="en-US" altLang="zh-CN" sz="1600" dirty="0"/>
              <a:t>framework</a:t>
            </a:r>
          </a:p>
          <a:p>
            <a:r>
              <a:rPr lang="en-US" altLang="zh-CN" sz="1600" dirty="0"/>
              <a:t>     a.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coefficients</a:t>
            </a:r>
            <a:r>
              <a:rPr lang="zh-CN" altLang="en-US" sz="1600" dirty="0"/>
              <a:t> </a:t>
            </a:r>
            <a:r>
              <a:rPr lang="en-US" altLang="zh-CN" sz="1600" dirty="0"/>
              <a:t>have</a:t>
            </a:r>
            <a:r>
              <a:rPr lang="zh-CN" altLang="en-US" sz="1600" dirty="0"/>
              <a:t> </a:t>
            </a:r>
            <a:r>
              <a:rPr lang="en-US" altLang="zh-CN" sz="1600" dirty="0"/>
              <a:t>normal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</a:t>
            </a:r>
          </a:p>
          <a:p>
            <a:r>
              <a:rPr lang="en-US" altLang="zh-CN" sz="1600" dirty="0"/>
              <a:t>     b.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variance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error</a:t>
            </a:r>
            <a:r>
              <a:rPr lang="zh-CN" altLang="en-US" sz="1600" dirty="0"/>
              <a:t> </a:t>
            </a:r>
            <a:r>
              <a:rPr lang="en-US" altLang="zh-CN" sz="1600" dirty="0"/>
              <a:t>has</a:t>
            </a:r>
            <a:r>
              <a:rPr lang="zh-CN" altLang="en-US" sz="1600" dirty="0"/>
              <a:t> </a:t>
            </a:r>
            <a:r>
              <a:rPr lang="en-US" altLang="zh-CN" sz="1600" dirty="0"/>
              <a:t>inverse</a:t>
            </a:r>
            <a:r>
              <a:rPr lang="zh-CN" altLang="en-US" sz="1600" dirty="0"/>
              <a:t> </a:t>
            </a:r>
            <a:r>
              <a:rPr lang="en-US" altLang="zh-CN" sz="1600" dirty="0"/>
              <a:t>gamma</a:t>
            </a:r>
            <a:r>
              <a:rPr lang="zh-CN" altLang="en-US" sz="1600" dirty="0"/>
              <a:t> </a:t>
            </a:r>
            <a:r>
              <a:rPr lang="en-US" altLang="zh-CN" sz="1600" dirty="0"/>
              <a:t>distribution</a:t>
            </a:r>
          </a:p>
          <a:p>
            <a:endParaRPr lang="en-US" altLang="zh-CN" sz="1600" dirty="0"/>
          </a:p>
          <a:p>
            <a:r>
              <a:rPr lang="en-US" altLang="zh-CN" sz="1600" b="1" dirty="0"/>
              <a:t>Next step: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Fit Non-</a:t>
            </a:r>
            <a:r>
              <a:rPr lang="en-US" altLang="zh-CN" sz="1600" dirty="0" err="1"/>
              <a:t>Baysian</a:t>
            </a:r>
            <a:r>
              <a:rPr lang="en-US" altLang="zh-CN" sz="1600" dirty="0"/>
              <a:t> multivariate linear model</a:t>
            </a:r>
          </a:p>
          <a:p>
            <a:pPr marL="342900" indent="-342900">
              <a:buAutoNum type="arabicPeriod"/>
            </a:pPr>
            <a:r>
              <a:rPr lang="en-US" altLang="zh-CN" sz="1600" dirty="0"/>
              <a:t>Continue to</a:t>
            </a:r>
            <a:r>
              <a:rPr lang="zh-CN" altLang="en-US" sz="1600" dirty="0"/>
              <a:t> </a:t>
            </a:r>
            <a:r>
              <a:rPr lang="en-US" altLang="zh-CN" sz="1600" dirty="0"/>
              <a:t>do</a:t>
            </a:r>
            <a:r>
              <a:rPr lang="zh-CN" altLang="en-US" sz="1600" dirty="0"/>
              <a:t> </a:t>
            </a:r>
            <a:r>
              <a:rPr lang="en-US" altLang="zh-CN" sz="1600" dirty="0"/>
              <a:t>literature</a:t>
            </a:r>
            <a:r>
              <a:rPr lang="zh-CN" altLang="en-US" sz="1600" dirty="0"/>
              <a:t> </a:t>
            </a:r>
            <a:r>
              <a:rPr lang="en-US" altLang="zh-CN" sz="1600" dirty="0"/>
              <a:t>mining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       to</a:t>
            </a:r>
            <a:r>
              <a:rPr lang="zh-CN" altLang="en-US" sz="1600" dirty="0"/>
              <a:t> </a:t>
            </a:r>
            <a:r>
              <a:rPr lang="en-US" altLang="zh-CN" sz="1600" dirty="0"/>
              <a:t>set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initial</a:t>
            </a:r>
            <a:r>
              <a:rPr lang="zh-CN" altLang="en-US" sz="1600" dirty="0"/>
              <a:t> </a:t>
            </a:r>
            <a:r>
              <a:rPr lang="en-US" altLang="zh-CN" sz="1600" dirty="0"/>
              <a:t>value for </a:t>
            </a:r>
            <a:r>
              <a:rPr lang="en-US" altLang="zh-CN" sz="1600" dirty="0" err="1"/>
              <a:t>Baysian</a:t>
            </a:r>
            <a:r>
              <a:rPr lang="en-US" altLang="zh-CN" sz="1600" dirty="0"/>
              <a:t> model. </a:t>
            </a:r>
          </a:p>
          <a:p>
            <a:pPr marL="342900" indent="-342900">
              <a:buAutoNum type="arabicPeriod" startAt="3"/>
            </a:pPr>
            <a:r>
              <a:rPr lang="en-US" sz="1600" dirty="0"/>
              <a:t>Contact to investigator to discuss the prior</a:t>
            </a:r>
          </a:p>
          <a:p>
            <a:r>
              <a:rPr lang="en-US" altLang="zh-CN" sz="1600" dirty="0"/>
              <a:t>       If nothing is found, non-informative prior will be used. 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D24545-1313-FA46-80F5-82990421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1" y="44827"/>
            <a:ext cx="5143500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CC102-A56B-0F41-A017-89625F51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B5400-3200-D541-826E-FE3D402B6D5D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1AE9F-EE49-104F-B404-4AEE2203983D}"/>
              </a:ext>
            </a:extLst>
          </p:cNvPr>
          <p:cNvSpPr txBox="1"/>
          <p:nvPr/>
        </p:nvSpPr>
        <p:spPr>
          <a:xfrm>
            <a:off x="549308" y="25777"/>
            <a:ext cx="1709122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Change in viral load vs. hard drug use at baseline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B8E44-4B36-7D4D-B7AE-92AD2F417653}"/>
              </a:ext>
            </a:extLst>
          </p:cNvPr>
          <p:cNvSpPr txBox="1"/>
          <p:nvPr/>
        </p:nvSpPr>
        <p:spPr>
          <a:xfrm>
            <a:off x="3324258" y="38100"/>
            <a:ext cx="1388522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Change in viral load vs. age at 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61FB4-430E-B247-9DED-9AA9A3FF9D3F}"/>
              </a:ext>
            </a:extLst>
          </p:cNvPr>
          <p:cNvSpPr txBox="1"/>
          <p:nvPr/>
        </p:nvSpPr>
        <p:spPr>
          <a:xfrm>
            <a:off x="784258" y="1752977"/>
            <a:ext cx="1402948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Change in viral load vs. BMI at baseline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717478-45F0-D74C-9CC3-E553B739DD64}"/>
              </a:ext>
            </a:extLst>
          </p:cNvPr>
          <p:cNvSpPr txBox="1"/>
          <p:nvPr/>
        </p:nvSpPr>
        <p:spPr>
          <a:xfrm>
            <a:off x="3301816" y="1752977"/>
            <a:ext cx="1410964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Change in viral load vs. race at baseline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FB9F4-6128-0E48-821F-F0223737CCFF}"/>
              </a:ext>
            </a:extLst>
          </p:cNvPr>
          <p:cNvSpPr txBox="1"/>
          <p:nvPr/>
        </p:nvSpPr>
        <p:spPr>
          <a:xfrm>
            <a:off x="651099" y="3464302"/>
            <a:ext cx="150554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Change in viral load vs. income at baseline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37C83-0F0D-9D4B-8CCF-0A27B474D7A1}"/>
              </a:ext>
            </a:extLst>
          </p:cNvPr>
          <p:cNvSpPr txBox="1"/>
          <p:nvPr/>
        </p:nvSpPr>
        <p:spPr>
          <a:xfrm>
            <a:off x="3263063" y="3461127"/>
            <a:ext cx="1688283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Change in viral load vs. smoke status at baseline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EB291-892A-E445-8CDC-FB9AB1F69AA1}"/>
              </a:ext>
            </a:extLst>
          </p:cNvPr>
          <p:cNvSpPr txBox="1"/>
          <p:nvPr/>
        </p:nvSpPr>
        <p:spPr>
          <a:xfrm>
            <a:off x="321681" y="5175627"/>
            <a:ext cx="2164375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Change in viral load vs. adherence to meds taken since last visit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F29F8-335B-AB4B-BEEA-A5C7F4C0E475}"/>
              </a:ext>
            </a:extLst>
          </p:cNvPr>
          <p:cNvSpPr txBox="1"/>
          <p:nvPr/>
        </p:nvSpPr>
        <p:spPr>
          <a:xfrm>
            <a:off x="1134795" y="3336616"/>
            <a:ext cx="561372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BMI(kg/m2)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823CD-4E99-4546-859A-6E9F5AA6093F}"/>
              </a:ext>
            </a:extLst>
          </p:cNvPr>
          <p:cNvSpPr txBox="1"/>
          <p:nvPr/>
        </p:nvSpPr>
        <p:spPr>
          <a:xfrm>
            <a:off x="3843631" y="3336616"/>
            <a:ext cx="349776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RACE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0AB94D-6C84-0646-AE17-4CB085E0E40D}"/>
              </a:ext>
            </a:extLst>
          </p:cNvPr>
          <p:cNvSpPr txBox="1"/>
          <p:nvPr/>
        </p:nvSpPr>
        <p:spPr>
          <a:xfrm>
            <a:off x="1043303" y="1573294"/>
            <a:ext cx="856325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Hard drug at baseline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D99962-AA05-274F-9100-6D54FABDEE0C}"/>
              </a:ext>
            </a:extLst>
          </p:cNvPr>
          <p:cNvSpPr txBox="1"/>
          <p:nvPr/>
        </p:nvSpPr>
        <p:spPr>
          <a:xfrm>
            <a:off x="1277983" y="5047941"/>
            <a:ext cx="415498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Income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54DD7-80F5-8248-8DD1-A2B411A2B560}"/>
              </a:ext>
            </a:extLst>
          </p:cNvPr>
          <p:cNvSpPr txBox="1"/>
          <p:nvPr/>
        </p:nvSpPr>
        <p:spPr>
          <a:xfrm>
            <a:off x="3843631" y="5057466"/>
            <a:ext cx="394660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Smoke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3EA495-7A36-8D41-A935-B699A86F2489}"/>
              </a:ext>
            </a:extLst>
          </p:cNvPr>
          <p:cNvSpPr txBox="1"/>
          <p:nvPr/>
        </p:nvSpPr>
        <p:spPr>
          <a:xfrm>
            <a:off x="718425" y="6766894"/>
            <a:ext cx="1438214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Adherence to meds taken since last visit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F21179-D382-584F-8113-D9AF8D12709A}"/>
              </a:ext>
            </a:extLst>
          </p:cNvPr>
          <p:cNvSpPr txBox="1"/>
          <p:nvPr/>
        </p:nvSpPr>
        <p:spPr>
          <a:xfrm>
            <a:off x="3854852" y="1598389"/>
            <a:ext cx="304892" cy="18466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4222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3504</TotalTime>
  <Words>754</Words>
  <Application>Microsoft Macintosh PowerPoint</Application>
  <PresentationFormat>Widescreen</PresentationFormat>
  <Paragraphs>200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LatoWeb</vt:lpstr>
      <vt:lpstr>Arial</vt:lpstr>
      <vt:lpstr>Calibri</vt:lpstr>
      <vt:lpstr>Calibri Light</vt:lpstr>
      <vt:lpstr>Helvetica Neue</vt:lpstr>
      <vt:lpstr>Office Theme</vt:lpstr>
      <vt:lpstr>The 2-year influence of Hard drug on HIV treatment response after initiating HAART Wenru Zhou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Hard drug on treatment response after initiating HAART</dc:title>
  <dc:creator>Zhou, Wenru</dc:creator>
  <cp:lastModifiedBy>Zhou, Wenru</cp:lastModifiedBy>
  <cp:revision>67</cp:revision>
  <cp:lastPrinted>2018-09-24T18:15:46Z</cp:lastPrinted>
  <dcterms:created xsi:type="dcterms:W3CDTF">2018-09-21T19:37:11Z</dcterms:created>
  <dcterms:modified xsi:type="dcterms:W3CDTF">2018-09-24T18:16:16Z</dcterms:modified>
</cp:coreProperties>
</file>