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3" r:id="rId4"/>
    <p:sldId id="260" r:id="rId5"/>
    <p:sldId id="261" r:id="rId6"/>
    <p:sldId id="264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1D0979-DA21-4B5A-8386-9AE6324F704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F1A113-22E7-4239-82C9-5CDB5A2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9C415E-32A4-4ECA-8063-39C0DB62649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D59DCF-EF49-4D77-AF17-935ECF875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9DCF-EF49-4D77-AF17-935ECF8754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2EDD-F0B6-4CAF-9088-7B252093240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075" y="287338"/>
            <a:ext cx="9144000" cy="1655762"/>
          </a:xfrm>
        </p:spPr>
        <p:txBody>
          <a:bodyPr/>
          <a:lstStyle/>
          <a:p>
            <a:r>
              <a:rPr lang="en-US" dirty="0" smtClean="0"/>
              <a:t>The change of heart surgeries Mortality Rate in 1982 JUL-DEC</a:t>
            </a:r>
          </a:p>
          <a:p>
            <a:r>
              <a:rPr lang="en-US" dirty="0" smtClean="0"/>
              <a:t>---Wenru Zhou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/>
              <a:t>Goal: </a:t>
            </a:r>
            <a:r>
              <a:rPr lang="en-US" sz="1600" dirty="0" smtClean="0"/>
              <a:t>whether certain VA hospitals have too high (or low) of death rate from heart surgeries compared to a hospital level risk adjusted estimate of death risk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b="1" dirty="0"/>
              <a:t>Data summary: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Total number of hospitals: 44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Total time period: 3 years (6 month as unit)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Outcome: 30 day mortality per 100 heart surgeries per six month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Covariates: Procedures, patient’s condition and </a:t>
            </a:r>
            <a:r>
              <a:rPr lang="en-US" sz="1600" dirty="0" smtClean="0"/>
              <a:t>BMI</a:t>
            </a:r>
          </a:p>
          <a:p>
            <a:pPr marL="342900" indent="-342900" algn="l">
              <a:buAutoNum type="arabicPeriod"/>
            </a:pPr>
            <a:endParaRPr lang="en-US" sz="1600" dirty="0" smtClean="0"/>
          </a:p>
          <a:p>
            <a:pPr algn="l"/>
            <a:r>
              <a:rPr lang="en-US" sz="1600" b="1" dirty="0" smtClean="0"/>
              <a:t>Method: </a:t>
            </a:r>
          </a:p>
          <a:p>
            <a:pPr marL="342900" indent="-342900" algn="l">
              <a:buAutoNum type="arabicPeriod"/>
            </a:pPr>
            <a:r>
              <a:rPr lang="en-US" sz="1600" dirty="0" smtClean="0"/>
              <a:t>Missing pattern of each variables were checked. </a:t>
            </a:r>
          </a:p>
          <a:p>
            <a:pPr marL="342900" indent="-342900" algn="l">
              <a:buAutoNum type="arabicPeriod"/>
            </a:pPr>
            <a:r>
              <a:rPr lang="en-US" sz="1600" dirty="0" smtClean="0"/>
              <a:t>Observed death rate were calculated using period 39</a:t>
            </a:r>
          </a:p>
          <a:p>
            <a:pPr marL="342900" indent="-342900" algn="l">
              <a:buAutoNum type="arabicPeriod"/>
            </a:pPr>
            <a:r>
              <a:rPr lang="en-US" sz="1600" dirty="0" smtClean="0"/>
              <a:t>logistic regression were used to estimate the death rate for period 39. Confidence interval was built using bootstrap with number of dataset=1,000</a:t>
            </a:r>
          </a:p>
          <a:p>
            <a:pPr lvl="1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91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check, missing values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1458388"/>
            <a:ext cx="4812018" cy="1421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Data check:</a:t>
            </a:r>
          </a:p>
          <a:p>
            <a:r>
              <a:rPr lang="en-US" sz="1600" dirty="0" smtClean="0"/>
              <a:t>3 BMI outlier-fixed by weight and height</a:t>
            </a:r>
          </a:p>
          <a:p>
            <a:r>
              <a:rPr lang="en-US" sz="1600" dirty="0" smtClean="0"/>
              <a:t>Weight of hospital 1-15 at period 39 should be kg</a:t>
            </a:r>
          </a:p>
          <a:p>
            <a:r>
              <a:rPr lang="en-US" sz="1600" dirty="0" smtClean="0"/>
              <a:t>Deleted 2  observations with procedure=2</a:t>
            </a:r>
          </a:p>
          <a:p>
            <a:r>
              <a:rPr lang="en-US" sz="1600" dirty="0" smtClean="0"/>
              <a:t>Combined 1 and 2 for patient’s condition</a:t>
            </a:r>
          </a:p>
          <a:p>
            <a:r>
              <a:rPr lang="en-US" sz="1600" dirty="0" smtClean="0"/>
              <a:t>Missing table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18548"/>
              </p:ext>
            </p:extLst>
          </p:nvPr>
        </p:nvGraphicFramePr>
        <p:xfrm>
          <a:off x="1001972" y="3508333"/>
          <a:ext cx="2454833" cy="152971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6127"/>
                <a:gridCol w="1208706"/>
              </a:tblGrid>
              <a:tr h="300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Variable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Missing</a:t>
                      </a:r>
                    </a:p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(total=26491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Procedure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Patient’s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Weight,lb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Height, inches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BMI, kg/cm ^2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49.92%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39680" y="5268937"/>
            <a:ext cx="5383198" cy="116955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We </a:t>
            </a:r>
            <a:r>
              <a:rPr lang="en-US" sz="1400" dirty="0" smtClean="0"/>
              <a:t>tested </a:t>
            </a:r>
            <a:r>
              <a:rPr lang="en-US" sz="1400" dirty="0"/>
              <a:t>the missing status of each variables verses 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Other variables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Missing status of other variables </a:t>
            </a:r>
          </a:p>
          <a:p>
            <a:r>
              <a:rPr lang="en-US" sz="1400" dirty="0" smtClean="0"/>
              <a:t>Method: t-test, </a:t>
            </a:r>
            <a:r>
              <a:rPr lang="en-US" sz="1400" dirty="0"/>
              <a:t>Welch-</a:t>
            </a:r>
            <a:r>
              <a:rPr lang="en-US" sz="1400" dirty="0" err="1"/>
              <a:t>Satterthwaite</a:t>
            </a:r>
            <a:r>
              <a:rPr lang="en-US" sz="1400" dirty="0"/>
              <a:t> </a:t>
            </a:r>
            <a:r>
              <a:rPr lang="en-US" sz="1400" dirty="0" smtClean="0"/>
              <a:t>T-Test, chi-</a:t>
            </a:r>
            <a:r>
              <a:rPr lang="en-US" sz="1400" dirty="0" err="1" smtClean="0"/>
              <a:t>sq</a:t>
            </a:r>
            <a:r>
              <a:rPr lang="en-US" sz="1400" dirty="0" smtClean="0"/>
              <a:t> test, fisher exact test and logistic regression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832143" y="1310576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Outcome related: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patient who died in 30 days is more likely to have 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missing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procedure </a:t>
            </a:r>
            <a:endParaRPr lang="en-US" sz="1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OR=1.705, 95%CI: 1.125 2.586). </a:t>
            </a:r>
            <a:endParaRPr lang="en-US" sz="1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A person who died in 30 days 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is more likely to have missing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BMI </a:t>
            </a:r>
            <a:endParaRPr lang="en-US" sz="1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OR=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2.377, 95%CI: 1.711 3.302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patient who died in 30 days 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likely to have missing patient’s condition </a:t>
            </a:r>
            <a:endParaRPr lang="en-US" sz="14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OR=1.537, 95%CI: 1.038 2.275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of them are MAR</a:t>
            </a: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endParaRPr lang="en-US" sz="1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2143" y="3379028"/>
            <a:ext cx="630526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Covariate related: 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patient with missing BMI is less likely with missing 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procedure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Hospital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30 at period 39 had all weight, height and BMI missing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Hospital17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, 34 and 39 has higher missing in patient’s condition compared to other hospitals </a:t>
            </a: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A patient with non-missing procedure is more likely to have missing patient’s condition </a:t>
            </a: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A patient with BMI missing are less likely to have missing patient’s condition </a:t>
            </a:r>
            <a:endParaRPr lang="en-US" sz="1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patient with missing Patient’s condition tends to have larger 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BMI</a:t>
            </a: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of them are MAR</a:t>
            </a:r>
          </a:p>
          <a:p>
            <a:endParaRPr lang="en-US" sz="1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2143" y="569982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Not related to any variables (MCAR):</a:t>
            </a:r>
          </a:p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The missing of albumin does not relate to any other variables or the missing of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19468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-116331"/>
            <a:ext cx="10515600" cy="1325563"/>
          </a:xfrm>
        </p:spPr>
        <p:txBody>
          <a:bodyPr/>
          <a:lstStyle/>
          <a:p>
            <a:r>
              <a:rPr lang="en-US" dirty="0" smtClean="0"/>
              <a:t>Table 1. Characteristics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31917"/>
              </p:ext>
            </p:extLst>
          </p:nvPr>
        </p:nvGraphicFramePr>
        <p:xfrm>
          <a:off x="222686" y="782393"/>
          <a:ext cx="11746627" cy="508581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03947"/>
                <a:gridCol w="1421134"/>
                <a:gridCol w="1421134"/>
                <a:gridCol w="1421134"/>
                <a:gridCol w="757938"/>
                <a:gridCol w="1421134"/>
                <a:gridCol w="1421134"/>
                <a:gridCol w="1421134"/>
                <a:gridCol w="757938"/>
              </a:tblGrid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Years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Period 34-38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Period 39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Characteristics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 (N=20622)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Alive (N=20096)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Dead (N=526)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 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 (N=4011)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Alive (N=3911)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Dead (N=100)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 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Patient's condition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N=20622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N=20096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N=526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&lt;.0001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N=4011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N=3911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&lt;.0001</a:t>
                      </a:r>
                      <a:r>
                        <a:rPr lang="en-US" sz="1400" baseline="30000" dirty="0">
                          <a:effectLst/>
                        </a:rPr>
                        <a:t>&amp;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,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942(4.6%)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933(4.6%)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9(1.7%)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171(4.3%)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169(4.3%)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2(2.0%)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6364(30.9%)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6285(31.3%)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79(15.0%)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1254(31.3%)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1239(31.7%)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15(15.0%)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9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12216(59.2%)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11829(58.9%)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387(73.6%)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2363(58.9%)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2290(58.6%)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73(73.0%)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1100(5.3%)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1049(5.2%)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51(9.7%)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223(5.6%)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213(5.4%)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10(10.0%)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Procedure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N=20622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N=20096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N=526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&lt;.0001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N=4011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N=3911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0.510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Valve surgery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4074(19.8%)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4004(19.9%)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70(13.3%)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703(17.5%)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683(17.5%)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20(20.0%)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9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CABG surgery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16548(80.2%)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16092(80.1%)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456(86.7%)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3308(82.5%)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3228(82.5%)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80(80.0%)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BMI,kg/cm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N=20622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N=20096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N=526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&lt;.0001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N=4011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N=3911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(Mean, median)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(28.2,28.2)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(28.2,28.1)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(29.6,29.6)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(28.2,28.2)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(28.2,28.2)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(28.7,28.7)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(25</a:t>
                      </a:r>
                      <a:r>
                        <a:rPr lang="en-US" sz="1400" baseline="30000">
                          <a:effectLst/>
                        </a:rPr>
                        <a:t>th</a:t>
                      </a:r>
                      <a:r>
                        <a:rPr lang="en-US" sz="1400">
                          <a:effectLst/>
                        </a:rPr>
                        <a:t>, 75</a:t>
                      </a:r>
                      <a:r>
                        <a:rPr lang="en-US" sz="1400" baseline="30000">
                          <a:effectLst/>
                        </a:rPr>
                        <a:t>th</a:t>
                      </a:r>
                      <a:r>
                        <a:rPr lang="en-US" sz="1400">
                          <a:effectLst/>
                        </a:rPr>
                        <a:t> quantile)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(25.5,30.9)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(25.5,30.9)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(26.9,32.4)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(25.4,30.9)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(25.4,30.9)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(26.0,31.9)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8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(Minimum. Maximum)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(15.8,45.0)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(15.8,42.9)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(17.3,45.0)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(17.1,42.3)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(17.1,42.3)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(19.1,38.5)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Albumin,g/dL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N=10338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N=10068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N=270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N=1969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N=46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(Mean, median)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(4.0,4.0)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(4.0,4.0)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(4.0,4.0)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(4.0,4.0)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(4.0,4.0)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(4.0,4.0)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59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(25</a:t>
                      </a:r>
                      <a:r>
                        <a:rPr lang="en-US" sz="1400" baseline="30000">
                          <a:effectLst/>
                        </a:rPr>
                        <a:t>th</a:t>
                      </a:r>
                      <a:r>
                        <a:rPr lang="en-US" sz="1400">
                          <a:effectLst/>
                        </a:rPr>
                        <a:t>, 75</a:t>
                      </a:r>
                      <a:r>
                        <a:rPr lang="en-US" sz="1400" baseline="30000">
                          <a:effectLst/>
                        </a:rPr>
                        <a:t>th</a:t>
                      </a:r>
                      <a:r>
                        <a:rPr lang="en-US" sz="1400">
                          <a:effectLst/>
                        </a:rPr>
                        <a:t> quantile)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(3.7,4.4)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(3.7,4.5)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(3.6,4.4)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(3.6,4.4)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(3.6,4.4)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(3.7,4.2)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8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(Minimum. Maximum)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(1.8,6.1)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(1.8,6.1)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(2.5,5.7)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91" marR="3339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(2.2,6.3)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(2.2,6.3)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(3.0,5.5)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83242" y="1973060"/>
            <a:ext cx="8952931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9596" y="3251718"/>
            <a:ext cx="8952931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9596" y="4488476"/>
            <a:ext cx="8952931" cy="3138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69597" y="5656994"/>
            <a:ext cx="8952931" cy="3138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378" y="6172987"/>
            <a:ext cx="9385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&amp; fisher exact test is </a:t>
            </a:r>
            <a:r>
              <a:rPr lang="en-US" sz="1200" dirty="0" smtClean="0"/>
              <a:t>used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</a:rPr>
              <a:t>* Missing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in patient’s condition, procedure and 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</a:rPr>
              <a:t>BMI have been excluded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127241" y="1899176"/>
            <a:ext cx="72346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Largest </a:t>
            </a:r>
          </a:p>
          <a:p>
            <a:r>
              <a:rPr lang="en-US" sz="1200" dirty="0" smtClean="0"/>
              <a:t>category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3"/>
            <a:endCxn id="9" idx="1"/>
          </p:cNvCxnSpPr>
          <p:nvPr/>
        </p:nvCxnSpPr>
        <p:spPr>
          <a:xfrm flipV="1">
            <a:off x="10922527" y="2130009"/>
            <a:ext cx="204714" cy="12786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 flipV="1">
            <a:off x="10936173" y="2130009"/>
            <a:ext cx="1910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51995" y="6216949"/>
            <a:ext cx="1745777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only categories that </a:t>
            </a:r>
          </a:p>
          <a:p>
            <a:r>
              <a:rPr lang="en-US" sz="1200" dirty="0" smtClean="0"/>
              <a:t>have more different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6" idx="3"/>
            <a:endCxn id="20" idx="3"/>
          </p:cNvCxnSpPr>
          <p:nvPr/>
        </p:nvCxnSpPr>
        <p:spPr>
          <a:xfrm>
            <a:off x="10922527" y="4645426"/>
            <a:ext cx="975245" cy="1802356"/>
          </a:xfrm>
          <a:prstGeom prst="bentConnector3">
            <a:avLst>
              <a:gd name="adj1" fmla="val 12344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20" idx="3"/>
          </p:cNvCxnSpPr>
          <p:nvPr/>
        </p:nvCxnSpPr>
        <p:spPr>
          <a:xfrm>
            <a:off x="10922528" y="5813944"/>
            <a:ext cx="975244" cy="633838"/>
          </a:xfrm>
          <a:prstGeom prst="bentConnector3">
            <a:avLst>
              <a:gd name="adj1" fmla="val 12344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64322" y="1337481"/>
            <a:ext cx="641445" cy="2320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64322" y="2802653"/>
            <a:ext cx="641445" cy="2320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64322" y="3795034"/>
            <a:ext cx="641445" cy="2320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64321" y="4894329"/>
            <a:ext cx="641445" cy="232012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35925"/>
            <a:ext cx="12192000" cy="51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282742" y="1444455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Hospital 34: </a:t>
            </a:r>
          </a:p>
          <a:p>
            <a:r>
              <a:rPr lang="en-US" sz="1200" dirty="0" smtClean="0"/>
              <a:t>14.4(7.7, 21.2)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03523" y="1444455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Hospital 17: </a:t>
            </a:r>
          </a:p>
          <a:p>
            <a:r>
              <a:rPr lang="en-US" sz="1200" dirty="0" smtClean="0"/>
              <a:t>11.5(4.8, 18.2)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98695" y="1826278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Hospital 21: </a:t>
            </a:r>
          </a:p>
          <a:p>
            <a:r>
              <a:rPr lang="en-US" sz="1200" dirty="0" smtClean="0"/>
              <a:t>9.6 (3.9, 15.3)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828925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24450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81625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05625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19975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29625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43937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87453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497203" y="4257675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33425"/>
            <a:ext cx="12192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558660" y="1471482"/>
            <a:ext cx="216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Hospital 34: </a:t>
            </a:r>
          </a:p>
          <a:p>
            <a:r>
              <a:rPr lang="en-US" sz="1200" dirty="0" smtClean="0"/>
              <a:t>Observation: </a:t>
            </a:r>
            <a:r>
              <a:rPr lang="en-US" sz="1200" dirty="0"/>
              <a:t>14.42(7.67,21.18) </a:t>
            </a:r>
            <a:endParaRPr lang="en-US" sz="1200" dirty="0" smtClean="0"/>
          </a:p>
          <a:p>
            <a:r>
              <a:rPr lang="en-US" sz="1200" dirty="0" smtClean="0"/>
              <a:t>Expectation: </a:t>
            </a:r>
            <a:r>
              <a:rPr lang="en-US" sz="1200" dirty="0"/>
              <a:t>2.48(2.27,2.7)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7295" y="1874151"/>
            <a:ext cx="205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Hospital 21: </a:t>
            </a:r>
          </a:p>
          <a:p>
            <a:r>
              <a:rPr lang="en-US" sz="1200" dirty="0"/>
              <a:t>Observation: 9.62(3.95,15.28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Expectation: 3.03(2.74,3.35)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3601732" y="1874151"/>
            <a:ext cx="2055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Hospital 17</a:t>
            </a:r>
            <a:r>
              <a:rPr lang="en-US" sz="1200" dirty="0" smtClean="0"/>
              <a:t>:</a:t>
            </a:r>
          </a:p>
          <a:p>
            <a:r>
              <a:rPr lang="en-US" sz="1200" dirty="0"/>
              <a:t>Observation: 11.49(4.79,18.2)</a:t>
            </a:r>
          </a:p>
          <a:p>
            <a:r>
              <a:rPr lang="en-US" sz="1200" dirty="0"/>
              <a:t>Expectation: 2.2(1.98,2.43)</a:t>
            </a:r>
          </a:p>
        </p:txBody>
      </p:sp>
      <p:sp>
        <p:nvSpPr>
          <p:cNvPr id="11" name="Oval 10"/>
          <p:cNvSpPr/>
          <p:nvPr/>
        </p:nvSpPr>
        <p:spPr>
          <a:xfrm>
            <a:off x="2714625" y="4800600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89913" y="4800600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75663" y="4800600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79213" y="4800600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85391" y="4800599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15785" y="4800600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01535" y="4800600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69567" y="4800599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549979" y="4800599"/>
            <a:ext cx="285750" cy="1524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8166875" y="6129550"/>
            <a:ext cx="333161" cy="1714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1025" y="1462118"/>
            <a:ext cx="116109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hospitals (6.98%), which are hospital 17, 21 and 34, had more severe death rates in period 39 than expectation. 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hospitals (20.93%), which are hospital 9, 18, 19, 25, 27, 31, 32, 36 and 43, had zero death rates in period 39, which are better than expectation 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 from other hospitals (72.09%) did not change much. 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Hospital 30 is excluded from comparison because of missing BMI.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025" y="3949115"/>
            <a:ext cx="10591800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 confidence interval: We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use bootstrap method to create a large number of samples (for example, 1x10</a:t>
            </a:r>
            <a:r>
              <a:rPr lang="en-US" sz="14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each hospital during period 39, and then calculate the mean death rate and confidence interval. 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50% missing in albumin: Although it did not show significance in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(p=0.496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still tried ROC analysis, and albumin definitely 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AUC (from 0.6316 to 0.6377, N= 10338).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5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976</Words>
  <Application>Microsoft Office PowerPoint</Application>
  <PresentationFormat>Widescreen</PresentationFormat>
  <Paragraphs>274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Data check, missing values and patterns</vt:lpstr>
      <vt:lpstr>Table 1. Characteristics</vt:lpstr>
      <vt:lpstr>PowerPoint Presentation</vt:lpstr>
      <vt:lpstr>PowerPoint Presentation</vt:lpstr>
      <vt:lpstr>Results and discussion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Wenru</dc:creator>
  <cp:lastModifiedBy>Zhou, Wenru</cp:lastModifiedBy>
  <cp:revision>142</cp:revision>
  <cp:lastPrinted>2018-11-26T19:48:29Z</cp:lastPrinted>
  <dcterms:created xsi:type="dcterms:W3CDTF">2018-11-11T22:26:23Z</dcterms:created>
  <dcterms:modified xsi:type="dcterms:W3CDTF">2018-11-26T19:51:37Z</dcterms:modified>
</cp:coreProperties>
</file>