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631"/>
  </p:normalViewPr>
  <p:slideViewPr>
    <p:cSldViewPr snapToGrid="0" snapToObjects="1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1E5CC-0E9A-BC41-AC38-A28E2C3F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8637E8-F6AF-1B40-97EA-CD78ACD98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F16E05-4F17-6645-93B7-BB4FC38C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B4114E-9D2D-0D41-A41E-DB7A85CB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B540AD-E6A3-5F41-9BBC-19E0E62A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0086C-2E01-7845-8DE1-52396B1B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6FB8D2-7CA5-F649-AC6D-4CD109D4B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1A69BE-6437-D749-918C-310952A0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5ADD5-B33D-7F40-BCFD-8FF6227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D54E36-203D-E347-A5A8-6C73207C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A84F8B8-D481-B849-A448-3655E4C57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C81AFF-38D4-484B-BF35-AF1D30B2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1F81C1-60E0-684C-9CE9-C260D51E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5299E7-AF38-664C-8E53-89B1277B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D94C23-F71B-044F-B694-25DE8ED2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2F5D2-EE27-3548-B240-120254AB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0ABAB-75B1-9E42-B5C0-93480F13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F5BBFB-7570-6940-8D73-2B147367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C1C668-2DB2-CD41-887D-DFE3C941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992ACE-FA09-F145-9F66-D1D5C83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3B807-CE68-9C4C-AD5D-E1E7D129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F757C6-43C6-B242-9B1C-50A30FBB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FA4973-79B8-ED47-8A51-ED3A854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395830-DD5D-3845-9460-BD7AF9F7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AA004D-D813-D546-A587-45E9075E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63B00-2D0E-AD47-B060-298BB7E5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41ED2-DEBE-9E43-BFD6-89AF35F6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7282ED-8F3C-6547-B6AA-D9D98BBF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A43D20-17D0-B44E-9D00-E94D1E9D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5BE584-C962-3546-A532-4D3FBDED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06DF7C-E72C-154B-A944-3FC39A2C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75361-ECF4-814B-96CF-E20E1AEA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37B5F-C045-B449-928F-C91003FA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94B475-1B2E-9E45-99B0-BEBDA1F4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14AA75-47FA-B54B-9226-4EDBBD96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FA81D0-5E4E-1644-A21C-E2322BC6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BFF0E9-B807-F34C-94F1-7A6C74A5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5BDC8A-F5A7-C145-8F1B-B55EF038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BCAF86-91A6-1240-8BDA-22A16018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18E1B-78E7-814F-96D0-C5C54103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7FEA7C-7546-964B-A5B7-73202EB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FA2CFB-CBF5-F74E-A2B0-78A36CBA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001BC7-4821-1D4A-9E7B-5828A2AB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6F9902A-F8D3-F047-BE04-F6A1CEA0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A4DA2C-4C69-8C44-ACD0-0DDE2567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740E63-75C5-9848-910D-7F7449D8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93C26-878C-094E-9628-F46CF037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11CB3C-5CAF-6143-8693-4211FD61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F2D588-7825-0D45-877B-4E35B060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650E3D-302E-E647-9B80-BAC2ABAA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E1111F-A8C7-0B4E-BB5A-9336C45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706197-D20D-2943-AB95-1028D35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A690-A271-114B-8704-4146A4F6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4B9456-1BA5-0C47-81E6-13518642D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792BFC-62EE-4249-A162-030343D7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990BB0-02BA-5447-AC21-191CBAC6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C5A254-5526-934E-86B7-97E10A3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2164C-8100-474C-9342-360D8BA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86D7CA-62E8-B84C-B371-F75A911F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AA0451-C5A6-8E4C-B9A3-E78BF9E5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769CCC-DE4D-8C46-B693-C68C2215F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20D7-566B-694A-BCA6-1784D235008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3DB0B-E7AF-D94B-9935-3A7445785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6EB73A-E6FC-F144-ACCA-6A709311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8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Project2: Overview of </a:t>
            </a:r>
            <a:r>
              <a:rPr lang="en-US" dirty="0" smtClean="0"/>
              <a:t>goal</a:t>
            </a:r>
            <a:br>
              <a:rPr lang="en-US" dirty="0" smtClean="0"/>
            </a:br>
            <a:r>
              <a:rPr lang="en-US" sz="2400" dirty="0" err="1" smtClean="0"/>
              <a:t>Zhou,Wenru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Group3 members: Zhang, Lingdi; Zhuang, Yaxu</a:t>
            </a:r>
            <a:r>
              <a:rPr lang="en-US" sz="2400" dirty="0"/>
              <a:t>;</a:t>
            </a:r>
            <a:r>
              <a:rPr lang="en-US" sz="2400" dirty="0" smtClean="0"/>
              <a:t> Zhou, Wenru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B7DB3B7-AA04-EB40-9807-E1F03014F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mixed model Y=X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n-US" dirty="0" err="1" smtClean="0"/>
                  <a:t>Zb+E</a:t>
                </a:r>
                <a:r>
                  <a:rPr lang="en-US" dirty="0" smtClean="0"/>
                  <a:t>, usually we have the </a:t>
                </a:r>
                <a:r>
                  <a:rPr lang="en-US" dirty="0" smtClean="0"/>
                  <a:t>following assumption: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Our goal is to investigate if </a:t>
                </a:r>
                <a:r>
                  <a:rPr lang="en-US" dirty="0"/>
                  <a:t>the random effects distribution is not normally distributed, </a:t>
                </a:r>
                <a:r>
                  <a:rPr lang="en-US" dirty="0" smtClean="0"/>
                  <a:t>what would happen </a:t>
                </a:r>
                <a:r>
                  <a:rPr lang="en-US" dirty="0"/>
                  <a:t>to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stimation </a:t>
                </a:r>
                <a:r>
                  <a:rPr lang="en-US" dirty="0"/>
                  <a:t>of fixed effects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standard errors estimates of the fixed effects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 err="1"/>
                  <a:t>TypeI</a:t>
                </a:r>
                <a:r>
                  <a:rPr lang="en-US" dirty="0"/>
                  <a:t>/II error for the fixed effects hypothesis testing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B7DB3B7-AA04-EB40-9807-E1F03014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BBD12-F1F4-6143-A67D-2DCE70C1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Dataset: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subjects </a:t>
            </a:r>
            <a:r>
              <a:rPr lang="en-US" dirty="0" smtClean="0"/>
              <a:t>=</a:t>
            </a:r>
            <a:r>
              <a:rPr lang="en-US" dirty="0"/>
              <a:t>20 with 5 and 10 observations per subject. </a:t>
            </a:r>
            <a:endParaRPr lang="en-US" dirty="0" smtClean="0"/>
          </a:p>
          <a:p>
            <a:pPr lvl="1"/>
            <a:r>
              <a:rPr lang="en-US" dirty="0"/>
              <a:t>Number of subjects =</a:t>
            </a:r>
            <a:r>
              <a:rPr lang="en-US" dirty="0" smtClean="0"/>
              <a:t>200 </a:t>
            </a:r>
            <a:r>
              <a:rPr lang="en-US" dirty="0"/>
              <a:t>with 5 and 10 observations per subject. </a:t>
            </a:r>
            <a:endParaRPr lang="en-US" dirty="0" smtClean="0"/>
          </a:p>
          <a:p>
            <a:pPr lvl="1"/>
            <a:r>
              <a:rPr lang="en-US" dirty="0"/>
              <a:t>Number of subjects =</a:t>
            </a:r>
            <a:r>
              <a:rPr lang="en-US" dirty="0" smtClean="0"/>
              <a:t>1000 </a:t>
            </a:r>
            <a:r>
              <a:rPr lang="en-US" dirty="0"/>
              <a:t>with 5 and 10 observations per subject.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Number of dataset in each case is 500.</a:t>
            </a:r>
            <a:endParaRPr lang="en-US" dirty="0"/>
          </a:p>
          <a:p>
            <a:r>
              <a:rPr lang="en-US" dirty="0"/>
              <a:t>Model: </a:t>
            </a:r>
            <a:endParaRPr lang="en-US" dirty="0" smtClean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intercept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intercept and slope models.</a:t>
            </a:r>
          </a:p>
          <a:p>
            <a:r>
              <a:rPr lang="en-US" dirty="0" smtClean="0"/>
              <a:t>Fixed </a:t>
            </a:r>
            <a:r>
              <a:rPr lang="en-US" dirty="0"/>
              <a:t>components : </a:t>
            </a:r>
          </a:p>
          <a:p>
            <a:pPr lvl="1"/>
            <a:r>
              <a:rPr lang="en-US" dirty="0" smtClean="0"/>
              <a:t>Treatment, which indicates treatment or no treatment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ime, which goes </a:t>
            </a:r>
            <a:r>
              <a:rPr lang="en-US" dirty="0"/>
              <a:t>from 0 to 4 as integers or 0 to 9 as </a:t>
            </a:r>
            <a:r>
              <a:rPr lang="en-US" dirty="0" smtClean="0"/>
              <a:t>integers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interaction between time and </a:t>
            </a:r>
            <a:r>
              <a:rPr lang="en-US" dirty="0" smtClean="0"/>
              <a:t>treatment </a:t>
            </a:r>
            <a:r>
              <a:rPr lang="en-US" dirty="0"/>
              <a:t>should be put into the simulation </a:t>
            </a:r>
            <a:r>
              <a:rPr lang="en-US" dirty="0" smtClean="0"/>
              <a:t>model</a:t>
            </a:r>
          </a:p>
          <a:p>
            <a:r>
              <a:rPr lang="en-US" dirty="0"/>
              <a:t>Random components and error distribution:</a:t>
            </a:r>
          </a:p>
          <a:p>
            <a:pPr lvl="1"/>
            <a:r>
              <a:rPr lang="en-US" dirty="0"/>
              <a:t>Error: </a:t>
            </a:r>
            <a:r>
              <a:rPr lang="en-US" dirty="0" smtClean="0"/>
              <a:t>a independent </a:t>
            </a:r>
            <a:r>
              <a:rPr lang="en-US" dirty="0"/>
              <a:t>model error structure. </a:t>
            </a:r>
          </a:p>
          <a:p>
            <a:pPr lvl="1"/>
            <a:r>
              <a:rPr lang="en-US" dirty="0"/>
              <a:t>Random components: a skewed distribution and a mixture distribution. 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2" y="3172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parameters </a:t>
            </a:r>
            <a:r>
              <a:rPr lang="en-US" sz="3600" dirty="0"/>
              <a:t>in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4066946"/>
                  </p:ext>
                </p:extLst>
              </p:nvPr>
            </p:nvGraphicFramePr>
            <p:xfrm>
              <a:off x="726232" y="3343838"/>
              <a:ext cx="11249649" cy="2577656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74058"/>
                    <a:gridCol w="827997"/>
                    <a:gridCol w="817923"/>
                    <a:gridCol w="34925"/>
                    <a:gridCol w="827997"/>
                    <a:gridCol w="807850"/>
                    <a:gridCol w="34925"/>
                    <a:gridCol w="827997"/>
                    <a:gridCol w="848693"/>
                    <a:gridCol w="807301"/>
                    <a:gridCol w="762192"/>
                    <a:gridCol w="893801"/>
                    <a:gridCol w="771225"/>
                    <a:gridCol w="884768"/>
                    <a:gridCol w="827997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simulation</a:t>
                          </a:r>
                          <a:r>
                            <a:rPr lang="en-US" sz="1600" kern="1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per case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=500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=20, 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908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(2)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6" gridSpan="14"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Random variables follow skewed distribution: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(5,3)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model 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and slope model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Random variables follow mixture distribution:	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0,3</m:t>
                                  </m:r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(0,6)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model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and slope model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(0.5)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(1)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(0.25)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4066946"/>
                  </p:ext>
                </p:extLst>
              </p:nvPr>
            </p:nvGraphicFramePr>
            <p:xfrm>
              <a:off x="726232" y="3343838"/>
              <a:ext cx="11249649" cy="2577656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74058"/>
                    <a:gridCol w="827997"/>
                    <a:gridCol w="817923"/>
                    <a:gridCol w="34925"/>
                    <a:gridCol w="827997"/>
                    <a:gridCol w="807850"/>
                    <a:gridCol w="34925"/>
                    <a:gridCol w="827997"/>
                    <a:gridCol w="848693"/>
                    <a:gridCol w="807301"/>
                    <a:gridCol w="762192"/>
                    <a:gridCol w="893801"/>
                    <a:gridCol w="771225"/>
                    <a:gridCol w="884768"/>
                    <a:gridCol w="827997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simulation</a:t>
                          </a:r>
                          <a:r>
                            <a:rPr lang="en-US" sz="1600" kern="1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per case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=500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=20, 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6196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265306" r="-784211" b="-557143"/>
                          </a:stretch>
                        </a:blipFill>
                      </a:tcPr>
                    </a:tc>
                    <a:tc rowSpan="6" gridSpan="1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2767" t="-43046" r="-122" b="-6623"/>
                          </a:stretch>
                        </a:blipFill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365306" r="-784211" b="-457143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465306" r="-784211" b="-357143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554000" r="-784211" b="-250000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42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232" y="1355473"/>
                <a:ext cx="9163855" cy="19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2" y="1355473"/>
                <a:ext cx="9163855" cy="1988365"/>
              </a:xfrm>
              <a:prstGeom prst="rect">
                <a:avLst/>
              </a:prstGeom>
              <a:blipFill rotWithShape="0">
                <a:blip r:embed="rId4"/>
                <a:stretch>
                  <a:fillRect l="-665" t="-1529" b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7159" y="6045041"/>
            <a:ext cx="110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will </a:t>
            </a:r>
            <a:r>
              <a:rPr lang="en-US" dirty="0"/>
              <a:t>evaluate the </a:t>
            </a:r>
            <a:r>
              <a:rPr lang="en-US" dirty="0" smtClean="0"/>
              <a:t>output by comparing the </a:t>
            </a:r>
            <a:r>
              <a:rPr lang="en-US" dirty="0"/>
              <a:t>true </a:t>
            </a:r>
            <a:r>
              <a:rPr lang="en-US" dirty="0" smtClean="0"/>
              <a:t>values and the estimated values, SD and SE from mixed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238</Words>
  <Application>Microsoft Office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Project2: Overview of goal Zhou,Wenru Group3 members: Zhang, Lingdi; Zhuang, Yaxu; Zhou, Wenru</vt:lpstr>
      <vt:lpstr>The case we would study</vt:lpstr>
      <vt:lpstr>The parameters in the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48</cp:revision>
  <dcterms:created xsi:type="dcterms:W3CDTF">2018-10-14T23:42:32Z</dcterms:created>
  <dcterms:modified xsi:type="dcterms:W3CDTF">2018-10-16T22:44:51Z</dcterms:modified>
</cp:coreProperties>
</file>