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3" r:id="rId4"/>
    <p:sldId id="265" r:id="rId5"/>
    <p:sldId id="266" r:id="rId6"/>
    <p:sldId id="264" r:id="rId7"/>
    <p:sldId id="267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3631"/>
  </p:normalViewPr>
  <p:slideViewPr>
    <p:cSldViewPr snapToGrid="0" snapToObjects="1">
      <p:cViewPr varScale="1">
        <p:scale>
          <a:sx n="114" d="100"/>
          <a:sy n="114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FE26544-A2A0-433D-A557-3D89E45D051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DCDEB94-E61A-4508-A99B-23E32EE6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66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3522DE7-FF97-48A4-8E7B-2EB615A0A2A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3ED544E-CDB0-4D43-95A8-50404D91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1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44E-CDB0-4D43-95A8-50404D9111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4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44E-CDB0-4D43-95A8-50404D9111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0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BB83-A487-48C3-A8A6-226753098D78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072F-DD8E-4FD6-89FE-1D57606A443E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49FD-199A-434B-B459-6B67BCFAFC5D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423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CF79-071E-4772-9771-D4E67DB67836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65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4585-C7DA-4069-8491-F680173C2740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010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34411-12FE-4475-AAB7-D77BAE07C3A0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12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5CF3-11CF-4536-A0A3-3167712DA8ED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29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AC96-B083-4653-885C-32FC5E40780A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4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79D5-0161-480B-9D32-DE10925F7845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2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B12-96C2-4D93-A133-4C2173370B6B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9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9CDF-2574-42C4-BB5F-5BE408FCC76D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4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2412-DDD0-4F18-85EB-00A7E986871B}" type="datetime1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7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C8FB-AE57-4FBB-BBC5-321685B54174}" type="datetime1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1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B74C-DBA8-4581-A0DE-7A83ADA1A88E}" type="datetime1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1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BBAE-C3D0-4035-9A40-CFC45D081C55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8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24C0-8DD5-407D-9A50-070FCFECC0B9}" type="datetime1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5F77B-8A5C-48C7-BB35-2284747014FB}" type="datetime1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594D6E-6C01-6F46-B809-5BF366DC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BB4555-5C41-AB4E-AF47-7E61B4A9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71" y="348113"/>
            <a:ext cx="11008057" cy="105091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Project2 interim presentation: Linear mixed model with non-normal distribution of random components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/>
              <a:t>Speaker: </a:t>
            </a:r>
            <a:r>
              <a:rPr lang="en-US" sz="2400" dirty="0" err="1"/>
              <a:t>Zhou,Wenru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Group3 members: Zhang, Lingdi; Zhuang, Yaxu</a:t>
            </a:r>
            <a:r>
              <a:rPr lang="en-US" sz="2400" dirty="0"/>
              <a:t>;</a:t>
            </a:r>
            <a:r>
              <a:rPr lang="en-US" sz="2400" dirty="0" smtClean="0"/>
              <a:t> Zhou, Wenru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B7DB3B7-AA04-EB40-9807-E1F03014FC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464939"/>
                <a:ext cx="8596668" cy="38807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a linear mixed model Y=X</a:t>
                </a:r>
                <a:r>
                  <a:rPr lang="el-GR" dirty="0" smtClean="0"/>
                  <a:t>β</a:t>
                </a:r>
                <a:r>
                  <a:rPr lang="en-US" dirty="0" smtClean="0"/>
                  <a:t>+</a:t>
                </a:r>
                <a:r>
                  <a:rPr lang="en-US" dirty="0" err="1" smtClean="0"/>
                  <a:t>Zb+E</a:t>
                </a:r>
                <a:r>
                  <a:rPr lang="en-US" dirty="0" smtClean="0"/>
                  <a:t>, usually we have the following assumption: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/>
                  <a:t>Our goal is to investigate if </a:t>
                </a:r>
                <a:r>
                  <a:rPr lang="en-US" dirty="0"/>
                  <a:t>the random effects distribution is </a:t>
                </a:r>
                <a:r>
                  <a:rPr lang="en-US" b="1" dirty="0" smtClean="0"/>
                  <a:t>NOT NORMALLY</a:t>
                </a:r>
                <a:r>
                  <a:rPr lang="en-US" dirty="0" smtClean="0"/>
                  <a:t> </a:t>
                </a:r>
                <a:r>
                  <a:rPr lang="en-US" dirty="0"/>
                  <a:t>distributed, </a:t>
                </a:r>
                <a:r>
                  <a:rPr lang="en-US" dirty="0" smtClean="0"/>
                  <a:t>what would happen </a:t>
                </a:r>
                <a:r>
                  <a:rPr lang="en-US" dirty="0"/>
                  <a:t>to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stimation </a:t>
                </a:r>
                <a:r>
                  <a:rPr lang="en-US" dirty="0"/>
                  <a:t>of fixed effects</a:t>
                </a:r>
                <a:r>
                  <a:rPr lang="en-US" dirty="0">
                    <a:effectLst/>
                  </a:rPr>
                  <a:t> </a:t>
                </a:r>
              </a:p>
              <a:p>
                <a:pPr lvl="1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standard errors estimates of the fixed effects </a:t>
                </a:r>
              </a:p>
              <a:p>
                <a:pPr lvl="1"/>
                <a:r>
                  <a:rPr lang="en-US" dirty="0"/>
                  <a:t>T</a:t>
                </a:r>
                <a:r>
                  <a:rPr lang="en-US" dirty="0" smtClean="0"/>
                  <a:t>he Type I/II </a:t>
                </a:r>
                <a:r>
                  <a:rPr lang="en-US" dirty="0"/>
                  <a:t>error for the fixed effects hypothesis testing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B7DB3B7-AA04-EB40-9807-E1F03014F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464939"/>
                <a:ext cx="8596668" cy="3880773"/>
              </a:xfrm>
              <a:blipFill rotWithShape="0">
                <a:blip r:embed="rId3"/>
                <a:stretch>
                  <a:fillRect l="-142" t="-942" r="-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345712"/>
            <a:ext cx="683339" cy="365125"/>
          </a:xfrm>
        </p:spPr>
        <p:txBody>
          <a:bodyPr/>
          <a:lstStyle/>
          <a:p>
            <a:fld id="{29594D6E-6C01-6F46-B809-5BF366DCAAA3}" type="slidenum">
              <a:rPr lang="en-US" sz="1000" smtClean="0">
                <a:solidFill>
                  <a:schemeClr val="tx1"/>
                </a:solidFill>
              </a:rPr>
              <a:t>1</a:t>
            </a:fld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4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7FFAC6-5999-CE46-BA63-3F88FD4F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752" y="353610"/>
            <a:ext cx="8596668" cy="54655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The case we </a:t>
            </a:r>
            <a:r>
              <a:rPr lang="en-US" sz="3600" dirty="0" smtClean="0"/>
              <a:t>would study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ABBD12-F1F4-6143-A67D-2DCE70C17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162"/>
            <a:ext cx="6720840" cy="475624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b="1" dirty="0" smtClean="0"/>
              <a:t>Simulation settings:</a:t>
            </a:r>
          </a:p>
          <a:p>
            <a:pPr lvl="1"/>
            <a:r>
              <a:rPr lang="en-US" dirty="0" smtClean="0"/>
              <a:t>3 settings of subjects: </a:t>
            </a:r>
          </a:p>
          <a:p>
            <a:pPr lvl="2"/>
            <a:r>
              <a:rPr lang="en-US" sz="1600" dirty="0" smtClean="0"/>
              <a:t>Number </a:t>
            </a:r>
            <a:r>
              <a:rPr lang="en-US" sz="1600" dirty="0"/>
              <a:t>of subjects </a:t>
            </a:r>
            <a:r>
              <a:rPr lang="en-US" sz="1600" dirty="0" smtClean="0"/>
              <a:t>=20, 200, 1000</a:t>
            </a:r>
          </a:p>
          <a:p>
            <a:pPr lvl="1"/>
            <a:r>
              <a:rPr lang="en-US" dirty="0" smtClean="0"/>
              <a:t>2 settings fixed </a:t>
            </a:r>
            <a:r>
              <a:rPr lang="en-US" dirty="0"/>
              <a:t>components : </a:t>
            </a:r>
          </a:p>
          <a:p>
            <a:pPr lvl="2"/>
            <a:r>
              <a:rPr lang="en-US" sz="1600" dirty="0" smtClean="0"/>
              <a:t>Treatment</a:t>
            </a:r>
          </a:p>
          <a:p>
            <a:pPr lvl="2"/>
            <a:r>
              <a:rPr lang="en-US" sz="1600" dirty="0" smtClean="0"/>
              <a:t>Time (integers): </a:t>
            </a:r>
          </a:p>
          <a:p>
            <a:pPr lvl="3"/>
            <a:r>
              <a:rPr lang="en-US" sz="1600" dirty="0" smtClean="0"/>
              <a:t>0 </a:t>
            </a:r>
            <a:r>
              <a:rPr lang="en-US" sz="1600" dirty="0"/>
              <a:t>to </a:t>
            </a:r>
            <a:r>
              <a:rPr lang="en-US" sz="1600" dirty="0" smtClean="0"/>
              <a:t>4 </a:t>
            </a:r>
          </a:p>
          <a:p>
            <a:pPr lvl="3"/>
            <a:r>
              <a:rPr lang="en-US" sz="1600" dirty="0" smtClean="0"/>
              <a:t>0 </a:t>
            </a:r>
            <a:r>
              <a:rPr lang="en-US" sz="1600" dirty="0"/>
              <a:t>to 9 </a:t>
            </a:r>
            <a:endParaRPr lang="en-US" sz="1600" dirty="0" smtClean="0"/>
          </a:p>
          <a:p>
            <a:pPr lvl="2"/>
            <a:r>
              <a:rPr lang="en-US" sz="1600" dirty="0" smtClean="0"/>
              <a:t>An </a:t>
            </a:r>
            <a:r>
              <a:rPr lang="en-US" sz="1600" dirty="0"/>
              <a:t>interaction between time and </a:t>
            </a:r>
            <a:r>
              <a:rPr lang="en-US" sz="1600" dirty="0" smtClean="0"/>
              <a:t>treatment</a:t>
            </a:r>
          </a:p>
          <a:p>
            <a:pPr lvl="1"/>
            <a:r>
              <a:rPr lang="en-US" dirty="0" smtClean="0"/>
              <a:t>2 kinds distribution:</a:t>
            </a:r>
          </a:p>
          <a:p>
            <a:pPr lvl="2"/>
            <a:r>
              <a:rPr lang="en-US" sz="1600" dirty="0" smtClean="0"/>
              <a:t>Error: Independent </a:t>
            </a:r>
            <a:r>
              <a:rPr lang="en-US" sz="1600" dirty="0"/>
              <a:t>and identically </a:t>
            </a:r>
            <a:r>
              <a:rPr lang="en-US" sz="1600" dirty="0" smtClean="0"/>
              <a:t>normal distribution</a:t>
            </a:r>
          </a:p>
          <a:p>
            <a:pPr lvl="2"/>
            <a:r>
              <a:rPr lang="en-US" sz="1600" dirty="0" smtClean="0"/>
              <a:t>Random </a:t>
            </a:r>
            <a:r>
              <a:rPr lang="en-US" sz="1600" dirty="0"/>
              <a:t>components: </a:t>
            </a:r>
          </a:p>
          <a:p>
            <a:pPr lvl="3"/>
            <a:r>
              <a:rPr lang="en-US" sz="1600" dirty="0" smtClean="0"/>
              <a:t>Skewed: log normal distribution</a:t>
            </a:r>
            <a:endParaRPr lang="en-US" sz="1600" dirty="0"/>
          </a:p>
          <a:p>
            <a:pPr lvl="3"/>
            <a:r>
              <a:rPr lang="en-US" sz="1600" dirty="0" smtClean="0"/>
              <a:t>Mixture: mixed two normal distribution</a:t>
            </a:r>
          </a:p>
          <a:p>
            <a:pPr marL="742950" lvl="2" indent="-342900"/>
            <a:r>
              <a:rPr lang="en-US" sz="1600" dirty="0" smtClean="0"/>
              <a:t>500 number of simulation for </a:t>
            </a:r>
            <a:r>
              <a:rPr lang="en-US" sz="1600" dirty="0"/>
              <a:t>each </a:t>
            </a:r>
            <a:r>
              <a:rPr lang="en-US" sz="1600" dirty="0" smtClean="0"/>
              <a:t>setting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345712"/>
            <a:ext cx="683339" cy="365125"/>
          </a:xfrm>
        </p:spPr>
        <p:txBody>
          <a:bodyPr/>
          <a:lstStyle/>
          <a:p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B5ABBD12-F1F4-6143-A67D-2DCE70C17F44}"/>
              </a:ext>
            </a:extLst>
          </p:cNvPr>
          <p:cNvSpPr txBox="1">
            <a:spLocks/>
          </p:cNvSpPr>
          <p:nvPr/>
        </p:nvSpPr>
        <p:spPr>
          <a:xfrm>
            <a:off x="6354560" y="1218441"/>
            <a:ext cx="5837440" cy="1113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1600" b="1" dirty="0" smtClean="0"/>
              <a:t>Analyses</a:t>
            </a:r>
            <a:r>
              <a:rPr lang="en-US" sz="1600" b="1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 smtClean="0"/>
              <a:t>2 </a:t>
            </a:r>
            <a:r>
              <a:rPr lang="en-US" sz="1600" b="1" dirty="0"/>
              <a:t>kinds </a:t>
            </a:r>
            <a:r>
              <a:rPr lang="en-US" sz="1600" b="1" dirty="0" smtClean="0"/>
              <a:t>linear mixed models: </a:t>
            </a:r>
            <a:endParaRPr lang="en-US" sz="1600" b="1" dirty="0"/>
          </a:p>
          <a:p>
            <a:pPr lvl="1"/>
            <a:r>
              <a:rPr lang="en-US" dirty="0"/>
              <a:t>Random intercept </a:t>
            </a:r>
            <a:r>
              <a:rPr lang="en-US" dirty="0" smtClean="0"/>
              <a:t>model</a:t>
            </a:r>
            <a:endParaRPr lang="en-US" dirty="0"/>
          </a:p>
          <a:p>
            <a:pPr lvl="1"/>
            <a:r>
              <a:rPr lang="en-US" dirty="0"/>
              <a:t>Random intercept and slope </a:t>
            </a:r>
            <a:r>
              <a:rPr lang="en-US" dirty="0" smtClean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579199"/>
                  </p:ext>
                </p:extLst>
              </p:nvPr>
            </p:nvGraphicFramePr>
            <p:xfrm>
              <a:off x="6354560" y="2868960"/>
              <a:ext cx="5505208" cy="354787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11484"/>
                    <a:gridCol w="1272964"/>
                    <a:gridCol w="623898"/>
                    <a:gridCol w="724671"/>
                    <a:gridCol w="1172191"/>
                  </a:tblGrid>
                  <a:tr h="95250">
                    <a:tc gridSpan="5"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2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Simulation settings (simulation number =500)</a:t>
                          </a:r>
                          <a:endParaRPr lang="en-US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Items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Values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Subject size 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20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>
                              <a:effectLst/>
                            </a:rPr>
                            <a:t>200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1000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time points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>
                              <a:effectLst/>
                            </a:rPr>
                            <a:t>0~4, 0~9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Sample size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100, 200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>
                              <a:effectLst/>
                            </a:rPr>
                            <a:t>1000, 2000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>
                              <a:effectLst/>
                            </a:rPr>
                            <a:t>5000, 10000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>
                              <a:effectLst/>
                            </a:rPr>
                            <a:t>Intercept</a:t>
                          </a:r>
                          <a:endParaRPr 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Time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0.5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 smtClean="0">
                              <a:effectLst/>
                            </a:rPr>
                            <a:t>Treatment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 smtClean="0">
                              <a:effectLst/>
                            </a:rPr>
                            <a:t>Treatment*time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0.25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Error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N(0.3)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 smtClean="0">
                              <a:effectLst/>
                            </a:rPr>
                            <a:t>Random</a:t>
                          </a:r>
                          <a:r>
                            <a:rPr lang="en-US" sz="1200" u="none" strike="noStrike" baseline="0" dirty="0" smtClean="0">
                              <a:effectLst/>
                            </a:rPr>
                            <a:t> </a:t>
                          </a:r>
                          <a:r>
                            <a:rPr lang="en-US" sz="1200" u="none" strike="noStrike" dirty="0" smtClean="0">
                              <a:effectLst/>
                            </a:rPr>
                            <a:t>components</a:t>
                          </a:r>
                        </a:p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20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𝑎𝑛𝑑𝑜𝑚</m:t>
                                </m:r>
                                <m:r>
                                  <a:rPr lang="en-US" sz="120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𝑖𝑛𝑡𝑒𝑟𝑐𝑒𝑝𝑡</m:t>
                                </m:r>
                                <m:r>
                                  <a:rPr lang="en-US" sz="120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20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200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200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u="none" strike="noStrike" kern="1200" dirty="0" smtClean="0">
                            <a:effectLst/>
                          </a:endParaRPr>
                        </a:p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𝑅𝑎𝑛𝑑𝑜𝑚</m:t>
                                </m:r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𝑠𝑙𝑜𝑝𝑒</m:t>
                                </m:r>
                                <m:r>
                                  <a:rPr lang="en-US" sz="1200" kern="12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20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kern="120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200" kern="1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u="none" strike="noStrike" dirty="0" smtClean="0">
                            <a:effectLst/>
                          </a:endParaRPr>
                        </a:p>
                        <a:p>
                          <a:pPr algn="ctr" fontAlgn="b"/>
                          <a:r>
                            <a:rPr lang="en-US" sz="1100" u="none" strike="noStrike" dirty="0" err="1" smtClean="0">
                              <a:effectLst/>
                            </a:rPr>
                            <a:t>i</a:t>
                          </a:r>
                          <a:r>
                            <a:rPr lang="en-US" sz="1100" u="none" strike="noStrike" baseline="0" dirty="0" smtClean="0">
                              <a:effectLst/>
                            </a:rPr>
                            <a:t> represents each subjects</a:t>
                          </a:r>
                          <a:endParaRPr lang="en-US" sz="1100" u="none" strike="noStrike" dirty="0" smtClean="0">
                            <a:effectLst/>
                          </a:endParaRPr>
                        </a:p>
                        <a:p>
                          <a:pPr algn="ctr" fontAlgn="b"/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kern="1200" dirty="0" smtClean="0"/>
                            <a:t>Skewd:</a:t>
                          </a:r>
                          <a:r>
                            <a:rPr lang="en-US" sz="1200" kern="12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kern="120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200" kern="12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200" kern="12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0" kern="120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 kern="120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1200" b="0" i="0" kern="120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1200" b="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0" kern="120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200" b="0" i="0" kern="12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200" b="0" i="0" kern="12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2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2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kern="120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200" kern="1200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func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0" kern="120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0" kern="120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200" u="none" strike="noStrike" dirty="0" smtClean="0">
                              <a:effectLst/>
                            </a:rPr>
                            <a:t>?</a:t>
                          </a:r>
                          <a:r>
                            <a:rPr lang="en-US" sz="1200" b="1" u="none" strike="noStrike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exp1.</a:t>
                          </a:r>
                          <a:r>
                            <a:rPr lang="en-US" sz="1200" b="1" u="none" strike="noStrike" dirty="0" smtClean="0">
                              <a:solidFill>
                                <a:srgbClr val="FF0000"/>
                              </a:solidFill>
                              <a:effectLst/>
                            </a:rPr>
                            <a:t>67=5.312</a:t>
                          </a:r>
                        </a:p>
                        <a:p>
                          <a:pPr algn="l" fontAlgn="b"/>
                          <a:r>
                            <a:rPr lang="en-US" sz="1200" u="none" strike="noStrike" dirty="0" smtClean="0">
                              <a:effectLst/>
                            </a:rPr>
                            <a:t> </a:t>
                          </a:r>
                        </a:p>
                        <a:p>
                          <a:pPr algn="l" fontAlgn="b"/>
                          <a:r>
                            <a:rPr lang="en-US" sz="1200" kern="1200" dirty="0" err="1" smtClean="0"/>
                            <a:t>Skewd</a:t>
                          </a:r>
                          <a:r>
                            <a:rPr lang="en-US" sz="1200" kern="1200" dirty="0" smtClean="0"/>
                            <a:t>:</a:t>
                          </a:r>
                          <a:r>
                            <a:rPr lang="en-US" sz="1200" kern="12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2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200" i="1" kern="12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200" i="1" kern="120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kern="1200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200" kern="120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kern="120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b="0" i="1" kern="1200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200" i="1" kern="120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kern="120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200" kern="12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200" b="0" i="1" kern="1200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200" b="0" i="1" kern="12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kern="1200" smtClean="0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sz="1200" b="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200" b="0" i="1" kern="12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0" i="1" kern="1200" smtClean="0">
                                          <a:latin typeface="Cambria Math" panose="02040503050406030204" pitchFamily="18" charset="0"/>
                                        </a:rPr>
                                        <m:t>3/2</m:t>
                                      </m:r>
                                    </m:num>
                                    <m:den>
                                      <m:r>
                                        <a:rPr lang="en-US" sz="1200" b="0" i="1" kern="12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2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2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kern="120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200" kern="1200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func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12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200" i="1" kern="12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0" i="0" kern="120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200" b="0" i="0" kern="120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200" kern="1200" dirty="0" smtClean="0"/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2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200" i="1" kern="120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kern="1200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200" b="0" i="0" kern="1200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  <m:r>
                                    <a:rPr lang="en-US" sz="1200" kern="1200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type m:val="noBar"/>
                                      <m:ctrlPr>
                                        <a:rPr lang="en-US" sz="1200" i="1" kern="120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0" i="0" kern="1200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200" kern="120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200" u="none" strike="noStrike" dirty="0" smtClean="0">
                            <a:effectLst/>
                          </a:endParaRPr>
                        </a:p>
                        <a:p>
                          <a:pPr algn="l" fontAlgn="b"/>
                          <a:endParaRPr lang="en-US" sz="1200" u="none" strike="noStrike" kern="1200" dirty="0" smtClean="0">
                            <a:effectLst/>
                          </a:endParaRPr>
                        </a:p>
                        <a:p>
                          <a:pPr algn="l" fontAlgn="b"/>
                          <a:r>
                            <a:rPr lang="en-US" sz="1200" kern="1200" dirty="0" smtClean="0"/>
                            <a:t>Mixture: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kern="120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200" kern="12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200" kern="12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2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kern="120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kern="1200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sz="12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kern="1200" dirty="0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1200" b="0" i="1" kern="1200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2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kern="120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200" kern="1200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(0,5)</m:t>
                              </m:r>
                            </m:oMath>
                          </a14:m>
                          <a:endParaRPr lang="en-US" sz="1200" u="none" strike="noStrike" dirty="0" smtClean="0">
                            <a:effectLst/>
                          </a:endParaRPr>
                        </a:p>
                        <a:p>
                          <a:pPr algn="l" fontAlgn="b"/>
                          <a:endParaRPr lang="en-US" sz="1200" u="none" strike="noStrike" dirty="0" smtClean="0">
                            <a:effectLst/>
                          </a:endParaRPr>
                        </a:p>
                        <a:p>
                          <a:pPr algn="l" fontAlgn="b"/>
                          <a:r>
                            <a:rPr lang="en-US" sz="1200" kern="1200" dirty="0" smtClean="0"/>
                            <a:t>Mixture: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2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200" i="1" kern="12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200" i="1" kern="120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kern="1200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200" kern="120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kern="120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200" i="1" kern="120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kern="120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200" kern="12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2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2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kern="120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kern="1200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12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200" i="1" kern="12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kern="120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200" kern="120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200" kern="1200" dirty="0" smtClean="0"/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2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200" i="1" kern="120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0" i="0" kern="1200" dirty="0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num>
                                    <m:den>
                                      <m:r>
                                        <a:rPr lang="en-US" sz="1200" b="0" i="0" kern="1200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  <m:r>
                                    <a:rPr lang="en-US" sz="1200" kern="1200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type m:val="noBar"/>
                                      <m:ctrlPr>
                                        <a:rPr lang="en-US" sz="1200" i="1" kern="120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0" i="0" kern="1200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200" kern="120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f>
                                <m:fPr>
                                  <m:ctrlPr>
                                    <a:rPr lang="en-US" sz="12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kern="120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200" kern="1200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12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200" i="1" kern="12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kern="120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200" kern="120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200" kern="1200" dirty="0" smtClean="0"/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2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200" i="1" kern="120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0" i="0" kern="1200" dirty="0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sz="1200" b="0" i="0" kern="1200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  <m:r>
                                    <a:rPr lang="en-US" sz="1200" kern="1200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type m:val="noBar"/>
                                      <m:ctrlPr>
                                        <a:rPr lang="en-US" sz="1200" i="1" kern="120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0" i="0" kern="1200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200" kern="1200" dirty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200" kern="120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200" kern="1200" dirty="0" smtClean="0"/>
                            <a:t> 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579199"/>
                  </p:ext>
                </p:extLst>
              </p:nvPr>
            </p:nvGraphicFramePr>
            <p:xfrm>
              <a:off x="6354560" y="2868960"/>
              <a:ext cx="5505208" cy="354787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11484"/>
                    <a:gridCol w="1272964"/>
                    <a:gridCol w="623898"/>
                    <a:gridCol w="724671"/>
                    <a:gridCol w="1172191"/>
                  </a:tblGrid>
                  <a:tr h="192405">
                    <a:tc gridSpan="5"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200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Simulation settings (simulation number =500)</a:t>
                          </a:r>
                          <a:endParaRPr lang="en-US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Items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Values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Subject size 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20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>
                              <a:effectLst/>
                            </a:rPr>
                            <a:t>200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1000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time points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>
                              <a:effectLst/>
                            </a:rPr>
                            <a:t>0~4, 0~9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Sample size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100, 200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>
                              <a:effectLst/>
                            </a:rPr>
                            <a:t>1000, 2000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>
                              <a:effectLst/>
                            </a:rPr>
                            <a:t>5000, 10000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>
                              <a:effectLst/>
                            </a:rPr>
                            <a:t>Intercept</a:t>
                          </a:r>
                          <a:endParaRPr 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Time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0.5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 smtClean="0">
                              <a:effectLst/>
                            </a:rPr>
                            <a:t>Treatment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 smtClean="0">
                              <a:effectLst/>
                            </a:rPr>
                            <a:t>Treatment*time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0.25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Error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N(0.3)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6238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2"/>
                          <a:stretch>
                            <a:fillRect l="-356" t="-120599" r="-222420" b="-4120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2"/>
                          <a:stretch>
                            <a:fillRect l="-45265" t="-120599" r="-321" b="-412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0945368" y="459289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scale?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7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232" y="317241"/>
            <a:ext cx="10515600" cy="60630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The </a:t>
            </a:r>
            <a:r>
              <a:rPr lang="en-US" sz="3600" dirty="0" smtClean="0"/>
              <a:t>parameters </a:t>
            </a:r>
            <a:r>
              <a:rPr lang="en-US" sz="3600" dirty="0"/>
              <a:t>in the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83702049"/>
                  </p:ext>
                </p:extLst>
              </p:nvPr>
            </p:nvGraphicFramePr>
            <p:xfrm>
              <a:off x="150126" y="3343838"/>
              <a:ext cx="11896319" cy="2831724"/>
            </p:xfrm>
            <a:graphic>
              <a:graphicData uri="http://schemas.openxmlformats.org/drawingml/2006/table">
                <a:tbl>
                  <a:tblPr>
                    <a:tableStyleId>{793D81CF-94F2-401A-BA57-92F5A7B2D0C5}</a:tableStyleId>
                  </a:tblPr>
                  <a:tblGrid>
                    <a:gridCol w="845605"/>
                    <a:gridCol w="371554"/>
                    <a:gridCol w="434219"/>
                    <a:gridCol w="464024"/>
                    <a:gridCol w="477672"/>
                    <a:gridCol w="469042"/>
                    <a:gridCol w="371554"/>
                    <a:gridCol w="442294"/>
                    <a:gridCol w="504967"/>
                    <a:gridCol w="436728"/>
                    <a:gridCol w="409433"/>
                    <a:gridCol w="436728"/>
                    <a:gridCol w="518615"/>
                    <a:gridCol w="382138"/>
                    <a:gridCol w="464023"/>
                    <a:gridCol w="436729"/>
                    <a:gridCol w="465434"/>
                    <a:gridCol w="394375"/>
                    <a:gridCol w="532262"/>
                    <a:gridCol w="450377"/>
                    <a:gridCol w="464023"/>
                    <a:gridCol w="450377"/>
                    <a:gridCol w="600501"/>
                    <a:gridCol w="466344"/>
                    <a:gridCol w="607301"/>
                  </a:tblGrid>
                  <a:tr h="279083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Number of simulation</a:t>
                          </a:r>
                          <a:r>
                            <a:rPr lang="en-US" sz="1400" kern="1200" baseline="0" dirty="0" smtClean="0"/>
                            <a:t> per case</a:t>
                          </a:r>
                          <a:r>
                            <a:rPr lang="en-US" sz="1400" kern="1200" dirty="0" smtClean="0"/>
                            <a:t>=500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=20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j=5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=20, j=10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=200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j=5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=200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j=10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=1000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j=5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=1000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j=10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7908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 error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 </a:t>
                          </a:r>
                          <a:r>
                            <a:rPr lang="en-US" sz="1400" kern="1200" baseline="0" dirty="0" smtClean="0"/>
                            <a:t>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 </a:t>
                          </a:r>
                          <a:r>
                            <a:rPr lang="en-US" sz="1400" kern="1200" baseline="0" dirty="0" smtClean="0"/>
                            <a:t>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 </a:t>
                          </a:r>
                          <a:r>
                            <a:rPr lang="en-US" sz="1400" kern="1200" baseline="0" dirty="0" smtClean="0"/>
                            <a:t>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 </a:t>
                          </a:r>
                          <a:r>
                            <a:rPr lang="en-US" sz="1400" kern="1200" baseline="0" dirty="0" smtClean="0"/>
                            <a:t>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200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kern="12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/>
                            <a:t>(2)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rowSpan="6" gridSpan="24"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US" sz="1400" b="1" kern="1200" dirty="0" smtClean="0"/>
                            <a:t>1. Random variables follow skewed distribution:</a:t>
                          </a:r>
                        </a:p>
                        <a:p>
                          <a:pPr marL="0" algn="l" defTabSz="914400" rtl="0" eaLnBrk="1" fontAlgn="b" latinLnBrk="0" hangingPunct="1"/>
                          <a:r>
                            <a:rPr lang="en-US" sz="1400" kern="1200" dirty="0" smtClean="0"/>
                            <a:t>    1.1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20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kern="12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400" kern="12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4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func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(5,3)</m:t>
                              </m:r>
                            </m:oMath>
                          </a14:m>
                          <a:r>
                            <a:rPr lang="en-US" sz="1400" kern="1200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20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1400" kern="120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(0,3)</m:t>
                              </m:r>
                            </m:oMath>
                          </a14:m>
                          <a:r>
                            <a:rPr lang="en-US" sz="1400" kern="1200" dirty="0" smtClean="0"/>
                            <a:t>, random intercept model </a:t>
                          </a:r>
                        </a:p>
                        <a:p>
                          <a:pPr marL="0" algn="l" defTabSz="914400" rtl="0" eaLnBrk="1" fontAlgn="b" latinLnBrk="0" hangingPunct="1"/>
                          <a:r>
                            <a:rPr lang="en-US" sz="1400" kern="1200" dirty="0" smtClean="0"/>
                            <a:t>    1.2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400" i="1" kern="12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 kern="120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kern="1200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400" kern="120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400" kern="120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 kern="120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kern="120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400" kern="12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4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4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func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400" i="1" kern="12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kern="1200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sz="1400" kern="1200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400" kern="1200" dirty="0" smtClean="0"/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400" i="1" kern="120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1.5</m:t>
                                      </m:r>
                                    </m:den>
                                  </m:f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type m:val="noBar"/>
                                      <m:ctrlPr>
                                        <a:rPr lang="en-US" sz="1400" i="1" kern="120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1.5</m:t>
                                      </m:r>
                                    </m:num>
                                    <m:den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400" kern="1200" dirty="0" smtClean="0"/>
                                <m:t>, </m:t>
                              </m:r>
                              <m:sSub>
                                <m:sSub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20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1400" kern="120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400" kern="1200" dirty="0" smtClean="0"/>
                                <m:t>~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(0,3)</m:t>
                              </m:r>
                            </m:oMath>
                          </a14:m>
                          <a:r>
                            <a:rPr lang="en-US" sz="1400" kern="1200" dirty="0" smtClean="0"/>
                            <a:t>, random intercept and slope model</a:t>
                          </a:r>
                        </a:p>
                        <a:p>
                          <a:pPr marL="0" algn="l" defTabSz="914400" rtl="0" eaLnBrk="1" fontAlgn="b" latinLnBrk="0" hangingPunct="1"/>
                          <a:r>
                            <a:rPr lang="en-US" sz="1400" b="1" kern="1200" dirty="0" smtClean="0"/>
                            <a:t>2. Random variables follow mixture distribution:</a:t>
                          </a:r>
                          <a:r>
                            <a:rPr lang="en-US" sz="1400" kern="1200" dirty="0" smtClean="0"/>
                            <a:t>	</a:t>
                          </a:r>
                        </a:p>
                        <a:p>
                          <a:pPr marL="0" marR="0" indent="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    2.1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20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kern="12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400" kern="12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sz="14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0,3</m:t>
                                  </m:r>
                                </m:e>
                              </m:d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(0,6)</m:t>
                              </m:r>
                            </m:oMath>
                          </a14:m>
                          <a:r>
                            <a:rPr lang="en-US" sz="1400" kern="1200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20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1400" kern="120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(0,3)</m:t>
                              </m:r>
                            </m:oMath>
                          </a14:m>
                          <a:r>
                            <a:rPr lang="en-US" sz="1400" kern="1200" dirty="0" smtClean="0"/>
                            <a:t>, random intercept model</a:t>
                          </a:r>
                        </a:p>
                        <a:p>
                          <a:pPr marL="0" marR="0" indent="0" algn="l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    2.2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400" i="1" kern="12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i="1" kern="120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kern="1200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400" kern="120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400" kern="120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i="1" kern="120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kern="120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400" kern="12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4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400" i="1" kern="12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kern="120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400" kern="120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400" kern="1200" dirty="0" smtClean="0"/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400" i="1" kern="120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1.5</m:t>
                                      </m:r>
                                    </m:den>
                                  </m:f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type m:val="noBar"/>
                                      <m:ctrlPr>
                                        <a:rPr lang="en-US" sz="1400" i="1" kern="120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1.5</m:t>
                                      </m:r>
                                    </m:num>
                                    <m:den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f>
                                <m:fPr>
                                  <m:ctrlPr>
                                    <a:rPr lang="en-US" sz="14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400" i="1" kern="12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kern="120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400" kern="120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400" kern="1200" dirty="0" smtClean="0"/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 kern="120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400" i="1" kern="120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  <m:r>
                                    <a:rPr lang="en-US" sz="1400" kern="1200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type m:val="noBar"/>
                                      <m:ctrlPr>
                                        <a:rPr lang="en-US" sz="1400" i="1" kern="1200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400" kern="1200" dirty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400" kern="1200" dirty="0" smtClean="0"/>
                            <a:t> 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20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1400" kern="120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400" kern="1200" dirty="0" smtClean="0">
                                  <a:latin typeface="Cambria Math" panose="02040503050406030204" pitchFamily="18" charset="0"/>
                                </a:rPr>
                                <m:t>(0,3)</m:t>
                              </m:r>
                            </m:oMath>
                          </a14:m>
                          <a:r>
                            <a:rPr lang="en-US" sz="1400" kern="1200" dirty="0" smtClean="0"/>
                            <a:t>, random intercept and slope model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2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kern="12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/>
                            <a:t>(0.5)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2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b="0" i="0" kern="12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 smtClean="0"/>
                            <a:t>(</a:t>
                          </a:r>
                          <a:r>
                            <a:rPr lang="en-US" sz="1400" kern="1200" dirty="0"/>
                            <a:t>1)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kern="12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b="0" i="0" kern="120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200" dirty="0"/>
                            <a:t>(0.25)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60814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83702049"/>
                  </p:ext>
                </p:extLst>
              </p:nvPr>
            </p:nvGraphicFramePr>
            <p:xfrm>
              <a:off x="150126" y="3343838"/>
              <a:ext cx="11896319" cy="2831724"/>
            </p:xfrm>
            <a:graphic>
              <a:graphicData uri="http://schemas.openxmlformats.org/drawingml/2006/table">
                <a:tbl>
                  <a:tblPr>
                    <a:tableStyleId>{793D81CF-94F2-401A-BA57-92F5A7B2D0C5}</a:tableStyleId>
                  </a:tblPr>
                  <a:tblGrid>
                    <a:gridCol w="845605"/>
                    <a:gridCol w="371554"/>
                    <a:gridCol w="434219"/>
                    <a:gridCol w="464024"/>
                    <a:gridCol w="477672"/>
                    <a:gridCol w="469042"/>
                    <a:gridCol w="371554"/>
                    <a:gridCol w="442294"/>
                    <a:gridCol w="504967"/>
                    <a:gridCol w="436728"/>
                    <a:gridCol w="409433"/>
                    <a:gridCol w="436728"/>
                    <a:gridCol w="518615"/>
                    <a:gridCol w="382138"/>
                    <a:gridCol w="464023"/>
                    <a:gridCol w="436729"/>
                    <a:gridCol w="465434"/>
                    <a:gridCol w="394375"/>
                    <a:gridCol w="532262"/>
                    <a:gridCol w="450377"/>
                    <a:gridCol w="464023"/>
                    <a:gridCol w="450377"/>
                    <a:gridCol w="600501"/>
                    <a:gridCol w="466344"/>
                    <a:gridCol w="607301"/>
                  </a:tblGrid>
                  <a:tr h="279083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Number of simulation</a:t>
                          </a:r>
                          <a:r>
                            <a:rPr lang="en-US" sz="1400" kern="1200" baseline="0" dirty="0" smtClean="0"/>
                            <a:t> per case</a:t>
                          </a:r>
                          <a:r>
                            <a:rPr lang="en-US" sz="1400" kern="1200" dirty="0" smtClean="0"/>
                            <a:t>=500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=20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j=5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=20, j=10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=200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j=5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=200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j=10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=1000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j=5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400" kern="1200" dirty="0" err="1" smtClean="0"/>
                            <a:t>i</a:t>
                          </a:r>
                          <a:r>
                            <a:rPr lang="en-US" sz="1400" kern="1200" dirty="0" smtClean="0"/>
                            <a:t>=1000</a:t>
                          </a:r>
                          <a:r>
                            <a:rPr lang="en-US" sz="1400" kern="1200" dirty="0"/>
                            <a:t>, </a:t>
                          </a:r>
                          <a:r>
                            <a:rPr lang="en-US" sz="1400" kern="1200" dirty="0" smtClean="0"/>
                            <a:t>j=10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797242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 error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 </a:t>
                          </a:r>
                          <a:r>
                            <a:rPr lang="en-US" sz="1400" kern="1200" baseline="0" dirty="0" smtClean="0"/>
                            <a:t>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 </a:t>
                          </a:r>
                          <a:r>
                            <a:rPr lang="en-US" sz="1400" kern="1200" baseline="0" dirty="0" smtClean="0"/>
                            <a:t>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 </a:t>
                          </a:r>
                          <a:r>
                            <a:rPr lang="en-US" sz="1400" kern="1200" baseline="0" dirty="0" smtClean="0"/>
                            <a:t>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 smtClean="0"/>
                            <a:t>AVE</a:t>
                          </a:r>
                        </a:p>
                        <a:p>
                          <a:pPr algn="ctr"/>
                          <a:r>
                            <a:rPr lang="en-US" sz="1400" kern="1200" dirty="0" smtClean="0"/>
                            <a:t>(SE)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Bias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 </a:t>
                          </a:r>
                          <a:r>
                            <a:rPr lang="en-US" sz="1400" kern="1200" baseline="0" dirty="0" smtClean="0"/>
                            <a:t>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kern="1200" dirty="0" smtClean="0"/>
                            <a:t>Type</a:t>
                          </a:r>
                          <a:r>
                            <a:rPr lang="en-US" sz="1400" kern="1200" baseline="0" dirty="0" smtClean="0"/>
                            <a:t> II error</a:t>
                          </a:r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3"/>
                          <a:stretch>
                            <a:fillRect l="-719" t="-375510" r="-1306475" b="-514286"/>
                          </a:stretch>
                        </a:blipFill>
                      </a:tcPr>
                    </a:tc>
                    <a:tc rowSpan="6" gridSpan="2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3"/>
                          <a:stretch>
                            <a:fillRect l="-7718" t="-63668" r="-110" b="-4152"/>
                          </a:stretch>
                        </a:blipFill>
                      </a:tcPr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6" h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rowSpan="6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3"/>
                          <a:stretch>
                            <a:fillRect l="-719" t="-466000" r="-1306475" b="-404000"/>
                          </a:stretch>
                        </a:blipFill>
                      </a:tcPr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3"/>
                          <a:stretch>
                            <a:fillRect l="-719" t="-577551" r="-1306475" b="-312245"/>
                          </a:stretch>
                        </a:blipFill>
                      </a:tcPr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3"/>
                          <a:stretch>
                            <a:fillRect l="-719" t="-677551" r="-1306475" b="-212245"/>
                          </a:stretch>
                        </a:blipFill>
                      </a:tcPr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98917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60814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tc gridSpan="24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l" fontAlgn="b"/>
                          <a:endParaRPr 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6232" y="1041246"/>
                <a:ext cx="9163855" cy="1988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Cambria Math" panose="02040503050406030204" pitchFamily="18" charset="0"/>
                  </a:rPr>
                  <a:t>Random intercept model: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𝑡𝑟𝑒𝑎𝑡𝑚𝑒𝑛𝑡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𝑡𝑟𝑒𝑎𝑡𝑚𝑒𝑛𝑡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latin typeface="Cambria Math" panose="02040503050406030204" pitchFamily="18" charset="0"/>
                  </a:rPr>
                  <a:t>Random intercept and slope model</a:t>
                </a:r>
                <a:r>
                  <a:rPr lang="en-US" sz="2000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r>
                  <a:rPr lang="en-US" sz="200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𝑡𝑖𝑚𝑒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𝑡𝑟𝑒𝑎𝑡𝑚𝑒𝑛𝑡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𝑡𝑖𝑚𝑒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𝑡𝑟𝑒𝑎𝑡𝑚𝑒𝑛𝑡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𝑡𝑖𝑚𝑒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</a:rPr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</a:rPr>
                  <a:t>: </a:t>
                </a:r>
                <a:r>
                  <a:rPr lang="en-US" sz="2000" dirty="0">
                    <a:latin typeface="Cambria Math" panose="02040503050406030204" pitchFamily="18" charset="0"/>
                  </a:rPr>
                  <a:t>fixed intercept and slope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: random intercept.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random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slope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time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32" y="1041246"/>
                <a:ext cx="9163855" cy="1988365"/>
              </a:xfrm>
              <a:prstGeom prst="rect">
                <a:avLst/>
              </a:prstGeom>
              <a:blipFill rotWithShape="0">
                <a:blip r:embed="rId4"/>
                <a:stretch>
                  <a:fillRect l="-665" t="-1840" b="-4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75668" y="6345712"/>
            <a:ext cx="683339" cy="365125"/>
          </a:xfrm>
        </p:spPr>
        <p:txBody>
          <a:bodyPr/>
          <a:lstStyle/>
          <a:p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471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7169516"/>
                  </p:ext>
                </p:extLst>
              </p:nvPr>
            </p:nvGraphicFramePr>
            <p:xfrm>
              <a:off x="895592" y="701832"/>
              <a:ext cx="5870968" cy="4437253"/>
            </p:xfrm>
            <a:graphic>
              <a:graphicData uri="http://schemas.openxmlformats.org/drawingml/2006/table">
                <a:tbl>
                  <a:tblPr>
                    <a:tableStyleId>{6E25E649-3F16-4E02-A733-19D2CDBF48F0}</a:tableStyleId>
                  </a:tblPr>
                  <a:tblGrid>
                    <a:gridCol w="1711484"/>
                    <a:gridCol w="1141964"/>
                    <a:gridCol w="896112"/>
                    <a:gridCol w="1024128"/>
                    <a:gridCol w="1097280"/>
                  </a:tblGrid>
                  <a:tr h="95250">
                    <a:tc gridSpan="5"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200" u="none" strike="noStrike" kern="1200" dirty="0" smtClean="0">
                              <a:effectLst/>
                            </a:rPr>
                            <a:t>Simulation settings (simulation number =500)</a:t>
                          </a:r>
                          <a:endParaRPr lang="en-US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Items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Values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Subject size 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20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200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1000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time points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>
                              <a:effectLst/>
                            </a:rPr>
                            <a:t>0~4, 0~9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Sample size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100, 200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1000, 2000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5000, 10000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>
                              <a:effectLst/>
                            </a:rPr>
                            <a:t>Intercept</a:t>
                          </a:r>
                          <a:endParaRPr 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 smtClean="0">
                              <a:effectLst/>
                            </a:rPr>
                            <a:t>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Time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0.5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 smtClean="0">
                              <a:effectLst/>
                            </a:rPr>
                            <a:t>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 smtClean="0">
                              <a:effectLst/>
                            </a:rPr>
                            <a:t>Treatment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 smtClean="0">
                              <a:effectLst/>
                            </a:rPr>
                            <a:t>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 smtClean="0">
                              <a:effectLst/>
                            </a:rPr>
                            <a:t>Treatment*time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0.25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 smtClean="0">
                              <a:effectLst/>
                            </a:rPr>
                            <a:t>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Error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N(0.3)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 smtClean="0">
                              <a:effectLst/>
                            </a:rPr>
                            <a:t>Random</a:t>
                          </a:r>
                          <a:r>
                            <a:rPr lang="en-US" sz="1200" u="none" strike="noStrike" baseline="0" dirty="0" smtClean="0">
                              <a:effectLst/>
                            </a:rPr>
                            <a:t> </a:t>
                          </a:r>
                          <a:r>
                            <a:rPr lang="en-US" sz="1200" u="none" strike="noStrike" dirty="0" smtClean="0">
                              <a:effectLst/>
                            </a:rPr>
                            <a:t>components</a:t>
                          </a:r>
                        </a:p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kern="1200" smtClean="0"/>
                                  <m:t>𝑅</m:t>
                                </m:r>
                                <m:r>
                                  <a:rPr lang="en-US" sz="1200" u="none" strike="noStrike" kern="1200" smtClean="0">
                                    <a:effectLst/>
                                  </a:rPr>
                                  <m:t>𝑎𝑛𝑑𝑜𝑚</m:t>
                                </m:r>
                                <m:r>
                                  <a:rPr lang="en-US" sz="1200" u="none" strike="noStrike" kern="1200" smtClean="0">
                                    <a:effectLst/>
                                  </a:rPr>
                                  <m:t> </m:t>
                                </m:r>
                                <m:r>
                                  <a:rPr lang="en-US" sz="1200" u="none" strike="noStrike" kern="1200" smtClean="0">
                                    <a:effectLst/>
                                  </a:rPr>
                                  <m:t>𝑖𝑛𝑡𝑒𝑟𝑐𝑒𝑝𝑡</m:t>
                                </m:r>
                                <m:r>
                                  <a:rPr lang="en-US" sz="1200" u="none" strike="noStrike" kern="1200" smtClean="0">
                                    <a:effectLst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200" u="none" strike="noStrike" kern="1200" smtClean="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u="none" strike="noStrike" kern="1200" smtClean="0">
                                        <a:effectLst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200" u="none" strike="noStrike" kern="1200" smtClean="0">
                                        <a:effectLst/>
                                      </a:rPr>
                                      <m:t>0</m:t>
                                    </m:r>
                                    <m:r>
                                      <a:rPr lang="en-US" sz="1200" u="none" strike="noStrike" kern="1200" smtClean="0">
                                        <a:effectLst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u="none" strike="noStrike" kern="1200" dirty="0" smtClean="0">
                            <a:effectLst/>
                          </a:endParaRPr>
                        </a:p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kern="1200" smtClean="0"/>
                                  <m:t>𝑅𝑎𝑛𝑑𝑜𝑚</m:t>
                                </m:r>
                                <m:r>
                                  <a:rPr lang="en-US" sz="1200" kern="1200" smtClean="0"/>
                                  <m:t> </m:t>
                                </m:r>
                                <m:r>
                                  <a:rPr lang="en-US" sz="1200" kern="1200" smtClean="0"/>
                                  <m:t>𝑠𝑙𝑜𝑝𝑒</m:t>
                                </m:r>
                                <m:r>
                                  <a:rPr lang="en-US" sz="1200" kern="1200" smtClean="0"/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200" kern="1200" smtClean="0"/>
                                    </m:ctrlPr>
                                  </m:sSubPr>
                                  <m:e>
                                    <m:r>
                                      <a:rPr lang="en-US" sz="1200" kern="1200"/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200" kern="1200" smtClean="0"/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u="none" strike="noStrike" dirty="0" smtClean="0">
                            <a:effectLst/>
                          </a:endParaRPr>
                        </a:p>
                        <a:p>
                          <a:pPr algn="ctr" fontAlgn="b"/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kern="1200" dirty="0" smtClean="0"/>
                            <a:t>Skewd:</a:t>
                          </a:r>
                          <a:r>
                            <a:rPr lang="en-US" sz="1200" kern="1200" baseline="0" dirty="0" smtClean="0"/>
                            <a:t> </a:t>
                          </a:r>
                          <a:endParaRPr lang="en-US" sz="1200" kern="1200" baseline="0" dirty="0" smtClean="0"/>
                        </a:p>
                        <a:p>
                          <a:pPr algn="l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kern="1200" smtClean="0"/>
                                  </m:ctrlPr>
                                </m:sSubPr>
                                <m:e>
                                  <m:r>
                                    <a:rPr lang="en-US" sz="1200" kern="1200" smtClean="0"/>
                                    <m:t>𝑏</m:t>
                                  </m:r>
                                </m:e>
                                <m:sub>
                                  <m:r>
                                    <a:rPr lang="en-US" sz="1200" kern="1200" smtClean="0"/>
                                    <m:t>0</m:t>
                                  </m:r>
                                  <m:r>
                                    <a:rPr lang="en-US" sz="1200" kern="1200" smtClean="0"/>
                                    <m:t>𝑖</m:t>
                                  </m:r>
                                </m:sub>
                              </m:sSub>
                              <m:r>
                                <a:rPr lang="en-US" sz="1200" kern="1200" smtClean="0"/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200" kern="1200" smtClean="0"/>
                                <m:t>exp</m:t>
                              </m:r>
                              <m:r>
                                <a:rPr lang="en-US" sz="1200" kern="1200" smtClean="0"/>
                                <m:t>(</m:t>
                              </m:r>
                              <m:f>
                                <m:fPr>
                                  <m:ctrlPr>
                                    <a:rPr lang="en-US" sz="1200" kern="1200" smtClean="0">
                                      <a:effectLst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kern="1200">
                                      <a:effectLst/>
                                    </a:rPr>
                                    <m:t>0.8341151943</m:t>
                                  </m:r>
                                </m:num>
                                <m:den>
                                  <m:r>
                                    <a:rPr lang="en-US" sz="1200" kern="1200">
                                      <a:effectLst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200" kern="1200" smtClean="0"/>
                                <m:t>)</m:t>
                              </m:r>
                            </m:oMath>
                          </a14:m>
                          <a:r>
                            <a:rPr lang="en-US" sz="12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200" kern="1200" dirty="0" smtClean="0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kern="1200" dirty="0" smtClean="0"/>
                                    <m:t>log</m:t>
                                  </m:r>
                                </m:fName>
                                <m:e>
                                  <m:r>
                                    <a:rPr lang="en-US" sz="1200" kern="1200" dirty="0" smtClean="0"/>
                                    <m:t>𝑁</m:t>
                                  </m:r>
                                </m:e>
                              </m:func>
                              <m:r>
                                <a:rPr lang="en-US" sz="1200" kern="1200" dirty="0" smtClean="0"/>
                                <m:t>(0,3</m:t>
                              </m:r>
                              <m:r>
                                <a:rPr lang="en-US" sz="1200" kern="1200" dirty="0" smtClean="0"/>
                                <m:t>)</m:t>
                              </m:r>
                            </m:oMath>
                          </a14:m>
                          <a:endParaRPr lang="en-US" sz="1200" u="none" strike="noStrike" dirty="0" smtClean="0">
                            <a:effectLst/>
                          </a:endParaRPr>
                        </a:p>
                        <a:p>
                          <a:pPr algn="l" fontAlgn="b"/>
                          <a:r>
                            <a:rPr lang="en-US" sz="1200" u="none" strike="noStrike" dirty="0" smtClean="0">
                              <a:effectLst/>
                            </a:rPr>
                            <a:t> </a:t>
                          </a:r>
                        </a:p>
                        <a:p>
                          <a:pPr marL="0" marR="0" indent="0" algn="l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kern="1200" dirty="0" err="1" smtClean="0"/>
                            <a:t>Skewd</a:t>
                          </a:r>
                          <a:r>
                            <a:rPr lang="en-US" sz="1200" kern="1200" dirty="0" smtClean="0"/>
                            <a:t>:</a:t>
                          </a:r>
                        </a:p>
                        <a:p>
                          <a:pPr marL="0" marR="0" indent="0" algn="l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200" kern="1200" smtClean="0">
                                      <a:effectLst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200" kern="1200">
                                          <a:effectLst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200" kern="1200">
                                              <a:effectLst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kern="1200">
                                              <a:effectLst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200" kern="1200">
                                              <a:effectLst/>
                                            </a:rPr>
                                            <m:t>0</m:t>
                                          </m:r>
                                          <m:r>
                                            <a:rPr lang="en-US" sz="1200" kern="1200">
                                              <a:effectLst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kern="1200">
                                          <a:effectLst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200" kern="1200">
                                              <a:effectLst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kern="1200">
                                              <a:effectLst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200" kern="1200">
                                              <a:effectLst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200" kern="1200">
                                          <a:effectLst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200" kern="1200">
                                  <a:effectLst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200" kern="1200">
                                      <a:effectLst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200" kern="1200">
                                          <a:effectLst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200" kern="1200">
                                          <a:effectLst/>
                                        </a:rPr>
                                        <m:t>exp</m:t>
                                      </m:r>
                                      <m:r>
                                        <a:rPr lang="en-US" sz="1200" kern="1200">
                                          <a:effectLst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lang="en-US" sz="1200" kern="1200">
                                              <a:effectLst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kern="1200">
                                              <a:effectLst/>
                                            </a:rPr>
                                            <m:t>0.8341151943</m:t>
                                          </m:r>
                                        </m:num>
                                        <m:den>
                                          <m:r>
                                            <a:rPr lang="en-US" sz="1200" kern="1200">
                                              <a:effectLst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sz="1200" kern="1200">
                                          <a:effectLst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1200" kern="1200">
                                          <a:effectLst/>
                                        </a:rPr>
                                        <m:t>exp</m:t>
                                      </m:r>
                                      <m:r>
                                        <a:rPr lang="en-US" sz="1200" kern="1200">
                                          <a:effectLst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lang="en-US" sz="1200" kern="1200">
                                              <a:effectLst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kern="1200">
                                              <a:effectLst/>
                                            </a:rPr>
                                            <m:t>0.693147181</m:t>
                                          </m:r>
                                        </m:num>
                                        <m:den>
                                          <m:r>
                                            <a:rPr lang="en-US" sz="1200" kern="1200">
                                              <a:effectLst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sz="1200" kern="1200">
                                          <a:effectLst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200" kern="1200" dirty="0">
                              <a:effectLst/>
                            </a:rPr>
                            <a:t>~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200" kern="1200">
                                      <a:effectLst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kern="1200">
                                      <a:effectLst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200" kern="1200">
                                      <a:effectLst/>
                                    </a:rPr>
                                    <m:t>𝑁</m:t>
                                  </m:r>
                                </m:e>
                              </m:func>
                              <m:r>
                                <a:rPr lang="en-US" sz="1200" kern="1200">
                                  <a:effectLst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1200" kern="1200">
                                      <a:effectLst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200" kern="1200">
                                          <a:effectLst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kern="1200">
                                          <a:effectLst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200" kern="1200">
                                          <a:effectLst/>
                                        </a:rPr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200" kern="1200" dirty="0">
                              <a:effectLst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200" kern="1200">
                                      <a:effectLst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200" kern="1200">
                                          <a:effectLst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kern="1200">
                                          <a:effectLst/>
                                        </a:rPr>
                                        <m:t>0.8341151943</m:t>
                                      </m:r>
                                    </m:num>
                                    <m:den>
                                      <m:r>
                                        <a:rPr lang="en-US" sz="1200" kern="1200">
                                          <a:effectLst/>
                                        </a:rPr>
                                        <m:t>0</m:t>
                                      </m:r>
                                    </m:den>
                                  </m:f>
                                  <m:r>
                                    <a:rPr lang="en-US" sz="1200" kern="1200">
                                      <a:effectLst/>
                                    </a:rPr>
                                    <m:t> </m:t>
                                  </m:r>
                                  <m:f>
                                    <m:fPr>
                                      <m:type m:val="noBar"/>
                                      <m:ctrlPr>
                                        <a:rPr lang="en-US" sz="1200" kern="1200">
                                          <a:effectLst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kern="1200">
                                          <a:effectLst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200" kern="1200">
                                          <a:effectLst/>
                                        </a:rPr>
                                        <m:t>0.693147181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200" kern="1200">
                                  <a:effectLst/>
                                </a:rPr>
                                <m:t>)</m:t>
                              </m:r>
                            </m:oMath>
                          </a14:m>
                          <a:endParaRPr lang="en-US" sz="1200" kern="1200" dirty="0">
                            <a:effectLst/>
                          </a:endParaRPr>
                        </a:p>
                        <a:p>
                          <a:pPr algn="l" fontAlgn="b"/>
                          <a:endParaRPr lang="en-US" sz="1200" u="none" strike="noStrike" kern="1200" dirty="0" smtClean="0">
                            <a:effectLst/>
                          </a:endParaRPr>
                        </a:p>
                        <a:p>
                          <a:pPr algn="l" fontAlgn="b"/>
                          <a:r>
                            <a:rPr lang="en-US" sz="1200" kern="1200" dirty="0" smtClean="0"/>
                            <a:t>Mixture: </a:t>
                          </a:r>
                          <a:endParaRPr lang="en-US" sz="1200" kern="1200" dirty="0" smtClean="0"/>
                        </a:p>
                        <a:p>
                          <a:pPr algn="l" fontAlgn="b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kern="1200" smtClean="0"/>
                                  </m:ctrlPr>
                                </m:sSubPr>
                                <m:e>
                                  <m:r>
                                    <a:rPr lang="en-US" sz="1200" kern="1200" smtClean="0"/>
                                    <m:t>𝑏</m:t>
                                  </m:r>
                                </m:e>
                                <m:sub>
                                  <m:r>
                                    <a:rPr lang="en-US" sz="1200" kern="1200" smtClean="0"/>
                                    <m:t>0</m:t>
                                  </m:r>
                                  <m:r>
                                    <a:rPr lang="en-US" sz="1200" kern="1200" smtClean="0"/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200" kern="1200" dirty="0" smtClean="0"/>
                                  </m:ctrlPr>
                                </m:fPr>
                                <m:num>
                                  <m:r>
                                    <a:rPr lang="en-US" sz="1200" kern="1200" dirty="0" smtClean="0"/>
                                    <m:t>1</m:t>
                                  </m:r>
                                </m:num>
                                <m:den>
                                  <m:r>
                                    <a:rPr lang="en-US" sz="1200" kern="1200" dirty="0" smtClean="0"/>
                                    <m:t>3</m:t>
                                  </m:r>
                                </m:den>
                              </m:f>
                              <m:r>
                                <a:rPr lang="en-US" sz="1200" kern="1200" dirty="0" smtClean="0"/>
                                <m:t>×</m:t>
                              </m:r>
                              <m:r>
                                <a:rPr lang="en-US" sz="1200" kern="1200" dirty="0" smtClean="0"/>
                                <m:t>𝑁</m:t>
                              </m:r>
                              <m:d>
                                <m:dPr>
                                  <m:ctrlPr>
                                    <a:rPr lang="en-US" sz="1200" kern="1200" dirty="0" smtClean="0"/>
                                  </m:ctrlPr>
                                </m:dPr>
                                <m:e>
                                  <m:r>
                                    <a:rPr lang="en-US" sz="1200" kern="1200" dirty="0" smtClean="0"/>
                                    <m:t>0,7</m:t>
                                  </m:r>
                                </m:e>
                              </m:d>
                              <m:r>
                                <a:rPr lang="en-US" sz="1200" kern="1200" dirty="0" smtClean="0"/>
                                <m:t>+</m:t>
                              </m:r>
                              <m:f>
                                <m:fPr>
                                  <m:ctrlPr>
                                    <a:rPr lang="en-US" sz="1200" kern="1200" dirty="0" smtClean="0"/>
                                  </m:ctrlPr>
                                </m:fPr>
                                <m:num>
                                  <m:r>
                                    <a:rPr lang="en-US" sz="1200" kern="1200" dirty="0" smtClean="0"/>
                                    <m:t>2</m:t>
                                  </m:r>
                                </m:num>
                                <m:den>
                                  <m:r>
                                    <a:rPr lang="en-US" sz="1200" kern="1200" dirty="0" smtClean="0"/>
                                    <m:t>3</m:t>
                                  </m:r>
                                </m:den>
                              </m:f>
                              <m:r>
                                <a:rPr lang="en-US" sz="1200" kern="1200" dirty="0" smtClean="0"/>
                                <m:t>×</m:t>
                              </m:r>
                              <m:r>
                                <a:rPr lang="en-US" sz="1200" kern="1200" dirty="0" smtClean="0"/>
                                <m:t>𝑁</m:t>
                              </m:r>
                              <m:r>
                                <a:rPr lang="en-US" sz="1200" kern="1200" dirty="0" smtClean="0"/>
                                <m:t>(0,5)</m:t>
                              </m:r>
                            </m:oMath>
                          </a14:m>
                          <a:endParaRPr lang="en-US" sz="1200" u="none" strike="noStrike" dirty="0" smtClean="0">
                            <a:effectLst/>
                          </a:endParaRPr>
                        </a:p>
                        <a:p>
                          <a:pPr algn="l" fontAlgn="b"/>
                          <a:endParaRPr lang="en-US" sz="1200" u="none" strike="noStrike" dirty="0" smtClean="0">
                            <a:effectLst/>
                          </a:endParaRPr>
                        </a:p>
                        <a:p>
                          <a:pPr algn="l" fontAlgn="b"/>
                          <a:r>
                            <a:rPr lang="en-US" sz="1200" kern="1200" dirty="0" smtClean="0"/>
                            <a:t>Mixture: </a:t>
                          </a:r>
                          <a:endParaRPr lang="en-US" sz="1200" kern="1200" dirty="0" smtClean="0"/>
                        </a:p>
                        <a:p>
                          <a:pPr algn="l" fontAlgn="b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200" kern="1200" smtClean="0"/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200" kern="1200" smtClean="0"/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200" kern="1200" smtClean="0"/>
                                          </m:ctrlPr>
                                        </m:sSubPr>
                                        <m:e>
                                          <m:r>
                                            <a:rPr lang="en-US" sz="1200" kern="1200" smtClean="0"/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200" kern="1200" smtClean="0"/>
                                            <m:t>0</m:t>
                                          </m:r>
                                          <m:r>
                                            <a:rPr lang="en-US" sz="1200" kern="1200" smtClean="0"/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200" kern="1200" smtClean="0"/>
                                          </m:ctrlPr>
                                        </m:sSubPr>
                                        <m:e>
                                          <m:r>
                                            <a:rPr lang="en-US" sz="1200" kern="1200"/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200" kern="1200" smtClean="0"/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200" kern="1200" dirty="0" smtClean="0"/>
                            <a:t>~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200" kern="1200" dirty="0" smtClean="0"/>
                                  </m:ctrlPr>
                                </m:fPr>
                                <m:num>
                                  <m:r>
                                    <a:rPr lang="en-US" sz="1200" kern="1200" dirty="0" smtClean="0"/>
                                    <m:t>1</m:t>
                                  </m:r>
                                </m:num>
                                <m:den>
                                  <m:r>
                                    <a:rPr lang="en-US" sz="1200" kern="1200" dirty="0" smtClean="0"/>
                                    <m:t>3</m:t>
                                  </m:r>
                                </m:den>
                              </m:f>
                              <m:r>
                                <a:rPr lang="en-US" sz="1200" kern="1200" dirty="0" smtClean="0"/>
                                <m:t>×</m:t>
                              </m:r>
                              <m:r>
                                <a:rPr lang="en-US" sz="1200" kern="1200" dirty="0" smtClean="0"/>
                                <m:t>𝑁</m:t>
                              </m:r>
                              <m:r>
                                <a:rPr lang="en-US" sz="1200" kern="1200" dirty="0" smtClean="0"/>
                                <m:t>(</m:t>
                              </m:r>
                              <m:d>
                                <m:dPr>
                                  <m:ctrlPr>
                                    <a:rPr lang="en-US" sz="1200" kern="1200" smtClean="0"/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200" kern="1200" smtClean="0"/>
                                      </m:ctrlPr>
                                    </m:fPr>
                                    <m:num>
                                      <m:r>
                                        <a:rPr lang="en-US" sz="1200" kern="1200" smtClean="0"/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200" kern="1200" smtClean="0"/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200" kern="1200" dirty="0" smtClean="0"/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200" kern="1200" dirty="0" smtClean="0"/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200" kern="1200" dirty="0" smtClean="0"/>
                                      </m:ctrlPr>
                                    </m:fPr>
                                    <m:num>
                                      <m:r>
                                        <a:rPr lang="en-US" sz="1200" kern="1200" dirty="0" smtClean="0"/>
                                        <m:t>7</m:t>
                                      </m:r>
                                    </m:num>
                                    <m:den>
                                      <m:r>
                                        <a:rPr lang="en-US" sz="1200" kern="1200" dirty="0" smtClean="0"/>
                                        <m:t>0</m:t>
                                      </m:r>
                                    </m:den>
                                  </m:f>
                                  <m:r>
                                    <a:rPr lang="en-US" sz="1200" kern="1200" dirty="0" smtClean="0"/>
                                    <m:t> </m:t>
                                  </m:r>
                                  <m:f>
                                    <m:fPr>
                                      <m:type m:val="noBar"/>
                                      <m:ctrlPr>
                                        <a:rPr lang="en-US" sz="1200" kern="1200" dirty="0" smtClean="0"/>
                                      </m:ctrlPr>
                                    </m:fPr>
                                    <m:num>
                                      <m:r>
                                        <a:rPr lang="en-US" sz="1200" kern="1200" dirty="0" smtClean="0"/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200" kern="1200" dirty="0" smtClean="0"/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200" kern="1200" dirty="0" smtClean="0"/>
                                <m:t>)+</m:t>
                              </m:r>
                              <m:f>
                                <m:fPr>
                                  <m:ctrlPr>
                                    <a:rPr lang="en-US" sz="1200" kern="1200" dirty="0" smtClean="0"/>
                                  </m:ctrlPr>
                                </m:fPr>
                                <m:num>
                                  <m:r>
                                    <a:rPr lang="en-US" sz="1200" kern="1200" dirty="0" smtClean="0"/>
                                    <m:t>2</m:t>
                                  </m:r>
                                </m:num>
                                <m:den>
                                  <m:r>
                                    <a:rPr lang="en-US" sz="1200" kern="1200" dirty="0" smtClean="0"/>
                                    <m:t>3</m:t>
                                  </m:r>
                                </m:den>
                              </m:f>
                              <m:r>
                                <a:rPr lang="en-US" sz="1200" kern="1200" dirty="0" smtClean="0"/>
                                <m:t>×</m:t>
                              </m:r>
                              <m:r>
                                <a:rPr lang="en-US" sz="1200" kern="1200" dirty="0" smtClean="0"/>
                                <m:t>𝑁</m:t>
                              </m:r>
                              <m:r>
                                <a:rPr lang="en-US" sz="1200" kern="1200" dirty="0" smtClean="0"/>
                                <m:t>(</m:t>
                              </m:r>
                              <m:d>
                                <m:dPr>
                                  <m:ctrlPr>
                                    <a:rPr lang="en-US" sz="1200" kern="1200" smtClean="0"/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200" kern="1200" smtClean="0"/>
                                      </m:ctrlPr>
                                    </m:fPr>
                                    <m:num>
                                      <m:r>
                                        <a:rPr lang="en-US" sz="1200" kern="1200" smtClean="0"/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200" kern="1200" smtClean="0"/>
                                        <m:t>0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200" kern="1200" dirty="0" smtClean="0"/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200" kern="1200" dirty="0" smtClean="0"/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sz="1200" kern="1200" dirty="0" smtClean="0"/>
                                      </m:ctrlPr>
                                    </m:fPr>
                                    <m:num>
                                      <m:r>
                                        <a:rPr lang="en-US" sz="1200" kern="1200" dirty="0" smtClean="0"/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sz="1200" kern="1200" dirty="0" smtClean="0"/>
                                        <m:t>0</m:t>
                                      </m:r>
                                    </m:den>
                                  </m:f>
                                  <m:r>
                                    <a:rPr lang="en-US" sz="1200" kern="1200" dirty="0" smtClean="0"/>
                                    <m:t> </m:t>
                                  </m:r>
                                  <m:f>
                                    <m:fPr>
                                      <m:type m:val="noBar"/>
                                      <m:ctrlPr>
                                        <a:rPr lang="en-US" sz="1200" kern="1200" dirty="0" smtClean="0"/>
                                      </m:ctrlPr>
                                    </m:fPr>
                                    <m:num>
                                      <m:r>
                                        <a:rPr lang="en-US" sz="1200" kern="1200" dirty="0" smtClean="0"/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sz="1200" kern="1200" dirty="0" smtClean="0"/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200" kern="1200" dirty="0" smtClean="0"/>
                                <m:t>)</m:t>
                              </m:r>
                            </m:oMath>
                          </a14:m>
                          <a:r>
                            <a:rPr lang="en-US" sz="1200" kern="1200" dirty="0" smtClean="0"/>
                            <a:t> 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7169516"/>
                  </p:ext>
                </p:extLst>
              </p:nvPr>
            </p:nvGraphicFramePr>
            <p:xfrm>
              <a:off x="895592" y="701832"/>
              <a:ext cx="5870968" cy="4437253"/>
            </p:xfrm>
            <a:graphic>
              <a:graphicData uri="http://schemas.openxmlformats.org/drawingml/2006/table">
                <a:tbl>
                  <a:tblPr>
                    <a:tableStyleId>{6E25E649-3F16-4E02-A733-19D2CDBF48F0}</a:tableStyleId>
                  </a:tblPr>
                  <a:tblGrid>
                    <a:gridCol w="1711484"/>
                    <a:gridCol w="1141964"/>
                    <a:gridCol w="896112"/>
                    <a:gridCol w="1024128"/>
                    <a:gridCol w="1097280"/>
                  </a:tblGrid>
                  <a:tr h="192405">
                    <a:tc gridSpan="5"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200" u="none" strike="noStrike" kern="1200" dirty="0" smtClean="0">
                              <a:effectLst/>
                            </a:rPr>
                            <a:t>Simulation settings (simulation number =500)</a:t>
                          </a:r>
                          <a:endParaRPr lang="en-US" sz="120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Items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Values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Subject size 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20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200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1000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time points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>
                              <a:effectLst/>
                            </a:rPr>
                            <a:t>0~4, 0~9</a:t>
                          </a:r>
                          <a:endParaRPr lang="en-US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Sample size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100, 200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1000, 2000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5000, 10000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>
                              <a:effectLst/>
                            </a:rPr>
                            <a:t>Intercept</a:t>
                          </a:r>
                          <a:endParaRPr lang="en-US" sz="1200" b="1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 smtClean="0">
                              <a:effectLst/>
                            </a:rPr>
                            <a:t>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Time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0.5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 smtClean="0">
                              <a:effectLst/>
                            </a:rPr>
                            <a:t>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 smtClean="0">
                              <a:effectLst/>
                            </a:rPr>
                            <a:t>Treatment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 smtClean="0">
                              <a:effectLst/>
                            </a:rPr>
                            <a:t>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 smtClean="0">
                              <a:effectLst/>
                            </a:rPr>
                            <a:t>Treatment*time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0.25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 smtClean="0">
                              <a:effectLst/>
                            </a:rPr>
                            <a:t>0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9240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200" u="none" strike="noStrike" dirty="0">
                              <a:effectLst/>
                            </a:rPr>
                            <a:t>Error</a:t>
                          </a:r>
                          <a:endParaRPr lang="en-US" sz="12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gridSpan="4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u="none" strike="noStrike" dirty="0">
                              <a:effectLst/>
                            </a:rPr>
                            <a:t>N(0.3)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5132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2"/>
                          <a:stretch>
                            <a:fillRect t="-77966" r="-244128" b="-2663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2"/>
                          <a:stretch>
                            <a:fillRect l="-41142" t="-77966" r="-439" b="-26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024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078580"/>
              </p:ext>
            </p:extLst>
          </p:nvPr>
        </p:nvGraphicFramePr>
        <p:xfrm>
          <a:off x="947360" y="279169"/>
          <a:ext cx="10698480" cy="5561222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55448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201168">
                <a:tc gridSpan="21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Table </a:t>
                      </a:r>
                      <a:r>
                        <a:rPr lang="en-US" sz="1000" b="1" u="none" strike="noStrike" dirty="0" smtClean="0">
                          <a:effectLst/>
                        </a:rPr>
                        <a:t>2.1 </a:t>
                      </a:r>
                      <a:r>
                        <a:rPr lang="en-US" sz="1000" b="1" u="none" strike="noStrike" dirty="0">
                          <a:effectLst/>
                        </a:rPr>
                        <a:t>Simulation results </a:t>
                      </a:r>
                      <a:r>
                        <a:rPr lang="en-US" sz="1000" b="1" u="none" strike="noStrike" dirty="0" smtClean="0">
                          <a:effectLst/>
                        </a:rPr>
                        <a:t>(Subject=20</a:t>
                      </a:r>
                      <a:r>
                        <a:rPr lang="en-US" sz="1000" b="1" u="none" strike="noStrike" dirty="0">
                          <a:effectLst/>
                        </a:rPr>
                        <a:t>)</a:t>
                      </a: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</a:rPr>
                        <a:t>Subject=20</a:t>
                      </a: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smtClean="0">
                          <a:effectLst/>
                        </a:rPr>
                        <a:t>Coefficients</a:t>
                      </a:r>
                      <a:r>
                        <a:rPr lang="en-US" sz="1400" b="1" u="none" strike="noStrike" dirty="0" smtClean="0">
                          <a:effectLst/>
                        </a:rPr>
                        <a:t>=</a:t>
                      </a:r>
                      <a:r>
                        <a:rPr lang="en-US" sz="1000" b="1" u="none" strike="noStrike" dirty="0" smtClean="0">
                          <a:effectLst/>
                        </a:rPr>
                        <a:t>0(time=5</a:t>
                      </a:r>
                      <a:r>
                        <a:rPr lang="en-US" sz="1000" b="1" u="none" strike="noStrike" dirty="0">
                          <a:effectLst/>
                        </a:rPr>
                        <a:t>)</a:t>
                      </a: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smtClean="0">
                          <a:effectLst/>
                        </a:rPr>
                        <a:t>Coefficients</a:t>
                      </a:r>
                      <a:r>
                        <a:rPr lang="en-US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≠</a:t>
                      </a:r>
                      <a:r>
                        <a:rPr lang="en-US" sz="1000" b="1" u="none" strike="noStrike" dirty="0" smtClean="0">
                          <a:effectLst/>
                        </a:rPr>
                        <a:t>0</a:t>
                      </a:r>
                      <a:r>
                        <a:rPr lang="en-US" sz="1000" b="1" u="none" strike="noStrike" dirty="0" smtClean="0">
                          <a:effectLst/>
                        </a:rPr>
                        <a:t>(time=5</a:t>
                      </a:r>
                      <a:r>
                        <a:rPr lang="en-US" sz="1000" b="1" u="none" strike="noStrike" dirty="0">
                          <a:effectLst/>
                        </a:rPr>
                        <a:t>)</a:t>
                      </a: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smtClean="0">
                          <a:effectLst/>
                        </a:rPr>
                        <a:t>Coefficients</a:t>
                      </a:r>
                      <a:r>
                        <a:rPr lang="en-US" sz="1400" b="1" u="none" strike="noStrike" dirty="0" smtClean="0">
                          <a:effectLst/>
                        </a:rPr>
                        <a:t>=</a:t>
                      </a:r>
                      <a:r>
                        <a:rPr lang="en-US" sz="1000" b="1" u="none" strike="noStrike" dirty="0" smtClean="0">
                          <a:effectLst/>
                        </a:rPr>
                        <a:t>0</a:t>
                      </a:r>
                      <a:r>
                        <a:rPr lang="en-US" sz="1000" b="1" u="none" strike="noStrike" dirty="0" smtClean="0">
                          <a:effectLst/>
                        </a:rPr>
                        <a:t>(time=10</a:t>
                      </a:r>
                      <a:r>
                        <a:rPr lang="en-US" sz="1000" b="1" u="none" strike="noStrike" dirty="0">
                          <a:effectLst/>
                        </a:rPr>
                        <a:t>)</a:t>
                      </a: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smtClean="0">
                          <a:effectLst/>
                        </a:rPr>
                        <a:t>Coefficients</a:t>
                      </a:r>
                      <a:r>
                        <a:rPr lang="en-US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≠</a:t>
                      </a:r>
                      <a:r>
                        <a:rPr lang="en-US" sz="1000" b="1" u="none" strike="noStrike" dirty="0" smtClean="0">
                          <a:effectLst/>
                        </a:rPr>
                        <a:t>0</a:t>
                      </a:r>
                      <a:r>
                        <a:rPr lang="en-US" sz="1000" b="1" u="none" strike="noStrike" dirty="0" smtClean="0">
                          <a:effectLst/>
                        </a:rPr>
                        <a:t>(time=10</a:t>
                      </a:r>
                      <a:r>
                        <a:rPr lang="en-US" sz="1000" b="1" u="none" strike="noStrike" dirty="0">
                          <a:effectLst/>
                        </a:rPr>
                        <a:t>)</a:t>
                      </a: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Run=500</a:t>
                      </a: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Est</a:t>
                      </a:r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SE</a:t>
                      </a:r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Bias</a:t>
                      </a:r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Type I error</a:t>
                      </a:r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Est</a:t>
                      </a:r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SE</a:t>
                      </a:r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Bias</a:t>
                      </a:r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Type II error</a:t>
                      </a:r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Est</a:t>
                      </a:r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SE</a:t>
                      </a:r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Bias</a:t>
                      </a:r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Type I error</a:t>
                      </a:r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Est</a:t>
                      </a:r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SD</a:t>
                      </a: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SE</a:t>
                      </a: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Bias</a:t>
                      </a: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Type II error</a:t>
                      </a: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Random: intercept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gridSpan="20"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Skewed distribution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gridSpan="20"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0.022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0.687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0.022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2.022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0.687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0.022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0.098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0.656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2.008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0.656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Treatment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-0.039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0.972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0.043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-0.039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0.056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0.961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0.972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0.043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-0.039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0.786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0.921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1.004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0.921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0.712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-0.013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-0.013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0.052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0.487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-0.013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0.198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0.499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Interaction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0.236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0.274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0.236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0.024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0.780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-0.002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0.085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-0.002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0.248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0.085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-0.002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0.180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Random: intercept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gridSpan="20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Mixture distribution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gridSpan="20"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0.625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2.021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0.625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0.126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0.007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0.586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0.007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2.007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0.586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0.007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0.074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Treatment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0.895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1.003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0.895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0.786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0.833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0.037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0.070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1.046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0.833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0.037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0.732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-0.013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0.008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-0.013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0.487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-0.013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0.198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0.499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Interaction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0.236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0.274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0.236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0.780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-0.002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0.085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-0.002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0.248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0.085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-0.002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0.180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Random: intercept, time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gridSpan="20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Skewed distribution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gridSpan="20"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0.679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0.030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2.016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0.679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0.106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0.640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2.009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0.640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Treatment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0.990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0.989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0.990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0.778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0.905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1.004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0.905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0.672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0.015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0.499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0.022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0.015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0.074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0.515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0.499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0.022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0.015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0.808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0.027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0.479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0.027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0.072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0.527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0.479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0.027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0.794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Interaction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0.735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0.033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0.234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0.735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0.033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0.918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-0.034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0.697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-0.034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0.216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0.697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-0.034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0.900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Random: intercept, time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gridSpan="20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Mixture distribution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gridSpan="20"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0.638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0.070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2.008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0.638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0.128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0.0003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0.571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0.0003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2.000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0.571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0.0003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0.078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Treatment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-0.002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0.927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-0.002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0.998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0.927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-0.002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0.790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0.803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0.062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1.012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0.803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0.722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-0.017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0.470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0.021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-0.017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0.068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0.483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0.470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0.021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-0.017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0.790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-0.005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0.439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-0.005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0.076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0.495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0.439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0.020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-0.005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0.772</a:t>
                      </a:r>
                      <a:endParaRPr lang="en-US" sz="10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Interaction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0.006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0.653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0.029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0.006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0.070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0.256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0.653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0.029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0.006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0.910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-0.012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0.605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0.027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-0.012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0.054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0.238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0.605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0.027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-0.012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0.906</a:t>
                      </a:r>
                      <a:endParaRPr 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23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313164"/>
              </p:ext>
            </p:extLst>
          </p:nvPr>
        </p:nvGraphicFramePr>
        <p:xfrm>
          <a:off x="846162" y="354845"/>
          <a:ext cx="10698480" cy="5858992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155448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202542">
                <a:tc gridSpan="21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Table 2.2 Simulation results </a:t>
                      </a:r>
                      <a:r>
                        <a:rPr lang="en-US" sz="1000" b="1" u="none" strike="noStrike" dirty="0" smtClean="0">
                          <a:effectLst/>
                        </a:rPr>
                        <a:t>(Subject=200)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2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</a:rPr>
                        <a:t>Subject=200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smtClean="0">
                          <a:effectLst/>
                        </a:rPr>
                        <a:t>Coefficients</a:t>
                      </a:r>
                      <a:r>
                        <a:rPr lang="en-US" sz="1400" b="1" u="none" strike="noStrike" dirty="0" smtClean="0">
                          <a:effectLst/>
                        </a:rPr>
                        <a:t>=</a:t>
                      </a:r>
                      <a:r>
                        <a:rPr lang="en-US" sz="1000" b="1" u="none" strike="noStrike" dirty="0" smtClean="0">
                          <a:effectLst/>
                        </a:rPr>
                        <a:t>0(time=5</a:t>
                      </a:r>
                      <a:r>
                        <a:rPr lang="en-US" sz="1000" b="1" u="none" strike="noStrike" dirty="0">
                          <a:effectLst/>
                        </a:rPr>
                        <a:t>)</a:t>
                      </a: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smtClean="0">
                          <a:effectLst/>
                        </a:rPr>
                        <a:t>Coefficients</a:t>
                      </a:r>
                      <a:r>
                        <a:rPr lang="en-US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≠</a:t>
                      </a:r>
                      <a:r>
                        <a:rPr lang="en-US" sz="1000" b="1" u="none" strike="noStrike" dirty="0" smtClean="0">
                          <a:effectLst/>
                        </a:rPr>
                        <a:t>0(time=5</a:t>
                      </a:r>
                      <a:r>
                        <a:rPr lang="en-US" sz="1000" b="1" u="none" strike="noStrike" dirty="0">
                          <a:effectLst/>
                        </a:rPr>
                        <a:t>)</a:t>
                      </a: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smtClean="0">
                          <a:effectLst/>
                        </a:rPr>
                        <a:t>Coefficients</a:t>
                      </a:r>
                      <a:r>
                        <a:rPr lang="en-US" sz="1400" b="1" u="none" strike="noStrike" dirty="0" smtClean="0">
                          <a:effectLst/>
                        </a:rPr>
                        <a:t>=</a:t>
                      </a:r>
                      <a:r>
                        <a:rPr lang="en-US" sz="1000" b="1" u="none" strike="noStrike" dirty="0" smtClean="0">
                          <a:effectLst/>
                        </a:rPr>
                        <a:t>0(time=10</a:t>
                      </a:r>
                      <a:r>
                        <a:rPr lang="en-US" sz="1000" b="1" u="none" strike="noStrike" dirty="0">
                          <a:effectLst/>
                        </a:rPr>
                        <a:t>)</a:t>
                      </a: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smtClean="0">
                          <a:effectLst/>
                        </a:rPr>
                        <a:t>Coefficients</a:t>
                      </a:r>
                      <a:r>
                        <a:rPr lang="en-US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≠</a:t>
                      </a:r>
                      <a:r>
                        <a:rPr lang="en-US" sz="1000" b="1" u="none" strike="noStrike" dirty="0" smtClean="0">
                          <a:effectLst/>
                        </a:rPr>
                        <a:t>0(time=10</a:t>
                      </a:r>
                      <a:r>
                        <a:rPr lang="en-US" sz="1000" b="1" u="none" strike="noStrike" dirty="0">
                          <a:effectLst/>
                        </a:rPr>
                        <a:t>)</a:t>
                      </a: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Run=500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Est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SE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Bias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Type I error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Est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SE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Bias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Type II error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Est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SD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SE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Bias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Type I error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Est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SD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SE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Bias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Type II error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2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Random: intercept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gridSpan="20"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2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Skewed distribution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gridSpan="20"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2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2.007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2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Treatment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0.314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32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0.051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2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Interaction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2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Random: intercept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gridSpan="20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2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Mixture distribution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gridSpan="20"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2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2.012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2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Treatment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326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0.051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2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Interaction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0.076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2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Random: intercept, 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gridSpan="20"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2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Skewed distribution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gridSpan="20"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2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2.019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1.998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2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Treatment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0.306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2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2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Interaction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2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Random: intercept, 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gridSpan="20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2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Mixture distribution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gridSpan="20"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2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0.054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2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Treatment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0.046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2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0.495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0.501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0.140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2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Interaction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0.195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0.77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-0.012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0.187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-0.012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0.187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-0.012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0.762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51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4D6E-6C01-6F46-B809-5BF366DCAAA3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26479"/>
              </p:ext>
            </p:extLst>
          </p:nvPr>
        </p:nvGraphicFramePr>
        <p:xfrm>
          <a:off x="707883" y="864388"/>
          <a:ext cx="10735056" cy="5561222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439699"/>
                <a:gridCol w="571981"/>
                <a:gridCol w="457200"/>
                <a:gridCol w="457200"/>
                <a:gridCol w="493776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201168">
                <a:tc gridSpan="21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Table </a:t>
                      </a:r>
                      <a:r>
                        <a:rPr lang="en-US" sz="1000" b="1" u="none" strike="noStrike" dirty="0" smtClean="0">
                          <a:effectLst/>
                        </a:rPr>
                        <a:t>2.3 </a:t>
                      </a:r>
                      <a:r>
                        <a:rPr lang="en-US" sz="1000" b="1" u="none" strike="noStrike" dirty="0">
                          <a:effectLst/>
                        </a:rPr>
                        <a:t>Simulation results (Subject=1000)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Subject=1000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smtClean="0">
                          <a:effectLst/>
                        </a:rPr>
                        <a:t>Coefficients</a:t>
                      </a:r>
                      <a:r>
                        <a:rPr lang="en-US" sz="1400" b="1" u="none" strike="noStrike" dirty="0" smtClean="0">
                          <a:effectLst/>
                        </a:rPr>
                        <a:t>=</a:t>
                      </a:r>
                      <a:r>
                        <a:rPr lang="en-US" sz="1000" b="1" u="none" strike="noStrike" dirty="0" smtClean="0">
                          <a:effectLst/>
                        </a:rPr>
                        <a:t>0(time=5</a:t>
                      </a:r>
                      <a:r>
                        <a:rPr lang="en-US" sz="1000" b="1" u="none" strike="noStrike" dirty="0">
                          <a:effectLst/>
                        </a:rPr>
                        <a:t>)</a:t>
                      </a: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smtClean="0">
                          <a:effectLst/>
                        </a:rPr>
                        <a:t>Coefficients</a:t>
                      </a:r>
                      <a:r>
                        <a:rPr lang="en-US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≠</a:t>
                      </a:r>
                      <a:r>
                        <a:rPr lang="en-US" sz="1000" b="1" u="none" strike="noStrike" dirty="0" smtClean="0">
                          <a:effectLst/>
                        </a:rPr>
                        <a:t>0(time=5</a:t>
                      </a:r>
                      <a:r>
                        <a:rPr lang="en-US" sz="1000" b="1" u="none" strike="noStrike" dirty="0">
                          <a:effectLst/>
                        </a:rPr>
                        <a:t>)</a:t>
                      </a: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smtClean="0">
                          <a:effectLst/>
                        </a:rPr>
                        <a:t>Coefficients</a:t>
                      </a:r>
                      <a:r>
                        <a:rPr lang="en-US" sz="1400" b="1" u="none" strike="noStrike" dirty="0" smtClean="0">
                          <a:effectLst/>
                        </a:rPr>
                        <a:t>=</a:t>
                      </a:r>
                      <a:r>
                        <a:rPr lang="en-US" sz="1000" b="1" u="none" strike="noStrike" dirty="0" smtClean="0">
                          <a:effectLst/>
                        </a:rPr>
                        <a:t>0(time=10</a:t>
                      </a:r>
                      <a:r>
                        <a:rPr lang="en-US" sz="1000" b="1" u="none" strike="noStrike" dirty="0">
                          <a:effectLst/>
                        </a:rPr>
                        <a:t>)</a:t>
                      </a: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smtClean="0">
                          <a:effectLst/>
                        </a:rPr>
                        <a:t>Coefficients</a:t>
                      </a:r>
                      <a:r>
                        <a:rPr lang="en-US" sz="10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400" b="1" u="none" strike="noStrike" baseline="0" dirty="0" smtClean="0">
                          <a:effectLst/>
                        </a:rPr>
                        <a:t>≠</a:t>
                      </a:r>
                      <a:r>
                        <a:rPr lang="en-US" sz="1000" b="1" u="none" strike="noStrike" dirty="0" smtClean="0">
                          <a:effectLst/>
                        </a:rPr>
                        <a:t>0(time=10</a:t>
                      </a:r>
                      <a:r>
                        <a:rPr lang="en-US" sz="1000" b="1" u="none" strike="noStrike" dirty="0">
                          <a:effectLst/>
                        </a:rPr>
                        <a:t>)</a:t>
                      </a:r>
                      <a:endParaRPr lang="en-US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Run=500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Est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SE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Bias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Type I error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Est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SD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SE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Bias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Type II error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Est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SD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SE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Bias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Type I error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Est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SD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SE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Bias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Type II error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Random: intercept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gridSpan="20"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Skewed distribution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gridSpan="20"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-0.002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Treatment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Interaction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Random: intercept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gridSpan="20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Mixture distribution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gridSpan="20"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Treatment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Interaction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Random: intercept, 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gridSpan="20"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Skewed distribution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gridSpan="20"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Treatment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0.065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Interaction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0.00002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 smtClean="0">
                          <a:effectLst/>
                        </a:rPr>
                        <a:t>0.00002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Random: intercept, 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gridSpan="20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Mixture distribution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gridSpan="20"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Intercept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-0.006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-0.007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Treatment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1.003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-0.004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Interaction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0.154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31" marR="6931" marT="693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1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7418</TotalTime>
  <Words>1712</Words>
  <Application>Microsoft Office PowerPoint</Application>
  <PresentationFormat>Widescreen</PresentationFormat>
  <Paragraphs>1291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Facet</vt:lpstr>
      <vt:lpstr>Project2 interim presentation: Linear mixed model with non-normal distribution of random components Speaker: Zhou,Wenru Group3 members: Zhang, Lingdi; Zhuang, Yaxu; Zhou, Wenru</vt:lpstr>
      <vt:lpstr>The case we would study</vt:lpstr>
      <vt:lpstr>The parameters in the simulation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Project3</dc:title>
  <dc:creator>Zhou, Wenru</dc:creator>
  <cp:lastModifiedBy>Zhou, Wenru</cp:lastModifiedBy>
  <cp:revision>119</cp:revision>
  <cp:lastPrinted>2018-10-30T23:48:06Z</cp:lastPrinted>
  <dcterms:created xsi:type="dcterms:W3CDTF">2018-10-14T23:42:32Z</dcterms:created>
  <dcterms:modified xsi:type="dcterms:W3CDTF">2018-10-31T00:30:09Z</dcterms:modified>
</cp:coreProperties>
</file>