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1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1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2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1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8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9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1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2EDD-F0B6-4CAF-9088-7B252093240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9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Does </a:t>
            </a:r>
            <a:r>
              <a:rPr lang="en-US" sz="4800" dirty="0"/>
              <a:t>H</a:t>
            </a:r>
            <a:r>
              <a:rPr lang="en-US" sz="4800" dirty="0" smtClean="0"/>
              <a:t>eart </a:t>
            </a:r>
            <a:r>
              <a:rPr lang="en-US" sz="4800" dirty="0"/>
              <a:t>S</a:t>
            </a:r>
            <a:r>
              <a:rPr lang="en-US" sz="4800" dirty="0" smtClean="0"/>
              <a:t>urgeries Mortality Rate Increase in VA hospital?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change of </a:t>
            </a:r>
            <a:r>
              <a:rPr lang="en-US" dirty="0" smtClean="0"/>
              <a:t>heart surgeries Mortality Rate from 1980-1982</a:t>
            </a:r>
          </a:p>
          <a:p>
            <a:r>
              <a:rPr lang="en-US" dirty="0" smtClean="0"/>
              <a:t>---Wenru 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0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Data summary:</a:t>
            </a:r>
          </a:p>
          <a:p>
            <a:pPr lvl="1"/>
            <a:r>
              <a:rPr lang="en-US" sz="1400" dirty="0" smtClean="0"/>
              <a:t>Total number of hospitals: 44. Total time: 3 years (6 month as unit)</a:t>
            </a:r>
          </a:p>
          <a:p>
            <a:pPr lvl="1"/>
            <a:r>
              <a:rPr lang="en-US" sz="1400" dirty="0" smtClean="0"/>
              <a:t>Outcome: </a:t>
            </a:r>
            <a:r>
              <a:rPr lang="en-US" sz="1400" dirty="0"/>
              <a:t>30 day </a:t>
            </a:r>
            <a:r>
              <a:rPr lang="en-US" sz="1400" dirty="0" smtClean="0"/>
              <a:t>mortality per 1,000 heart surgeries</a:t>
            </a:r>
          </a:p>
          <a:p>
            <a:pPr lvl="1"/>
            <a:r>
              <a:rPr lang="en-US" sz="1400" dirty="0" smtClean="0"/>
              <a:t>Fixed effects: Years, procedures, patient’s condition </a:t>
            </a:r>
          </a:p>
          <a:p>
            <a:pPr marL="457200" lvl="1" indent="0">
              <a:buNone/>
            </a:pPr>
            <a:r>
              <a:rPr lang="en-US" sz="1400" dirty="0" smtClean="0"/>
              <a:t>     at the start of surgery, height, weight, BMI, albumin</a:t>
            </a:r>
          </a:p>
          <a:p>
            <a:pPr lvl="1"/>
            <a:r>
              <a:rPr lang="en-US" sz="1400" dirty="0" smtClean="0"/>
              <a:t>Random effect: hospital, </a:t>
            </a:r>
          </a:p>
          <a:p>
            <a:pPr marL="45720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we have the reason but will ask the investigator to make sure</a:t>
            </a:r>
          </a:p>
          <a:p>
            <a:r>
              <a:rPr lang="en-US" sz="1400" dirty="0" smtClean="0"/>
              <a:t>Goal: whether certain VA hospitals have too high (or low) of a death rate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from heart surgeries compared to a hospital level risk adjusted estimate of death risk</a:t>
            </a:r>
          </a:p>
          <a:p>
            <a:r>
              <a:rPr lang="en-US" sz="1400" dirty="0" smtClean="0"/>
              <a:t>Steps:</a:t>
            </a:r>
          </a:p>
          <a:p>
            <a:pPr lvl="1"/>
            <a:r>
              <a:rPr lang="en-US" sz="1400" dirty="0" smtClean="0"/>
              <a:t>Check missing and impossible values </a:t>
            </a:r>
          </a:p>
          <a:p>
            <a:pPr lvl="1"/>
            <a:r>
              <a:rPr lang="en-US" sz="1400" dirty="0"/>
              <a:t>I</a:t>
            </a:r>
            <a:r>
              <a:rPr lang="en-US" sz="1400" dirty="0" smtClean="0"/>
              <a:t>dentify missing patterns</a:t>
            </a:r>
          </a:p>
          <a:p>
            <a:pPr lvl="1"/>
            <a:r>
              <a:rPr lang="en-US" sz="1400" dirty="0" smtClean="0"/>
              <a:t>Visualize deaths rate, expected death rate, trends</a:t>
            </a:r>
            <a:endParaRPr lang="en-US" sz="1400" dirty="0" smtClean="0"/>
          </a:p>
          <a:p>
            <a:pPr lvl="1"/>
            <a:r>
              <a:rPr lang="en-US" sz="1400" dirty="0" smtClean="0"/>
              <a:t>Fit a GLMM model with </a:t>
            </a:r>
            <a:r>
              <a:rPr lang="en-US" sz="1400" dirty="0" err="1" smtClean="0"/>
              <a:t>logit</a:t>
            </a:r>
            <a:r>
              <a:rPr lang="en-US" sz="1400" dirty="0" smtClean="0"/>
              <a:t> link to find out </a:t>
            </a:r>
          </a:p>
          <a:p>
            <a:pPr marL="45720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if there is a significant change of odds of mortality in the past 6 month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7186"/>
              </p:ext>
            </p:extLst>
          </p:nvPr>
        </p:nvGraphicFramePr>
        <p:xfrm>
          <a:off x="7929349" y="529732"/>
          <a:ext cx="3985147" cy="609798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673422"/>
                <a:gridCol w="1311725"/>
              </a:tblGrid>
              <a:tr h="1663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Procedure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(Percent)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19034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Valve </a:t>
                      </a:r>
                      <a:r>
                        <a:rPr lang="en-US" sz="1400" u="none" strike="noStrike" dirty="0">
                          <a:effectLst/>
                        </a:rPr>
                        <a:t>surgery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5053 (19%)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3285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CABG surgery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20899 (81%)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r" fontAlgn="b"/>
                      <a:endParaRPr lang="en-US" sz="1400" u="none" strike="noStrike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Other surgery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 (0%) 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165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Patient’s </a:t>
                      </a:r>
                      <a:r>
                        <a:rPr lang="en-US" sz="1400" b="1" u="none" strike="noStrike" dirty="0">
                          <a:effectLst/>
                        </a:rPr>
                        <a:t>condition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 (0%)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1148 (4%)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7986 (31%)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r" fontAlgn="b"/>
                      <a:endParaRPr lang="en-US" sz="14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15277 (59%)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r" fontAlgn="b"/>
                      <a:endParaRPr lang="en-US" sz="14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1401 (5%)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l" fontAlgn="b"/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 dirty="0" err="1" smtClean="0">
                          <a:effectLst/>
                        </a:rPr>
                        <a:t>Weight,lb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165.96±36.12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l" fontAlgn="b"/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Height</a:t>
                      </a:r>
                      <a:r>
                        <a:rPr lang="en-US" sz="1400" b="1" u="none" strike="noStrike" dirty="0">
                          <a:effectLst/>
                        </a:rPr>
                        <a:t>, inches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65.33±2.62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l" fontAlgn="b"/>
                      <a:endParaRPr lang="en-US" sz="1400" b="1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BMI, kg/cm2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28.23±4.03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l" fontAlgn="b"/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Albumin</a:t>
                      </a:r>
                      <a:r>
                        <a:rPr lang="en-US" sz="1400" b="1" u="none" strike="noStrike" dirty="0">
                          <a:effectLst/>
                        </a:rPr>
                        <a:t>, </a:t>
                      </a:r>
                      <a:r>
                        <a:rPr lang="en-US" sz="1400" b="1" u="none" strike="noStrike" dirty="0" smtClean="0">
                          <a:effectLst/>
                        </a:rPr>
                        <a:t>g/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dL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4.04±0.58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30 days morality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718 (3%)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77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 and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0" y="1267320"/>
            <a:ext cx="4812018" cy="4351338"/>
          </a:xfrm>
        </p:spPr>
        <p:txBody>
          <a:bodyPr>
            <a:noAutofit/>
          </a:bodyPr>
          <a:lstStyle/>
          <a:p>
            <a:r>
              <a:rPr lang="en-US" sz="1600" dirty="0" smtClean="0"/>
              <a:t>No impossible values</a:t>
            </a:r>
          </a:p>
          <a:p>
            <a:r>
              <a:rPr lang="en-US" sz="1600" dirty="0" smtClean="0"/>
              <a:t>Procedure=2, plan to delete</a:t>
            </a:r>
          </a:p>
          <a:p>
            <a:r>
              <a:rPr lang="en-US" sz="1600" dirty="0" smtClean="0"/>
              <a:t>Missing table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BMI ERROR </a:t>
            </a:r>
            <a:r>
              <a:rPr lang="en-US" sz="1600" dirty="0"/>
              <a:t>at 1982JUL-DEC, :</a:t>
            </a:r>
          </a:p>
          <a:p>
            <a:pPr lvl="1"/>
            <a:r>
              <a:rPr lang="en-US" sz="1600" dirty="0" smtClean="0"/>
              <a:t>For </a:t>
            </a:r>
            <a:r>
              <a:rPr lang="en-US" sz="1600" dirty="0"/>
              <a:t>hospital </a:t>
            </a:r>
            <a:r>
              <a:rPr lang="en-US" sz="1600" dirty="0" smtClean="0"/>
              <a:t>1-15, all of the BMI are incorrect</a:t>
            </a:r>
          </a:p>
          <a:p>
            <a:pPr lvl="1"/>
            <a:r>
              <a:rPr lang="en-US" sz="1600" dirty="0" smtClean="0"/>
              <a:t>For Hospital 18, 20, 23, 1 BMI is incorrect per hospital, the </a:t>
            </a:r>
            <a:r>
              <a:rPr lang="en-US" sz="1600" dirty="0" err="1" smtClean="0"/>
              <a:t>percents</a:t>
            </a:r>
            <a:r>
              <a:rPr lang="en-US" sz="1600" dirty="0" smtClean="0"/>
              <a:t> are 1.15%, 1.08% and 0.88%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44900"/>
              </p:ext>
            </p:extLst>
          </p:nvPr>
        </p:nvGraphicFramePr>
        <p:xfrm>
          <a:off x="7264219" y="2355689"/>
          <a:ext cx="2454833" cy="152971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46127"/>
                <a:gridCol w="1208706"/>
              </a:tblGrid>
              <a:tr h="300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Variable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Missing</a:t>
                      </a:r>
                    </a:p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(total=26491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Procedure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2.03%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Patient’s condition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2.52%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Weight,lb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2.51%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Height, inches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BMI, kg/cm ^2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2.51%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Albumin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49.92%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171085" y="3129147"/>
            <a:ext cx="2338675" cy="1624078"/>
            <a:chOff x="945782" y="3875964"/>
            <a:chExt cx="3667161" cy="2570014"/>
          </a:xfrm>
        </p:grpSpPr>
        <p:sp>
          <p:nvSpPr>
            <p:cNvPr id="6" name="Rectangle 5"/>
            <p:cNvSpPr/>
            <p:nvPr/>
          </p:nvSpPr>
          <p:spPr>
            <a:xfrm>
              <a:off x="1091821" y="3875964"/>
              <a:ext cx="3521122" cy="95534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782" y="5455679"/>
              <a:ext cx="3289112" cy="99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The missing pattern of weight, height and BMI are MAR, related to each other</a:t>
              </a:r>
              <a:endParaRPr lang="en-US" sz="1200" dirty="0"/>
            </a:p>
          </p:txBody>
        </p:sp>
        <p:cxnSp>
          <p:nvCxnSpPr>
            <p:cNvPr id="11" name="Elbow Connector 10"/>
            <p:cNvCxnSpPr>
              <a:stCxn id="6" idx="1"/>
              <a:endCxn id="9" idx="1"/>
            </p:cNvCxnSpPr>
            <p:nvPr/>
          </p:nvCxnSpPr>
          <p:spPr>
            <a:xfrm rot="10800000" flipV="1">
              <a:off x="945782" y="4353636"/>
              <a:ext cx="146039" cy="1597193"/>
            </a:xfrm>
            <a:prstGeom prst="bentConnector3">
              <a:avLst>
                <a:gd name="adj1" fmla="val 345453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>
            <a:stCxn id="21" idx="2"/>
          </p:cNvCxnSpPr>
          <p:nvPr/>
        </p:nvCxnSpPr>
        <p:spPr>
          <a:xfrm>
            <a:off x="1477261" y="5374394"/>
            <a:ext cx="6824" cy="4885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53670" y="1706029"/>
            <a:ext cx="6230192" cy="4560454"/>
            <a:chOff x="5728576" y="2016289"/>
            <a:chExt cx="6230192" cy="4560454"/>
          </a:xfrm>
        </p:grpSpPr>
        <p:sp>
          <p:nvSpPr>
            <p:cNvPr id="14" name="Rectangle 13"/>
            <p:cNvSpPr/>
            <p:nvPr/>
          </p:nvSpPr>
          <p:spPr>
            <a:xfrm>
              <a:off x="5810372" y="2016289"/>
              <a:ext cx="6096000" cy="1754326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r>
                <a:rPr lang="en-US" dirty="0"/>
                <a:t>We </a:t>
              </a:r>
              <a:r>
                <a:rPr lang="en-US" dirty="0" smtClean="0"/>
                <a:t>tested </a:t>
              </a:r>
              <a:r>
                <a:rPr lang="en-US" dirty="0"/>
                <a:t>the missing status of each variables verses </a:t>
              </a:r>
              <a:endParaRPr lang="en-US" dirty="0" smtClean="0"/>
            </a:p>
            <a:p>
              <a:pPr marL="342900" indent="-342900">
                <a:buAutoNum type="arabicPeriod"/>
              </a:pPr>
              <a:r>
                <a:rPr lang="en-US" dirty="0" smtClean="0"/>
                <a:t>Other variables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Missing status of other variables 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Manipulation of other variables (the cut point of mixture distribution of weight and the normal range of albumin)</a:t>
              </a:r>
            </a:p>
            <a:p>
              <a:r>
                <a:rPr lang="en-US" dirty="0" smtClean="0"/>
                <a:t>Method: t-test, Wilcoxon-Mann-Whitney, chi-</a:t>
              </a:r>
              <a:r>
                <a:rPr lang="en-US" dirty="0" err="1" smtClean="0"/>
                <a:t>sq</a:t>
              </a:r>
              <a:r>
                <a:rPr lang="en-US" dirty="0" smtClean="0"/>
                <a:t> test and fisher</a:t>
              </a:r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728576" y="4031602"/>
              <a:ext cx="6230192" cy="2545141"/>
              <a:chOff x="5728576" y="4031602"/>
              <a:chExt cx="6230192" cy="2545141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728576" y="4031602"/>
                <a:ext cx="6230192" cy="2545141"/>
                <a:chOff x="5703638" y="1354904"/>
                <a:chExt cx="6230192" cy="2545141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3638" y="1580902"/>
                  <a:ext cx="3076376" cy="2307282"/>
                </a:xfrm>
                <a:prstGeom prst="rect">
                  <a:avLst/>
                </a:prstGeom>
              </p:spPr>
            </p:pic>
            <p:sp>
              <p:nvSpPr>
                <p:cNvPr id="16" name="Content Placeholder 2"/>
                <p:cNvSpPr txBox="1">
                  <a:spLocks/>
                </p:cNvSpPr>
                <p:nvPr/>
              </p:nvSpPr>
              <p:spPr>
                <a:xfrm>
                  <a:off x="5718411" y="1354904"/>
                  <a:ext cx="5445581" cy="67156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200" dirty="0" smtClean="0"/>
                    <a:t>The distribution of albumin, height and BMI are fairly normal, while weight is not</a:t>
                  </a:r>
                </a:p>
              </p:txBody>
            </p:sp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33434" y="1574748"/>
                  <a:ext cx="3100396" cy="2325297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6072137" y="5407655"/>
                <a:ext cx="1160060" cy="27699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Cutpoint</a:t>
                </a:r>
                <a:r>
                  <a:rPr lang="en-US" sz="1200" dirty="0" smtClean="0"/>
                  <a:t>=102</a:t>
                </a:r>
                <a:endParaRPr lang="en-US" sz="1200" dirty="0"/>
              </a:p>
            </p:txBody>
          </p:sp>
        </p:grpSp>
      </p:grpSp>
      <p:cxnSp>
        <p:nvCxnSpPr>
          <p:cNvPr id="37" name="Straight Arrow Connector 36"/>
          <p:cNvCxnSpPr>
            <a:stCxn id="21" idx="2"/>
          </p:cNvCxnSpPr>
          <p:nvPr/>
        </p:nvCxnSpPr>
        <p:spPr>
          <a:xfrm>
            <a:off x="1477261" y="5374394"/>
            <a:ext cx="0" cy="4885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7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trends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2668"/>
            <a:ext cx="4539175" cy="3404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330" y="1612668"/>
            <a:ext cx="4539175" cy="3404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1062" y="1243336"/>
            <a:ext cx="181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44 hospitals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00360" y="1248076"/>
            <a:ext cx="31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Randomly selected 10 hospitals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88174" y="5244474"/>
                <a:ext cx="11903826" cy="9382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1400" dirty="0" smtClean="0"/>
                  <a:t>Find out the change of mortality rate in the past 3 years using mixed model</a:t>
                </a:r>
              </a:p>
              <a:p>
                <a:pPr lvl="1"/>
                <a:r>
                  <a:rPr lang="en-US" sz="1400" dirty="0" smtClean="0"/>
                  <a:t>Find out if there is a significant change of mortality rate in the past 6 month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𝑀𝑜𝑟𝑡𝑎𝑙𝑖𝑡𝑦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𝑟𝑎𝑡𝑒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𝑜𝑟𝑡𝑎𝑙𝑖𝑡𝑦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𝑟𝑎𝑡𝑒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Years</m:t>
                      </m:r>
                      <m:r>
                        <m:rPr>
                          <m:nor/>
                        </m:rPr>
                        <a:rPr lang="en-US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procedures</m:t>
                      </m:r>
                      <m:r>
                        <m:rPr>
                          <m:nor/>
                        </m:rPr>
                        <a:rPr lang="en-US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patient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condition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start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surgery</m:t>
                      </m:r>
                      <m:r>
                        <m:rPr>
                          <m:nor/>
                        </m:rPr>
                        <a:rPr lang="en-US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height</m:t>
                      </m:r>
                      <m:r>
                        <m:rPr>
                          <m:nor/>
                        </m:rPr>
                        <a:rPr lang="en-US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weight</m:t>
                      </m:r>
                      <m:r>
                        <m:rPr>
                          <m:nor/>
                        </m:rPr>
                        <a:rPr lang="en-US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BMI</m:t>
                      </m:r>
                      <m:r>
                        <m:rPr>
                          <m:nor/>
                        </m:rPr>
                        <a:rPr lang="en-US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albumin</m:t>
                      </m:r>
                      <m:r>
                        <m:rPr>
                          <m:nor/>
                        </m:rPr>
                        <a:rPr lang="en-US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h𝑜𝑠𝑝𝑖𝑡𝑎𝑙</m:t>
                      </m:r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74" y="5244474"/>
                <a:ext cx="11903826" cy="938206"/>
              </a:xfrm>
              <a:prstGeom prst="rect">
                <a:avLst/>
              </a:prstGeom>
              <a:blipFill rotWithShape="0">
                <a:blip r:embed="rId4"/>
                <a:stretch>
                  <a:fillRect t="-649" b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95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447</Words>
  <Application>Microsoft Office PowerPoint</Application>
  <PresentationFormat>Widescreen</PresentationFormat>
  <Paragraphs>116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Does Heart Surgeries Mortality Rate Increase in VA hospital?</vt:lpstr>
      <vt:lpstr>Data and plan</vt:lpstr>
      <vt:lpstr>Missing values and patterns</vt:lpstr>
      <vt:lpstr>Data trends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Wenru</dc:creator>
  <cp:lastModifiedBy>Zhou, Wenru</cp:lastModifiedBy>
  <cp:revision>56</cp:revision>
  <dcterms:created xsi:type="dcterms:W3CDTF">2018-11-11T22:26:23Z</dcterms:created>
  <dcterms:modified xsi:type="dcterms:W3CDTF">2018-11-12T19:24:00Z</dcterms:modified>
</cp:coreProperties>
</file>