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"/>
  </p:notesMasterIdLst>
  <p:sldIdLst>
    <p:sldId id="257" r:id="rId2"/>
    <p:sldId id="258" r:id="rId3"/>
    <p:sldId id="263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641"/>
    <p:restoredTop sz="93631"/>
  </p:normalViewPr>
  <p:slideViewPr>
    <p:cSldViewPr snapToGrid="0" snapToObjects="1">
      <p:cViewPr varScale="1">
        <p:scale>
          <a:sx n="105" d="100"/>
          <a:sy n="105" d="100"/>
        </p:scale>
        <p:origin x="54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22DE7-FF97-48A4-8E7B-2EB615A0A2AD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ED544E-CDB0-4D43-95A8-50404D911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819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ED544E-CDB0-4D43-95A8-50404D91114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1433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ED544E-CDB0-4D43-95A8-50404D91114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7094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3BB83-A487-48C3-A8A6-226753098D78}" type="datetime1">
              <a:rPr lang="en-US" smtClean="0"/>
              <a:t>10/17/2018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94D6E-6C01-6F46-B809-5BF366DCA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96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7072F-DD8E-4FD6-89FE-1D57606A443E}" type="datetime1">
              <a:rPr lang="en-US" smtClean="0"/>
              <a:t>10/17/2018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94D6E-6C01-6F46-B809-5BF366DCA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18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249FD-199A-434B-B459-6B67BCFAFC5D}" type="datetime1">
              <a:rPr lang="en-US" smtClean="0"/>
              <a:t>10/17/2018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94D6E-6C01-6F46-B809-5BF366DCAAA3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694230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8CF79-071E-4772-9771-D4E67DB67836}" type="datetime1">
              <a:rPr lang="en-US" smtClean="0"/>
              <a:t>10/17/2018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94D6E-6C01-6F46-B809-5BF366DCA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4650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04585-C7DA-4069-8491-F680173C2740}" type="datetime1">
              <a:rPr lang="en-US" smtClean="0"/>
              <a:t>10/17/2018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94D6E-6C01-6F46-B809-5BF366DCAAA3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120108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34411-12FE-4475-AAB7-D77BAE07C3A0}" type="datetime1">
              <a:rPr lang="en-US" smtClean="0"/>
              <a:t>10/17/2018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94D6E-6C01-6F46-B809-5BF366DCA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8120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75CF3-11CF-4536-A0A3-3167712DA8ED}" type="datetime1">
              <a:rPr lang="en-US" smtClean="0"/>
              <a:t>10/17/2018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94D6E-6C01-6F46-B809-5BF366DCA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8294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BAC96-B083-4653-885C-32FC5E40780A}" type="datetime1">
              <a:rPr lang="en-US" smtClean="0"/>
              <a:t>10/17/2018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94D6E-6C01-6F46-B809-5BF366DCA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244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679D5-0161-480B-9D32-DE10925F7845}" type="datetime1">
              <a:rPr lang="en-US" smtClean="0"/>
              <a:t>10/17/2018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94D6E-6C01-6F46-B809-5BF366DCA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221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BEB12-96C2-4D93-A133-4C2173370B6B}" type="datetime1">
              <a:rPr lang="en-US" smtClean="0"/>
              <a:t>10/17/2018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94D6E-6C01-6F46-B809-5BF366DCA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196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29CDF-2574-42C4-BB5F-5BE408FCC76D}" type="datetime1">
              <a:rPr lang="en-US" smtClean="0"/>
              <a:t>10/17/2018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94D6E-6C01-6F46-B809-5BF366DCA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941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92412-DDD0-4F18-85EB-00A7E986871B}" type="datetime1">
              <a:rPr lang="en-US" smtClean="0"/>
              <a:t>10/17/2018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94D6E-6C01-6F46-B809-5BF366DCA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676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7C8FB-AE57-4FBB-BBC5-321685B54174}" type="datetime1">
              <a:rPr lang="en-US" smtClean="0"/>
              <a:t>10/17/2018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94D6E-6C01-6F46-B809-5BF366DCA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015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2B74C-DBA8-4581-A0DE-7A83ADA1A88E}" type="datetime1">
              <a:rPr lang="en-US" smtClean="0"/>
              <a:t>10/17/2018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94D6E-6C01-6F46-B809-5BF366DCA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517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3BBAE-C3D0-4035-9A40-CFC45D081C55}" type="datetime1">
              <a:rPr lang="en-US" smtClean="0"/>
              <a:t>10/17/2018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94D6E-6C01-6F46-B809-5BF366DCA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882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124C0-8DD5-407D-9A50-070FCFECC0B9}" type="datetime1">
              <a:rPr lang="en-US" smtClean="0"/>
              <a:t>10/17/2018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94D6E-6C01-6F46-B809-5BF366DCA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511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5F77B-8A5C-48C7-BB35-2284747014FB}" type="datetime1">
              <a:rPr lang="en-US" smtClean="0"/>
              <a:t>10/17/2018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9594D6E-6C01-6F46-B809-5BF366DCA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78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5BB4555-5C41-AB4E-AF47-7E61B4A9F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971" y="348113"/>
            <a:ext cx="11008057" cy="1325563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pPr algn="ctr"/>
            <a:r>
              <a:rPr lang="en-US" sz="4000" dirty="0" smtClean="0">
                <a:solidFill>
                  <a:schemeClr val="bg1">
                    <a:lumMod val="50000"/>
                  </a:schemeClr>
                </a:solidFill>
              </a:rPr>
              <a:t>Project2 interim presentation: Linear mixed model with non-normal distribution of random components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US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2400" dirty="0"/>
              <a:t>Speaker: </a:t>
            </a:r>
            <a:r>
              <a:rPr lang="en-US" sz="2400" dirty="0" err="1"/>
              <a:t>Zhou,Wenru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>Group3 members: Zhang, Lingdi; Zhuang, Yaxu</a:t>
            </a:r>
            <a:r>
              <a:rPr lang="en-US" sz="2400" dirty="0"/>
              <a:t>;</a:t>
            </a:r>
            <a:r>
              <a:rPr lang="en-US" sz="2400" dirty="0" smtClean="0"/>
              <a:t> Zhou, Wenru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9B7DB3B7-AA04-EB40-9807-E1F03014FC2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2464939"/>
                <a:ext cx="8596668" cy="3880773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For a linear mixed model Y=X</a:t>
                </a:r>
                <a:r>
                  <a:rPr lang="el-GR" dirty="0" smtClean="0"/>
                  <a:t>β</a:t>
                </a:r>
                <a:r>
                  <a:rPr lang="en-US" dirty="0" smtClean="0"/>
                  <a:t>+</a:t>
                </a:r>
                <a:r>
                  <a:rPr lang="en-US" dirty="0" err="1" smtClean="0"/>
                  <a:t>Zb+E</a:t>
                </a:r>
                <a:r>
                  <a:rPr lang="en-US" dirty="0" smtClean="0"/>
                  <a:t>, usually we have the following assumption: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 smtClean="0"/>
                  <a:t>Our goal is to investigate if </a:t>
                </a:r>
                <a:r>
                  <a:rPr lang="en-US" dirty="0"/>
                  <a:t>the random effects distribution is </a:t>
                </a:r>
                <a:r>
                  <a:rPr lang="en-US" b="1" dirty="0" smtClean="0"/>
                  <a:t>NOT NORMALLY</a:t>
                </a:r>
                <a:r>
                  <a:rPr lang="en-US" dirty="0" smtClean="0"/>
                  <a:t> </a:t>
                </a:r>
                <a:r>
                  <a:rPr lang="en-US" dirty="0"/>
                  <a:t>distributed, </a:t>
                </a:r>
                <a:r>
                  <a:rPr lang="en-US" dirty="0" smtClean="0"/>
                  <a:t>what would happen </a:t>
                </a:r>
                <a:r>
                  <a:rPr lang="en-US" dirty="0"/>
                  <a:t>to</a:t>
                </a:r>
              </a:p>
              <a:p>
                <a:pPr lvl="1"/>
                <a:r>
                  <a:rPr lang="en-US" dirty="0"/>
                  <a:t>E</a:t>
                </a:r>
                <a:r>
                  <a:rPr lang="en-US" dirty="0" smtClean="0"/>
                  <a:t>stimation </a:t>
                </a:r>
                <a:r>
                  <a:rPr lang="en-US" dirty="0"/>
                  <a:t>of fixed effects</a:t>
                </a:r>
                <a:r>
                  <a:rPr lang="en-US" dirty="0">
                    <a:effectLst/>
                  </a:rPr>
                  <a:t> </a:t>
                </a:r>
              </a:p>
              <a:p>
                <a:pPr lvl="1"/>
                <a:r>
                  <a:rPr lang="en-US" dirty="0"/>
                  <a:t>T</a:t>
                </a:r>
                <a:r>
                  <a:rPr lang="en-US" dirty="0" smtClean="0"/>
                  <a:t>he </a:t>
                </a:r>
                <a:r>
                  <a:rPr lang="en-US" dirty="0"/>
                  <a:t>standard errors estimates of the fixed effects </a:t>
                </a:r>
              </a:p>
              <a:p>
                <a:pPr lvl="1"/>
                <a:r>
                  <a:rPr lang="en-US" dirty="0"/>
                  <a:t>T</a:t>
                </a:r>
                <a:r>
                  <a:rPr lang="en-US" dirty="0" smtClean="0"/>
                  <a:t>he Type I/II </a:t>
                </a:r>
                <a:r>
                  <a:rPr lang="en-US" dirty="0"/>
                  <a:t>error for the fixed effects hypothesis testing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9B7DB3B7-AA04-EB40-9807-E1F03014FC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2464939"/>
                <a:ext cx="8596668" cy="3880773"/>
              </a:xfrm>
              <a:blipFill rotWithShape="0">
                <a:blip r:embed="rId3"/>
                <a:stretch>
                  <a:fillRect l="-142" t="-942" r="-2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975668" y="6345712"/>
            <a:ext cx="683339" cy="365125"/>
          </a:xfrm>
        </p:spPr>
        <p:txBody>
          <a:bodyPr/>
          <a:lstStyle/>
          <a:p>
            <a:fld id="{29594D6E-6C01-6F46-B809-5BF366DCAAA3}" type="slidenum">
              <a:rPr lang="en-US" sz="1000" smtClean="0">
                <a:solidFill>
                  <a:schemeClr val="tx1"/>
                </a:solidFill>
              </a:rPr>
              <a:t>1</a:t>
            </a:fld>
            <a:endParaRPr 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0481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A7FFAC6-5999-CE46-BA63-3F88FD4F1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9752" y="353610"/>
            <a:ext cx="8596668" cy="1320800"/>
          </a:xfrm>
        </p:spPr>
        <p:txBody>
          <a:bodyPr>
            <a:normAutofit/>
          </a:bodyPr>
          <a:lstStyle/>
          <a:p>
            <a:r>
              <a:rPr lang="en-US" sz="3600" dirty="0"/>
              <a:t>The case we </a:t>
            </a:r>
            <a:r>
              <a:rPr lang="en-US" sz="3600" dirty="0" smtClean="0"/>
              <a:t>would study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5ABBD12-F1F4-6143-A67D-2DCE70C17F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00162"/>
            <a:ext cx="6720840" cy="4756245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1600" b="1" dirty="0" smtClean="0"/>
              <a:t>Simulation settings:</a:t>
            </a:r>
          </a:p>
          <a:p>
            <a:pPr lvl="1"/>
            <a:r>
              <a:rPr lang="en-US" dirty="0" smtClean="0"/>
              <a:t>3 settings of subjects: </a:t>
            </a:r>
          </a:p>
          <a:p>
            <a:pPr lvl="2"/>
            <a:r>
              <a:rPr lang="en-US" sz="1600" dirty="0" smtClean="0"/>
              <a:t>Number </a:t>
            </a:r>
            <a:r>
              <a:rPr lang="en-US" sz="1600" dirty="0"/>
              <a:t>of subjects </a:t>
            </a:r>
            <a:r>
              <a:rPr lang="en-US" sz="1600" dirty="0" smtClean="0"/>
              <a:t>=20, 200, 1000</a:t>
            </a:r>
          </a:p>
          <a:p>
            <a:pPr lvl="1"/>
            <a:r>
              <a:rPr lang="en-US" dirty="0" smtClean="0"/>
              <a:t>2 settings fixed </a:t>
            </a:r>
            <a:r>
              <a:rPr lang="en-US" dirty="0"/>
              <a:t>components : </a:t>
            </a:r>
          </a:p>
          <a:p>
            <a:pPr lvl="2"/>
            <a:r>
              <a:rPr lang="en-US" sz="1600" dirty="0" smtClean="0"/>
              <a:t>Treatment</a:t>
            </a:r>
          </a:p>
          <a:p>
            <a:pPr lvl="2"/>
            <a:r>
              <a:rPr lang="en-US" sz="1600" dirty="0" smtClean="0"/>
              <a:t>Time (integers): </a:t>
            </a:r>
          </a:p>
          <a:p>
            <a:pPr lvl="3"/>
            <a:r>
              <a:rPr lang="en-US" sz="1600" dirty="0" smtClean="0"/>
              <a:t>0 </a:t>
            </a:r>
            <a:r>
              <a:rPr lang="en-US" sz="1600" dirty="0"/>
              <a:t>to </a:t>
            </a:r>
            <a:r>
              <a:rPr lang="en-US" sz="1600" dirty="0" smtClean="0"/>
              <a:t>4 </a:t>
            </a:r>
          </a:p>
          <a:p>
            <a:pPr lvl="3"/>
            <a:r>
              <a:rPr lang="en-US" sz="1600" dirty="0" smtClean="0"/>
              <a:t>0 </a:t>
            </a:r>
            <a:r>
              <a:rPr lang="en-US" sz="1600" dirty="0"/>
              <a:t>to 9 </a:t>
            </a:r>
            <a:endParaRPr lang="en-US" sz="1600" dirty="0" smtClean="0"/>
          </a:p>
          <a:p>
            <a:pPr lvl="2"/>
            <a:r>
              <a:rPr lang="en-US" sz="1600" dirty="0" smtClean="0"/>
              <a:t>An </a:t>
            </a:r>
            <a:r>
              <a:rPr lang="en-US" sz="1600" dirty="0"/>
              <a:t>interaction between time and </a:t>
            </a:r>
            <a:r>
              <a:rPr lang="en-US" sz="1600" dirty="0" smtClean="0"/>
              <a:t>treatment</a:t>
            </a:r>
          </a:p>
          <a:p>
            <a:pPr lvl="1"/>
            <a:r>
              <a:rPr lang="en-US" dirty="0" smtClean="0"/>
              <a:t>2 kinds distribution:</a:t>
            </a:r>
          </a:p>
          <a:p>
            <a:pPr lvl="2"/>
            <a:r>
              <a:rPr lang="en-US" sz="1600" dirty="0" smtClean="0"/>
              <a:t>Error: Independent </a:t>
            </a:r>
            <a:r>
              <a:rPr lang="en-US" sz="1600" dirty="0"/>
              <a:t>and identically </a:t>
            </a:r>
            <a:r>
              <a:rPr lang="en-US" sz="1600" dirty="0" smtClean="0"/>
              <a:t>normal distribution</a:t>
            </a:r>
          </a:p>
          <a:p>
            <a:pPr lvl="2"/>
            <a:r>
              <a:rPr lang="en-US" sz="1600" dirty="0" smtClean="0"/>
              <a:t>Random </a:t>
            </a:r>
            <a:r>
              <a:rPr lang="en-US" sz="1600" dirty="0"/>
              <a:t>components: </a:t>
            </a:r>
          </a:p>
          <a:p>
            <a:pPr lvl="3"/>
            <a:r>
              <a:rPr lang="en-US" sz="1600" dirty="0" smtClean="0"/>
              <a:t>Skewed: log normal distribution</a:t>
            </a:r>
            <a:endParaRPr lang="en-US" sz="1600" dirty="0"/>
          </a:p>
          <a:p>
            <a:pPr lvl="3"/>
            <a:r>
              <a:rPr lang="en-US" sz="1600" dirty="0" smtClean="0"/>
              <a:t>Mixture: mixed two normal distribution</a:t>
            </a:r>
          </a:p>
          <a:p>
            <a:pPr marL="742950" lvl="2" indent="-342900"/>
            <a:r>
              <a:rPr lang="en-US" sz="1600" dirty="0" smtClean="0"/>
              <a:t>500 number of simulation for </a:t>
            </a:r>
            <a:r>
              <a:rPr lang="en-US" sz="1600" dirty="0"/>
              <a:t>each </a:t>
            </a:r>
            <a:r>
              <a:rPr lang="en-US" sz="1600" dirty="0" smtClean="0"/>
              <a:t>setting</a:t>
            </a:r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975668" y="6345712"/>
            <a:ext cx="683339" cy="365125"/>
          </a:xfrm>
        </p:spPr>
        <p:txBody>
          <a:bodyPr/>
          <a:lstStyle/>
          <a:p>
            <a:r>
              <a:rPr lang="en-US" sz="1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xmlns="" id="{B5ABBD12-F1F4-6143-A67D-2DCE70C17F44}"/>
              </a:ext>
            </a:extLst>
          </p:cNvPr>
          <p:cNvSpPr txBox="1">
            <a:spLocks/>
          </p:cNvSpPr>
          <p:nvPr/>
        </p:nvSpPr>
        <p:spPr>
          <a:xfrm>
            <a:off x="6354560" y="1218441"/>
            <a:ext cx="5837440" cy="11132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en-US" sz="1600" b="1" dirty="0" smtClean="0"/>
              <a:t>Analyses</a:t>
            </a:r>
            <a:r>
              <a:rPr lang="en-US" sz="1600" b="1" dirty="0"/>
              <a:t>: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b="1" dirty="0" smtClean="0"/>
              <a:t>2 </a:t>
            </a:r>
            <a:r>
              <a:rPr lang="en-US" sz="1600" b="1" dirty="0"/>
              <a:t>kinds </a:t>
            </a:r>
            <a:r>
              <a:rPr lang="en-US" sz="1600" b="1" dirty="0" smtClean="0"/>
              <a:t>linear mixed models: </a:t>
            </a:r>
            <a:endParaRPr lang="en-US" sz="1600" b="1" dirty="0"/>
          </a:p>
          <a:p>
            <a:pPr lvl="1"/>
            <a:r>
              <a:rPr lang="en-US" dirty="0"/>
              <a:t>Random intercept </a:t>
            </a:r>
            <a:r>
              <a:rPr lang="en-US" dirty="0" smtClean="0"/>
              <a:t>model</a:t>
            </a:r>
            <a:endParaRPr lang="en-US" dirty="0"/>
          </a:p>
          <a:p>
            <a:pPr lvl="1"/>
            <a:r>
              <a:rPr lang="en-US" dirty="0"/>
              <a:t>Random intercept and slope </a:t>
            </a:r>
            <a:r>
              <a:rPr lang="en-US" dirty="0" smtClean="0"/>
              <a:t>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46941913"/>
                  </p:ext>
                </p:extLst>
              </p:nvPr>
            </p:nvGraphicFramePr>
            <p:xfrm>
              <a:off x="6354560" y="2868960"/>
              <a:ext cx="5505208" cy="3472117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711484"/>
                    <a:gridCol w="1272964"/>
                    <a:gridCol w="1348569"/>
                    <a:gridCol w="1172191"/>
                  </a:tblGrid>
                  <a:tr h="95250">
                    <a:tc gridSpan="4">
                      <a:txBody>
                        <a:bodyPr/>
                        <a:lstStyle/>
                        <a:p>
                          <a:pPr marL="0" algn="ctr" defTabSz="457200" rtl="0" eaLnBrk="1" fontAlgn="b" latinLnBrk="0" hangingPunct="1"/>
                          <a:r>
                            <a:rPr lang="en-US" sz="1200" u="none" strike="noStrike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Simulation settings (simulation number =500)</a:t>
                          </a:r>
                          <a:endParaRPr lang="en-US" sz="1200" u="none" strike="noStrike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/>
                    </a:tc>
                    <a:tc hMerge="1">
                      <a:txBody>
                        <a:bodyPr/>
                        <a:lstStyle/>
                        <a:p>
                          <a:pPr algn="ctr" fontAlgn="b"/>
                          <a:endParaRPr lang="en-US" sz="1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b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200" u="none" strike="noStrike" dirty="0">
                              <a:effectLst/>
                            </a:rPr>
                            <a:t>Items</a:t>
                          </a:r>
                          <a:endParaRPr lang="en-US" sz="12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b"/>
                    </a:tc>
                    <a:tc gridSpan="3"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u="none" strike="noStrike" dirty="0">
                              <a:effectLst/>
                            </a:rPr>
                            <a:t>Values</a:t>
                          </a:r>
                          <a:endParaRPr lang="en-US" sz="12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b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190500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200" u="none" strike="noStrike" dirty="0">
                              <a:effectLst/>
                            </a:rPr>
                            <a:t>Subject size </a:t>
                          </a:r>
                          <a:endParaRPr lang="en-US" sz="12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u="none" strike="noStrike">
                              <a:effectLst/>
                            </a:rPr>
                            <a:t>20</a:t>
                          </a:r>
                          <a:endParaRPr lang="en-US" sz="12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u="none" strike="noStrike">
                              <a:effectLst/>
                            </a:rPr>
                            <a:t>200</a:t>
                          </a:r>
                          <a:endParaRPr lang="en-US" sz="12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u="none" strike="noStrike">
                              <a:effectLst/>
                            </a:rPr>
                            <a:t>1000</a:t>
                          </a:r>
                          <a:endParaRPr lang="en-US" sz="12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b"/>
                    </a:tc>
                  </a:tr>
                  <a:tr h="190500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200" u="none" strike="noStrike" dirty="0">
                              <a:effectLst/>
                            </a:rPr>
                            <a:t>time points</a:t>
                          </a:r>
                          <a:endParaRPr lang="en-US" sz="12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b"/>
                    </a:tc>
                    <a:tc gridSpan="3"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u="none" strike="noStrike">
                              <a:effectLst/>
                            </a:rPr>
                            <a:t>0~4, 0~9</a:t>
                          </a:r>
                          <a:endParaRPr lang="en-US" sz="12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b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190500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200" u="none" strike="noStrike" dirty="0">
                              <a:effectLst/>
                            </a:rPr>
                            <a:t>Sample size</a:t>
                          </a:r>
                          <a:endParaRPr lang="en-US" sz="12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u="none" strike="noStrike" dirty="0">
                              <a:effectLst/>
                            </a:rPr>
                            <a:t>100, 200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u="none" strike="noStrike">
                              <a:effectLst/>
                            </a:rPr>
                            <a:t>1000, 2000</a:t>
                          </a:r>
                          <a:endParaRPr lang="en-US" sz="12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u="none" strike="noStrike">
                              <a:effectLst/>
                            </a:rPr>
                            <a:t>5000, 10000</a:t>
                          </a:r>
                          <a:endParaRPr lang="en-US" sz="12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b"/>
                    </a:tc>
                  </a:tr>
                  <a:tr h="190500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200" u="none" strike="noStrike">
                              <a:effectLst/>
                            </a:rPr>
                            <a:t>Intercept</a:t>
                          </a:r>
                          <a:endParaRPr lang="en-US" sz="1200" b="1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b"/>
                    </a:tc>
                    <a:tc gridSpan="3"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u="none" strike="noStrike" dirty="0">
                              <a:effectLst/>
                            </a:rPr>
                            <a:t>2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b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190500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200" u="none" strike="noStrike">
                              <a:effectLst/>
                            </a:rPr>
                            <a:t>Time</a:t>
                          </a:r>
                          <a:endParaRPr lang="en-US" sz="1200" b="1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b"/>
                    </a:tc>
                    <a:tc gridSpan="3"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u="none" strike="noStrike" dirty="0">
                              <a:effectLst/>
                            </a:rPr>
                            <a:t>0.5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b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190500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200" u="none" strike="noStrike" dirty="0" smtClean="0">
                              <a:effectLst/>
                            </a:rPr>
                            <a:t>Treatment</a:t>
                          </a:r>
                          <a:endParaRPr lang="en-US" sz="12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b"/>
                    </a:tc>
                    <a:tc gridSpan="3"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u="none" strike="noStrike" dirty="0">
                              <a:effectLst/>
                            </a:rPr>
                            <a:t>1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b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190500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200" u="none" strike="noStrike" dirty="0" smtClean="0">
                              <a:effectLst/>
                            </a:rPr>
                            <a:t>Treatment*time</a:t>
                          </a:r>
                          <a:endParaRPr lang="en-US" sz="12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b"/>
                    </a:tc>
                    <a:tc gridSpan="3"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u="none" strike="noStrike" dirty="0">
                              <a:effectLst/>
                            </a:rPr>
                            <a:t>0.25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b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190500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200" u="none" strike="noStrike" dirty="0">
                              <a:effectLst/>
                            </a:rPr>
                            <a:t>Error</a:t>
                          </a:r>
                          <a:endParaRPr lang="en-US" sz="12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b"/>
                    </a:tc>
                    <a:tc gridSpan="3"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u="none" strike="noStrike" dirty="0">
                              <a:effectLst/>
                            </a:rPr>
                            <a:t>N(0.3)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b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190500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200" u="none" strike="noStrike" dirty="0" smtClean="0">
                              <a:effectLst/>
                            </a:rPr>
                            <a:t>Random</a:t>
                          </a:r>
                          <a:r>
                            <a:rPr lang="en-US" sz="1200" u="none" strike="noStrike" baseline="0" dirty="0" smtClean="0">
                              <a:effectLst/>
                            </a:rPr>
                            <a:t> </a:t>
                          </a:r>
                          <a:r>
                            <a:rPr lang="en-US" sz="1200" u="none" strike="noStrike" dirty="0" smtClean="0">
                              <a:effectLst/>
                            </a:rPr>
                            <a:t>components</a:t>
                          </a:r>
                        </a:p>
                        <a:p>
                          <a:pPr algn="l" fontAlgn="b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200" kern="1200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  <m:r>
                                  <a:rPr lang="en-US" sz="1200" u="none" strike="noStrike" kern="12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𝑎𝑛𝑑𝑜𝑚</m:t>
                                </m:r>
                                <m:r>
                                  <a:rPr lang="en-US" sz="1200" u="none" strike="noStrike" kern="12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200" u="none" strike="noStrike" kern="12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𝑖𝑛𝑡𝑒𝑟𝑐𝑒𝑝𝑡</m:t>
                                </m:r>
                                <m:r>
                                  <a:rPr lang="en-US" sz="1200" u="none" strike="noStrike" kern="12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sz="1200" i="1" u="none" strike="noStrike" kern="120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u="none" strike="noStrike" kern="120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1200" u="none" strike="noStrike" kern="120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en-US" sz="1200" u="none" strike="noStrike" kern="120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u="none" strike="noStrike" kern="1200" dirty="0" smtClean="0">
                            <a:effectLst/>
                          </a:endParaRPr>
                        </a:p>
                        <a:p>
                          <a:pPr algn="l" fontAlgn="b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200" kern="1200" smtClean="0">
                                    <a:latin typeface="Cambria Math" panose="02040503050406030204" pitchFamily="18" charset="0"/>
                                  </a:rPr>
                                  <m:t>𝑅𝑎𝑛𝑑𝑜𝑚</m:t>
                                </m:r>
                                <m:r>
                                  <a:rPr lang="en-US" sz="1200" kern="12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200" kern="1200" smtClean="0">
                                    <a:latin typeface="Cambria Math" panose="02040503050406030204" pitchFamily="18" charset="0"/>
                                  </a:rPr>
                                  <m:t>𝑠𝑙𝑜𝑝𝑒</m:t>
                                </m:r>
                                <m:r>
                                  <a:rPr lang="en-US" sz="1200" kern="12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sz="1200" i="1" kern="120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kern="120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1200" kern="120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u="none" strike="noStrike" dirty="0" smtClean="0">
                            <a:effectLst/>
                          </a:endParaRPr>
                        </a:p>
                        <a:p>
                          <a:pPr algn="ctr" fontAlgn="b"/>
                          <a:r>
                            <a:rPr lang="en-US" sz="1100" u="none" strike="noStrike" dirty="0" err="1" smtClean="0">
                              <a:effectLst/>
                            </a:rPr>
                            <a:t>i</a:t>
                          </a:r>
                          <a:r>
                            <a:rPr lang="en-US" sz="1100" u="none" strike="noStrike" baseline="0" dirty="0" smtClean="0">
                              <a:effectLst/>
                            </a:rPr>
                            <a:t> represents each subjects</a:t>
                          </a:r>
                          <a:endParaRPr lang="en-US" sz="1100" u="none" strike="noStrike" dirty="0" smtClean="0">
                            <a:effectLst/>
                          </a:endParaRPr>
                        </a:p>
                        <a:p>
                          <a:pPr algn="ctr" fontAlgn="b"/>
                          <a:endParaRPr lang="en-US" sz="12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b"/>
                    </a:tc>
                    <a:tc gridSpan="3"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200" kern="1200" dirty="0" smtClean="0"/>
                            <a:t>Skewd:</a:t>
                          </a:r>
                          <a:r>
                            <a:rPr lang="en-US" sz="1200" kern="1200" baseline="0" dirty="0" smtClean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200" i="1" kern="120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kern="1200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1200" kern="120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lang="en-US" sz="1200" kern="120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200" kern="1200" dirty="0" smtClean="0"/>
                            <a:t>~</a:t>
                          </a:r>
                          <a14:m>
                            <m:oMath xmlns:m="http://schemas.openxmlformats.org/officeDocument/2006/math">
                              <m:func>
                                <m:funcPr>
                                  <m:ctrlPr>
                                    <a:rPr lang="en-US" sz="1200" i="1" kern="1200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1200" kern="1200" dirty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sz="1200" kern="1200" dirty="0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</m:func>
                              <m:r>
                                <a:rPr lang="en-US" sz="1200" kern="1200" dirty="0" smtClean="0">
                                  <a:latin typeface="Cambria Math" panose="02040503050406030204" pitchFamily="18" charset="0"/>
                                </a:rPr>
                                <m:t>(5,3)</m:t>
                              </m:r>
                            </m:oMath>
                          </a14:m>
                          <a:endParaRPr lang="en-US" sz="1200" u="none" strike="noStrike" dirty="0" smtClean="0">
                            <a:effectLst/>
                          </a:endParaRPr>
                        </a:p>
                        <a:p>
                          <a:pPr algn="l" fontAlgn="b"/>
                          <a:endParaRPr lang="en-US" sz="1200" u="none" strike="noStrike" dirty="0" smtClean="0">
                            <a:effectLst/>
                          </a:endParaRPr>
                        </a:p>
                        <a:p>
                          <a:pPr algn="l" fontAlgn="b"/>
                          <a:r>
                            <a:rPr lang="en-US" sz="1200" kern="1200" dirty="0" err="1" smtClean="0"/>
                            <a:t>Skewd</a:t>
                          </a:r>
                          <a:r>
                            <a:rPr lang="en-US" sz="1200" kern="1200" dirty="0" smtClean="0"/>
                            <a:t>:</a:t>
                          </a:r>
                          <a:r>
                            <a:rPr lang="en-US" sz="1200" kern="1200" baseline="0" dirty="0" smtClean="0"/>
                            <a:t>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1200" i="1" kern="120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type m:val="noBar"/>
                                      <m:ctrlPr>
                                        <a:rPr lang="en-US" sz="1200" i="1" kern="120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sz="1200" i="1" kern="120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200" kern="1200" smtClean="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sz="1200" kern="1200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  <m:r>
                                            <a:rPr lang="en-US" sz="1200" kern="1200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sz="1200" i="1" kern="120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200" kern="120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sz="1200" kern="1200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oMath>
                          </a14:m>
                          <a:r>
                            <a:rPr lang="en-US" sz="1200" kern="1200" dirty="0" smtClean="0"/>
                            <a:t>~</a:t>
                          </a:r>
                          <a14:m>
                            <m:oMath xmlns:m="http://schemas.openxmlformats.org/officeDocument/2006/math">
                              <m:func>
                                <m:funcPr>
                                  <m:ctrlPr>
                                    <a:rPr lang="en-US" sz="1200" i="1" kern="1200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1200" kern="1200" dirty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sz="1200" kern="1200" dirty="0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</m:func>
                              <m:r>
                                <a:rPr lang="en-US" sz="1200" kern="1200" dirty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d>
                                <m:dPr>
                                  <m:ctrlPr>
                                    <a:rPr lang="en-US" sz="1200" i="1" kern="120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type m:val="noBar"/>
                                      <m:ctrlPr>
                                        <a:rPr lang="en-US" sz="1200" i="1" kern="120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200" kern="1200" smtClean="0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num>
                                    <m:den>
                                      <m:r>
                                        <a:rPr lang="en-US" sz="1200" kern="1200" smtClean="0">
                                          <a:latin typeface="Cambria Math" panose="02040503050406030204" pitchFamily="18" charset="0"/>
                                        </a:rPr>
                                        <m:t>6</m:t>
                                      </m:r>
                                    </m:den>
                                  </m:f>
                                </m:e>
                              </m:d>
                            </m:oMath>
                          </a14:m>
                          <a:r>
                            <a:rPr lang="en-US" sz="1200" kern="1200" dirty="0" smtClean="0"/>
                            <a:t>,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1200" i="1" kern="1200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type m:val="noBar"/>
                                      <m:ctrlPr>
                                        <a:rPr lang="en-US" sz="1200" i="1" kern="1200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200" kern="1200" dirty="0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num>
                                    <m:den>
                                      <m:r>
                                        <a:rPr lang="en-US" sz="1200" kern="1200" dirty="0" smtClean="0">
                                          <a:latin typeface="Cambria Math" panose="02040503050406030204" pitchFamily="18" charset="0"/>
                                        </a:rPr>
                                        <m:t>1.5</m:t>
                                      </m:r>
                                    </m:den>
                                  </m:f>
                                  <m:r>
                                    <a:rPr lang="en-US" sz="1200" kern="1200" dirty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f>
                                    <m:fPr>
                                      <m:type m:val="noBar"/>
                                      <m:ctrlPr>
                                        <a:rPr lang="en-US" sz="1200" i="1" kern="1200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200" kern="1200" dirty="0" smtClean="0">
                                          <a:latin typeface="Cambria Math" panose="02040503050406030204" pitchFamily="18" charset="0"/>
                                        </a:rPr>
                                        <m:t>1.5</m:t>
                                      </m:r>
                                    </m:num>
                                    <m:den>
                                      <m:r>
                                        <a:rPr lang="en-US" sz="1200" kern="1200" dirty="0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lang="en-US" sz="1200" kern="1200" dirty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sz="1200" u="none" strike="noStrike" dirty="0" smtClean="0">
                            <a:effectLst/>
                          </a:endParaRPr>
                        </a:p>
                        <a:p>
                          <a:pPr algn="l" fontAlgn="b"/>
                          <a:endParaRPr lang="en-US" sz="1200" u="none" strike="noStrike" kern="1200" dirty="0" smtClean="0">
                            <a:effectLst/>
                          </a:endParaRPr>
                        </a:p>
                        <a:p>
                          <a:pPr algn="l" fontAlgn="b"/>
                          <a:r>
                            <a:rPr lang="en-US" sz="1200" kern="1200" dirty="0" smtClean="0"/>
                            <a:t>Mixture: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200" i="1" kern="120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kern="1200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1200" kern="120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lang="en-US" sz="1200" kern="120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200" kern="1200" dirty="0" smtClean="0"/>
                            <a:t>~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sz="1200" i="1" kern="1200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200" kern="1200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1200" kern="1200" dirty="0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  <m:r>
                                <a:rPr lang="en-US" sz="1200" kern="1200" dirty="0" smtClean="0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sz="1200" kern="1200" dirty="0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d>
                                <m:dPr>
                                  <m:ctrlPr>
                                    <a:rPr lang="en-US" sz="1200" i="1" kern="1200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200" kern="1200" dirty="0" smtClean="0">
                                      <a:latin typeface="Cambria Math" panose="02040503050406030204" pitchFamily="18" charset="0"/>
                                    </a:rPr>
                                    <m:t>0,3</m:t>
                                  </m:r>
                                </m:e>
                              </m:d>
                              <m:r>
                                <a:rPr lang="en-US" sz="1200" kern="1200" dirty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1200" i="1" kern="1200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200" kern="1200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US" sz="1200" kern="1200" dirty="0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  <m:r>
                                <a:rPr lang="en-US" sz="1200" kern="1200" dirty="0" smtClean="0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sz="1200" kern="1200" dirty="0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sz="1200" kern="1200" dirty="0" smtClean="0">
                                  <a:latin typeface="Cambria Math" panose="02040503050406030204" pitchFamily="18" charset="0"/>
                                </a:rPr>
                                <m:t>(0,6)</m:t>
                              </m:r>
                            </m:oMath>
                          </a14:m>
                          <a:endParaRPr lang="en-US" sz="1200" u="none" strike="noStrike" dirty="0" smtClean="0">
                            <a:effectLst/>
                          </a:endParaRPr>
                        </a:p>
                        <a:p>
                          <a:pPr algn="l" fontAlgn="b"/>
                          <a:endParaRPr lang="en-US" sz="1200" u="none" strike="noStrike" dirty="0" smtClean="0">
                            <a:effectLst/>
                          </a:endParaRPr>
                        </a:p>
                        <a:p>
                          <a:pPr algn="l" fontAlgn="b"/>
                          <a:r>
                            <a:rPr lang="en-US" sz="1200" kern="1200" dirty="0" smtClean="0"/>
                            <a:t>Mixture: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1200" i="1" kern="120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type m:val="noBar"/>
                                      <m:ctrlPr>
                                        <a:rPr lang="en-US" sz="1200" i="1" kern="120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sz="1200" i="1" kern="120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200" kern="1200" smtClean="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sz="1200" kern="1200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  <m:r>
                                            <a:rPr lang="en-US" sz="1200" kern="1200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sz="1200" i="1" kern="120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200" kern="120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sz="1200" kern="1200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oMath>
                          </a14:m>
                          <a:r>
                            <a:rPr lang="en-US" sz="1200" kern="1200" dirty="0" smtClean="0"/>
                            <a:t>~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sz="1200" i="1" kern="1200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200" kern="1200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1200" kern="1200" dirty="0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  <m:r>
                                <a:rPr lang="en-US" sz="1200" kern="1200" dirty="0" smtClean="0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sz="1200" kern="1200" dirty="0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sz="1200" kern="1200" dirty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d>
                                <m:dPr>
                                  <m:ctrlPr>
                                    <a:rPr lang="en-US" sz="1200" i="1" kern="120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type m:val="noBar"/>
                                      <m:ctrlPr>
                                        <a:rPr lang="en-US" sz="1200" i="1" kern="120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200" kern="1200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num>
                                    <m:den>
                                      <m:r>
                                        <a:rPr lang="en-US" sz="1200" kern="1200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den>
                                  </m:f>
                                </m:e>
                              </m:d>
                            </m:oMath>
                          </a14:m>
                          <a:r>
                            <a:rPr lang="en-US" sz="1200" kern="1200" dirty="0" smtClean="0"/>
                            <a:t>,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1200" i="1" kern="1200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type m:val="noBar"/>
                                      <m:ctrlPr>
                                        <a:rPr lang="en-US" sz="1200" i="1" kern="1200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200" kern="1200" dirty="0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num>
                                    <m:den>
                                      <m:r>
                                        <a:rPr lang="en-US" sz="1200" kern="1200" dirty="0" smtClean="0">
                                          <a:latin typeface="Cambria Math" panose="02040503050406030204" pitchFamily="18" charset="0"/>
                                        </a:rPr>
                                        <m:t>1.5</m:t>
                                      </m:r>
                                    </m:den>
                                  </m:f>
                                  <m:r>
                                    <a:rPr lang="en-US" sz="1200" kern="1200" dirty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f>
                                    <m:fPr>
                                      <m:type m:val="noBar"/>
                                      <m:ctrlPr>
                                        <a:rPr lang="en-US" sz="1200" i="1" kern="1200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200" kern="1200" dirty="0" smtClean="0">
                                          <a:latin typeface="Cambria Math" panose="02040503050406030204" pitchFamily="18" charset="0"/>
                                        </a:rPr>
                                        <m:t>1.5</m:t>
                                      </m:r>
                                    </m:num>
                                    <m:den>
                                      <m:r>
                                        <a:rPr lang="en-US" sz="1200" kern="1200" dirty="0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lang="en-US" sz="1200" kern="1200" dirty="0" smtClean="0">
                                  <a:latin typeface="Cambria Math" panose="02040503050406030204" pitchFamily="18" charset="0"/>
                                </a:rPr>
                                <m:t>)+</m:t>
                              </m:r>
                              <m:f>
                                <m:fPr>
                                  <m:ctrlPr>
                                    <a:rPr lang="en-US" sz="1200" i="1" kern="1200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200" kern="1200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US" sz="1200" kern="1200" dirty="0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  <m:r>
                                <a:rPr lang="en-US" sz="1200" kern="1200" dirty="0" smtClean="0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sz="1200" kern="1200" dirty="0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sz="1200" kern="1200" dirty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d>
                                <m:dPr>
                                  <m:ctrlPr>
                                    <a:rPr lang="en-US" sz="1200" i="1" kern="120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type m:val="noBar"/>
                                      <m:ctrlPr>
                                        <a:rPr lang="en-US" sz="1200" i="1" kern="120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200" kern="1200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num>
                                    <m:den>
                                      <m:r>
                                        <a:rPr lang="en-US" sz="1200" kern="1200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den>
                                  </m:f>
                                </m:e>
                              </m:d>
                            </m:oMath>
                          </a14:m>
                          <a:r>
                            <a:rPr lang="en-US" sz="1200" kern="1200" dirty="0" smtClean="0"/>
                            <a:t>,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1200" i="1" kern="1200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type m:val="noBar"/>
                                      <m:ctrlPr>
                                        <a:rPr lang="en-US" sz="1200" i="1" kern="1200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200" kern="1200" dirty="0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num>
                                    <m:den>
                                      <m:r>
                                        <a:rPr lang="en-US" sz="1200" kern="1200" dirty="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den>
                                  </m:f>
                                  <m:r>
                                    <a:rPr lang="en-US" sz="1200" kern="1200" dirty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f>
                                    <m:fPr>
                                      <m:type m:val="noBar"/>
                                      <m:ctrlPr>
                                        <a:rPr lang="en-US" sz="1200" i="1" kern="1200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200" kern="1200" dirty="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sz="1200" kern="1200" dirty="0" smtClean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lang="en-US" sz="1200" kern="1200" dirty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sz="1200" kern="1200" dirty="0" smtClean="0"/>
                            <a:t> 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b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46941913"/>
                  </p:ext>
                </p:extLst>
              </p:nvPr>
            </p:nvGraphicFramePr>
            <p:xfrm>
              <a:off x="6354560" y="2868960"/>
              <a:ext cx="5505208" cy="3476752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711484"/>
                    <a:gridCol w="1272964"/>
                    <a:gridCol w="1348569"/>
                    <a:gridCol w="1172191"/>
                  </a:tblGrid>
                  <a:tr h="192405">
                    <a:tc gridSpan="4">
                      <a:txBody>
                        <a:bodyPr/>
                        <a:lstStyle/>
                        <a:p>
                          <a:pPr marL="0" algn="ctr" defTabSz="457200" rtl="0" eaLnBrk="1" fontAlgn="b" latinLnBrk="0" hangingPunct="1"/>
                          <a:r>
                            <a:rPr lang="en-US" sz="1200" u="none" strike="noStrike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Simulation settings (simulation number =500)</a:t>
                          </a:r>
                          <a:endParaRPr lang="en-US" sz="1200" u="none" strike="noStrike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/>
                    </a:tc>
                    <a:tc hMerge="1">
                      <a:txBody>
                        <a:bodyPr/>
                        <a:lstStyle/>
                        <a:p>
                          <a:pPr algn="ctr" fontAlgn="b"/>
                          <a:endParaRPr lang="en-US" sz="1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b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192405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200" u="none" strike="noStrike" dirty="0">
                              <a:effectLst/>
                            </a:rPr>
                            <a:t>Items</a:t>
                          </a:r>
                          <a:endParaRPr lang="en-US" sz="12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b"/>
                    </a:tc>
                    <a:tc gridSpan="3"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u="none" strike="noStrike" dirty="0">
                              <a:effectLst/>
                            </a:rPr>
                            <a:t>Values</a:t>
                          </a:r>
                          <a:endParaRPr lang="en-US" sz="12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b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192405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200" u="none" strike="noStrike" dirty="0">
                              <a:effectLst/>
                            </a:rPr>
                            <a:t>Subject size </a:t>
                          </a:r>
                          <a:endParaRPr lang="en-US" sz="12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u="none" strike="noStrike">
                              <a:effectLst/>
                            </a:rPr>
                            <a:t>20</a:t>
                          </a:r>
                          <a:endParaRPr lang="en-US" sz="12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u="none" strike="noStrike">
                              <a:effectLst/>
                            </a:rPr>
                            <a:t>200</a:t>
                          </a:r>
                          <a:endParaRPr lang="en-US" sz="12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u="none" strike="noStrike">
                              <a:effectLst/>
                            </a:rPr>
                            <a:t>1000</a:t>
                          </a:r>
                          <a:endParaRPr lang="en-US" sz="12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b"/>
                    </a:tc>
                  </a:tr>
                  <a:tr h="192405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200" u="none" strike="noStrike" dirty="0">
                              <a:effectLst/>
                            </a:rPr>
                            <a:t>time points</a:t>
                          </a:r>
                          <a:endParaRPr lang="en-US" sz="12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b"/>
                    </a:tc>
                    <a:tc gridSpan="3"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u="none" strike="noStrike">
                              <a:effectLst/>
                            </a:rPr>
                            <a:t>0~4, 0~9</a:t>
                          </a:r>
                          <a:endParaRPr lang="en-US" sz="12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b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192405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200" u="none" strike="noStrike" dirty="0">
                              <a:effectLst/>
                            </a:rPr>
                            <a:t>Sample size</a:t>
                          </a:r>
                          <a:endParaRPr lang="en-US" sz="12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u="none" strike="noStrike" dirty="0">
                              <a:effectLst/>
                            </a:rPr>
                            <a:t>100, 200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u="none" strike="noStrike">
                              <a:effectLst/>
                            </a:rPr>
                            <a:t>1000, 2000</a:t>
                          </a:r>
                          <a:endParaRPr lang="en-US" sz="12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u="none" strike="noStrike">
                              <a:effectLst/>
                            </a:rPr>
                            <a:t>5000, 10000</a:t>
                          </a:r>
                          <a:endParaRPr lang="en-US" sz="12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b"/>
                    </a:tc>
                  </a:tr>
                  <a:tr h="192405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200" u="none" strike="noStrike">
                              <a:effectLst/>
                            </a:rPr>
                            <a:t>Intercept</a:t>
                          </a:r>
                          <a:endParaRPr lang="en-US" sz="1200" b="1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b"/>
                    </a:tc>
                    <a:tc gridSpan="3"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u="none" strike="noStrike" dirty="0">
                              <a:effectLst/>
                            </a:rPr>
                            <a:t>2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b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192405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200" u="none" strike="noStrike">
                              <a:effectLst/>
                            </a:rPr>
                            <a:t>Time</a:t>
                          </a:r>
                          <a:endParaRPr lang="en-US" sz="1200" b="1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b"/>
                    </a:tc>
                    <a:tc gridSpan="3"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u="none" strike="noStrike" dirty="0">
                              <a:effectLst/>
                            </a:rPr>
                            <a:t>0.5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b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192405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200" u="none" strike="noStrike" dirty="0" smtClean="0">
                              <a:effectLst/>
                            </a:rPr>
                            <a:t>Treatment</a:t>
                          </a:r>
                          <a:endParaRPr lang="en-US" sz="12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b"/>
                    </a:tc>
                    <a:tc gridSpan="3"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u="none" strike="noStrike" dirty="0">
                              <a:effectLst/>
                            </a:rPr>
                            <a:t>1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b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192405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200" u="none" strike="noStrike" dirty="0" smtClean="0">
                              <a:effectLst/>
                            </a:rPr>
                            <a:t>Treatment*time</a:t>
                          </a:r>
                          <a:endParaRPr lang="en-US" sz="12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b"/>
                    </a:tc>
                    <a:tc gridSpan="3"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u="none" strike="noStrike" dirty="0">
                              <a:effectLst/>
                            </a:rPr>
                            <a:t>0.25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b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192405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200" u="none" strike="noStrike" dirty="0">
                              <a:effectLst/>
                            </a:rPr>
                            <a:t>Error</a:t>
                          </a:r>
                          <a:endParaRPr lang="en-US" sz="12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b"/>
                    </a:tc>
                    <a:tc gridSpan="3"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u="none" strike="noStrike" dirty="0">
                              <a:effectLst/>
                            </a:rPr>
                            <a:t>N(0.3)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b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155270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blipFill rotWithShape="0">
                          <a:blip r:embed="rId2"/>
                          <a:stretch>
                            <a:fillRect l="-356" t="-126275" r="-222420" b="-4314"/>
                          </a:stretch>
                        </a:blipFill>
                      </a:tcPr>
                    </a:tc>
                    <a:tc gridSpan="3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blipFill rotWithShape="0">
                          <a:blip r:embed="rId2"/>
                          <a:stretch>
                            <a:fillRect l="-45265" t="-126275" r="-321" b="-4314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175791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6232" y="317240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The </a:t>
            </a:r>
            <a:r>
              <a:rPr lang="en-US" sz="3600" dirty="0" smtClean="0"/>
              <a:t>parameters </a:t>
            </a:r>
            <a:r>
              <a:rPr lang="en-US" sz="3600" dirty="0"/>
              <a:t>in the simulation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Content Placeholder 5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200599983"/>
                  </p:ext>
                </p:extLst>
              </p:nvPr>
            </p:nvGraphicFramePr>
            <p:xfrm>
              <a:off x="150126" y="3343838"/>
              <a:ext cx="11896319" cy="2831724"/>
            </p:xfrm>
            <a:graphic>
              <a:graphicData uri="http://schemas.openxmlformats.org/drawingml/2006/table">
                <a:tbl>
                  <a:tblPr>
                    <a:tableStyleId>{793D81CF-94F2-401A-BA57-92F5A7B2D0C5}</a:tableStyleId>
                  </a:tblPr>
                  <a:tblGrid>
                    <a:gridCol w="845605"/>
                    <a:gridCol w="371554"/>
                    <a:gridCol w="434219"/>
                    <a:gridCol w="464024"/>
                    <a:gridCol w="477672"/>
                    <a:gridCol w="469042"/>
                    <a:gridCol w="371554"/>
                    <a:gridCol w="442294"/>
                    <a:gridCol w="504967"/>
                    <a:gridCol w="436728"/>
                    <a:gridCol w="409433"/>
                    <a:gridCol w="436728"/>
                    <a:gridCol w="518615"/>
                    <a:gridCol w="382138"/>
                    <a:gridCol w="464023"/>
                    <a:gridCol w="436729"/>
                    <a:gridCol w="465434"/>
                    <a:gridCol w="394375"/>
                    <a:gridCol w="532262"/>
                    <a:gridCol w="450377"/>
                    <a:gridCol w="464023"/>
                    <a:gridCol w="450377"/>
                    <a:gridCol w="600501"/>
                    <a:gridCol w="466344"/>
                    <a:gridCol w="607301"/>
                  </a:tblGrid>
                  <a:tr h="279083">
                    <a:tc rowSpan="2">
                      <a:txBody>
                        <a:bodyPr/>
                        <a:lstStyle/>
                        <a:p>
                          <a:pPr marL="0" marR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kern="1200" dirty="0" smtClean="0"/>
                            <a:t>Number of simulation</a:t>
                          </a:r>
                          <a:r>
                            <a:rPr lang="en-US" sz="1400" kern="1200" baseline="0" dirty="0" smtClean="0"/>
                            <a:t> per case</a:t>
                          </a:r>
                          <a:r>
                            <a:rPr lang="en-US" sz="1400" kern="1200" dirty="0" smtClean="0"/>
                            <a:t>=500</a:t>
                          </a:r>
                          <a:endParaRPr lang="en-US" sz="1400" kern="120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/>
                    </a:tc>
                    <a:tc gridSpan="4"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US" sz="1400" kern="1200" dirty="0" err="1" smtClean="0"/>
                            <a:t>i</a:t>
                          </a:r>
                          <a:r>
                            <a:rPr lang="en-US" sz="1400" kern="1200" dirty="0" smtClean="0"/>
                            <a:t>=20</a:t>
                          </a:r>
                          <a:r>
                            <a:rPr lang="en-US" sz="1400" kern="1200" dirty="0"/>
                            <a:t>, </a:t>
                          </a:r>
                          <a:r>
                            <a:rPr lang="en-US" sz="1400" kern="1200" dirty="0" smtClean="0"/>
                            <a:t>j=5</a:t>
                          </a:r>
                          <a:endParaRPr lang="en-US" sz="1400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US" sz="1400" kern="1200" dirty="0" err="1" smtClean="0"/>
                            <a:t>i</a:t>
                          </a:r>
                          <a:r>
                            <a:rPr lang="en-US" sz="1400" kern="1200" dirty="0" smtClean="0"/>
                            <a:t>=20, j=10</a:t>
                          </a:r>
                          <a:endParaRPr lang="en-US" sz="1400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US" sz="1400" kern="1200" dirty="0" err="1" smtClean="0"/>
                            <a:t>i</a:t>
                          </a:r>
                          <a:r>
                            <a:rPr lang="en-US" sz="1400" kern="1200" dirty="0" smtClean="0"/>
                            <a:t>=200</a:t>
                          </a:r>
                          <a:r>
                            <a:rPr lang="en-US" sz="1400" kern="1200" dirty="0"/>
                            <a:t>, </a:t>
                          </a:r>
                          <a:r>
                            <a:rPr lang="en-US" sz="1400" kern="1200" dirty="0" smtClean="0"/>
                            <a:t>j=5</a:t>
                          </a:r>
                          <a:endParaRPr lang="en-US" sz="1400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US" sz="1400" kern="1200" dirty="0" err="1" smtClean="0"/>
                            <a:t>i</a:t>
                          </a:r>
                          <a:r>
                            <a:rPr lang="en-US" sz="1400" kern="1200" dirty="0" smtClean="0"/>
                            <a:t>=200</a:t>
                          </a:r>
                          <a:r>
                            <a:rPr lang="en-US" sz="1400" kern="1200" dirty="0"/>
                            <a:t>, </a:t>
                          </a:r>
                          <a:r>
                            <a:rPr lang="en-US" sz="1400" kern="1200" dirty="0" smtClean="0"/>
                            <a:t>j=10</a:t>
                          </a:r>
                          <a:endParaRPr lang="en-US" sz="1400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US" sz="1400" kern="1200" dirty="0" err="1" smtClean="0"/>
                            <a:t>i</a:t>
                          </a:r>
                          <a:r>
                            <a:rPr lang="en-US" sz="1400" kern="1200" dirty="0" smtClean="0"/>
                            <a:t>=1000</a:t>
                          </a:r>
                          <a:r>
                            <a:rPr lang="en-US" sz="1400" kern="1200" dirty="0"/>
                            <a:t>, </a:t>
                          </a:r>
                          <a:r>
                            <a:rPr lang="en-US" sz="1400" kern="1200" dirty="0" smtClean="0"/>
                            <a:t>j=5</a:t>
                          </a:r>
                          <a:endParaRPr lang="en-US" sz="1400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 marL="9525" marR="9525" marT="9525" marB="0" anchor="b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 marL="9525" marR="9525" marT="9525" marB="0" anchor="b"/>
                    </a:tc>
                    <a:tc gridSpan="4"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US" sz="1400" kern="1200" dirty="0" err="1" smtClean="0"/>
                            <a:t>i</a:t>
                          </a:r>
                          <a:r>
                            <a:rPr lang="en-US" sz="1400" kern="1200" dirty="0" smtClean="0"/>
                            <a:t>=1000</a:t>
                          </a:r>
                          <a:r>
                            <a:rPr lang="en-US" sz="1400" kern="1200" dirty="0"/>
                            <a:t>, </a:t>
                          </a:r>
                          <a:r>
                            <a:rPr lang="en-US" sz="1400" kern="1200" dirty="0" smtClean="0"/>
                            <a:t>j=10</a:t>
                          </a:r>
                          <a:endParaRPr lang="en-US" sz="1400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 marL="9525" marR="9525" marT="9525" marB="0" anchor="b"/>
                    </a:tc>
                    <a:tc hMerge="1"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endParaRPr lang="en-US" sz="1400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279083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200" dirty="0" smtClean="0"/>
                            <a:t>AVE</a:t>
                          </a:r>
                        </a:p>
                        <a:p>
                          <a:pPr algn="ctr"/>
                          <a:r>
                            <a:rPr lang="en-US" sz="1400" kern="1200" dirty="0" smtClean="0"/>
                            <a:t>(SE)</a:t>
                          </a:r>
                          <a:endParaRPr lang="en-US" sz="1400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kern="1200" dirty="0" smtClean="0"/>
                            <a:t>Bias</a:t>
                          </a:r>
                          <a:endParaRPr lang="en-US" sz="1400" kern="120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200" dirty="0" smtClean="0"/>
                            <a:t>Type</a:t>
                          </a:r>
                          <a:r>
                            <a:rPr lang="en-US" sz="1400" kern="1200" baseline="0" dirty="0" smtClean="0"/>
                            <a:t> I error</a:t>
                          </a:r>
                          <a:endParaRPr lang="en-US" sz="1400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kern="1200" dirty="0" smtClean="0"/>
                            <a:t>Type</a:t>
                          </a:r>
                          <a:r>
                            <a:rPr lang="en-US" sz="1400" kern="1200" baseline="0" dirty="0" smtClean="0"/>
                            <a:t> II error</a:t>
                          </a:r>
                          <a:endParaRPr lang="en-US" sz="1400" kern="120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200" dirty="0" smtClean="0"/>
                            <a:t>AVE</a:t>
                          </a:r>
                        </a:p>
                        <a:p>
                          <a:pPr algn="ctr"/>
                          <a:r>
                            <a:rPr lang="en-US" sz="1400" kern="1200" dirty="0" smtClean="0"/>
                            <a:t>(SE)</a:t>
                          </a:r>
                          <a:endParaRPr lang="en-US" sz="1400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kern="1200" dirty="0" smtClean="0"/>
                            <a:t>Bias</a:t>
                          </a:r>
                          <a:endParaRPr lang="en-US" sz="1400" kern="120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kern="1200" dirty="0" smtClean="0"/>
                            <a:t>Type</a:t>
                          </a:r>
                          <a:r>
                            <a:rPr lang="en-US" sz="1400" kern="1200" baseline="0" dirty="0" smtClean="0"/>
                            <a:t> I error</a:t>
                          </a:r>
                          <a:endParaRPr lang="en-US" sz="1400" kern="120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kern="1200" dirty="0" smtClean="0"/>
                            <a:t>Type</a:t>
                          </a:r>
                          <a:r>
                            <a:rPr lang="en-US" sz="1400" kern="1200" baseline="0" dirty="0" smtClean="0"/>
                            <a:t> II error</a:t>
                          </a:r>
                          <a:endParaRPr lang="en-US" sz="1400" kern="120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200" dirty="0" smtClean="0"/>
                            <a:t>AVE</a:t>
                          </a:r>
                        </a:p>
                        <a:p>
                          <a:pPr algn="ctr"/>
                          <a:r>
                            <a:rPr lang="en-US" sz="1400" kern="1200" dirty="0" smtClean="0"/>
                            <a:t>(SE)</a:t>
                          </a:r>
                          <a:endParaRPr lang="en-US" sz="1400" kern="120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kern="1200" dirty="0" smtClean="0"/>
                            <a:t>Bias</a:t>
                          </a:r>
                          <a:endParaRPr lang="en-US" sz="1400" kern="120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kern="1200" dirty="0" smtClean="0"/>
                            <a:t>Type </a:t>
                          </a:r>
                          <a:r>
                            <a:rPr lang="en-US" sz="1400" kern="1200" baseline="0" dirty="0" smtClean="0"/>
                            <a:t>I error</a:t>
                          </a:r>
                          <a:endParaRPr lang="en-US" sz="1400" kern="120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kern="1200" dirty="0" smtClean="0"/>
                            <a:t>Type</a:t>
                          </a:r>
                          <a:r>
                            <a:rPr lang="en-US" sz="1400" kern="1200" baseline="0" dirty="0" smtClean="0"/>
                            <a:t> II error</a:t>
                          </a:r>
                          <a:endParaRPr lang="en-US" sz="1400" kern="120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200" dirty="0" smtClean="0"/>
                            <a:t>AVE</a:t>
                          </a:r>
                        </a:p>
                        <a:p>
                          <a:pPr algn="ctr"/>
                          <a:r>
                            <a:rPr lang="en-US" sz="1400" kern="1200" dirty="0" smtClean="0"/>
                            <a:t>(SE)</a:t>
                          </a:r>
                          <a:endParaRPr lang="en-US" sz="1400" kern="120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kern="1200" dirty="0" smtClean="0"/>
                            <a:t>Bias</a:t>
                          </a:r>
                          <a:endParaRPr lang="en-US" sz="1400" kern="120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kern="1200" dirty="0" smtClean="0"/>
                            <a:t>Type </a:t>
                          </a:r>
                          <a:r>
                            <a:rPr lang="en-US" sz="1400" kern="1200" baseline="0" dirty="0" smtClean="0"/>
                            <a:t>I error</a:t>
                          </a:r>
                          <a:endParaRPr lang="en-US" sz="1400" kern="120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kern="1200" dirty="0" smtClean="0"/>
                            <a:t>Type</a:t>
                          </a:r>
                          <a:r>
                            <a:rPr lang="en-US" sz="1400" kern="1200" baseline="0" dirty="0" smtClean="0"/>
                            <a:t> II error</a:t>
                          </a:r>
                          <a:endParaRPr lang="en-US" sz="1400" kern="120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200" dirty="0" smtClean="0"/>
                            <a:t>AVE</a:t>
                          </a:r>
                        </a:p>
                        <a:p>
                          <a:pPr algn="ctr"/>
                          <a:r>
                            <a:rPr lang="en-US" sz="1400" kern="1200" dirty="0" smtClean="0"/>
                            <a:t>(SE)</a:t>
                          </a:r>
                          <a:endParaRPr lang="en-US" sz="1400" kern="120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kern="1200" dirty="0" smtClean="0"/>
                            <a:t>Bias</a:t>
                          </a:r>
                          <a:endParaRPr lang="en-US" sz="1400" kern="120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kern="1200" dirty="0" smtClean="0"/>
                            <a:t>Type </a:t>
                          </a:r>
                          <a:r>
                            <a:rPr lang="en-US" sz="1400" kern="1200" baseline="0" dirty="0" smtClean="0"/>
                            <a:t>I error</a:t>
                          </a:r>
                          <a:endParaRPr lang="en-US" sz="1400" kern="120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kern="1200" dirty="0" smtClean="0"/>
                            <a:t>Type</a:t>
                          </a:r>
                          <a:r>
                            <a:rPr lang="en-US" sz="1400" kern="1200" baseline="0" dirty="0" smtClean="0"/>
                            <a:t> II error</a:t>
                          </a:r>
                          <a:endParaRPr lang="en-US" sz="1400" kern="120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200" dirty="0" smtClean="0"/>
                            <a:t>AVE</a:t>
                          </a:r>
                        </a:p>
                        <a:p>
                          <a:pPr algn="ctr"/>
                          <a:r>
                            <a:rPr lang="en-US" sz="1400" kern="1200" dirty="0" smtClean="0"/>
                            <a:t>(SE)</a:t>
                          </a:r>
                          <a:endParaRPr lang="en-US" sz="1400" kern="120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kern="1200" dirty="0" smtClean="0"/>
                            <a:t>Bias</a:t>
                          </a:r>
                          <a:endParaRPr lang="en-US" sz="1400" kern="120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kern="1200" dirty="0" smtClean="0"/>
                            <a:t>Type </a:t>
                          </a:r>
                          <a:r>
                            <a:rPr lang="en-US" sz="1400" kern="1200" baseline="0" dirty="0" smtClean="0"/>
                            <a:t>I error</a:t>
                          </a:r>
                          <a:endParaRPr lang="en-US" sz="1400" kern="120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kern="1200" dirty="0" smtClean="0"/>
                            <a:t>Type</a:t>
                          </a:r>
                          <a:r>
                            <a:rPr lang="en-US" sz="1400" kern="1200" baseline="0" dirty="0" smtClean="0"/>
                            <a:t> II error</a:t>
                          </a:r>
                          <a:endParaRPr lang="en-US" sz="1400" kern="120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/>
                    </a:tc>
                  </a:tr>
                  <a:tr h="298917">
                    <a:tc>
                      <a:txBody>
                        <a:bodyPr/>
                        <a:lstStyle/>
                        <a:p>
                          <a:pPr algn="l" fontAlgn="b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400" i="1" kern="120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kern="1200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1400" kern="120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400" kern="1200" dirty="0"/>
                            <a:t>(2)</a:t>
                          </a:r>
                          <a:endParaRPr lang="en-US" sz="1400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/>
                    </a:tc>
                    <a:tc rowSpan="6" gridSpan="24">
                      <a:txBody>
                        <a:bodyPr/>
                        <a:lstStyle/>
                        <a:p>
                          <a:pPr marL="0" algn="l" defTabSz="914400" rtl="0" eaLnBrk="1" fontAlgn="b" latinLnBrk="0" hangingPunct="1"/>
                          <a:r>
                            <a:rPr lang="en-US" sz="1400" b="1" kern="1200" dirty="0" smtClean="0"/>
                            <a:t>1. Random variables follow skewed distribution:</a:t>
                          </a:r>
                        </a:p>
                        <a:p>
                          <a:pPr marL="0" algn="l" defTabSz="914400" rtl="0" eaLnBrk="1" fontAlgn="b" latinLnBrk="0" hangingPunct="1"/>
                          <a:r>
                            <a:rPr lang="en-US" sz="1400" kern="1200" dirty="0" smtClean="0"/>
                            <a:t>    1.1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400" i="1" kern="120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kern="1200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1400" kern="120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lang="en-US" sz="1400" kern="120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400" kern="1200" dirty="0" smtClean="0"/>
                            <a:t>~</a:t>
                          </a:r>
                          <a14:m>
                            <m:oMath xmlns:m="http://schemas.openxmlformats.org/officeDocument/2006/math">
                              <m:func>
                                <m:funcPr>
                                  <m:ctrlPr>
                                    <a:rPr lang="en-US" sz="1400" i="1" kern="1200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1400" kern="1200" dirty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sz="1400" kern="1200" dirty="0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</m:func>
                              <m:r>
                                <a:rPr lang="en-US" sz="1400" kern="1200" dirty="0" smtClean="0">
                                  <a:latin typeface="Cambria Math" panose="02040503050406030204" pitchFamily="18" charset="0"/>
                                </a:rPr>
                                <m:t>(5,3)</m:t>
                              </m:r>
                            </m:oMath>
                          </a14:m>
                          <a:r>
                            <a:rPr lang="en-US" sz="1400" kern="1200" dirty="0" smtClean="0"/>
                            <a:t>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400" i="1" kern="120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kern="1200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b>
                                  <m:r>
                                    <a:rPr lang="en-US" sz="1400" kern="1200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400" kern="1200" dirty="0" smtClean="0"/>
                            <a:t>~</a:t>
                          </a:r>
                          <a14:m>
                            <m:oMath xmlns:m="http://schemas.openxmlformats.org/officeDocument/2006/math">
                              <m:r>
                                <a:rPr lang="en-US" sz="1400" kern="1200" dirty="0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sz="1400" kern="1200" dirty="0" smtClean="0">
                                  <a:latin typeface="Cambria Math" panose="02040503050406030204" pitchFamily="18" charset="0"/>
                                </a:rPr>
                                <m:t>(0,3)</m:t>
                              </m:r>
                            </m:oMath>
                          </a14:m>
                          <a:r>
                            <a:rPr lang="en-US" sz="1400" kern="1200" dirty="0" smtClean="0"/>
                            <a:t>, random intercept model </a:t>
                          </a:r>
                        </a:p>
                        <a:p>
                          <a:pPr marL="0" algn="l" defTabSz="914400" rtl="0" eaLnBrk="1" fontAlgn="b" latinLnBrk="0" hangingPunct="1"/>
                          <a:r>
                            <a:rPr lang="en-US" sz="1400" kern="1200" dirty="0" smtClean="0"/>
                            <a:t>    1.2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1400" i="1" kern="120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type m:val="noBar"/>
                                      <m:ctrlPr>
                                        <a:rPr lang="en-US" sz="1400" i="1" kern="120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sz="1400" i="1" kern="120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400" kern="1200" smtClean="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sz="1400" kern="1200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  <m:r>
                                            <a:rPr lang="en-US" sz="1400" kern="1200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sz="1400" i="1" kern="120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400" kern="120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sz="1400" kern="1200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oMath>
                          </a14:m>
                          <a:r>
                            <a:rPr lang="en-US" sz="1400" kern="1200" dirty="0" smtClean="0"/>
                            <a:t>~</a:t>
                          </a:r>
                          <a14:m>
                            <m:oMath xmlns:m="http://schemas.openxmlformats.org/officeDocument/2006/math">
                              <m:func>
                                <m:funcPr>
                                  <m:ctrlPr>
                                    <a:rPr lang="en-US" sz="1400" i="1" kern="1200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1400" kern="1200" dirty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sz="1400" kern="1200" dirty="0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</m:func>
                              <m:r>
                                <a:rPr lang="en-US" sz="1400" kern="1200" dirty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d>
                                <m:dPr>
                                  <m:ctrlPr>
                                    <a:rPr lang="en-US" sz="1400" i="1" kern="120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type m:val="noBar"/>
                                      <m:ctrlPr>
                                        <a:rPr lang="en-US" sz="1400" i="1" kern="120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400" kern="1200" smtClean="0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num>
                                    <m:den>
                                      <m:r>
                                        <a:rPr lang="en-US" sz="1400" kern="1200" smtClean="0">
                                          <a:latin typeface="Cambria Math" panose="02040503050406030204" pitchFamily="18" charset="0"/>
                                        </a:rPr>
                                        <m:t>6</m:t>
                                      </m:r>
                                    </m:den>
                                  </m:f>
                                </m:e>
                              </m:d>
                            </m:oMath>
                          </a14:m>
                          <a:r>
                            <a:rPr lang="en-US" sz="1400" kern="1200" dirty="0" smtClean="0"/>
                            <a:t>,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1400" i="1" kern="1200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type m:val="noBar"/>
                                      <m:ctrlPr>
                                        <a:rPr lang="en-US" sz="1400" i="1" kern="1200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400" kern="1200" dirty="0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num>
                                    <m:den>
                                      <m:r>
                                        <a:rPr lang="en-US" sz="1400" kern="1200" dirty="0" smtClean="0">
                                          <a:latin typeface="Cambria Math" panose="02040503050406030204" pitchFamily="18" charset="0"/>
                                        </a:rPr>
                                        <m:t>1.5</m:t>
                                      </m:r>
                                    </m:den>
                                  </m:f>
                                  <m:r>
                                    <a:rPr lang="en-US" sz="1400" kern="1200" dirty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f>
                                    <m:fPr>
                                      <m:type m:val="noBar"/>
                                      <m:ctrlPr>
                                        <a:rPr lang="en-US" sz="1400" i="1" kern="1200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400" kern="1200" dirty="0" smtClean="0">
                                          <a:latin typeface="Cambria Math" panose="02040503050406030204" pitchFamily="18" charset="0"/>
                                        </a:rPr>
                                        <m:t>1.5</m:t>
                                      </m:r>
                                    </m:num>
                                    <m:den>
                                      <m:r>
                                        <a:rPr lang="en-US" sz="1400" kern="1200" dirty="0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lang="en-US" sz="1400" kern="1200" dirty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m:rPr>
                                  <m:nor/>
                                </m:rPr>
                                <a:rPr lang="en-US" sz="1400" kern="1200" dirty="0" smtClean="0"/>
                                <m:t>, </m:t>
                              </m:r>
                              <m:sSub>
                                <m:sSubPr>
                                  <m:ctrlPr>
                                    <a:rPr lang="en-US" sz="1400" i="1" kern="120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kern="1200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b>
                                  <m:r>
                                    <a:rPr lang="en-US" sz="1400" kern="1200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en-US" sz="1400" kern="1200" dirty="0" smtClean="0"/>
                                <m:t>~</m:t>
                              </m:r>
                              <m:r>
                                <a:rPr lang="en-US" sz="1400" kern="1200" dirty="0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sz="1400" kern="1200" dirty="0" smtClean="0">
                                  <a:latin typeface="Cambria Math" panose="02040503050406030204" pitchFamily="18" charset="0"/>
                                </a:rPr>
                                <m:t>(0,3)</m:t>
                              </m:r>
                            </m:oMath>
                          </a14:m>
                          <a:r>
                            <a:rPr lang="en-US" sz="1400" kern="1200" dirty="0" smtClean="0"/>
                            <a:t>, random intercept and slope model</a:t>
                          </a:r>
                        </a:p>
                        <a:p>
                          <a:pPr marL="0" algn="l" defTabSz="914400" rtl="0" eaLnBrk="1" fontAlgn="b" latinLnBrk="0" hangingPunct="1"/>
                          <a:r>
                            <a:rPr lang="en-US" sz="1400" b="1" kern="1200" dirty="0" smtClean="0"/>
                            <a:t>2. Random variables follow mixture distribution:</a:t>
                          </a:r>
                          <a:r>
                            <a:rPr lang="en-US" sz="1400" kern="1200" dirty="0" smtClean="0"/>
                            <a:t>	</a:t>
                          </a:r>
                        </a:p>
                        <a:p>
                          <a:pPr marL="0" marR="0" indent="0" algn="l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kern="1200" dirty="0" smtClean="0"/>
                            <a:t>    2.1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400" i="1" kern="120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kern="1200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1400" kern="120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lang="en-US" sz="1400" kern="120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400" kern="1200" dirty="0" smtClean="0"/>
                            <a:t>~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sz="1400" i="1" kern="1200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400" kern="1200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1400" kern="1200" dirty="0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  <m:r>
                                <a:rPr lang="en-US" sz="1400" kern="1200" dirty="0" smtClean="0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sz="1400" kern="1200" dirty="0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d>
                                <m:dPr>
                                  <m:ctrlPr>
                                    <a:rPr lang="en-US" sz="1400" i="1" kern="1200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kern="1200" dirty="0" smtClean="0">
                                      <a:latin typeface="Cambria Math" panose="02040503050406030204" pitchFamily="18" charset="0"/>
                                    </a:rPr>
                                    <m:t>0,3</m:t>
                                  </m:r>
                                </m:e>
                              </m:d>
                              <m:r>
                                <a:rPr lang="en-US" sz="1400" kern="1200" dirty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1400" i="1" kern="1200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400" kern="1200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US" sz="1400" kern="1200" dirty="0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  <m:r>
                                <a:rPr lang="en-US" sz="1400" kern="1200" dirty="0" smtClean="0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sz="1400" kern="1200" dirty="0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sz="1400" kern="1200" dirty="0" smtClean="0">
                                  <a:latin typeface="Cambria Math" panose="02040503050406030204" pitchFamily="18" charset="0"/>
                                </a:rPr>
                                <m:t>(0,6)</m:t>
                              </m:r>
                            </m:oMath>
                          </a14:m>
                          <a:r>
                            <a:rPr lang="en-US" sz="1400" kern="1200" dirty="0" smtClean="0"/>
                            <a:t>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400" i="1" kern="120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kern="1200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b>
                                  <m:r>
                                    <a:rPr lang="en-US" sz="1400" kern="1200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400" kern="1200" dirty="0" smtClean="0"/>
                            <a:t>~</a:t>
                          </a:r>
                          <a14:m>
                            <m:oMath xmlns:m="http://schemas.openxmlformats.org/officeDocument/2006/math">
                              <m:r>
                                <a:rPr lang="en-US" sz="1400" kern="1200" dirty="0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sz="1400" kern="1200" dirty="0" smtClean="0">
                                  <a:latin typeface="Cambria Math" panose="02040503050406030204" pitchFamily="18" charset="0"/>
                                </a:rPr>
                                <m:t>(0,3)</m:t>
                              </m:r>
                            </m:oMath>
                          </a14:m>
                          <a:r>
                            <a:rPr lang="en-US" sz="1400" kern="1200" dirty="0" smtClean="0"/>
                            <a:t>, random intercept model</a:t>
                          </a:r>
                        </a:p>
                        <a:p>
                          <a:pPr marL="0" marR="0" indent="0" algn="l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kern="1200" dirty="0" smtClean="0"/>
                            <a:t>    2.2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1400" i="1" kern="120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type m:val="noBar"/>
                                      <m:ctrlPr>
                                        <a:rPr lang="en-US" sz="1400" i="1" kern="120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sz="1400" i="1" kern="120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400" kern="1200" smtClean="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sz="1400" kern="1200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  <m:r>
                                            <a:rPr lang="en-US" sz="1400" kern="1200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sz="1400" i="1" kern="120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400" kern="120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sz="1400" kern="1200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oMath>
                          </a14:m>
                          <a:r>
                            <a:rPr lang="en-US" sz="1400" kern="1200" dirty="0" smtClean="0"/>
                            <a:t>~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sz="1400" i="1" kern="1200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400" kern="1200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1400" kern="1200" dirty="0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  <m:r>
                                <a:rPr lang="en-US" sz="1400" kern="1200" dirty="0" smtClean="0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sz="1400" kern="1200" dirty="0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sz="1400" kern="1200" dirty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d>
                                <m:dPr>
                                  <m:ctrlPr>
                                    <a:rPr lang="en-US" sz="1400" i="1" kern="120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type m:val="noBar"/>
                                      <m:ctrlPr>
                                        <a:rPr lang="en-US" sz="1400" i="1" kern="120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400" kern="1200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num>
                                    <m:den>
                                      <m:r>
                                        <a:rPr lang="en-US" sz="1400" kern="1200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den>
                                  </m:f>
                                </m:e>
                              </m:d>
                            </m:oMath>
                          </a14:m>
                          <a:r>
                            <a:rPr lang="en-US" sz="1400" kern="1200" dirty="0" smtClean="0"/>
                            <a:t>,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1400" i="1" kern="1200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type m:val="noBar"/>
                                      <m:ctrlPr>
                                        <a:rPr lang="en-US" sz="1400" i="1" kern="1200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400" kern="1200" dirty="0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num>
                                    <m:den>
                                      <m:r>
                                        <a:rPr lang="en-US" sz="1400" kern="1200" dirty="0" smtClean="0">
                                          <a:latin typeface="Cambria Math" panose="02040503050406030204" pitchFamily="18" charset="0"/>
                                        </a:rPr>
                                        <m:t>1.5</m:t>
                                      </m:r>
                                    </m:den>
                                  </m:f>
                                  <m:r>
                                    <a:rPr lang="en-US" sz="1400" kern="1200" dirty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f>
                                    <m:fPr>
                                      <m:type m:val="noBar"/>
                                      <m:ctrlPr>
                                        <a:rPr lang="en-US" sz="1400" i="1" kern="1200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400" kern="1200" dirty="0" smtClean="0">
                                          <a:latin typeface="Cambria Math" panose="02040503050406030204" pitchFamily="18" charset="0"/>
                                        </a:rPr>
                                        <m:t>1.5</m:t>
                                      </m:r>
                                    </m:num>
                                    <m:den>
                                      <m:r>
                                        <a:rPr lang="en-US" sz="1400" kern="1200" dirty="0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lang="en-US" sz="1400" kern="1200" dirty="0" smtClean="0">
                                  <a:latin typeface="Cambria Math" panose="02040503050406030204" pitchFamily="18" charset="0"/>
                                </a:rPr>
                                <m:t>)+</m:t>
                              </m:r>
                              <m:f>
                                <m:fPr>
                                  <m:ctrlPr>
                                    <a:rPr lang="en-US" sz="1400" i="1" kern="1200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400" kern="1200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US" sz="1400" kern="1200" dirty="0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  <m:r>
                                <a:rPr lang="en-US" sz="1400" kern="1200" dirty="0" smtClean="0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sz="1400" kern="1200" dirty="0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sz="1400" kern="1200" dirty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d>
                                <m:dPr>
                                  <m:ctrlPr>
                                    <a:rPr lang="en-US" sz="1400" i="1" kern="120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type m:val="noBar"/>
                                      <m:ctrlPr>
                                        <a:rPr lang="en-US" sz="1400" i="1" kern="120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400" kern="1200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num>
                                    <m:den>
                                      <m:r>
                                        <a:rPr lang="en-US" sz="1400" kern="1200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den>
                                  </m:f>
                                </m:e>
                              </m:d>
                            </m:oMath>
                          </a14:m>
                          <a:r>
                            <a:rPr lang="en-US" sz="1400" kern="1200" dirty="0" smtClean="0"/>
                            <a:t>,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1400" i="1" kern="1200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type m:val="noBar"/>
                                      <m:ctrlPr>
                                        <a:rPr lang="en-US" sz="1400" i="1" kern="1200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400" kern="1200" dirty="0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num>
                                    <m:den>
                                      <m:r>
                                        <a:rPr lang="en-US" sz="1400" kern="1200" dirty="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den>
                                  </m:f>
                                  <m:r>
                                    <a:rPr lang="en-US" sz="1400" kern="1200" dirty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f>
                                    <m:fPr>
                                      <m:type m:val="noBar"/>
                                      <m:ctrlPr>
                                        <a:rPr lang="en-US" sz="1400" i="1" kern="1200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400" kern="1200" dirty="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sz="1400" kern="1200" dirty="0" smtClean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lang="en-US" sz="1400" kern="1200" dirty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sz="1400" kern="1200" dirty="0" smtClean="0"/>
                            <a:t> 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400" i="1" kern="120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kern="1200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b>
                                  <m:r>
                                    <a:rPr lang="en-US" sz="1400" kern="1200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400" kern="1200" dirty="0" smtClean="0"/>
                            <a:t>~</a:t>
                          </a:r>
                          <a14:m>
                            <m:oMath xmlns:m="http://schemas.openxmlformats.org/officeDocument/2006/math">
                              <m:r>
                                <a:rPr lang="en-US" sz="1400" kern="1200" dirty="0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sz="1400" kern="1200" dirty="0" smtClean="0">
                                  <a:latin typeface="Cambria Math" panose="02040503050406030204" pitchFamily="18" charset="0"/>
                                </a:rPr>
                                <m:t>(0,3)</m:t>
                              </m:r>
                            </m:oMath>
                          </a14:m>
                          <a:r>
                            <a:rPr lang="en-US" sz="1400" kern="1200" dirty="0" smtClean="0"/>
                            <a:t>, random intercept and slope model</a:t>
                          </a:r>
                          <a:endParaRPr lang="en-US" sz="1400" kern="120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/>
                    </a:tc>
                    <a:tc rowSpan="6"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rowSpan="6"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rowSpan="6"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rowSpan="6"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rowSpan="6"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rowSpan="6"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rowSpan="6"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rowSpan="6"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rowSpan="6"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rowSpan="6"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rowSpan="6"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rowSpan="6" hMerge="1">
                      <a:txBody>
                        <a:bodyPr/>
                        <a:lstStyle/>
                        <a:p>
                          <a:pPr algn="l" fontAlgn="b"/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 rowSpan="6"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rowSpan="6"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rowSpan="6"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rowSpan="6" hMerge="1">
                      <a:txBody>
                        <a:bodyPr/>
                        <a:lstStyle/>
                        <a:p>
                          <a:pPr algn="l" fontAlgn="b"/>
                          <a:endParaRPr 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 rowSpan="6"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rowSpan="6"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rowSpan="6"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rowSpan="6"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rowSpan="6"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rowSpan="6" hMerge="1">
                      <a:txBody>
                        <a:bodyPr/>
                        <a:lstStyle/>
                        <a:p>
                          <a:pPr algn="l" fontAlgn="b"/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 rowSpan="6"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298917">
                    <a:tc>
                      <a:txBody>
                        <a:bodyPr/>
                        <a:lstStyle/>
                        <a:p>
                          <a:pPr algn="l" fontAlgn="b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400" i="1" kern="120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kern="120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1400" kern="120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400" kern="1200" dirty="0"/>
                            <a:t>(0.5)</a:t>
                          </a:r>
                          <a:endParaRPr lang="en-US" sz="1400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/>
                    </a:tc>
                    <a:tc gridSpan="24" vMerge="1">
                      <a:txBody>
                        <a:bodyPr/>
                        <a:lstStyle/>
                        <a:p>
                          <a:pPr algn="l" fontAlgn="b"/>
                          <a:endParaRPr 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pPr algn="l" fontAlgn="b"/>
                          <a:endParaRPr 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pPr algn="l" fontAlgn="b"/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pPr algn="l" fontAlgn="b"/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298917">
                    <a:tc>
                      <a:txBody>
                        <a:bodyPr/>
                        <a:lstStyle/>
                        <a:p>
                          <a:pPr algn="l" fontAlgn="b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400" i="1" kern="120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kern="120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1400" b="0" i="0" kern="120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400" kern="1200" dirty="0" smtClean="0"/>
                            <a:t>(</a:t>
                          </a:r>
                          <a:r>
                            <a:rPr lang="en-US" sz="1400" kern="1200" dirty="0"/>
                            <a:t>1)</a:t>
                          </a:r>
                          <a:endParaRPr lang="en-US" sz="1400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/>
                    </a:tc>
                    <a:tc gridSpan="24" vMerge="1">
                      <a:txBody>
                        <a:bodyPr/>
                        <a:lstStyle/>
                        <a:p>
                          <a:pPr algn="l" fontAlgn="b"/>
                          <a:endParaRPr 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pPr algn="l" fontAlgn="b"/>
                          <a:endParaRPr 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pPr algn="l" fontAlgn="b"/>
                          <a:endParaRPr 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pPr algn="l" fontAlgn="b"/>
                          <a:endParaRPr 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298917">
                    <a:tc>
                      <a:txBody>
                        <a:bodyPr/>
                        <a:lstStyle/>
                        <a:p>
                          <a:pPr algn="l" fontAlgn="b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400" i="1" kern="120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kern="120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1400" b="0" i="0" kern="1200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400" kern="1200" dirty="0"/>
                            <a:t>(0.25)</a:t>
                          </a:r>
                          <a:endParaRPr lang="en-US" sz="1400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/>
                    </a:tc>
                    <a:tc gridSpan="24" vMerge="1">
                      <a:txBody>
                        <a:bodyPr/>
                        <a:lstStyle/>
                        <a:p>
                          <a:pPr algn="l" fontAlgn="b"/>
                          <a:endParaRPr 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pPr algn="l" fontAlgn="b"/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pPr algn="l" fontAlgn="b"/>
                          <a:endParaRPr 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pPr algn="l" fontAlgn="b"/>
                          <a:endParaRPr 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298917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400" kern="1200" dirty="0"/>
                            <a:t>Type I</a:t>
                          </a:r>
                          <a:endParaRPr lang="en-US" sz="1400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/>
                    </a:tc>
                    <a:tc gridSpan="24" vMerge="1">
                      <a:txBody>
                        <a:bodyPr/>
                        <a:lstStyle/>
                        <a:p>
                          <a:pPr algn="l" fontAlgn="b"/>
                          <a:endParaRPr 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pPr algn="l" fontAlgn="b"/>
                          <a:endParaRPr 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pPr algn="l" fontAlgn="b"/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pPr algn="l" fontAlgn="b"/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260814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400" kern="1200" dirty="0" smtClean="0"/>
                            <a:t>Type II</a:t>
                          </a:r>
                          <a:endParaRPr lang="en-US" sz="1400" kern="120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/>
                    </a:tc>
                    <a:tc gridSpan="24" vMerge="1">
                      <a:txBody>
                        <a:bodyPr/>
                        <a:lstStyle/>
                        <a:p>
                          <a:pPr algn="l" fontAlgn="b"/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pPr algn="l" fontAlgn="b"/>
                          <a:endParaRPr 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pPr algn="l" fontAlgn="b"/>
                          <a:endParaRPr 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pPr algn="l" fontAlgn="b"/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Content Placeholder 5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200599983"/>
                  </p:ext>
                </p:extLst>
              </p:nvPr>
            </p:nvGraphicFramePr>
            <p:xfrm>
              <a:off x="150126" y="3343838"/>
              <a:ext cx="11896319" cy="2831724"/>
            </p:xfrm>
            <a:graphic>
              <a:graphicData uri="http://schemas.openxmlformats.org/drawingml/2006/table">
                <a:tbl>
                  <a:tblPr>
                    <a:tableStyleId>{793D81CF-94F2-401A-BA57-92F5A7B2D0C5}</a:tableStyleId>
                  </a:tblPr>
                  <a:tblGrid>
                    <a:gridCol w="845605"/>
                    <a:gridCol w="371554"/>
                    <a:gridCol w="434219"/>
                    <a:gridCol w="464024"/>
                    <a:gridCol w="477672"/>
                    <a:gridCol w="469042"/>
                    <a:gridCol w="371554"/>
                    <a:gridCol w="442294"/>
                    <a:gridCol w="504967"/>
                    <a:gridCol w="436728"/>
                    <a:gridCol w="409433"/>
                    <a:gridCol w="436728"/>
                    <a:gridCol w="518615"/>
                    <a:gridCol w="382138"/>
                    <a:gridCol w="464023"/>
                    <a:gridCol w="436729"/>
                    <a:gridCol w="465434"/>
                    <a:gridCol w="394375"/>
                    <a:gridCol w="532262"/>
                    <a:gridCol w="450377"/>
                    <a:gridCol w="464023"/>
                    <a:gridCol w="450377"/>
                    <a:gridCol w="600501"/>
                    <a:gridCol w="466344"/>
                    <a:gridCol w="607301"/>
                  </a:tblGrid>
                  <a:tr h="279083">
                    <a:tc rowSpan="2">
                      <a:txBody>
                        <a:bodyPr/>
                        <a:lstStyle/>
                        <a:p>
                          <a:pPr marL="0" marR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kern="1200" dirty="0" smtClean="0"/>
                            <a:t>Number of simulation</a:t>
                          </a:r>
                          <a:r>
                            <a:rPr lang="en-US" sz="1400" kern="1200" baseline="0" dirty="0" smtClean="0"/>
                            <a:t> per case</a:t>
                          </a:r>
                          <a:r>
                            <a:rPr lang="en-US" sz="1400" kern="1200" dirty="0" smtClean="0"/>
                            <a:t>=500</a:t>
                          </a:r>
                          <a:endParaRPr lang="en-US" sz="1400" kern="120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/>
                    </a:tc>
                    <a:tc gridSpan="4"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US" sz="1400" kern="1200" dirty="0" err="1" smtClean="0"/>
                            <a:t>i</a:t>
                          </a:r>
                          <a:r>
                            <a:rPr lang="en-US" sz="1400" kern="1200" dirty="0" smtClean="0"/>
                            <a:t>=20</a:t>
                          </a:r>
                          <a:r>
                            <a:rPr lang="en-US" sz="1400" kern="1200" dirty="0"/>
                            <a:t>, </a:t>
                          </a:r>
                          <a:r>
                            <a:rPr lang="en-US" sz="1400" kern="1200" dirty="0" smtClean="0"/>
                            <a:t>j=5</a:t>
                          </a:r>
                          <a:endParaRPr lang="en-US" sz="1400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US" sz="1400" kern="1200" dirty="0" err="1" smtClean="0"/>
                            <a:t>i</a:t>
                          </a:r>
                          <a:r>
                            <a:rPr lang="en-US" sz="1400" kern="1200" dirty="0" smtClean="0"/>
                            <a:t>=20, j=10</a:t>
                          </a:r>
                          <a:endParaRPr lang="en-US" sz="1400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US" sz="1400" kern="1200" dirty="0" err="1" smtClean="0"/>
                            <a:t>i</a:t>
                          </a:r>
                          <a:r>
                            <a:rPr lang="en-US" sz="1400" kern="1200" dirty="0" smtClean="0"/>
                            <a:t>=200</a:t>
                          </a:r>
                          <a:r>
                            <a:rPr lang="en-US" sz="1400" kern="1200" dirty="0"/>
                            <a:t>, </a:t>
                          </a:r>
                          <a:r>
                            <a:rPr lang="en-US" sz="1400" kern="1200" dirty="0" smtClean="0"/>
                            <a:t>j=5</a:t>
                          </a:r>
                          <a:endParaRPr lang="en-US" sz="1400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US" sz="1400" kern="1200" dirty="0" err="1" smtClean="0"/>
                            <a:t>i</a:t>
                          </a:r>
                          <a:r>
                            <a:rPr lang="en-US" sz="1400" kern="1200" dirty="0" smtClean="0"/>
                            <a:t>=200</a:t>
                          </a:r>
                          <a:r>
                            <a:rPr lang="en-US" sz="1400" kern="1200" dirty="0"/>
                            <a:t>, </a:t>
                          </a:r>
                          <a:r>
                            <a:rPr lang="en-US" sz="1400" kern="1200" dirty="0" smtClean="0"/>
                            <a:t>j=10</a:t>
                          </a:r>
                          <a:endParaRPr lang="en-US" sz="1400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US" sz="1400" kern="1200" dirty="0" err="1" smtClean="0"/>
                            <a:t>i</a:t>
                          </a:r>
                          <a:r>
                            <a:rPr lang="en-US" sz="1400" kern="1200" dirty="0" smtClean="0"/>
                            <a:t>=1000</a:t>
                          </a:r>
                          <a:r>
                            <a:rPr lang="en-US" sz="1400" kern="1200" dirty="0"/>
                            <a:t>, </a:t>
                          </a:r>
                          <a:r>
                            <a:rPr lang="en-US" sz="1400" kern="1200" dirty="0" smtClean="0"/>
                            <a:t>j=5</a:t>
                          </a:r>
                          <a:endParaRPr lang="en-US" sz="1400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 marL="9525" marR="9525" marT="9525" marB="0" anchor="b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 marL="9525" marR="9525" marT="9525" marB="0" anchor="b"/>
                    </a:tc>
                    <a:tc gridSpan="4"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US" sz="1400" kern="1200" dirty="0" err="1" smtClean="0"/>
                            <a:t>i</a:t>
                          </a:r>
                          <a:r>
                            <a:rPr lang="en-US" sz="1400" kern="1200" dirty="0" smtClean="0"/>
                            <a:t>=1000</a:t>
                          </a:r>
                          <a:r>
                            <a:rPr lang="en-US" sz="1400" kern="1200" dirty="0"/>
                            <a:t>, </a:t>
                          </a:r>
                          <a:r>
                            <a:rPr lang="en-US" sz="1400" kern="1200" dirty="0" smtClean="0"/>
                            <a:t>j=10</a:t>
                          </a:r>
                          <a:endParaRPr lang="en-US" sz="1400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 marL="9525" marR="9525" marT="9525" marB="0" anchor="b"/>
                    </a:tc>
                    <a:tc hMerge="1"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endParaRPr lang="en-US" sz="1400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797242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200" dirty="0" smtClean="0"/>
                            <a:t>AVE</a:t>
                          </a:r>
                        </a:p>
                        <a:p>
                          <a:pPr algn="ctr"/>
                          <a:r>
                            <a:rPr lang="en-US" sz="1400" kern="1200" dirty="0" smtClean="0"/>
                            <a:t>(SE)</a:t>
                          </a:r>
                          <a:endParaRPr lang="en-US" sz="1400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kern="1200" dirty="0" smtClean="0"/>
                            <a:t>Bias</a:t>
                          </a:r>
                          <a:endParaRPr lang="en-US" sz="1400" kern="120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200" dirty="0" smtClean="0"/>
                            <a:t>Type</a:t>
                          </a:r>
                          <a:r>
                            <a:rPr lang="en-US" sz="1400" kern="1200" baseline="0" dirty="0" smtClean="0"/>
                            <a:t> I error</a:t>
                          </a:r>
                          <a:endParaRPr lang="en-US" sz="1400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kern="1200" dirty="0" smtClean="0"/>
                            <a:t>Type</a:t>
                          </a:r>
                          <a:r>
                            <a:rPr lang="en-US" sz="1400" kern="1200" baseline="0" dirty="0" smtClean="0"/>
                            <a:t> II error</a:t>
                          </a:r>
                          <a:endParaRPr lang="en-US" sz="1400" kern="120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200" dirty="0" smtClean="0"/>
                            <a:t>AVE</a:t>
                          </a:r>
                        </a:p>
                        <a:p>
                          <a:pPr algn="ctr"/>
                          <a:r>
                            <a:rPr lang="en-US" sz="1400" kern="1200" dirty="0" smtClean="0"/>
                            <a:t>(SE)</a:t>
                          </a:r>
                          <a:endParaRPr lang="en-US" sz="1400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kern="1200" dirty="0" smtClean="0"/>
                            <a:t>Bias</a:t>
                          </a:r>
                          <a:endParaRPr lang="en-US" sz="1400" kern="120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kern="1200" dirty="0" smtClean="0"/>
                            <a:t>Type</a:t>
                          </a:r>
                          <a:r>
                            <a:rPr lang="en-US" sz="1400" kern="1200" baseline="0" dirty="0" smtClean="0"/>
                            <a:t> I error</a:t>
                          </a:r>
                          <a:endParaRPr lang="en-US" sz="1400" kern="120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kern="1200" dirty="0" smtClean="0"/>
                            <a:t>Type</a:t>
                          </a:r>
                          <a:r>
                            <a:rPr lang="en-US" sz="1400" kern="1200" baseline="0" dirty="0" smtClean="0"/>
                            <a:t> II error</a:t>
                          </a:r>
                          <a:endParaRPr lang="en-US" sz="1400" kern="120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200" dirty="0" smtClean="0"/>
                            <a:t>AVE</a:t>
                          </a:r>
                        </a:p>
                        <a:p>
                          <a:pPr algn="ctr"/>
                          <a:r>
                            <a:rPr lang="en-US" sz="1400" kern="1200" dirty="0" smtClean="0"/>
                            <a:t>(SE)</a:t>
                          </a:r>
                          <a:endParaRPr lang="en-US" sz="1400" kern="120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kern="1200" dirty="0" smtClean="0"/>
                            <a:t>Bias</a:t>
                          </a:r>
                          <a:endParaRPr lang="en-US" sz="1400" kern="120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kern="1200" dirty="0" smtClean="0"/>
                            <a:t>Type </a:t>
                          </a:r>
                          <a:r>
                            <a:rPr lang="en-US" sz="1400" kern="1200" baseline="0" dirty="0" smtClean="0"/>
                            <a:t>I error</a:t>
                          </a:r>
                          <a:endParaRPr lang="en-US" sz="1400" kern="120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kern="1200" dirty="0" smtClean="0"/>
                            <a:t>Type</a:t>
                          </a:r>
                          <a:r>
                            <a:rPr lang="en-US" sz="1400" kern="1200" baseline="0" dirty="0" smtClean="0"/>
                            <a:t> II error</a:t>
                          </a:r>
                          <a:endParaRPr lang="en-US" sz="1400" kern="120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200" dirty="0" smtClean="0"/>
                            <a:t>AVE</a:t>
                          </a:r>
                        </a:p>
                        <a:p>
                          <a:pPr algn="ctr"/>
                          <a:r>
                            <a:rPr lang="en-US" sz="1400" kern="1200" dirty="0" smtClean="0"/>
                            <a:t>(SE)</a:t>
                          </a:r>
                          <a:endParaRPr lang="en-US" sz="1400" kern="120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kern="1200" dirty="0" smtClean="0"/>
                            <a:t>Bias</a:t>
                          </a:r>
                          <a:endParaRPr lang="en-US" sz="1400" kern="120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kern="1200" dirty="0" smtClean="0"/>
                            <a:t>Type </a:t>
                          </a:r>
                          <a:r>
                            <a:rPr lang="en-US" sz="1400" kern="1200" baseline="0" dirty="0" smtClean="0"/>
                            <a:t>I error</a:t>
                          </a:r>
                          <a:endParaRPr lang="en-US" sz="1400" kern="120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kern="1200" dirty="0" smtClean="0"/>
                            <a:t>Type</a:t>
                          </a:r>
                          <a:r>
                            <a:rPr lang="en-US" sz="1400" kern="1200" baseline="0" dirty="0" smtClean="0"/>
                            <a:t> II error</a:t>
                          </a:r>
                          <a:endParaRPr lang="en-US" sz="1400" kern="120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200" dirty="0" smtClean="0"/>
                            <a:t>AVE</a:t>
                          </a:r>
                        </a:p>
                        <a:p>
                          <a:pPr algn="ctr"/>
                          <a:r>
                            <a:rPr lang="en-US" sz="1400" kern="1200" dirty="0" smtClean="0"/>
                            <a:t>(SE)</a:t>
                          </a:r>
                          <a:endParaRPr lang="en-US" sz="1400" kern="120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kern="1200" dirty="0" smtClean="0"/>
                            <a:t>Bias</a:t>
                          </a:r>
                          <a:endParaRPr lang="en-US" sz="1400" kern="120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kern="1200" dirty="0" smtClean="0"/>
                            <a:t>Type </a:t>
                          </a:r>
                          <a:r>
                            <a:rPr lang="en-US" sz="1400" kern="1200" baseline="0" dirty="0" smtClean="0"/>
                            <a:t>I error</a:t>
                          </a:r>
                          <a:endParaRPr lang="en-US" sz="1400" kern="120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kern="1200" dirty="0" smtClean="0"/>
                            <a:t>Type</a:t>
                          </a:r>
                          <a:r>
                            <a:rPr lang="en-US" sz="1400" kern="1200" baseline="0" dirty="0" smtClean="0"/>
                            <a:t> II error</a:t>
                          </a:r>
                          <a:endParaRPr lang="en-US" sz="1400" kern="120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200" dirty="0" smtClean="0"/>
                            <a:t>AVE</a:t>
                          </a:r>
                        </a:p>
                        <a:p>
                          <a:pPr algn="ctr"/>
                          <a:r>
                            <a:rPr lang="en-US" sz="1400" kern="1200" dirty="0" smtClean="0"/>
                            <a:t>(SE)</a:t>
                          </a:r>
                          <a:endParaRPr lang="en-US" sz="1400" kern="120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kern="1200" dirty="0" smtClean="0"/>
                            <a:t>Bias</a:t>
                          </a:r>
                          <a:endParaRPr lang="en-US" sz="1400" kern="120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kern="1200" dirty="0" smtClean="0"/>
                            <a:t>Type </a:t>
                          </a:r>
                          <a:r>
                            <a:rPr lang="en-US" sz="1400" kern="1200" baseline="0" dirty="0" smtClean="0"/>
                            <a:t>I error</a:t>
                          </a:r>
                          <a:endParaRPr lang="en-US" sz="1400" kern="120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kern="1200" dirty="0" smtClean="0"/>
                            <a:t>Type</a:t>
                          </a:r>
                          <a:r>
                            <a:rPr lang="en-US" sz="1400" kern="1200" baseline="0" dirty="0" smtClean="0"/>
                            <a:t> II error</a:t>
                          </a:r>
                          <a:endParaRPr lang="en-US" sz="1400" kern="120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/>
                    </a:tc>
                  </a:tr>
                  <a:tr h="29891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blipFill rotWithShape="0">
                          <a:blip r:embed="rId3"/>
                          <a:stretch>
                            <a:fillRect l="-719" t="-375510" r="-1306475" b="-524490"/>
                          </a:stretch>
                        </a:blipFill>
                      </a:tcPr>
                    </a:tc>
                    <a:tc rowSpan="6" gridSpan="24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blipFill rotWithShape="0">
                          <a:blip r:embed="rId3"/>
                          <a:stretch>
                            <a:fillRect l="-7718" t="-63668" r="-110" b="-5882"/>
                          </a:stretch>
                        </a:blipFill>
                      </a:tcPr>
                    </a:tc>
                    <a:tc rowSpan="6"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rowSpan="6"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rowSpan="6"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rowSpan="6"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rowSpan="6"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rowSpan="6"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rowSpan="6"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rowSpan="6"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rowSpan="6"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rowSpan="6"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rowSpan="6"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rowSpan="6" hMerge="1">
                      <a:txBody>
                        <a:bodyPr/>
                        <a:lstStyle/>
                        <a:p>
                          <a:pPr algn="l" fontAlgn="b"/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 rowSpan="6"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rowSpan="6"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rowSpan="6"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rowSpan="6" hMerge="1">
                      <a:txBody>
                        <a:bodyPr/>
                        <a:lstStyle/>
                        <a:p>
                          <a:pPr algn="l" fontAlgn="b"/>
                          <a:endParaRPr 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 rowSpan="6"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rowSpan="6"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rowSpan="6"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rowSpan="6"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rowSpan="6"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rowSpan="6" hMerge="1">
                      <a:txBody>
                        <a:bodyPr/>
                        <a:lstStyle/>
                        <a:p>
                          <a:pPr algn="l" fontAlgn="b"/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 rowSpan="6"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29891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blipFill rotWithShape="0">
                          <a:blip r:embed="rId3"/>
                          <a:stretch>
                            <a:fillRect l="-719" t="-466000" r="-1306475" b="-414000"/>
                          </a:stretch>
                        </a:blipFill>
                      </a:tcPr>
                    </a:tc>
                    <a:tc gridSpan="24" vMerge="1">
                      <a:txBody>
                        <a:bodyPr/>
                        <a:lstStyle/>
                        <a:p>
                          <a:pPr algn="l" fontAlgn="b"/>
                          <a:endParaRPr 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pPr algn="l" fontAlgn="b"/>
                          <a:endParaRPr 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pPr algn="l" fontAlgn="b"/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pPr algn="l" fontAlgn="b"/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29891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blipFill rotWithShape="0">
                          <a:blip r:embed="rId3"/>
                          <a:stretch>
                            <a:fillRect l="-719" t="-577551" r="-1306475" b="-322449"/>
                          </a:stretch>
                        </a:blipFill>
                      </a:tcPr>
                    </a:tc>
                    <a:tc gridSpan="24" vMerge="1">
                      <a:txBody>
                        <a:bodyPr/>
                        <a:lstStyle/>
                        <a:p>
                          <a:pPr algn="l" fontAlgn="b"/>
                          <a:endParaRPr 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pPr algn="l" fontAlgn="b"/>
                          <a:endParaRPr 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pPr algn="l" fontAlgn="b"/>
                          <a:endParaRPr 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pPr algn="l" fontAlgn="b"/>
                          <a:endParaRPr 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29891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blipFill rotWithShape="0">
                          <a:blip r:embed="rId3"/>
                          <a:stretch>
                            <a:fillRect l="-719" t="-677551" r="-1306475" b="-222449"/>
                          </a:stretch>
                        </a:blipFill>
                      </a:tcPr>
                    </a:tc>
                    <a:tc gridSpan="24" vMerge="1">
                      <a:txBody>
                        <a:bodyPr/>
                        <a:lstStyle/>
                        <a:p>
                          <a:pPr algn="l" fontAlgn="b"/>
                          <a:endParaRPr 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pPr algn="l" fontAlgn="b"/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pPr algn="l" fontAlgn="b"/>
                          <a:endParaRPr 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pPr algn="l" fontAlgn="b"/>
                          <a:endParaRPr 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298917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400" kern="1200" dirty="0"/>
                            <a:t>Type I</a:t>
                          </a:r>
                          <a:endParaRPr lang="en-US" sz="1400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/>
                    </a:tc>
                    <a:tc gridSpan="24" vMerge="1">
                      <a:txBody>
                        <a:bodyPr/>
                        <a:lstStyle/>
                        <a:p>
                          <a:pPr algn="l" fontAlgn="b"/>
                          <a:endParaRPr 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pPr algn="l" fontAlgn="b"/>
                          <a:endParaRPr 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pPr algn="l" fontAlgn="b"/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pPr algn="l" fontAlgn="b"/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260814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400" kern="1200" dirty="0" smtClean="0"/>
                            <a:t>Type II</a:t>
                          </a:r>
                          <a:endParaRPr lang="en-US" sz="1400" kern="120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/>
                    </a:tc>
                    <a:tc gridSpan="24" vMerge="1">
                      <a:txBody>
                        <a:bodyPr/>
                        <a:lstStyle/>
                        <a:p>
                          <a:pPr algn="l" fontAlgn="b"/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pPr algn="l" fontAlgn="b"/>
                          <a:endParaRPr 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pPr algn="l" fontAlgn="b"/>
                          <a:endParaRPr 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pPr algn="l" fontAlgn="b"/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726232" y="1041246"/>
                <a:ext cx="9163855" cy="19883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latin typeface="Cambria Math" panose="02040503050406030204" pitchFamily="18" charset="0"/>
                  </a:rPr>
                  <a:t>Random intercept model: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20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𝑡𝑖𝑚𝑒</m:t>
                          </m:r>
                        </m:e>
                        <m:sub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0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𝑡𝑟𝑒𝑎𝑡𝑚𝑒𝑛𝑡</m:t>
                          </m:r>
                        </m:e>
                        <m:sub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𝑡𝑖𝑚𝑒</m:t>
                          </m:r>
                        </m:e>
                        <m:sub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𝑡𝑟𝑒𝑎𝑡𝑚𝑒𝑛𝑡</m:t>
                          </m:r>
                        </m:e>
                        <m:sub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US" sz="2000" dirty="0">
                  <a:latin typeface="Cambria Math" panose="02040503050406030204" pitchFamily="18" charset="0"/>
                </a:endParaRPr>
              </a:p>
              <a:p>
                <a:r>
                  <a:rPr lang="en-US" sz="2000" dirty="0">
                    <a:latin typeface="Cambria Math" panose="02040503050406030204" pitchFamily="18" charset="0"/>
                  </a:rPr>
                  <a:t>Random intercept and slope model</a:t>
                </a:r>
                <a:r>
                  <a:rPr lang="en-US" sz="2000" dirty="0" smtClean="0">
                    <a:latin typeface="Cambria Math" panose="02040503050406030204" pitchFamily="18" charset="0"/>
                  </a:rPr>
                  <a:t>:</a:t>
                </a:r>
              </a:p>
              <a:p>
                <a:r>
                  <a:rPr lang="en-US" sz="2000" dirty="0" smtClean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200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>
                            <a:latin typeface="Cambria Math" panose="02040503050406030204" pitchFamily="18" charset="0"/>
                          </a:rPr>
                          <m:t>𝑡𝑖𝑚𝑒</m:t>
                        </m:r>
                      </m:e>
                      <m:sub>
                        <m:r>
                          <a:rPr lang="en-US" sz="200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00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>
                            <a:latin typeface="Cambria Math" panose="02040503050406030204" pitchFamily="18" charset="0"/>
                          </a:rPr>
                          <m:t>𝑡𝑟𝑒𝑎𝑡𝑚𝑒𝑛𝑡</m:t>
                        </m:r>
                      </m:e>
                      <m:sub>
                        <m:r>
                          <a:rPr lang="en-US" sz="200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>
                            <a:latin typeface="Cambria Math" panose="02040503050406030204" pitchFamily="18" charset="0"/>
                          </a:rPr>
                          <m:t>𝑡𝑖𝑚𝑒</m:t>
                        </m:r>
                      </m:e>
                      <m:sub>
                        <m:r>
                          <a:rPr lang="en-US" sz="200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>
                            <a:latin typeface="Cambria Math" panose="02040503050406030204" pitchFamily="18" charset="0"/>
                          </a:rPr>
                          <m:t>𝑡𝑟𝑒𝑎𝑡𝑚𝑒𝑛𝑡</m:t>
                        </m:r>
                      </m:e>
                      <m:sub>
                        <m:r>
                          <a:rPr lang="en-US" sz="200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00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0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>
                            <a:latin typeface="Cambria Math" panose="02040503050406030204" pitchFamily="18" charset="0"/>
                          </a:rPr>
                          <m:t>𝑡𝑖𝑚𝑒</m:t>
                        </m:r>
                      </m:e>
                      <m:sub>
                        <m:r>
                          <a:rPr lang="en-US" sz="200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00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sz="200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endParaRPr lang="en-US" sz="2000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000" dirty="0">
                    <a:latin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latin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 smtClean="0">
                    <a:latin typeface="Cambria Math" panose="02040503050406030204" pitchFamily="18" charset="0"/>
                  </a:rPr>
                  <a:t>,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000" dirty="0" smtClean="0">
                    <a:latin typeface="Cambria Math" panose="02040503050406030204" pitchFamily="18" charset="0"/>
                  </a:rPr>
                  <a:t>: </a:t>
                </a:r>
                <a:r>
                  <a:rPr lang="en-US" sz="2000" dirty="0">
                    <a:latin typeface="Cambria Math" panose="02040503050406030204" pitchFamily="18" charset="0"/>
                  </a:rPr>
                  <a:t>fixed intercept and slope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00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>
                    <a:latin typeface="Cambria Math" panose="02040503050406030204" pitchFamily="18" charset="0"/>
                  </a:rPr>
                  <a:t>: random intercept.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0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</a:rPr>
                      <m:t>random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</a:rPr>
                      <m:t>slope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</a:rPr>
                      <m:t>for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</a:rPr>
                      <m:t>time</m:t>
                    </m:r>
                  </m:oMath>
                </a14:m>
                <a:endParaRPr lang="en-US" sz="20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232" y="1041246"/>
                <a:ext cx="9163855" cy="1988365"/>
              </a:xfrm>
              <a:prstGeom prst="rect">
                <a:avLst/>
              </a:prstGeom>
              <a:blipFill rotWithShape="0">
                <a:blip r:embed="rId4"/>
                <a:stretch>
                  <a:fillRect l="-665" t="-1840" b="-46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975668" y="6345712"/>
            <a:ext cx="683339" cy="365125"/>
          </a:xfrm>
        </p:spPr>
        <p:txBody>
          <a:bodyPr/>
          <a:lstStyle/>
          <a:p>
            <a:r>
              <a:rPr lang="en-US" sz="1000" dirty="0">
                <a:solidFill>
                  <a:schemeClr val="tx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54710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1188</TotalTime>
  <Words>289</Words>
  <Application>Microsoft Office PowerPoint</Application>
  <PresentationFormat>Widescreen</PresentationFormat>
  <Paragraphs>123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Arial</vt:lpstr>
      <vt:lpstr>Calibri</vt:lpstr>
      <vt:lpstr>Cambria Math</vt:lpstr>
      <vt:lpstr>Times New Roman</vt:lpstr>
      <vt:lpstr>Trebuchet MS</vt:lpstr>
      <vt:lpstr>Wingdings</vt:lpstr>
      <vt:lpstr>Wingdings 3</vt:lpstr>
      <vt:lpstr>Facet</vt:lpstr>
      <vt:lpstr>Project2 interim presentation: Linear mixed model with non-normal distribution of random components Speaker: Zhou,Wenru Group3 members: Zhang, Lingdi; Zhuang, Yaxu; Zhou, Wenru</vt:lpstr>
      <vt:lpstr>The case we would study</vt:lpstr>
      <vt:lpstr>The parameters in the simulation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Project3</dc:title>
  <dc:creator>Zhou, Wenru</dc:creator>
  <cp:lastModifiedBy>Zhou, Wenru</cp:lastModifiedBy>
  <cp:revision>86</cp:revision>
  <dcterms:created xsi:type="dcterms:W3CDTF">2018-10-14T23:42:32Z</dcterms:created>
  <dcterms:modified xsi:type="dcterms:W3CDTF">2018-10-17T15:28:12Z</dcterms:modified>
</cp:coreProperties>
</file>