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4" r:id="rId18"/>
    <p:sldId id="275" r:id="rId19"/>
    <p:sldId id="272" r:id="rId20"/>
    <p:sldId id="271" r:id="rId21"/>
    <p:sldId id="270" r:id="rId22"/>
    <p:sldId id="273" r:id="rId23"/>
    <p:sldId id="276" r:id="rId24"/>
    <p:sldId id="277" r:id="rId25"/>
    <p:sldId id="281" r:id="rId26"/>
    <p:sldId id="280" r:id="rId27"/>
    <p:sldId id="278" r:id="rId28"/>
    <p:sldId id="279" r:id="rId29"/>
    <p:sldId id="282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编程无处不在，生活也是编程</a:t>
            </a:r>
            <a:endParaRPr lang="zh-CN" altLang="en-US"/>
          </a:p>
          <a:p>
            <a:r>
              <a:rPr lang="zh-CN" altLang="en-US"/>
              <a:t>没有什么命由天定，参数变量函数和缺省值</a:t>
            </a:r>
            <a:endParaRPr lang="zh-CN" altLang="en-US"/>
          </a:p>
          <a:p>
            <a:r>
              <a:rPr lang="zh-CN" altLang="en-US"/>
              <a:t>人人都是产品经理</a:t>
            </a:r>
            <a:r>
              <a:rPr lang="en-US" altLang="zh-CN"/>
              <a:t>-</a:t>
            </a:r>
            <a:r>
              <a:rPr lang="zh-CN" altLang="en-US"/>
              <a:t>程序员。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感觉刺激，视觉、味觉、触觉、嗅觉。</a:t>
            </a:r>
            <a:endParaRPr lang="zh-CN" altLang="en-US"/>
          </a:p>
          <a:p>
            <a:r>
              <a:rPr lang="zh-CN" altLang="en-US"/>
              <a:t>神经过度刺激降低阈值的保护机制。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重温，善良。</a:t>
            </a:r>
            <a:endParaRPr lang="zh-CN" altLang="en-US"/>
          </a:p>
          <a:p>
            <a:r>
              <a:rPr lang="zh-CN" altLang="en-US"/>
              <a:t>资源禀赋不同，特点不同，特长不同，优势不同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兴趣</a:t>
            </a:r>
            <a:r>
              <a:rPr lang="en-US" altLang="zh-CN"/>
              <a:t>  </a:t>
            </a:r>
            <a:r>
              <a:rPr lang="zh-CN" altLang="en-US"/>
              <a:t>探索</a:t>
            </a:r>
            <a:r>
              <a:rPr lang="en-US" altLang="zh-CN"/>
              <a:t> </a:t>
            </a:r>
            <a:r>
              <a:rPr lang="zh-CN" altLang="en-US"/>
              <a:t>创新</a:t>
            </a:r>
            <a:r>
              <a:rPr lang="en-US" altLang="zh-CN"/>
              <a:t>  </a:t>
            </a:r>
            <a:r>
              <a:rPr lang="zh-CN" altLang="en-US"/>
              <a:t>分享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  <a:p>
            <a:r>
              <a:rPr lang="zh-CN" altLang="en-US"/>
              <a:t>自己哄自己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认知模式，心理模式，行为模式。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晚节不保</a:t>
            </a:r>
            <a:endParaRPr lang="zh-CN" altLang="en-US"/>
          </a:p>
          <a:p>
            <a:r>
              <a:rPr lang="zh-CN" altLang="en-US"/>
              <a:t>损失厌恶</a:t>
            </a:r>
            <a:endParaRPr lang="zh-CN" altLang="en-US"/>
          </a:p>
          <a:p>
            <a:r>
              <a:rPr lang="zh-CN" altLang="en-US"/>
              <a:t>破镜重圆，不可逆的</a:t>
            </a:r>
            <a:endParaRPr lang="zh-CN" altLang="en-US"/>
          </a:p>
          <a:p>
            <a:r>
              <a:rPr lang="en-US" altLang="zh-CN"/>
              <a:t>2KB</a:t>
            </a:r>
            <a:endParaRPr lang="en-US" altLang="zh-CN"/>
          </a:p>
          <a:p>
            <a:r>
              <a:rPr lang="en-US" altLang="zh-CN"/>
              <a:t>400GB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成功团队</a:t>
            </a:r>
            <a:r>
              <a:rPr lang="en-US" altLang="zh-CN"/>
              <a:t>  </a:t>
            </a:r>
            <a:r>
              <a:rPr lang="zh-CN" altLang="en-US"/>
              <a:t>幸福夫妻</a:t>
            </a:r>
            <a:r>
              <a:rPr lang="en-US" altLang="zh-CN"/>
              <a:t> </a:t>
            </a:r>
            <a:r>
              <a:rPr lang="zh-CN" altLang="en-US"/>
              <a:t>积极沟通更多</a:t>
            </a:r>
            <a:endParaRPr lang="zh-CN" altLang="en-US"/>
          </a:p>
          <a:p>
            <a:r>
              <a:rPr lang="en-US" altLang="zh-CN"/>
              <a:t>0.5+-1+0.5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为啥读书</a:t>
            </a:r>
            <a:endParaRPr lang="zh-CN" altLang="en-US"/>
          </a:p>
          <a:p>
            <a:r>
              <a:rPr lang="zh-CN" altLang="en-US"/>
              <a:t>家长送我读书</a:t>
            </a:r>
            <a:r>
              <a:rPr lang="en-US" altLang="zh-CN"/>
              <a:t>   </a:t>
            </a:r>
            <a:r>
              <a:rPr lang="zh-CN" altLang="en-US"/>
              <a:t>读书明理</a:t>
            </a:r>
            <a:r>
              <a:rPr lang="en-US" altLang="zh-CN"/>
              <a:t>  </a:t>
            </a:r>
            <a:endParaRPr lang="zh-CN" altLang="en-US"/>
          </a:p>
          <a:p>
            <a:r>
              <a:rPr lang="zh-CN" altLang="en-US"/>
              <a:t>知之者不如好之者好之者不如乐之者</a:t>
            </a:r>
            <a:endParaRPr lang="zh-CN" altLang="en-US"/>
          </a:p>
          <a:p>
            <a:r>
              <a:rPr lang="zh-CN" altLang="en-US"/>
              <a:t>从心所欲而不逾矩</a:t>
            </a:r>
            <a:endParaRPr lang="zh-CN" altLang="en-US"/>
          </a:p>
          <a:p>
            <a:r>
              <a:rPr lang="zh-CN" altLang="en-US"/>
              <a:t>空心病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思想实验道德瓶颈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主观动机</a:t>
            </a:r>
            <a:endParaRPr lang="zh-CN" altLang="en-US"/>
          </a:p>
          <a:p>
            <a:r>
              <a:rPr lang="zh-CN" altLang="en-US"/>
              <a:t>客观场景</a:t>
            </a:r>
            <a:endParaRPr lang="zh-CN" altLang="en-US"/>
          </a:p>
          <a:p>
            <a:r>
              <a:rPr lang="zh-CN" altLang="en-US"/>
              <a:t>认知困境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聪明人知道自己聪明</a:t>
            </a:r>
            <a:endParaRPr lang="zh-CN" altLang="en-US"/>
          </a:p>
          <a:p>
            <a:r>
              <a:rPr lang="zh-CN" altLang="en-US"/>
              <a:t>蠢人不知道自己蠢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消灭认知偏差和谬误</a:t>
            </a:r>
            <a:endParaRPr lang="zh-CN" altLang="en-US"/>
          </a:p>
          <a:p>
            <a:r>
              <a:rPr lang="zh-CN" altLang="en-US"/>
              <a:t>地出</a:t>
            </a:r>
            <a:endParaRPr lang="zh-CN" altLang="en-US"/>
          </a:p>
          <a:p>
            <a:r>
              <a:rPr lang="zh-CN" altLang="en-US"/>
              <a:t>归纳</a:t>
            </a:r>
            <a:r>
              <a:rPr lang="en-US" altLang="zh-CN"/>
              <a:t> </a:t>
            </a:r>
            <a:r>
              <a:rPr lang="zh-CN" altLang="en-US"/>
              <a:t>法</a:t>
            </a:r>
            <a:endParaRPr lang="zh-CN" altLang="en-US"/>
          </a:p>
          <a:p>
            <a:r>
              <a:rPr lang="zh-CN" altLang="en-US"/>
              <a:t>演技法</a:t>
            </a:r>
            <a:endParaRPr lang="zh-CN" altLang="en-US"/>
          </a:p>
          <a:p>
            <a:r>
              <a:rPr lang="zh-CN" altLang="en-US"/>
              <a:t>类比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必然性</a:t>
            </a:r>
            <a:endParaRPr lang="zh-CN" altLang="en-US"/>
          </a:p>
          <a:p>
            <a:r>
              <a:rPr lang="zh-CN" altLang="en-US">
                <a:sym typeface="+mn-ea"/>
              </a:rPr>
              <a:t>豁然性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秉承一种理念</a:t>
            </a:r>
            <a:endParaRPr lang="zh-CN" altLang="en-US"/>
          </a:p>
          <a:p>
            <a:r>
              <a:rPr lang="zh-CN" altLang="en-US"/>
              <a:t>两种相反理念还能游刃有余</a:t>
            </a:r>
            <a:endParaRPr lang="zh-CN" altLang="en-US"/>
          </a:p>
          <a:p>
            <a:r>
              <a:rPr lang="zh-CN" altLang="en-US"/>
              <a:t>谎言止于智者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教堂</a:t>
            </a:r>
            <a:endParaRPr lang="zh-CN" altLang="en-US"/>
          </a:p>
          <a:p>
            <a:r>
              <a:rPr lang="zh-CN" altLang="en-US"/>
              <a:t>吸烟</a:t>
            </a:r>
            <a:endParaRPr lang="zh-CN" altLang="en-US"/>
          </a:p>
          <a:p>
            <a:r>
              <a:rPr lang="zh-CN" altLang="en-US"/>
              <a:t>镜像</a:t>
            </a:r>
            <a:endParaRPr lang="zh-CN" altLang="en-US"/>
          </a:p>
          <a:p>
            <a:r>
              <a:rPr lang="zh-CN" altLang="en-US"/>
              <a:t>卷积神经网络</a:t>
            </a:r>
            <a:endParaRPr lang="zh-CN" altLang="en-US"/>
          </a:p>
          <a:p>
            <a:r>
              <a:rPr lang="zh-CN" altLang="en-US"/>
              <a:t>与其做配角，不如自己把握主旋律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王阳明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面死而生，以终为始。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起点在终点之后。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积极心理学与编程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主讲人：张洪玮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二、幸福、品格与美德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、美好人生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美：把人生过得像艺术那么好玩，充满乐趣、激情和创造力。充满惊喜、探索和成就。当你回顾这辈子的时候你觉得你把人生打造成了一件艺术品。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好：你善良有爱人生有意义，你发展自己的品格优势和美德，你对社会有贡献。那么当你回顾这辈子的时候扪心自问，我活出了自己推崇和赞许的人生。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二、幸福、品格与美德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、幸福边际效应递减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/>
              <a:t>善人居，如入兰芝之室，久而不闻其香，即与之化矣。与不善人居，如入鲍鱼之肆，久而不闻其臭，亦与之化矣。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近朱者赤，近墨者黑。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幸福不是巧克力，而是跑步机。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二、幸福、品格与美德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935" y="1962785"/>
            <a:ext cx="4693285" cy="4351655"/>
          </a:xfrm>
        </p:spPr>
        <p:txBody>
          <a:bodyPr>
            <a:normAutofit fontScale="80000"/>
          </a:bodyPr>
          <a:p>
            <a:r>
              <a:rPr lang="en-US" altLang="zh-CN"/>
              <a:t>3</a:t>
            </a:r>
            <a:r>
              <a:rPr lang="zh-CN" altLang="en-US"/>
              <a:t>、品格优势</a:t>
            </a:r>
            <a:endParaRPr lang="zh-CN" altLang="en-US"/>
          </a:p>
          <a:p>
            <a:r>
              <a:rPr lang="zh-CN" altLang="en-US"/>
              <a:t>勇敢：不屈于威胁，挑战，困苦。以弱胜强，据理力争。</a:t>
            </a:r>
            <a:endParaRPr lang="zh-CN" altLang="en-US"/>
          </a:p>
          <a:p>
            <a:r>
              <a:rPr lang="zh-CN" altLang="en-US"/>
              <a:t>坚毅：善始善终，坚持不懈，享受完成任务。</a:t>
            </a:r>
            <a:endParaRPr lang="zh-CN" altLang="en-US"/>
          </a:p>
          <a:p>
            <a:r>
              <a:rPr lang="zh-CN" altLang="en-US"/>
              <a:t>正直：坚持真理，不虚伪，对自己的情绪和行为负责。</a:t>
            </a:r>
            <a:endParaRPr lang="zh-CN" altLang="en-US"/>
          </a:p>
          <a:p>
            <a:r>
              <a:rPr lang="zh-CN" altLang="en-US"/>
              <a:t>活力：富有激情，正能量。一心一意。</a:t>
            </a:r>
            <a:endParaRPr lang="zh-CN" altLang="en-US"/>
          </a:p>
          <a:p>
            <a:r>
              <a:rPr lang="zh-CN" altLang="en-US"/>
              <a:t>爱：珍惜关系，与人亲近。</a:t>
            </a:r>
            <a:endParaRPr lang="zh-CN" altLang="en-US"/>
          </a:p>
          <a:p>
            <a:r>
              <a:rPr lang="zh-CN" altLang="en-US"/>
              <a:t>善良：帮助照顾他人。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959475" y="1962785"/>
            <a:ext cx="56254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20">
                <a:sym typeface="+mn-ea"/>
              </a:rPr>
              <a:t>公民精神：忠诚，信任。</a:t>
            </a:r>
            <a:endParaRPr lang="zh-CN" altLang="en-US" sz="2220"/>
          </a:p>
          <a:p>
            <a:r>
              <a:rPr lang="zh-CN" altLang="en-US" sz="2220">
                <a:sym typeface="+mn-ea"/>
              </a:rPr>
              <a:t>宽恕慈悲：宽恕做错事的人，不报复，接受别人缺点。</a:t>
            </a:r>
            <a:endParaRPr lang="zh-CN" altLang="en-US" sz="2220"/>
          </a:p>
          <a:p>
            <a:r>
              <a:rPr lang="zh-CN" altLang="en-US" sz="2220">
                <a:sym typeface="+mn-ea"/>
              </a:rPr>
              <a:t>谦逊：不自以为是，不炫耀，不特殊。</a:t>
            </a:r>
            <a:endParaRPr lang="zh-CN" altLang="en-US" sz="2220"/>
          </a:p>
          <a:p>
            <a:r>
              <a:rPr lang="zh-CN" altLang="en-US" sz="2220">
                <a:sym typeface="+mn-ea"/>
              </a:rPr>
              <a:t>审慎：谨慎、不鲁莽。</a:t>
            </a:r>
            <a:endParaRPr lang="zh-CN" altLang="en-US" sz="2220"/>
          </a:p>
          <a:p>
            <a:r>
              <a:rPr lang="zh-CN" altLang="en-US" sz="2220">
                <a:sym typeface="+mn-ea"/>
              </a:rPr>
              <a:t>自我规范：自律。</a:t>
            </a:r>
            <a:endParaRPr lang="zh-CN" altLang="en-US" sz="2220"/>
          </a:p>
          <a:p>
            <a:r>
              <a:rPr lang="zh-CN" altLang="en-US" sz="2220">
                <a:sym typeface="+mn-ea"/>
              </a:rPr>
              <a:t>感恩：明白和感激美好事物。</a:t>
            </a:r>
            <a:endParaRPr lang="zh-CN" altLang="en-US" sz="2220"/>
          </a:p>
          <a:p>
            <a:r>
              <a:rPr lang="zh-CN" altLang="en-US" sz="2220">
                <a:sym typeface="+mn-ea"/>
              </a:rPr>
              <a:t>幽默：制造欢乐。</a:t>
            </a:r>
            <a:endParaRPr lang="zh-CN" altLang="en-US" sz="2220"/>
          </a:p>
          <a:p>
            <a:r>
              <a:rPr lang="zh-CN" altLang="en-US" sz="2220">
                <a:sym typeface="+mn-ea"/>
              </a:rPr>
              <a:t>有信仰：目标明确。</a:t>
            </a:r>
            <a:endParaRPr lang="zh-CN" altLang="en-US" sz="2220"/>
          </a:p>
          <a:p>
            <a:endParaRPr lang="zh-CN" altLang="en-US"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二、幸福、品格与美德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、发现自己的优势、发现他人的优势、发挥优势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 sz="2055"/>
              <a:t>	</a:t>
            </a:r>
            <a:endParaRPr lang="en-US" altLang="zh-CN" sz="2055"/>
          </a:p>
          <a:p>
            <a:pPr marL="457200" lvl="1" indent="0">
              <a:buNone/>
            </a:pPr>
            <a:r>
              <a:rPr lang="zh-CN" altLang="en-US" sz="2055"/>
              <a:t>从优势到人。</a:t>
            </a:r>
            <a:endParaRPr lang="zh-CN" altLang="en-US" sz="2055"/>
          </a:p>
          <a:p>
            <a:pPr marL="457200" lvl="1" indent="0">
              <a:buNone/>
            </a:pP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从人到优势。</a:t>
            </a:r>
            <a:endParaRPr lang="zh-CN" altLang="en-US" sz="2055"/>
          </a:p>
          <a:p>
            <a:pPr marL="457200" lvl="1" indent="0">
              <a:buNone/>
            </a:pP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发挥优势比补足缺点更有效。</a:t>
            </a:r>
            <a:endParaRPr lang="zh-CN" altLang="en-US" sz="2055"/>
          </a:p>
          <a:p>
            <a:pPr marL="457200" lvl="1" indent="0">
              <a:buNone/>
            </a:pP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通过优势弥补缺点。</a:t>
            </a:r>
            <a:endParaRPr lang="zh-CN" altLang="en-US" sz="205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610" y="1280160"/>
            <a:ext cx="6522720" cy="429768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二、幸福、品格与美德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三、积极情绪与习得性乐观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、情绪有哪些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2446020"/>
            <a:ext cx="5993130" cy="4026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三、积极情绪与习得性乐观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、积极情绪意义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喜悦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感激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宁静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兴趣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希望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自豪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好玩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激励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敬畏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爱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更健康</a:t>
            </a:r>
            <a:r>
              <a:rPr lang="en-US" altLang="zh-CN"/>
              <a:t> </a:t>
            </a:r>
            <a:r>
              <a:rPr lang="zh-CN" altLang="en-US"/>
              <a:t>更幸福</a:t>
            </a:r>
            <a:r>
              <a:rPr lang="en-US" altLang="zh-CN"/>
              <a:t> </a:t>
            </a:r>
            <a:r>
              <a:rPr lang="zh-CN" altLang="en-US"/>
              <a:t>更有创造力</a:t>
            </a:r>
            <a:r>
              <a:rPr lang="en-US" altLang="zh-CN"/>
              <a:t> </a:t>
            </a:r>
            <a:r>
              <a:rPr lang="zh-CN" altLang="en-US"/>
              <a:t>更成功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更乐于助人，更具感染力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、创造积极情绪</a:t>
            </a:r>
            <a:endParaRPr lang="zh-CN" altLang="en-US"/>
          </a:p>
          <a:p>
            <a:r>
              <a:rPr lang="zh-CN" altLang="en-US">
                <a:sym typeface="+mn-ea"/>
              </a:rPr>
              <a:t>发现：防止过度焦虑，自我同情，深呼吸。</a:t>
            </a:r>
            <a:endParaRPr lang="zh-CN" altLang="en-US"/>
          </a:p>
          <a:p>
            <a:r>
              <a:rPr lang="zh-CN" altLang="en-US"/>
              <a:t>品味：发生时用心感受，专注，常常回忆，与人分享。</a:t>
            </a:r>
            <a:endParaRPr lang="zh-CN" altLang="en-US"/>
          </a:p>
          <a:p>
            <a:r>
              <a:rPr lang="zh-CN" altLang="en-US"/>
              <a:t>创造：冥想，锻炼，感恩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三、积极情绪与习得性乐观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/>
              <a:t>4</a:t>
            </a:r>
            <a:r>
              <a:rPr lang="zh-CN" altLang="en-US" sz="2400"/>
              <a:t>、习得性无助</a:t>
            </a:r>
            <a:endParaRPr lang="zh-CN" altLang="en-US" sz="2400"/>
          </a:p>
          <a:p>
            <a:r>
              <a:rPr lang="en-US" altLang="zh-CN" sz="2400"/>
              <a:t>     </a:t>
            </a:r>
            <a:r>
              <a:rPr lang="zh-CN" altLang="en-US" sz="2400"/>
              <a:t>个人经历挫折与失败后，面临问题时产生的无能为力</a:t>
            </a:r>
            <a:r>
              <a:rPr lang="en-US" altLang="zh-CN" sz="2400"/>
              <a:t> </a:t>
            </a:r>
            <a:r>
              <a:rPr lang="zh-CN" altLang="en-US" sz="2400"/>
              <a:t>的心理状态与行为。</a:t>
            </a:r>
            <a:endParaRPr lang="zh-CN" altLang="en-US" sz="2400"/>
          </a:p>
          <a:p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习得性乐观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乐观归因：</a:t>
            </a:r>
            <a:endParaRPr lang="zh-CN" altLang="en-US" sz="2400"/>
          </a:p>
          <a:p>
            <a:r>
              <a:rPr lang="zh-CN" altLang="en-US" sz="2400"/>
              <a:t>战胜永久性悲观：坏事情不会永久不变，不见得一直发生。</a:t>
            </a:r>
            <a:endParaRPr lang="zh-CN" altLang="en-US" sz="2400"/>
          </a:p>
          <a:p>
            <a:r>
              <a:rPr lang="zh-CN" altLang="en-US" sz="2400"/>
              <a:t>战胜普遍性悲观：一个领域发生了一件坏事，不见得在其他领域也发生。</a:t>
            </a:r>
            <a:endParaRPr lang="zh-CN" altLang="en-US" sz="2400"/>
          </a:p>
          <a:p>
            <a:r>
              <a:rPr lang="zh-CN" altLang="en-US" sz="2400"/>
              <a:t>战胜个性化悲观：一件坏事发生不见得是你的品格引起的，还有其他规律。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三、积极情绪与习得性乐观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、负面偏差</a:t>
            </a:r>
            <a:endParaRPr lang="zh-CN" altLang="en-US"/>
          </a:p>
          <a:p>
            <a:r>
              <a:rPr lang="zh-CN" altLang="en-US"/>
              <a:t>坏印象比好印象更容易形成</a:t>
            </a:r>
            <a:endParaRPr lang="zh-CN" altLang="en-US"/>
          </a:p>
          <a:p>
            <a:r>
              <a:rPr lang="zh-CN" altLang="en-US"/>
              <a:t>坏事比好事对人的影响更大</a:t>
            </a:r>
            <a:endParaRPr lang="zh-CN" altLang="en-US"/>
          </a:p>
          <a:p>
            <a:r>
              <a:rPr lang="zh-CN" altLang="en-US"/>
              <a:t>坏言行比好言行更影响关系</a:t>
            </a:r>
            <a:endParaRPr lang="zh-CN" altLang="en-US"/>
          </a:p>
          <a:p>
            <a:r>
              <a:rPr lang="zh-CN" altLang="en-US"/>
              <a:t>大脑对坏刺激的反应比对好刺激更强烈，痕迹更深。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三、积极情绪与习得性乐观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、巧用乐观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事情：危险而不确定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代价：死亡，车祸，不可挽回。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结论：</a:t>
            </a:r>
            <a:r>
              <a:rPr lang="zh-CN" altLang="en-US">
                <a:sym typeface="+mn-ea"/>
              </a:rPr>
              <a:t>不可使用乐观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事情：任务完成，提升幸福感，领导、激励、召唤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代价：再试一次，被拒绝。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结论：</a:t>
            </a:r>
            <a:r>
              <a:rPr lang="zh-CN" altLang="en-US">
                <a:sym typeface="+mn-ea"/>
              </a:rPr>
              <a:t>可使用乐观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、积极心理学为什么更重要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、幸福、品格与美德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、积极情绪与习得性乐观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、人际关系和沟通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、心流</a:t>
            </a:r>
            <a:r>
              <a:rPr lang="zh-CN" altLang="en-US">
                <a:sym typeface="+mn-ea"/>
              </a:rPr>
              <a:t>与</a:t>
            </a:r>
            <a:r>
              <a:rPr lang="zh-CN" altLang="en-US">
                <a:sym typeface="+mn-ea"/>
              </a:rPr>
              <a:t>动机</a:t>
            </a:r>
            <a:endParaRPr lang="zh-CN" altLang="en-US">
              <a:sym typeface="+mn-ea"/>
            </a:endParaRPr>
          </a:p>
          <a:p>
            <a:r>
              <a:rPr lang="en-US" altLang="zh-CN"/>
              <a:t>6</a:t>
            </a:r>
            <a:r>
              <a:rPr lang="zh-CN" altLang="en-US"/>
              <a:t>、自我、价值观与意义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、坚毅、自律、与创造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三、积极情绪与习得性乐观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、批评出乐观</a:t>
            </a:r>
            <a:endParaRPr lang="zh-CN" altLang="en-US"/>
          </a:p>
          <a:p>
            <a:r>
              <a:rPr lang="zh-CN" altLang="en-US"/>
              <a:t>你怎么这样，你怎么一直这样，你上次也这样，你下回还这样，你总是这样。</a:t>
            </a:r>
            <a:endParaRPr lang="zh-CN" altLang="en-US"/>
          </a:p>
          <a:p>
            <a:r>
              <a:rPr lang="en-US" altLang="zh-CN"/>
              <a:t>----</a:t>
            </a:r>
            <a:r>
              <a:rPr lang="zh-CN" altLang="en-US"/>
              <a:t>导致别人放弃努力，要用临时的，特定的，环境因素解释错误。</a:t>
            </a:r>
            <a:endParaRPr lang="zh-CN" altLang="en-US"/>
          </a:p>
          <a:p>
            <a:r>
              <a:rPr lang="zh-CN" altLang="en-US"/>
              <a:t>让他们保持乐观，继续努力，下次注意。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四、人际关系和沟通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06745" cy="4351655"/>
          </a:xfrm>
        </p:spPr>
        <p:txBody>
          <a:bodyPr>
            <a:normAutofit fontScale="70000"/>
          </a:bodyPr>
          <a:p>
            <a:r>
              <a:rPr lang="en-US" altLang="zh-CN"/>
              <a:t>1</a:t>
            </a:r>
            <a:r>
              <a:rPr lang="zh-CN" altLang="en-US"/>
              <a:t>、积极沟通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庆祝</a:t>
            </a:r>
            <a:r>
              <a:rPr lang="en-US" altLang="zh-CN"/>
              <a:t> </a:t>
            </a:r>
            <a:r>
              <a:rPr lang="zh-CN" altLang="en-US"/>
              <a:t>感恩</a:t>
            </a:r>
            <a:r>
              <a:rPr lang="en-US" altLang="zh-CN"/>
              <a:t> </a:t>
            </a:r>
            <a:r>
              <a:rPr lang="zh-CN" altLang="en-US"/>
              <a:t>非暴力沟通</a:t>
            </a:r>
            <a:r>
              <a:rPr lang="en-US" altLang="zh-CN"/>
              <a:t>  </a:t>
            </a:r>
            <a:r>
              <a:rPr lang="zh-CN" altLang="en-US"/>
              <a:t>宽恕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、三明治沟通法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正面</a:t>
            </a:r>
            <a:r>
              <a:rPr lang="en-US" altLang="zh-CN"/>
              <a:t>+</a:t>
            </a:r>
            <a:r>
              <a:rPr lang="zh-CN" altLang="en-US"/>
              <a:t>负面</a:t>
            </a:r>
            <a:r>
              <a:rPr lang="en-US" altLang="zh-CN"/>
              <a:t>+</a:t>
            </a:r>
            <a:r>
              <a:rPr lang="zh-CN" altLang="en-US"/>
              <a:t>正面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、积极主动沟通。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主动</a:t>
            </a:r>
            <a:r>
              <a:rPr lang="en-US" altLang="zh-CN"/>
              <a:t> </a:t>
            </a:r>
            <a:r>
              <a:rPr lang="zh-CN" altLang="en-US"/>
              <a:t>热情</a:t>
            </a:r>
            <a:r>
              <a:rPr lang="en-US" altLang="zh-CN"/>
              <a:t> </a:t>
            </a:r>
            <a:r>
              <a:rPr lang="zh-CN" altLang="en-US"/>
              <a:t>刨根问题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消极</a:t>
            </a:r>
            <a:r>
              <a:rPr lang="en-US" altLang="zh-CN"/>
              <a:t> </a:t>
            </a:r>
            <a:r>
              <a:rPr lang="zh-CN" altLang="en-US"/>
              <a:t>不重视</a:t>
            </a:r>
            <a:r>
              <a:rPr lang="en-US" altLang="zh-CN"/>
              <a:t> </a:t>
            </a:r>
            <a:r>
              <a:rPr lang="zh-CN" altLang="en-US"/>
              <a:t>转移话题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、感恩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感恩</a:t>
            </a:r>
            <a:r>
              <a:rPr lang="en-US" altLang="zh-CN"/>
              <a:t> != </a:t>
            </a:r>
            <a:r>
              <a:rPr lang="zh-CN" altLang="en-US"/>
              <a:t>内疚</a:t>
            </a:r>
            <a:r>
              <a:rPr lang="en-US" altLang="zh-CN"/>
              <a:t>+</a:t>
            </a:r>
            <a:r>
              <a:rPr lang="zh-CN" altLang="en-US"/>
              <a:t>补救措施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感受到对方的代价和意图，善意选择拒绝不合理要求，不图回报。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26910" y="1414780"/>
            <a:ext cx="37261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、非暴力沟通</a:t>
            </a:r>
            <a:endParaRPr lang="zh-CN" altLang="en-US"/>
          </a:p>
          <a:p>
            <a:r>
              <a:rPr lang="zh-CN" altLang="en-US">
                <a:sym typeface="+mn-ea"/>
              </a:rPr>
              <a:t>观察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感受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需求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请求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、宽恕与被宽恕</a:t>
            </a:r>
            <a:endParaRPr lang="zh-CN" altLang="en-US"/>
          </a:p>
          <a:p>
            <a:r>
              <a:rPr lang="zh-CN" altLang="en-US"/>
              <a:t>行动上</a:t>
            </a:r>
            <a:r>
              <a:rPr lang="en-US" altLang="zh-CN"/>
              <a:t>  </a:t>
            </a:r>
            <a:r>
              <a:rPr lang="zh-CN" altLang="en-US"/>
              <a:t>以直报怨</a:t>
            </a:r>
            <a:endParaRPr lang="zh-CN" altLang="en-US"/>
          </a:p>
          <a:p>
            <a:r>
              <a:rPr lang="zh-CN" altLang="en-US"/>
              <a:t>心理上</a:t>
            </a:r>
            <a:r>
              <a:rPr lang="en-US" altLang="zh-CN"/>
              <a:t>  </a:t>
            </a:r>
            <a:r>
              <a:rPr lang="zh-CN" altLang="en-US"/>
              <a:t>以德报怨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、模仿让人喜欢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、寻找相似性</a:t>
            </a:r>
            <a:r>
              <a:rPr lang="en-US" altLang="zh-CN"/>
              <a:t> </a:t>
            </a:r>
            <a:r>
              <a:rPr lang="zh-CN" altLang="en-US"/>
              <a:t>地域</a:t>
            </a:r>
            <a:r>
              <a:rPr lang="en-US" altLang="zh-CN"/>
              <a:t> </a:t>
            </a:r>
            <a:r>
              <a:rPr lang="zh-CN" altLang="en-US"/>
              <a:t>性格</a:t>
            </a:r>
            <a:r>
              <a:rPr lang="en-US" altLang="zh-CN"/>
              <a:t> </a:t>
            </a:r>
            <a:r>
              <a:rPr lang="zh-CN" altLang="en-US"/>
              <a:t>价值观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9</a:t>
            </a:r>
            <a:r>
              <a:rPr lang="zh-CN" altLang="en-US"/>
              <a:t>、兴奋转移</a:t>
            </a:r>
            <a:r>
              <a:rPr lang="en-US" altLang="zh-CN"/>
              <a:t> </a:t>
            </a:r>
            <a:r>
              <a:rPr lang="zh-CN" altLang="en-US"/>
              <a:t>看电影</a:t>
            </a:r>
            <a:r>
              <a:rPr lang="en-US" altLang="zh-CN"/>
              <a:t> </a:t>
            </a:r>
            <a:r>
              <a:rPr lang="zh-CN" altLang="en-US"/>
              <a:t>溜冰</a:t>
            </a:r>
            <a:r>
              <a:rPr lang="en-US" altLang="zh-CN"/>
              <a:t> </a:t>
            </a:r>
            <a:r>
              <a:rPr lang="zh-CN" altLang="en-US"/>
              <a:t>逛街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10</a:t>
            </a:r>
            <a:r>
              <a:rPr lang="zh-CN" altLang="en-US"/>
              <a:t>、激情</a:t>
            </a:r>
            <a:r>
              <a:rPr lang="en-US" altLang="zh-CN"/>
              <a:t> </a:t>
            </a:r>
            <a:r>
              <a:rPr lang="zh-CN" altLang="en-US"/>
              <a:t>亲密</a:t>
            </a:r>
            <a:r>
              <a:rPr lang="en-US" altLang="zh-CN"/>
              <a:t> </a:t>
            </a:r>
            <a:r>
              <a:rPr lang="zh-CN" altLang="en-US"/>
              <a:t>承诺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、冲突管理</a:t>
            </a:r>
            <a:endParaRPr lang="zh-CN" altLang="en-US"/>
          </a:p>
          <a:p>
            <a:r>
              <a:rPr lang="zh-CN" altLang="en-US"/>
              <a:t>表达真情实感，表达态度，分担任务，共同行动，道歉，谅解，回避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五、心流与</a:t>
            </a:r>
            <a:r>
              <a:rPr lang="zh-CN" altLang="en-US">
                <a:sym typeface="+mn-ea"/>
              </a:rPr>
              <a:t>动机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、场景</a:t>
            </a:r>
            <a:endParaRPr lang="zh-CN" altLang="en-US"/>
          </a:p>
          <a:p>
            <a:r>
              <a:rPr lang="zh-CN" altLang="en-US"/>
              <a:t>运动</a:t>
            </a:r>
            <a:r>
              <a:rPr lang="en-US" altLang="zh-CN"/>
              <a:t>  </a:t>
            </a:r>
            <a:r>
              <a:rPr lang="zh-CN" altLang="en-US"/>
              <a:t>电影</a:t>
            </a:r>
            <a:r>
              <a:rPr lang="en-US" altLang="zh-CN"/>
              <a:t> </a:t>
            </a:r>
            <a:r>
              <a:rPr lang="zh-CN" altLang="en-US"/>
              <a:t>音乐</a:t>
            </a:r>
            <a:r>
              <a:rPr lang="en-US" altLang="zh-CN"/>
              <a:t>  </a:t>
            </a:r>
            <a:r>
              <a:rPr lang="zh-CN" altLang="en-US"/>
              <a:t>社交</a:t>
            </a:r>
            <a:r>
              <a:rPr lang="en-US" altLang="zh-CN"/>
              <a:t>  </a:t>
            </a:r>
            <a:r>
              <a:rPr lang="zh-CN" altLang="en-US"/>
              <a:t>亲密</a:t>
            </a:r>
            <a:r>
              <a:rPr lang="en-US" altLang="zh-CN"/>
              <a:t> </a:t>
            </a:r>
            <a:r>
              <a:rPr lang="zh-CN" altLang="en-US"/>
              <a:t>饮食</a:t>
            </a:r>
            <a:r>
              <a:rPr lang="en-US" altLang="zh-CN"/>
              <a:t> </a:t>
            </a:r>
            <a:r>
              <a:rPr lang="zh-CN" altLang="en-US"/>
              <a:t>看电视</a:t>
            </a:r>
            <a:r>
              <a:rPr lang="en-US" altLang="zh-CN"/>
              <a:t> </a:t>
            </a:r>
            <a:r>
              <a:rPr lang="zh-CN" altLang="en-US"/>
              <a:t>做杂物</a:t>
            </a:r>
            <a:r>
              <a:rPr lang="en-US" altLang="zh-CN"/>
              <a:t>  </a:t>
            </a:r>
            <a:r>
              <a:rPr lang="zh-CN" altLang="en-US"/>
              <a:t>闲逛</a:t>
            </a:r>
            <a:r>
              <a:rPr lang="en-US" altLang="zh-CN"/>
              <a:t> </a:t>
            </a:r>
            <a:r>
              <a:rPr lang="zh-CN" altLang="en-US"/>
              <a:t>无聊</a:t>
            </a:r>
            <a:r>
              <a:rPr lang="en-US" altLang="zh-CN"/>
              <a:t> </a:t>
            </a:r>
            <a:r>
              <a:rPr lang="zh-CN" altLang="en-US"/>
              <a:t>发呆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、心流特征</a:t>
            </a:r>
            <a:endParaRPr lang="zh-CN" altLang="en-US"/>
          </a:p>
          <a:p>
            <a:r>
              <a:rPr lang="zh-CN" altLang="en-US">
                <a:sym typeface="+mn-ea"/>
              </a:rPr>
              <a:t>目标明确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全神贯注</a:t>
            </a:r>
            <a:endParaRPr lang="zh-CN" altLang="en-US"/>
          </a:p>
          <a:p>
            <a:r>
              <a:rPr lang="zh-CN" altLang="en-US">
                <a:sym typeface="+mn-ea"/>
              </a:rPr>
              <a:t>及时反馈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完全掌控</a:t>
            </a:r>
            <a:endParaRPr lang="zh-CN" altLang="en-US"/>
          </a:p>
          <a:p>
            <a:r>
              <a:rPr lang="zh-CN" altLang="en-US">
                <a:sym typeface="+mn-ea"/>
              </a:rPr>
              <a:t>技能与挑战匹配</a:t>
            </a:r>
            <a:endParaRPr lang="zh-CN" altLang="en-US"/>
          </a:p>
          <a:p>
            <a:r>
              <a:rPr lang="zh-CN" altLang="en-US">
                <a:sym typeface="+mn-ea"/>
              </a:rPr>
              <a:t>物我两忘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幸福酣畅</a:t>
            </a:r>
            <a:endParaRPr lang="zh-CN" altLang="en-US"/>
          </a:p>
          <a:p>
            <a:r>
              <a:rPr lang="zh-CN" altLang="en-US">
                <a:sym typeface="+mn-ea"/>
              </a:rPr>
              <a:t>发自内心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极致体验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五、心流与动机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2</a:t>
            </a:r>
            <a:r>
              <a:rPr lang="zh-CN" altLang="en-US"/>
              <a:t>、动机分类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缺乏动机</a:t>
            </a:r>
            <a:r>
              <a:rPr lang="en-US" altLang="zh-CN"/>
              <a:t>  </a:t>
            </a:r>
            <a:r>
              <a:rPr lang="zh-CN" altLang="en-US"/>
              <a:t>无调节</a:t>
            </a:r>
            <a:r>
              <a:rPr lang="en-US" altLang="zh-CN"/>
              <a:t>  </a:t>
            </a:r>
            <a:r>
              <a:rPr lang="zh-CN" altLang="en-US"/>
              <a:t>无目的，无价值，无能力，无控制</a:t>
            </a:r>
            <a:endParaRPr lang="zh-CN" altLang="en-US"/>
          </a:p>
          <a:p>
            <a:r>
              <a:rPr lang="zh-CN" altLang="en-US"/>
              <a:t>外在动机</a:t>
            </a:r>
            <a:r>
              <a:rPr lang="en-US" altLang="zh-CN"/>
              <a:t>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外部调节</a:t>
            </a:r>
            <a:r>
              <a:rPr lang="en-US" altLang="zh-CN"/>
              <a:t>    </a:t>
            </a:r>
            <a:r>
              <a:rPr lang="zh-CN" altLang="en-US"/>
              <a:t>顺从</a:t>
            </a:r>
            <a:r>
              <a:rPr lang="en-US" altLang="zh-CN"/>
              <a:t> </a:t>
            </a:r>
            <a:r>
              <a:rPr lang="zh-CN" altLang="en-US"/>
              <a:t>奖励</a:t>
            </a:r>
            <a:r>
              <a:rPr lang="en-US" altLang="zh-CN"/>
              <a:t> </a:t>
            </a:r>
            <a:r>
              <a:rPr lang="zh-CN" altLang="en-US"/>
              <a:t>惩罚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内摄调节</a:t>
            </a:r>
            <a:r>
              <a:rPr lang="en-US" altLang="zh-CN"/>
              <a:t>    </a:t>
            </a:r>
            <a:r>
              <a:rPr lang="zh-CN" altLang="en-US"/>
              <a:t>自尊</a:t>
            </a:r>
            <a:r>
              <a:rPr lang="en-US" altLang="zh-CN"/>
              <a:t>  </a:t>
            </a:r>
            <a:r>
              <a:rPr lang="zh-CN" altLang="en-US"/>
              <a:t>自我奖罚</a:t>
            </a:r>
            <a:r>
              <a:rPr lang="en-US" altLang="zh-CN"/>
              <a:t>               </a:t>
            </a:r>
            <a:r>
              <a:rPr lang="zh-CN" altLang="en-US"/>
              <a:t>受控动机</a:t>
            </a:r>
            <a:r>
              <a:rPr lang="en-US" altLang="zh-CN"/>
              <a:t>   </a:t>
            </a:r>
            <a:r>
              <a:rPr lang="zh-CN" altLang="en-US"/>
              <a:t>负面情绪</a:t>
            </a:r>
            <a:r>
              <a:rPr lang="en-US" altLang="zh-CN"/>
              <a:t> </a:t>
            </a:r>
            <a:r>
              <a:rPr lang="zh-CN" altLang="en-US"/>
              <a:t>疏离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认同调节</a:t>
            </a:r>
            <a:r>
              <a:rPr lang="en-US" altLang="zh-CN"/>
              <a:t>    </a:t>
            </a:r>
            <a:r>
              <a:rPr lang="zh-CN" altLang="en-US"/>
              <a:t>价值观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整合调节</a:t>
            </a:r>
            <a:r>
              <a:rPr lang="en-US" altLang="zh-CN"/>
              <a:t>    </a:t>
            </a:r>
            <a:r>
              <a:rPr lang="zh-CN" altLang="en-US"/>
              <a:t>自我整合</a:t>
            </a:r>
            <a:r>
              <a:rPr lang="en-US" altLang="zh-CN"/>
              <a:t>    </a:t>
            </a:r>
            <a:endParaRPr lang="zh-CN" altLang="en-US"/>
          </a:p>
          <a:p>
            <a:r>
              <a:rPr lang="zh-CN" altLang="en-US"/>
              <a:t>内在动机</a:t>
            </a:r>
            <a:r>
              <a:rPr lang="en-US" altLang="zh-CN"/>
              <a:t>  </a:t>
            </a:r>
            <a:r>
              <a:rPr lang="zh-CN" altLang="en-US"/>
              <a:t>内在调节</a:t>
            </a:r>
            <a:r>
              <a:rPr lang="en-US" altLang="zh-CN"/>
              <a:t>   </a:t>
            </a:r>
            <a:r>
              <a:rPr lang="zh-CN" altLang="en-US"/>
              <a:t>兴趣</a:t>
            </a:r>
            <a:r>
              <a:rPr lang="en-US" altLang="zh-CN"/>
              <a:t>  </a:t>
            </a:r>
            <a:r>
              <a:rPr lang="zh-CN" altLang="en-US"/>
              <a:t>享受</a:t>
            </a:r>
            <a:r>
              <a:rPr lang="en-US" altLang="zh-CN"/>
              <a:t>  </a:t>
            </a:r>
            <a:r>
              <a:rPr lang="zh-CN" altLang="en-US"/>
              <a:t>内在满足</a:t>
            </a:r>
            <a:r>
              <a:rPr lang="en-US" altLang="zh-CN"/>
              <a:t>       </a:t>
            </a:r>
            <a:r>
              <a:rPr lang="zh-CN" altLang="en-US"/>
              <a:t>主动</a:t>
            </a:r>
            <a:r>
              <a:rPr lang="zh-CN" altLang="en-US">
                <a:sym typeface="+mn-ea"/>
              </a:rPr>
              <a:t>动机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正面情绪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投入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五、心流与动机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、动机与幸福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外在目标：控制性</a:t>
            </a:r>
            <a:r>
              <a:rPr lang="en-US" altLang="zh-CN"/>
              <a:t>   </a:t>
            </a:r>
            <a:r>
              <a:rPr lang="zh-CN" altLang="en-US"/>
              <a:t>财富</a:t>
            </a:r>
            <a:r>
              <a:rPr lang="en-US" altLang="zh-CN"/>
              <a:t> </a:t>
            </a:r>
            <a:r>
              <a:rPr lang="zh-CN" altLang="en-US"/>
              <a:t>名声</a:t>
            </a:r>
            <a:r>
              <a:rPr lang="en-US" altLang="zh-CN"/>
              <a:t> </a:t>
            </a:r>
            <a:r>
              <a:rPr lang="zh-CN" altLang="en-US"/>
              <a:t>形象</a:t>
            </a:r>
            <a:r>
              <a:rPr lang="en-US" altLang="zh-CN"/>
              <a:t>    </a:t>
            </a:r>
            <a:r>
              <a:rPr lang="zh-CN" altLang="en-US"/>
              <a:t>幸福感较低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内在目标：自主性</a:t>
            </a:r>
            <a:r>
              <a:rPr lang="en-US" altLang="zh-CN"/>
              <a:t>   </a:t>
            </a:r>
            <a:r>
              <a:rPr lang="zh-CN" altLang="en-US"/>
              <a:t>个人成长</a:t>
            </a:r>
            <a:r>
              <a:rPr lang="en-US" altLang="zh-CN"/>
              <a:t>  </a:t>
            </a:r>
            <a:r>
              <a:rPr lang="zh-CN" altLang="en-US"/>
              <a:t>人际关系</a:t>
            </a:r>
            <a:r>
              <a:rPr lang="en-US" altLang="zh-CN"/>
              <a:t>  </a:t>
            </a:r>
            <a:r>
              <a:rPr lang="zh-CN" altLang="en-US"/>
              <a:t>社会贡献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、动机与效率</a:t>
            </a: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耶克斯-多德森定律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0" y="3445510"/>
            <a:ext cx="3820160" cy="30772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六、自我、价值观与意义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、价值观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价值排序</a:t>
            </a:r>
            <a:r>
              <a:rPr lang="en-US" altLang="zh-CN"/>
              <a:t>  </a:t>
            </a:r>
            <a:r>
              <a:rPr lang="zh-CN" altLang="en-US"/>
              <a:t>客户</a:t>
            </a:r>
            <a:r>
              <a:rPr lang="en-US" altLang="zh-CN"/>
              <a:t>  </a:t>
            </a:r>
            <a:r>
              <a:rPr lang="zh-CN" altLang="en-US"/>
              <a:t>产品</a:t>
            </a:r>
            <a:r>
              <a:rPr lang="en-US" altLang="zh-CN"/>
              <a:t>  </a:t>
            </a:r>
            <a:r>
              <a:rPr lang="zh-CN" altLang="en-US"/>
              <a:t>市场</a:t>
            </a:r>
            <a:r>
              <a:rPr lang="en-US" altLang="zh-CN"/>
              <a:t>  </a:t>
            </a:r>
            <a:r>
              <a:rPr lang="zh-CN" altLang="en-US"/>
              <a:t>金钱</a:t>
            </a:r>
            <a:r>
              <a:rPr lang="en-US" altLang="zh-CN"/>
              <a:t>  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、电车困境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5&gt;1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、人生意义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事物包含的思想和道理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道德、价值相对性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941185" y="3155315"/>
            <a:ext cx="2585720" cy="2585720"/>
          </a:xfrm>
          <a:prstGeom prst="ellipse">
            <a:avLst/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60035" y="3221355"/>
            <a:ext cx="2585720" cy="2585720"/>
          </a:xfrm>
          <a:prstGeom prst="ellipse">
            <a:avLst/>
          </a:pr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160770" y="1983105"/>
            <a:ext cx="2585720" cy="2585720"/>
          </a:xfrm>
          <a:prstGeom prst="ellipse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32805" y="4665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理解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83600" y="44989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33590" y="2449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价值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32855" y="3494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困惑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43520" y="33934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空虚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133590" y="4665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抑郁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48475" y="39662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人生意义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七、坚毅、自律、与创造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、自尊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自尊心：你对自己的看法，不是别人的看法。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错误方向：自我设障、自我幻想、自尊补偿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有利方向：自主、胜任、关系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、自我效能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自我实现的预言</a:t>
            </a:r>
            <a:r>
              <a:rPr lang="en-US" altLang="zh-CN"/>
              <a:t>  </a:t>
            </a:r>
            <a:r>
              <a:rPr lang="zh-CN" altLang="en-US"/>
              <a:t>结果预期</a:t>
            </a:r>
            <a:r>
              <a:rPr lang="en-US" altLang="zh-CN"/>
              <a:t> </a:t>
            </a:r>
            <a:r>
              <a:rPr lang="zh-CN" altLang="en-US"/>
              <a:t>：我能做到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                               </a:t>
            </a:r>
            <a:r>
              <a:rPr lang="zh-CN" altLang="en-US"/>
              <a:t>效能</a:t>
            </a:r>
            <a:r>
              <a:rPr lang="zh-CN" altLang="en-US">
                <a:sym typeface="+mn-ea"/>
              </a:rPr>
              <a:t>预期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：我有能力做到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                         </a:t>
            </a:r>
            <a:r>
              <a:rPr lang="zh-CN" altLang="en-US">
                <a:sym typeface="+mn-ea"/>
              </a:rPr>
              <a:t>习得性成功、标杆效应、锻炼身体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、自我实现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/>
              <a:t>基础需求</a:t>
            </a:r>
            <a:r>
              <a:rPr lang="en-US" altLang="zh-CN"/>
              <a:t>-</a:t>
            </a:r>
            <a:r>
              <a:rPr lang="zh-CN" altLang="en-US"/>
              <a:t>成长需求</a:t>
            </a:r>
            <a:r>
              <a:rPr lang="en-US" altLang="zh-CN"/>
              <a:t>    </a:t>
            </a:r>
            <a:r>
              <a:rPr lang="zh-CN" altLang="en-US"/>
              <a:t>成功</a:t>
            </a:r>
            <a:r>
              <a:rPr lang="en-US" altLang="zh-CN"/>
              <a:t>/</a:t>
            </a:r>
            <a:r>
              <a:rPr lang="zh-CN" altLang="en-US"/>
              <a:t>自我要求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七、坚毅、自律、与创造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662045" cy="4351655"/>
          </a:xfrm>
        </p:spPr>
        <p:txBody>
          <a:bodyPr>
            <a:normAutofit fontScale="60000"/>
          </a:bodyPr>
          <a:p>
            <a:r>
              <a:rPr lang="en-US" altLang="zh-CN"/>
              <a:t>4</a:t>
            </a:r>
            <a:r>
              <a:rPr lang="zh-CN" altLang="en-US"/>
              <a:t>、坚毅与自律</a:t>
            </a:r>
            <a:endParaRPr lang="zh-CN" altLang="en-US"/>
          </a:p>
          <a:p>
            <a:r>
              <a:rPr lang="zh-CN" altLang="en-US"/>
              <a:t>刻意练习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结果</a:t>
            </a:r>
            <a:r>
              <a:rPr lang="en-US" altLang="zh-CN"/>
              <a:t> -</a:t>
            </a:r>
            <a:r>
              <a:rPr lang="zh-CN" altLang="en-US"/>
              <a:t>努力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物质</a:t>
            </a:r>
            <a:r>
              <a:rPr lang="en-US" altLang="zh-CN"/>
              <a:t>-</a:t>
            </a:r>
            <a:r>
              <a:rPr lang="zh-CN" altLang="en-US"/>
              <a:t>心理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权势</a:t>
            </a:r>
            <a:r>
              <a:rPr lang="en-US" altLang="zh-CN"/>
              <a:t>-</a:t>
            </a:r>
            <a:r>
              <a:rPr lang="zh-CN" altLang="en-US"/>
              <a:t>品格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尊重</a:t>
            </a:r>
            <a:r>
              <a:rPr lang="en-US" altLang="zh-CN"/>
              <a:t>-</a:t>
            </a:r>
            <a:r>
              <a:rPr lang="zh-CN" altLang="en-US"/>
              <a:t>友善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身材</a:t>
            </a:r>
            <a:r>
              <a:rPr lang="en-US" altLang="zh-CN"/>
              <a:t>-</a:t>
            </a:r>
            <a:r>
              <a:rPr lang="zh-CN" altLang="en-US"/>
              <a:t>运动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成绩</a:t>
            </a:r>
            <a:r>
              <a:rPr lang="en-US" altLang="zh-CN"/>
              <a:t>-</a:t>
            </a:r>
            <a:r>
              <a:rPr lang="zh-CN" altLang="en-US"/>
              <a:t>认知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SMART</a:t>
            </a:r>
            <a:r>
              <a:rPr lang="zh-CN" altLang="en-US"/>
              <a:t>原则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尽人事待天命</a:t>
            </a:r>
            <a:r>
              <a:rPr lang="en-US" altLang="zh-CN"/>
              <a:t>---</a:t>
            </a:r>
            <a:r>
              <a:rPr lang="zh-CN" altLang="en-US"/>
              <a:t>孔子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04260" y="1770380"/>
            <a:ext cx="46126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5</a:t>
            </a:r>
            <a:r>
              <a:rPr lang="zh-CN" altLang="en-US"/>
              <a:t>、完美主义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犹豫迟疑</a:t>
            </a:r>
            <a:r>
              <a:rPr lang="en-US" altLang="zh-CN"/>
              <a:t> -</a:t>
            </a:r>
            <a:r>
              <a:rPr lang="zh-CN" altLang="en-US"/>
              <a:t>无法开始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害怕失败</a:t>
            </a:r>
            <a:r>
              <a:rPr lang="en-US" altLang="zh-CN"/>
              <a:t>-</a:t>
            </a:r>
            <a:r>
              <a:rPr lang="zh-CN" altLang="en-US"/>
              <a:t>不敢尝试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过度谨慎仔细</a:t>
            </a:r>
            <a:r>
              <a:rPr lang="en-US" altLang="zh-CN"/>
              <a:t>-</a:t>
            </a:r>
            <a:r>
              <a:rPr lang="zh-CN" altLang="en-US"/>
              <a:t>进展缓慢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过度计划和控制</a:t>
            </a:r>
            <a:r>
              <a:rPr lang="en-US" altLang="zh-CN"/>
              <a:t>-</a:t>
            </a:r>
            <a:r>
              <a:rPr lang="zh-CN" altLang="en-US"/>
              <a:t>错误频出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极高目标和标准</a:t>
            </a:r>
            <a:r>
              <a:rPr lang="en-US" altLang="zh-CN"/>
              <a:t>-</a:t>
            </a:r>
            <a:r>
              <a:rPr lang="zh-CN" altLang="en-US"/>
              <a:t>消极懈怠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、培养兴趣</a:t>
            </a:r>
            <a:r>
              <a:rPr lang="en-US" altLang="zh-CN"/>
              <a:t> </a:t>
            </a:r>
            <a:r>
              <a:rPr lang="zh-CN" altLang="en-US"/>
              <a:t>集中目标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固定性思维</a:t>
            </a:r>
            <a:r>
              <a:rPr lang="en-US" altLang="zh-CN"/>
              <a:t>-</a:t>
            </a:r>
            <a:r>
              <a:rPr lang="zh-CN" altLang="en-US"/>
              <a:t>成长性思维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神经可塑性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656195" y="1770380"/>
            <a:ext cx="46126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7</a:t>
            </a:r>
            <a:r>
              <a:rPr lang="zh-CN" altLang="en-US"/>
              <a:t>、创造新颖而有用的东西</a:t>
            </a:r>
            <a:endParaRPr lang="zh-CN" altLang="en-US"/>
          </a:p>
          <a:p>
            <a:r>
              <a:rPr lang="zh-CN" altLang="en-US"/>
              <a:t>自发式</a:t>
            </a:r>
            <a:r>
              <a:rPr lang="en-US" altLang="zh-CN"/>
              <a:t>-</a:t>
            </a:r>
            <a:r>
              <a:rPr lang="zh-CN" altLang="en-US"/>
              <a:t>推敲式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僧推</a:t>
            </a:r>
            <a:r>
              <a:rPr lang="en-US" altLang="zh-CN"/>
              <a:t>/</a:t>
            </a:r>
            <a:r>
              <a:rPr lang="zh-CN" altLang="en-US"/>
              <a:t>敲月下门</a:t>
            </a:r>
            <a:endParaRPr lang="zh-CN" altLang="en-US"/>
          </a:p>
          <a:p>
            <a:r>
              <a:rPr lang="zh-CN" altLang="en-US"/>
              <a:t>明</a:t>
            </a:r>
            <a:r>
              <a:rPr lang="en-US" altLang="zh-CN"/>
              <a:t>/</a:t>
            </a:r>
            <a:r>
              <a:rPr lang="zh-CN" altLang="en-US"/>
              <a:t>看</a:t>
            </a:r>
            <a:r>
              <a:rPr lang="zh-CN" altLang="en-US">
                <a:sym typeface="+mn-ea"/>
              </a:rPr>
              <a:t>月光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望山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明月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运动激发活力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冥想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9890" y="2723515"/>
            <a:ext cx="10515600" cy="4351338"/>
          </a:xfrm>
        </p:spPr>
        <p:txBody>
          <a:bodyPr/>
          <a:p>
            <a:r>
              <a:rPr lang="zh-CN" altLang="en-US"/>
              <a:t>谢谢，观赏</a:t>
            </a:r>
            <a:r>
              <a:rPr lang="en-US" altLang="zh-CN"/>
              <a:t>!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一、积极心理学为什么更重要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1</a:t>
            </a:r>
            <a:r>
              <a:rPr lang="zh-CN" altLang="en-US"/>
              <a:t>、经常接触到的心理学：成功学、厚黑学、心灵鸡汤、墨菲定律、消费行为心理学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、学科分类：普通、生理、社会、变态、发展、教育、劳动、文艺、体育、组织管理。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、认知机制：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人耳可听的声波从20Hz到20kHz，相应的波长从17m到17mm不等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“可见光通常指波长范围为：390nm-780nm，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紫外光在电磁波谱中范围波长为：10-400nm。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zh-CN" altLang="en-US"/>
              <a:t>人眼可见范围为：312nm-1050nm。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宇宙年龄</a:t>
            </a:r>
            <a:r>
              <a:rPr lang="en-US" altLang="zh-CN"/>
              <a:t>138</a:t>
            </a:r>
            <a:r>
              <a:rPr lang="zh-CN" altLang="en-US"/>
              <a:t>亿年</a:t>
            </a:r>
            <a:r>
              <a:rPr lang="en-US" altLang="zh-CN"/>
              <a:t> </a:t>
            </a:r>
            <a:r>
              <a:rPr lang="zh-CN" altLang="en-US"/>
              <a:t>宇宙半径</a:t>
            </a:r>
            <a:r>
              <a:rPr lang="en-US" altLang="zh-CN"/>
              <a:t>930</a:t>
            </a:r>
            <a:r>
              <a:rPr lang="zh-CN" altLang="en-US"/>
              <a:t>亿光年。太阳</a:t>
            </a:r>
            <a:r>
              <a:rPr lang="en-US" altLang="zh-CN"/>
              <a:t>46</a:t>
            </a:r>
            <a:r>
              <a:rPr lang="zh-CN" altLang="en-US"/>
              <a:t>亿年地球</a:t>
            </a:r>
            <a:r>
              <a:rPr lang="en-US" altLang="zh-CN"/>
              <a:t>35</a:t>
            </a:r>
            <a:r>
              <a:rPr lang="zh-CN" altLang="en-US"/>
              <a:t>亿年恐龙统治地球</a:t>
            </a:r>
            <a:r>
              <a:rPr lang="en-US" altLang="zh-CN"/>
              <a:t>2</a:t>
            </a:r>
            <a:r>
              <a:rPr lang="zh-CN" altLang="en-US"/>
              <a:t>亿年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zh-CN" altLang="en-US"/>
              <a:t>人类出现</a:t>
            </a:r>
            <a:r>
              <a:rPr lang="en-US" altLang="zh-CN"/>
              <a:t>50</a:t>
            </a:r>
            <a:r>
              <a:rPr lang="zh-CN" altLang="en-US"/>
              <a:t>万年、人类文明</a:t>
            </a:r>
            <a:r>
              <a:rPr lang="en-US" altLang="zh-CN"/>
              <a:t>5000</a:t>
            </a:r>
            <a:r>
              <a:rPr lang="zh-CN" altLang="en-US"/>
              <a:t>年。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宇宙全景图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9770" y="1434465"/>
            <a:ext cx="7307580" cy="3726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4295" y="5612765"/>
            <a:ext cx="330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宇宙有</a:t>
            </a:r>
            <a:r>
              <a:rPr lang="en-US" altLang="zh-CN"/>
              <a:t>2000</a:t>
            </a:r>
            <a:r>
              <a:rPr lang="zh-CN" altLang="en-US"/>
              <a:t>亿个太阳系</a:t>
            </a:r>
            <a:endParaRPr lang="zh-CN" altLang="en-US"/>
          </a:p>
          <a:p>
            <a:r>
              <a:rPr lang="zh-CN" altLang="en-US"/>
              <a:t>地球占太阳系质量的</a:t>
            </a:r>
            <a:r>
              <a:rPr lang="en-US" altLang="zh-CN"/>
              <a:t>0.05%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一、积极心理学为什么更重要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、积极心理学目的：知行合一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认知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行为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工具方法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美好生活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9255" y="2973705"/>
            <a:ext cx="4772660" cy="3472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一、积极心理学为什么更重要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、认知方法：</a:t>
            </a:r>
            <a:endParaRPr lang="zh-CN" altLang="en-US"/>
          </a:p>
          <a:p>
            <a:r>
              <a:rPr lang="zh-CN" altLang="en-US"/>
              <a:t>演绎法</a:t>
            </a:r>
            <a:r>
              <a:rPr lang="en-US" altLang="zh-CN"/>
              <a:t>    </a:t>
            </a:r>
            <a:r>
              <a:rPr lang="zh-CN" altLang="en-US"/>
              <a:t>抽象</a:t>
            </a:r>
            <a:r>
              <a:rPr lang="en-US" altLang="zh-CN"/>
              <a:t>  -&gt; </a:t>
            </a:r>
            <a:r>
              <a:rPr lang="zh-CN" altLang="en-US"/>
              <a:t>具象</a:t>
            </a:r>
            <a:r>
              <a:rPr lang="en-US" altLang="zh-CN"/>
              <a:t>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                        </a:t>
            </a:r>
            <a:r>
              <a:rPr lang="zh-CN" altLang="en-US" sz="1800"/>
              <a:t>水果</a:t>
            </a:r>
            <a:r>
              <a:rPr lang="en-US" altLang="zh-CN" sz="1800"/>
              <a:t>  </a:t>
            </a:r>
            <a:r>
              <a:rPr lang="zh-CN" altLang="en-US" sz="1800"/>
              <a:t>能吃</a:t>
            </a:r>
            <a:r>
              <a:rPr lang="en-US" altLang="zh-CN" sz="1800"/>
              <a:t>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                                                 		</a:t>
            </a:r>
            <a:r>
              <a:rPr lang="zh-CN" altLang="en-US" sz="1800"/>
              <a:t>苹果</a:t>
            </a:r>
            <a:r>
              <a:rPr lang="en-US" altLang="zh-CN" sz="1800"/>
              <a:t>   </a:t>
            </a:r>
            <a:r>
              <a:rPr lang="zh-CN" altLang="en-US" sz="1800"/>
              <a:t>？</a:t>
            </a:r>
            <a:endParaRPr lang="zh-CN" altLang="en-US"/>
          </a:p>
          <a:p>
            <a:r>
              <a:rPr lang="zh-CN" altLang="en-US"/>
              <a:t>归纳法</a:t>
            </a:r>
            <a:r>
              <a:rPr lang="en-US" altLang="zh-CN"/>
              <a:t>    </a:t>
            </a:r>
            <a:r>
              <a:rPr lang="zh-CN" altLang="en-US"/>
              <a:t>具象</a:t>
            </a:r>
            <a:r>
              <a:rPr lang="en-US" altLang="zh-CN"/>
              <a:t> -&gt; </a:t>
            </a:r>
            <a:r>
              <a:rPr lang="zh-CN" altLang="en-US"/>
              <a:t>抽象</a:t>
            </a:r>
            <a:endParaRPr lang="zh-CN" altLang="en-US"/>
          </a:p>
          <a:p>
            <a:pPr marL="2286000" lvl="5" indent="0">
              <a:buNone/>
            </a:pPr>
            <a:r>
              <a:rPr lang="en-US" altLang="zh-CN"/>
              <a:t>			</a:t>
            </a:r>
            <a:r>
              <a:rPr lang="zh-CN" altLang="en-US"/>
              <a:t>苹果</a:t>
            </a:r>
            <a:r>
              <a:rPr lang="en-US" altLang="zh-CN"/>
              <a:t>                  </a:t>
            </a:r>
            <a:r>
              <a:rPr lang="zh-CN" altLang="en-US"/>
              <a:t>水果</a:t>
            </a:r>
            <a:endParaRPr lang="zh-CN" altLang="en-US"/>
          </a:p>
          <a:p>
            <a:pPr marL="2286000" lvl="5" indent="0">
              <a:buNone/>
            </a:pPr>
            <a:r>
              <a:rPr lang="zh-CN" altLang="en-US"/>
              <a:t> </a:t>
            </a:r>
            <a:r>
              <a:rPr lang="en-US" altLang="zh-CN"/>
              <a:t>                                           </a:t>
            </a:r>
            <a:r>
              <a:rPr lang="zh-CN" altLang="en-US"/>
              <a:t>另一个苹果</a:t>
            </a:r>
            <a:r>
              <a:rPr lang="en-US" altLang="zh-CN"/>
              <a:t>     </a:t>
            </a:r>
            <a:r>
              <a:rPr lang="zh-CN" altLang="en-US"/>
              <a:t>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                                     </a:t>
            </a:r>
            <a:endParaRPr lang="zh-CN" altLang="en-US"/>
          </a:p>
          <a:p>
            <a:r>
              <a:rPr lang="zh-CN" altLang="en-US"/>
              <a:t>类比法</a:t>
            </a:r>
            <a:r>
              <a:rPr lang="en-US" altLang="zh-CN"/>
              <a:t>    </a:t>
            </a:r>
            <a:r>
              <a:rPr lang="zh-CN" altLang="en-US"/>
              <a:t>一般</a:t>
            </a:r>
            <a:r>
              <a:rPr lang="en-US" altLang="zh-CN"/>
              <a:t>  -&gt;</a:t>
            </a:r>
            <a:r>
              <a:rPr lang="zh-CN" altLang="en-US"/>
              <a:t>一般</a:t>
            </a:r>
            <a:r>
              <a:rPr lang="en-US" altLang="zh-CN"/>
              <a:t>            </a:t>
            </a:r>
            <a:r>
              <a:rPr lang="zh-CN" altLang="en-US" sz="1800"/>
              <a:t>苹果</a:t>
            </a:r>
            <a:r>
              <a:rPr lang="en-US" altLang="zh-CN" sz="1800"/>
              <a:t>    </a:t>
            </a:r>
            <a:r>
              <a:rPr lang="zh-CN" altLang="en-US" sz="1800"/>
              <a:t>也是</a:t>
            </a:r>
            <a:r>
              <a:rPr lang="en-US" altLang="zh-CN" sz="1800"/>
              <a:t>  </a:t>
            </a:r>
            <a:r>
              <a:rPr lang="zh-CN" altLang="en-US" sz="1800"/>
              <a:t>苹果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一、积极心理学为什么更重要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、整合认知：</a:t>
            </a:r>
            <a:endParaRPr lang="zh-CN" altLang="en-US"/>
          </a:p>
          <a:p>
            <a:r>
              <a:rPr lang="zh-CN" altLang="en-US"/>
              <a:t>中华文化传统</a:t>
            </a:r>
            <a:r>
              <a:rPr lang="en-US" altLang="zh-CN"/>
              <a:t>DNA</a:t>
            </a:r>
            <a:endParaRPr lang="en-US" altLang="zh-CN"/>
          </a:p>
          <a:p>
            <a:r>
              <a:rPr lang="zh-CN" altLang="en-US"/>
              <a:t>格物、致知、诚意、正心、修身、齐家、治国、平天下</a:t>
            </a:r>
            <a:endParaRPr lang="zh-CN" altLang="en-US"/>
          </a:p>
          <a:p>
            <a:r>
              <a:rPr lang="zh-CN" altLang="en-US"/>
              <a:t>为天地立心，为生民立命，为圣继绝学，为万开太平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、物质决定意识，意识反作用物质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040" y="1691005"/>
            <a:ext cx="361632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30" y="1764665"/>
            <a:ext cx="460502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二、幸福、品格与美德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、幸福是啥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幸福</a:t>
            </a:r>
            <a:r>
              <a:rPr lang="en-US" altLang="zh-CN"/>
              <a:t>=</a:t>
            </a:r>
            <a:r>
              <a:rPr lang="zh-CN" altLang="en-US"/>
              <a:t>情绪</a:t>
            </a:r>
            <a:r>
              <a:rPr lang="en-US" altLang="zh-CN"/>
              <a:t>+</a:t>
            </a:r>
            <a:r>
              <a:rPr lang="zh-CN" altLang="en-US"/>
              <a:t>投入</a:t>
            </a:r>
            <a:r>
              <a:rPr lang="en-US" altLang="zh-CN"/>
              <a:t>+</a:t>
            </a:r>
            <a:r>
              <a:rPr lang="zh-CN" altLang="en-US"/>
              <a:t>关系</a:t>
            </a:r>
            <a:r>
              <a:rPr lang="en-US" altLang="zh-CN"/>
              <a:t>+</a:t>
            </a:r>
            <a:r>
              <a:rPr lang="zh-CN" altLang="en-US"/>
              <a:t>意义</a:t>
            </a:r>
            <a:r>
              <a:rPr lang="en-US" altLang="zh-CN"/>
              <a:t>+</a:t>
            </a:r>
            <a:r>
              <a:rPr lang="zh-CN" altLang="en-US"/>
              <a:t>成就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幸福</a:t>
            </a:r>
            <a:r>
              <a:rPr lang="en-US" altLang="zh-CN"/>
              <a:t>=</a:t>
            </a:r>
            <a:r>
              <a:rPr lang="zh-CN" altLang="en-US"/>
              <a:t>自主</a:t>
            </a:r>
            <a:r>
              <a:rPr lang="en-US" altLang="zh-CN"/>
              <a:t>+</a:t>
            </a:r>
            <a:r>
              <a:rPr lang="zh-CN" altLang="en-US"/>
              <a:t>个人成长</a:t>
            </a:r>
            <a:r>
              <a:rPr lang="en-US" altLang="zh-CN"/>
              <a:t>+</a:t>
            </a:r>
            <a:r>
              <a:rPr lang="zh-CN" altLang="en-US"/>
              <a:t>自我接纳</a:t>
            </a:r>
            <a:r>
              <a:rPr lang="en-US" altLang="zh-CN"/>
              <a:t>+</a:t>
            </a:r>
            <a:r>
              <a:rPr lang="zh-CN" altLang="en-US"/>
              <a:t>人生目标</a:t>
            </a:r>
            <a:r>
              <a:rPr lang="en-US" altLang="zh-CN"/>
              <a:t>+</a:t>
            </a:r>
            <a:r>
              <a:rPr lang="zh-CN" altLang="en-US"/>
              <a:t>掌控感</a:t>
            </a:r>
            <a:r>
              <a:rPr lang="en-US" altLang="zh-CN"/>
              <a:t>+</a:t>
            </a:r>
            <a:r>
              <a:rPr lang="zh-CN" altLang="en-US"/>
              <a:t>积极人际关系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幸福</a:t>
            </a:r>
            <a:r>
              <a:rPr lang="en-US" altLang="zh-CN"/>
              <a:t>=</a:t>
            </a:r>
            <a:r>
              <a:rPr lang="zh-CN" altLang="en-US"/>
              <a:t>生活满意度</a:t>
            </a:r>
            <a:r>
              <a:rPr lang="en-US" altLang="zh-CN"/>
              <a:t>+</a:t>
            </a:r>
            <a:r>
              <a:rPr lang="zh-CN" altLang="en-US"/>
              <a:t>正面情绪</a:t>
            </a:r>
            <a:r>
              <a:rPr lang="en-US" altLang="zh-CN"/>
              <a:t>-</a:t>
            </a:r>
            <a:r>
              <a:rPr lang="zh-CN" altLang="en-US"/>
              <a:t>负面情绪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幸福</a:t>
            </a:r>
            <a:r>
              <a:rPr lang="en-US" altLang="zh-CN"/>
              <a:t>=</a:t>
            </a:r>
            <a:r>
              <a:rPr lang="zh-CN" altLang="en-US"/>
              <a:t>猫吃鱼</a:t>
            </a:r>
            <a:r>
              <a:rPr lang="en-US" altLang="zh-CN"/>
              <a:t> </a:t>
            </a:r>
            <a:r>
              <a:rPr lang="zh-CN" altLang="en-US"/>
              <a:t>狗吃肉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幸福</a:t>
            </a:r>
            <a:r>
              <a:rPr lang="en-US" altLang="zh-CN"/>
              <a:t>=</a:t>
            </a:r>
            <a:r>
              <a:rPr lang="zh-CN" altLang="en-US"/>
              <a:t>不要失望，追求不来是副产品。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懂得许多道理，还是过不好这一生。知而不行，只是不知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68,&quot;width&quot;:1150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3528</Words>
  <Application>WPS 演示</Application>
  <PresentationFormat>宽屏</PresentationFormat>
  <Paragraphs>322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积极心理学与编程</vt:lpstr>
      <vt:lpstr>目录</vt:lpstr>
      <vt:lpstr>一、积极心理学为什么更重要</vt:lpstr>
      <vt:lpstr>宇宙全景图</vt:lpstr>
      <vt:lpstr>一、积极心理学为什么更重要</vt:lpstr>
      <vt:lpstr>一、积极心理学为什么更重要 </vt:lpstr>
      <vt:lpstr>一、积极心理学为什么更重要</vt:lpstr>
      <vt:lpstr>7、物质决定意识，意识反作用物质</vt:lpstr>
      <vt:lpstr>二、幸福、品格与美德 </vt:lpstr>
      <vt:lpstr>二、幸福、品格与美德</vt:lpstr>
      <vt:lpstr>二、幸福、品格与美德 </vt:lpstr>
      <vt:lpstr>二、幸福、品格与美德</vt:lpstr>
      <vt:lpstr>二、幸福、品格与美德 </vt:lpstr>
      <vt:lpstr>二、幸福、品格与美德 </vt:lpstr>
      <vt:lpstr>三、积极情绪与习得性乐观</vt:lpstr>
      <vt:lpstr>三、积极情绪与习得性乐观</vt:lpstr>
      <vt:lpstr>三、积极情绪与习得性乐观</vt:lpstr>
      <vt:lpstr>三、积极情绪与习得性乐观</vt:lpstr>
      <vt:lpstr>三、积极情绪与习得性乐观</vt:lpstr>
      <vt:lpstr>三、积极情绪与习得性乐观 </vt:lpstr>
      <vt:lpstr>四、人际关系和沟通 </vt:lpstr>
      <vt:lpstr>五、心流与动机 </vt:lpstr>
      <vt:lpstr>五、心流与动机</vt:lpstr>
      <vt:lpstr>五、心流与动机 </vt:lpstr>
      <vt:lpstr>六、自我、价值观与意义</vt:lpstr>
      <vt:lpstr>七、坚毅、自律、与创造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张洪玮</dc:creator>
  <cp:lastModifiedBy>foreach</cp:lastModifiedBy>
  <cp:revision>101</cp:revision>
  <dcterms:created xsi:type="dcterms:W3CDTF">2022-02-12T00:57:00Z</dcterms:created>
  <dcterms:modified xsi:type="dcterms:W3CDTF">2022-02-26T06:07:00Z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D9BD88BD0BF9416BB42761B769424900</vt:lpwstr>
  </property>
  <property fmtid="{D5CDD505-2E9C-101B-9397-08002B2CF9AE}" pid="3" name="KSOProductBuildVer">
    <vt:lpwstr>2052-11.1.0.11365</vt:lpwstr>
  </property>
</Properties>
</file>