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1" r:id="rId2"/>
    <p:sldId id="417" r:id="rId3"/>
    <p:sldId id="373" r:id="rId4"/>
    <p:sldId id="375" r:id="rId5"/>
    <p:sldId id="374" r:id="rId6"/>
    <p:sldId id="503" r:id="rId7"/>
    <p:sldId id="419" r:id="rId8"/>
    <p:sldId id="452" r:id="rId9"/>
    <p:sldId id="506" r:id="rId10"/>
    <p:sldId id="324" r:id="rId11"/>
    <p:sldId id="505" r:id="rId12"/>
    <p:sldId id="325" r:id="rId13"/>
    <p:sldId id="435" r:id="rId14"/>
    <p:sldId id="327" r:id="rId15"/>
    <p:sldId id="384" r:id="rId16"/>
    <p:sldId id="385" r:id="rId17"/>
    <p:sldId id="447" r:id="rId18"/>
    <p:sldId id="450" r:id="rId19"/>
    <p:sldId id="495" r:id="rId20"/>
    <p:sldId id="517" r:id="rId21"/>
    <p:sldId id="518" r:id="rId22"/>
    <p:sldId id="519" r:id="rId23"/>
    <p:sldId id="498" r:id="rId24"/>
    <p:sldId id="500" r:id="rId25"/>
    <p:sldId id="520" r:id="rId26"/>
    <p:sldId id="508" r:id="rId27"/>
    <p:sldId id="509" r:id="rId28"/>
    <p:sldId id="521" r:id="rId29"/>
    <p:sldId id="510" r:id="rId30"/>
    <p:sldId id="501" r:id="rId31"/>
    <p:sldId id="514" r:id="rId32"/>
    <p:sldId id="513" r:id="rId33"/>
    <p:sldId id="507" r:id="rId34"/>
  </p:sldIdLst>
  <p:sldSz cx="9144000" cy="6858000" type="screen4x3"/>
  <p:notesSz cx="6954838" cy="92408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1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DDDDDD"/>
    <a:srgbClr val="FFCCFF"/>
    <a:srgbClr val="FF99CC"/>
    <a:srgbClr val="CCFFFF"/>
    <a:srgbClr val="33CCCC"/>
    <a:srgbClr val="CC33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9"/>
    <p:restoredTop sz="94670"/>
  </p:normalViewPr>
  <p:slideViewPr>
    <p:cSldViewPr snapToGrid="0">
      <p:cViewPr varScale="1">
        <p:scale>
          <a:sx n="191" d="100"/>
          <a:sy n="191" d="100"/>
        </p:scale>
        <p:origin x="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404" y="-72"/>
      </p:cViewPr>
      <p:guideLst>
        <p:guide orient="horz" pos="2911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36" tIns="43768" rIns="87536" bIns="43768" numCol="1" anchor="t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4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36" tIns="43768" rIns="87536" bIns="43768" numCol="1" anchor="t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3014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36" tIns="43768" rIns="87536" bIns="43768" numCol="1" anchor="b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7288"/>
            <a:ext cx="3014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36" tIns="43768" rIns="87536" bIns="43768" numCol="1" anchor="b" anchorCtr="0" compatLnSpc="1">
            <a:prstTxWarp prst="textNoShape">
              <a:avLst/>
            </a:prstTxWarp>
          </a:bodyPr>
          <a:lstStyle>
            <a:lvl1pPr algn="r" defTabSz="874713">
              <a:defRPr sz="1100"/>
            </a:lvl1pPr>
          </a:lstStyle>
          <a:p>
            <a:fld id="{B9D70CB0-A1E5-7C49-A737-349FC4D82E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792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4" tIns="46267" rIns="92534" bIns="4626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4" tIns="46267" rIns="92534" bIns="4626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1212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4" tIns="46267" rIns="92534" bIns="462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4" tIns="46267" rIns="92534" bIns="4626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778875"/>
            <a:ext cx="3014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34" tIns="46267" rIns="92534" bIns="4626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FAE09173-9E09-8F41-B8B5-9B621839677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37929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4983B1-2B3A-6044-AF8D-D1CF1DAF795C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4389438"/>
            <a:ext cx="5564188" cy="41576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htonl: host to network long. macro converts an unsigned long integer from host byte order (little endian) to network byte order (big endian).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8A455C-CEC8-F746-8E2B-CCB11FB18A2C}" type="slidenum">
              <a:rPr lang="en-US" altLang="x-none" sz="1200"/>
              <a:pPr/>
              <a:t>27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sz="1400" dirty="0" err="1">
                <a:latin typeface="Times New Roman" charset="0"/>
                <a:ea typeface="ＭＳ Ｐゴシック" charset="-128"/>
              </a:rPr>
              <a:t>Inet_pton</a:t>
            </a:r>
            <a:r>
              <a:rPr lang="en-US" altLang="x-none" sz="1400" dirty="0">
                <a:latin typeface="Times New Roman" charset="0"/>
                <a:ea typeface="ＭＳ Ｐゴシック" charset="-128"/>
              </a:rPr>
              <a:t>: presentation to network. Converts the character string </a:t>
            </a:r>
            <a:r>
              <a:rPr lang="en-US" altLang="x-none" sz="1400" dirty="0" err="1">
                <a:latin typeface="Times New Roman" charset="0"/>
                <a:ea typeface="ＭＳ Ｐゴシック" charset="-128"/>
              </a:rPr>
              <a:t>argv</a:t>
            </a:r>
            <a:r>
              <a:rPr lang="en-US" altLang="x-none" sz="1400" dirty="0">
                <a:latin typeface="Times New Roman" charset="0"/>
                <a:ea typeface="ＭＳ Ｐゴシック" charset="-128"/>
              </a:rPr>
              <a:t>[1] into a network address structure in the AF address family, then copies the network address structure to </a:t>
            </a:r>
            <a:r>
              <a:rPr lang="en-US" altLang="x-none" sz="1400" dirty="0" err="1">
                <a:latin typeface="Times New Roman" charset="0"/>
                <a:ea typeface="ＭＳ Ｐゴシック" charset="-128"/>
              </a:rPr>
              <a:t>servaddr</a:t>
            </a:r>
            <a:r>
              <a:rPr lang="en-US" altLang="x-none" sz="1400" dirty="0">
                <a:latin typeface="Times New Roman" charset="0"/>
                <a:ea typeface="ＭＳ Ｐゴシック" charset="-128"/>
              </a:rPr>
              <a:t>.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AA643F-2E84-1546-B125-C8C2F125B9F4}" type="slidenum">
              <a:rPr lang="en-US" altLang="x-none" sz="1200"/>
              <a:pPr/>
              <a:t>29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htonl: host to network long. macro converts an unsigned long integer from host byte order (little endian) to network byte order (big endian).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A4FD7D-AE93-AD49-855C-D56E964EA794}" type="slidenum">
              <a:rPr lang="en-US" altLang="x-none" sz="1200"/>
              <a:pPr/>
              <a:t>31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F57E2-E71A-AF4F-830F-15538C48A114}" type="slidenum">
              <a:rPr lang="en-US" altLang="x-none" sz="1200"/>
              <a:pPr/>
              <a:t>32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DCEFA3-27F2-8442-BF9D-96CA27EBCCAE}" type="slidenum">
              <a:rPr lang="en-US" altLang="x-none" sz="1200"/>
              <a:pPr/>
              <a:t>3</a:t>
            </a:fld>
            <a:endParaRPr lang="en-US" altLang="x-none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4389438"/>
            <a:ext cx="5564188" cy="41576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E91C75C-E2A0-5D4A-9A7E-FD38CBF033CD}" type="slidenum">
              <a:rPr lang="en-US" altLang="x-none" sz="1200"/>
              <a:pPr/>
              <a:t>5</a:t>
            </a:fld>
            <a:endParaRPr lang="en-US" altLang="x-none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4389438"/>
            <a:ext cx="5564188" cy="41576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3823309-627A-DA46-98F7-0271C752F541}" type="slidenum">
              <a:rPr lang="en-US" altLang="x-none" sz="1200"/>
              <a:pPr/>
              <a:t>6</a:t>
            </a:fld>
            <a:endParaRPr lang="en-US" altLang="x-none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4389438"/>
            <a:ext cx="5564188" cy="41576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CB9ABA-8D32-384A-982C-22279F6F67B1}" type="slidenum">
              <a:rPr lang="en-US" altLang="x-none" sz="1200"/>
              <a:pPr/>
              <a:t>9</a:t>
            </a:fld>
            <a:endParaRPr lang="en-US" altLang="x-none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F90310-ADB1-EE41-98B7-80D484570751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x-none" sz="2000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Also there are content provider network </a:t>
            </a:r>
            <a:r>
              <a:rPr lang="en-US" altLang="x-none" sz="2000">
                <a:latin typeface="Gill Sans MT" charset="0"/>
                <a:ea typeface="ＭＳ Ｐゴシック" charset="-128"/>
              </a:rPr>
              <a:t>(e.g, Google): private network that connects its data centers to Internet, often bypassing tier-1, regional ISPs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8C239E-29B5-7E4A-82F4-004DAE9BE1AC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66F891C-B9D6-0C49-9023-D6BAEFE0BB76}" type="slidenum">
              <a:rPr lang="en-US" altLang="x-none" sz="1200"/>
              <a:pPr/>
              <a:t>24</a:t>
            </a:fld>
            <a:endParaRPr lang="en-US" altLang="x-none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A </a:t>
            </a:r>
            <a:r>
              <a:rPr lang="en-US" altLang="x-none">
                <a:solidFill>
                  <a:srgbClr val="FF0000"/>
                </a:solidFill>
                <a:latin typeface="Times New Roman" charset="0"/>
                <a:ea typeface="ＭＳ Ｐゴシック" charset="-128"/>
              </a:rPr>
              <a:t>stream</a:t>
            </a:r>
            <a:r>
              <a:rPr lang="en-US" altLang="x-none">
                <a:latin typeface="Times New Roman" charset="0"/>
                <a:ea typeface="ＭＳ Ｐゴシック" charset="-128"/>
              </a:rPr>
              <a:t> is a sequence of characters that flow into or out of a process.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 err="1">
                <a:latin typeface="Times New Roman" charset="0"/>
                <a:ea typeface="ＭＳ Ｐゴシック" charset="-128"/>
              </a:rPr>
              <a:t>htonl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: host to network long. </a:t>
            </a:r>
            <a:r>
              <a:rPr lang="en-US" altLang="x-none" dirty="0" smtClean="0">
                <a:latin typeface="Times New Roman" charset="0"/>
                <a:ea typeface="ＭＳ Ｐゴシック" charset="-128"/>
                <a:sym typeface="Wingdings"/>
              </a:rPr>
              <a:t> </a:t>
            </a:r>
            <a:r>
              <a:rPr lang="en-US" altLang="x-none" dirty="0" smtClean="0">
                <a:latin typeface="Times New Roman" charset="0"/>
                <a:ea typeface="ＭＳ Ｐゴシック" charset="-128"/>
              </a:rPr>
              <a:t>macro 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converts an unsigned long integer from host byte order (little endian) to network byte order (big endian).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255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2F1DC0-25E4-3A43-9D37-3BE40F5271B1}" type="slidenum">
              <a:rPr lang="en-US" altLang="x-none" sz="1200"/>
              <a:pPr/>
              <a:t>26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20140-6002-E24A-B18D-4110A92DA2E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383FD-79CF-2347-89E3-F0D441B7A7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138113"/>
            <a:ext cx="1943100" cy="6110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38113"/>
            <a:ext cx="5676900" cy="6110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1A1DF-B0B9-6040-91B4-C875766A4A2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984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8113"/>
            <a:ext cx="7772400" cy="973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68413"/>
            <a:ext cx="3810000" cy="497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68413"/>
            <a:ext cx="3810000" cy="497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6FA82-C40F-3A42-9539-80511838F9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29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19E2A-B19D-2942-9CE3-48F998FAC6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84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6AD93-13A8-1A44-8A21-8318810D63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77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8413"/>
            <a:ext cx="38100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68413"/>
            <a:ext cx="38100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4288B-5B68-EF4A-A2CF-02B56EDD76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6FF80-8D1A-0647-9732-1BC98C4889A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22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03418-98C6-5640-824B-938F77D40E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984E6-0871-EB43-86D7-708E41CF8C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51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92553A-D023-FB45-BC7C-405B7BE43DD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28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0B9BD-8574-0C4D-A470-51258B404C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38113"/>
            <a:ext cx="7772400" cy="9731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7772400" cy="49799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E570FD-B221-0743-821C-319A82D54E57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0" y="1042988"/>
            <a:ext cx="9144000" cy="508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 Rounded MT Bold" pitchFamily="34" charset="0"/>
        </a:defRPr>
      </a:lvl9pPr>
    </p:titleStyle>
    <p:bodyStyle>
      <a:lvl1pPr marL="341313" indent="-34131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v"/>
        <a:defRPr sz="2000">
          <a:solidFill>
            <a:schemeClr val="accent2"/>
          </a:solidFill>
          <a:latin typeface="+mn-lt"/>
          <a:ea typeface="ＭＳ Ｐゴシック" charset="0"/>
        </a:defRPr>
      </a:lvl2pPr>
      <a:lvl3pPr marL="12001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audio" Target="../media/audio2.bin"/><Relationship Id="rId5" Type="http://schemas.openxmlformats.org/officeDocument/2006/relationships/audio" Target="../media/audio3.bin"/><Relationship Id="rId6" Type="http://schemas.openxmlformats.org/officeDocument/2006/relationships/audio" Target="../media/audio4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ana.org/assignments/port-numb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roquest.safaribooksonline.com.proxy.lib.sfu.ca/9780123850591?uicode=simonfrase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C2F926-1FC6-5347-BB43-84508A374F3C}" type="slidenum">
              <a:rPr lang="en-US" altLang="x-none" sz="1400"/>
              <a:pPr/>
              <a:t>1</a:t>
            </a:fld>
            <a:endParaRPr lang="en-US" altLang="x-none" sz="140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85875"/>
            <a:ext cx="8027988" cy="4962525"/>
          </a:xfrm>
        </p:spPr>
        <p:txBody>
          <a:bodyPr/>
          <a:lstStyle/>
          <a:p>
            <a:pPr algn="ctr">
              <a:buFont typeface="Wingdings" charset="2"/>
              <a:buNone/>
            </a:pPr>
            <a:r>
              <a:rPr lang="en-US" altLang="x-none" sz="1800" b="1" dirty="0">
                <a:ea typeface="ＭＳ Ｐゴシック" charset="-128"/>
              </a:rPr>
              <a:t>School of Computing Science</a:t>
            </a:r>
          </a:p>
          <a:p>
            <a:pPr algn="ctr">
              <a:buFont typeface="Wingdings" charset="2"/>
              <a:buNone/>
            </a:pPr>
            <a:r>
              <a:rPr lang="en-US" altLang="x-none" sz="1800" b="1" dirty="0">
                <a:ea typeface="ＭＳ Ｐゴシック" charset="-128"/>
              </a:rPr>
              <a:t>Simon Fraser University</a:t>
            </a:r>
          </a:p>
          <a:p>
            <a:pPr algn="ctr">
              <a:buFont typeface="Wingdings" charset="2"/>
              <a:buNone/>
            </a:pPr>
            <a:endParaRPr lang="en-US" altLang="x-none" sz="1800" b="1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endParaRPr lang="en-US" altLang="x-none" sz="1800" b="1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endParaRPr lang="en-US" altLang="x-none" sz="1800" b="1" dirty="0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x-none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CMPT 471: Computer Networking II</a:t>
            </a:r>
          </a:p>
          <a:p>
            <a:pPr algn="ctr">
              <a:buFont typeface="Wingdings" charset="2"/>
              <a:buNone/>
            </a:pPr>
            <a:endParaRPr lang="en-US" altLang="x-none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x-none" b="1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Introduction</a:t>
            </a:r>
          </a:p>
          <a:p>
            <a:pPr algn="ctr">
              <a:buFont typeface="Wingdings" charset="2"/>
              <a:buNone/>
            </a:pPr>
            <a:endParaRPr lang="en-US" altLang="x-none" b="1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x-none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Instructor: </a:t>
            </a:r>
            <a:r>
              <a:rPr lang="en-US" altLang="x-none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Mohamed </a:t>
            </a:r>
            <a:r>
              <a:rPr lang="en-US" altLang="x-none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Hefeeda</a:t>
            </a:r>
          </a:p>
          <a:p>
            <a:pPr algn="ctr">
              <a:buFont typeface="Wingdings" charset="2"/>
              <a:buNone/>
            </a:pPr>
            <a:r>
              <a:rPr lang="en-US" altLang="x-none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C7F491A-1C81-3B49-A8EE-F724F55CFA86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8350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Internet structure: network of networks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4648200"/>
          </a:xfrm>
        </p:spPr>
        <p:txBody>
          <a:bodyPr/>
          <a:lstStyle/>
          <a:p>
            <a:r>
              <a:rPr lang="en-US" altLang="x-none" sz="2000">
                <a:ea typeface="ＭＳ Ｐゴシック" charset="-128"/>
              </a:rPr>
              <a:t>roughly hierarchical</a:t>
            </a:r>
          </a:p>
          <a:p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at center: </a:t>
            </a:r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“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tier-1</a:t>
            </a:r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”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 ISPs </a:t>
            </a:r>
            <a:r>
              <a:rPr lang="en-US" altLang="ja-JP" sz="2000">
                <a:ea typeface="ＭＳ Ｐゴシック" charset="-128"/>
              </a:rPr>
              <a:t>(e.g., MCI, Sprint, and AT&amp;T), national/international coverage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treat each other as equals</a:t>
            </a:r>
          </a:p>
        </p:txBody>
      </p:sp>
      <p:sp>
        <p:nvSpPr>
          <p:cNvPr id="30724" name="Oval 33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0725" name="Oval 34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0726" name="Oval 35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20725" y="3781425"/>
            <a:ext cx="4533900" cy="1543050"/>
            <a:chOff x="454" y="2122"/>
            <a:chExt cx="2856" cy="972"/>
          </a:xfrm>
        </p:grpSpPr>
        <p:sp>
          <p:nvSpPr>
            <p:cNvPr id="30737" name="Oval 23"/>
            <p:cNvSpPr>
              <a:spLocks noChangeArrowheads="1"/>
            </p:cNvSpPr>
            <p:nvPr/>
          </p:nvSpPr>
          <p:spPr bwMode="auto">
            <a:xfrm>
              <a:off x="3226" y="27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38" name="Oval 36"/>
            <p:cNvSpPr>
              <a:spLocks noChangeArrowheads="1"/>
            </p:cNvSpPr>
            <p:nvPr/>
          </p:nvSpPr>
          <p:spPr bwMode="auto">
            <a:xfrm>
              <a:off x="2942" y="2500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39" name="Oval 37"/>
            <p:cNvSpPr>
              <a:spLocks noChangeArrowheads="1"/>
            </p:cNvSpPr>
            <p:nvPr/>
          </p:nvSpPr>
          <p:spPr bwMode="auto">
            <a:xfrm>
              <a:off x="2650" y="2516"/>
              <a:ext cx="84" cy="9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40" name="Oval 38"/>
            <p:cNvSpPr>
              <a:spLocks noChangeArrowheads="1"/>
            </p:cNvSpPr>
            <p:nvPr/>
          </p:nvSpPr>
          <p:spPr bwMode="auto">
            <a:xfrm>
              <a:off x="2354" y="28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41" name="Oval 39"/>
            <p:cNvSpPr>
              <a:spLocks noChangeArrowheads="1"/>
            </p:cNvSpPr>
            <p:nvPr/>
          </p:nvSpPr>
          <p:spPr bwMode="auto">
            <a:xfrm>
              <a:off x="2666" y="3004"/>
              <a:ext cx="84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42" name="Oval 40"/>
            <p:cNvSpPr>
              <a:spLocks noChangeArrowheads="1"/>
            </p:cNvSpPr>
            <p:nvPr/>
          </p:nvSpPr>
          <p:spPr bwMode="auto">
            <a:xfrm>
              <a:off x="2990" y="2996"/>
              <a:ext cx="84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0743" name="Line 41"/>
            <p:cNvSpPr>
              <a:spLocks noChangeShapeType="1"/>
            </p:cNvSpPr>
            <p:nvPr/>
          </p:nvSpPr>
          <p:spPr bwMode="auto">
            <a:xfrm flipV="1">
              <a:off x="2752" y="3040"/>
              <a:ext cx="24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42"/>
            <p:cNvSpPr>
              <a:spLocks noChangeShapeType="1"/>
            </p:cNvSpPr>
            <p:nvPr/>
          </p:nvSpPr>
          <p:spPr bwMode="auto">
            <a:xfrm>
              <a:off x="3010" y="2572"/>
              <a:ext cx="232" cy="2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43"/>
            <p:cNvSpPr>
              <a:spLocks noChangeShapeType="1"/>
            </p:cNvSpPr>
            <p:nvPr/>
          </p:nvSpPr>
          <p:spPr bwMode="auto">
            <a:xfrm flipV="1">
              <a:off x="2416" y="2592"/>
              <a:ext cx="248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Text Box 47"/>
            <p:cNvSpPr txBox="1">
              <a:spLocks noChangeArrowheads="1"/>
            </p:cNvSpPr>
            <p:nvPr/>
          </p:nvSpPr>
          <p:spPr bwMode="auto">
            <a:xfrm>
              <a:off x="454" y="2122"/>
              <a:ext cx="987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Tier-1 providers interconnect (peer) privately</a:t>
              </a:r>
            </a:p>
          </p:txBody>
        </p:sp>
        <p:sp>
          <p:nvSpPr>
            <p:cNvPr id="30747" name="Line 48"/>
            <p:cNvSpPr>
              <a:spLocks noChangeShapeType="1"/>
            </p:cNvSpPr>
            <p:nvPr/>
          </p:nvSpPr>
          <p:spPr bwMode="auto">
            <a:xfrm>
              <a:off x="992" y="2224"/>
              <a:ext cx="14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876675" y="3286125"/>
            <a:ext cx="5267325" cy="1616075"/>
            <a:chOff x="2442" y="1810"/>
            <a:chExt cx="3318" cy="1018"/>
          </a:xfrm>
        </p:grpSpPr>
        <p:grpSp>
          <p:nvGrpSpPr>
            <p:cNvPr id="30729" name="Group 44"/>
            <p:cNvGrpSpPr>
              <a:grpSpLocks/>
            </p:cNvGrpSpPr>
            <p:nvPr/>
          </p:nvGrpSpPr>
          <p:grpSpPr bwMode="auto">
            <a:xfrm>
              <a:off x="3572" y="2372"/>
              <a:ext cx="453" cy="252"/>
              <a:chOff x="3740" y="1244"/>
              <a:chExt cx="453" cy="252"/>
            </a:xfrm>
          </p:grpSpPr>
          <p:sp>
            <p:nvSpPr>
              <p:cNvPr id="30735" name="Rectangle 10"/>
              <p:cNvSpPr>
                <a:spLocks noChangeArrowheads="1"/>
              </p:cNvSpPr>
              <p:nvPr/>
            </p:nvSpPr>
            <p:spPr bwMode="auto">
              <a:xfrm>
                <a:off x="3755" y="1248"/>
                <a:ext cx="438" cy="19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0736" name="Text Box 11"/>
              <p:cNvSpPr txBox="1">
                <a:spLocks noChangeArrowheads="1"/>
              </p:cNvSpPr>
              <p:nvPr/>
            </p:nvSpPr>
            <p:spPr bwMode="auto">
              <a:xfrm>
                <a:off x="3740" y="1244"/>
                <a:ext cx="4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2000">
                    <a:solidFill>
                      <a:schemeClr val="bg1"/>
                    </a:solidFill>
                    <a:latin typeface="Comic Sans MS" charset="0"/>
                  </a:rPr>
                  <a:t>IXP</a:t>
                </a:r>
                <a:endParaRPr lang="en-US" altLang="x-none" sz="2000"/>
              </a:p>
            </p:txBody>
          </p:sp>
        </p:grpSp>
        <p:sp>
          <p:nvSpPr>
            <p:cNvPr id="30730" name="Line 50"/>
            <p:cNvSpPr>
              <a:spLocks noChangeShapeType="1"/>
            </p:cNvSpPr>
            <p:nvPr/>
          </p:nvSpPr>
          <p:spPr bwMode="auto">
            <a:xfrm flipH="1">
              <a:off x="3290" y="2540"/>
              <a:ext cx="316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51"/>
            <p:cNvSpPr>
              <a:spLocks noChangeShapeType="1"/>
            </p:cNvSpPr>
            <p:nvPr/>
          </p:nvSpPr>
          <p:spPr bwMode="auto">
            <a:xfrm flipH="1">
              <a:off x="3018" y="2488"/>
              <a:ext cx="568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52"/>
            <p:cNvSpPr>
              <a:spLocks noChangeShapeType="1"/>
            </p:cNvSpPr>
            <p:nvPr/>
          </p:nvSpPr>
          <p:spPr bwMode="auto">
            <a:xfrm flipH="1">
              <a:off x="2442" y="2524"/>
              <a:ext cx="1144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54"/>
            <p:cNvSpPr txBox="1">
              <a:spLocks noChangeArrowheads="1"/>
            </p:cNvSpPr>
            <p:nvPr/>
          </p:nvSpPr>
          <p:spPr bwMode="auto">
            <a:xfrm>
              <a:off x="4371" y="1810"/>
              <a:ext cx="1389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Tier-1 providers also interconnect at public Internet Exchange Points (IXPs)</a:t>
              </a:r>
            </a:p>
          </p:txBody>
        </p:sp>
        <p:sp>
          <p:nvSpPr>
            <p:cNvPr id="30734" name="Line 55"/>
            <p:cNvSpPr>
              <a:spLocks noChangeShapeType="1"/>
            </p:cNvSpPr>
            <p:nvPr/>
          </p:nvSpPr>
          <p:spPr bwMode="auto">
            <a:xfrm flipH="1">
              <a:off x="4008" y="1952"/>
              <a:ext cx="40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Introduction</a:t>
            </a:r>
          </a:p>
        </p:txBody>
      </p:sp>
      <p:pic>
        <p:nvPicPr>
          <p:cNvPr id="31747" name="Picture 3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52563"/>
            <a:ext cx="83851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3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latin typeface="Gill Sans MT" charset="0"/>
                <a:ea typeface="ＭＳ Ｐゴシック" charset="-128"/>
              </a:rPr>
              <a:t>Tier-1 ISP: e.g., Sprint</a:t>
            </a: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1371600" y="1662113"/>
            <a:ext cx="3179763" cy="3081337"/>
            <a:chOff x="864" y="1047"/>
            <a:chExt cx="2003" cy="1941"/>
          </a:xfrm>
        </p:grpSpPr>
        <p:sp>
          <p:nvSpPr>
            <p:cNvPr id="31751" name="Rectangle 202"/>
            <p:cNvSpPr>
              <a:spLocks noChangeArrowheads="1"/>
            </p:cNvSpPr>
            <p:nvPr/>
          </p:nvSpPr>
          <p:spPr bwMode="auto">
            <a:xfrm>
              <a:off x="1307" y="1103"/>
              <a:ext cx="1560" cy="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1752" name="Line 205"/>
            <p:cNvSpPr>
              <a:spLocks noChangeShapeType="1"/>
            </p:cNvSpPr>
            <p:nvPr/>
          </p:nvSpPr>
          <p:spPr bwMode="auto">
            <a:xfrm flipH="1">
              <a:off x="1408" y="19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206"/>
            <p:cNvSpPr>
              <a:spLocks noChangeShapeType="1"/>
            </p:cNvSpPr>
            <p:nvPr/>
          </p:nvSpPr>
          <p:spPr bwMode="auto">
            <a:xfrm flipH="1">
              <a:off x="1408" y="202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207"/>
            <p:cNvSpPr txBox="1">
              <a:spLocks noChangeArrowheads="1"/>
            </p:cNvSpPr>
            <p:nvPr/>
          </p:nvSpPr>
          <p:spPr bwMode="auto">
            <a:xfrm flipH="1">
              <a:off x="1336" y="1789"/>
              <a:ext cx="2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grpSp>
          <p:nvGrpSpPr>
            <p:cNvPr id="31755" name="Group 208"/>
            <p:cNvGrpSpPr>
              <a:grpSpLocks/>
            </p:cNvGrpSpPr>
            <p:nvPr/>
          </p:nvGrpSpPr>
          <p:grpSpPr bwMode="auto">
            <a:xfrm flipH="1">
              <a:off x="1617" y="2063"/>
              <a:ext cx="775" cy="284"/>
              <a:chOff x="2927" y="2500"/>
              <a:chExt cx="949" cy="332"/>
            </a:xfrm>
          </p:grpSpPr>
          <p:sp>
            <p:nvSpPr>
              <p:cNvPr id="31827" name="Line 209"/>
              <p:cNvSpPr>
                <a:spLocks noChangeShapeType="1"/>
              </p:cNvSpPr>
              <p:nvPr/>
            </p:nvSpPr>
            <p:spPr bwMode="auto">
              <a:xfrm flipH="1">
                <a:off x="2927" y="2515"/>
                <a:ext cx="236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Line 210"/>
              <p:cNvSpPr>
                <a:spLocks noChangeShapeType="1"/>
              </p:cNvSpPr>
              <p:nvPr/>
            </p:nvSpPr>
            <p:spPr bwMode="auto">
              <a:xfrm>
                <a:off x="3209" y="2500"/>
                <a:ext cx="201" cy="3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Line 211"/>
              <p:cNvSpPr>
                <a:spLocks noChangeShapeType="1"/>
              </p:cNvSpPr>
              <p:nvPr/>
            </p:nvSpPr>
            <p:spPr bwMode="auto">
              <a:xfrm>
                <a:off x="3315" y="2500"/>
                <a:ext cx="561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6" name="Line 212"/>
            <p:cNvSpPr>
              <a:spLocks noChangeShapeType="1"/>
            </p:cNvSpPr>
            <p:nvPr/>
          </p:nvSpPr>
          <p:spPr bwMode="auto">
            <a:xfrm flipH="1" flipV="1">
              <a:off x="1819" y="1533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213"/>
            <p:cNvSpPr>
              <a:spLocks noChangeShapeType="1"/>
            </p:cNvSpPr>
            <p:nvPr/>
          </p:nvSpPr>
          <p:spPr bwMode="auto">
            <a:xfrm flipH="1">
              <a:off x="1587" y="2081"/>
              <a:ext cx="193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14"/>
            <p:cNvSpPr>
              <a:spLocks noChangeShapeType="1"/>
            </p:cNvSpPr>
            <p:nvPr/>
          </p:nvSpPr>
          <p:spPr bwMode="auto">
            <a:xfrm>
              <a:off x="1818" y="2068"/>
              <a:ext cx="16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215"/>
            <p:cNvSpPr>
              <a:spLocks noChangeShapeType="1"/>
            </p:cNvSpPr>
            <p:nvPr/>
          </p:nvSpPr>
          <p:spPr bwMode="auto">
            <a:xfrm>
              <a:off x="1904" y="2068"/>
              <a:ext cx="459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Text Box 272"/>
            <p:cNvSpPr txBox="1">
              <a:spLocks noChangeArrowheads="1"/>
            </p:cNvSpPr>
            <p:nvPr/>
          </p:nvSpPr>
          <p:spPr bwMode="auto">
            <a:xfrm>
              <a:off x="1583" y="2691"/>
              <a:ext cx="11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Arial" charset="0"/>
                </a:rPr>
                <a:t>to/from customers</a:t>
              </a:r>
            </a:p>
          </p:txBody>
        </p:sp>
        <p:sp>
          <p:nvSpPr>
            <p:cNvPr id="31761" name="Text Box 273"/>
            <p:cNvSpPr txBox="1">
              <a:spLocks noChangeArrowheads="1"/>
            </p:cNvSpPr>
            <p:nvPr/>
          </p:nvSpPr>
          <p:spPr bwMode="auto">
            <a:xfrm>
              <a:off x="2262" y="1699"/>
              <a:ext cx="5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Arial" charset="0"/>
                </a:rPr>
                <a:t>peering</a:t>
              </a:r>
            </a:p>
          </p:txBody>
        </p:sp>
        <p:sp>
          <p:nvSpPr>
            <p:cNvPr id="31762" name="Text Box 274"/>
            <p:cNvSpPr txBox="1">
              <a:spLocks noChangeArrowheads="1"/>
            </p:cNvSpPr>
            <p:nvPr/>
          </p:nvSpPr>
          <p:spPr bwMode="auto">
            <a:xfrm>
              <a:off x="1636" y="1367"/>
              <a:ext cx="11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Arial" charset="0"/>
                </a:rPr>
                <a:t> to/from backbone</a:t>
              </a:r>
            </a:p>
          </p:txBody>
        </p:sp>
        <p:sp>
          <p:nvSpPr>
            <p:cNvPr id="31763" name="Rectangle 275"/>
            <p:cNvSpPr>
              <a:spLocks noChangeArrowheads="1"/>
            </p:cNvSpPr>
            <p:nvPr/>
          </p:nvSpPr>
          <p:spPr bwMode="auto">
            <a:xfrm>
              <a:off x="1355" y="1139"/>
              <a:ext cx="1447" cy="177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1764" name="Line 290"/>
            <p:cNvSpPr>
              <a:spLocks noChangeShapeType="1"/>
            </p:cNvSpPr>
            <p:nvPr/>
          </p:nvSpPr>
          <p:spPr bwMode="auto">
            <a:xfrm flipH="1" flipV="1">
              <a:off x="2226" y="155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292"/>
            <p:cNvSpPr>
              <a:spLocks noChangeShapeType="1"/>
            </p:cNvSpPr>
            <p:nvPr/>
          </p:nvSpPr>
          <p:spPr bwMode="auto">
            <a:xfrm>
              <a:off x="2360" y="1948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93"/>
            <p:cNvSpPr>
              <a:spLocks noChangeShapeType="1"/>
            </p:cNvSpPr>
            <p:nvPr/>
          </p:nvSpPr>
          <p:spPr bwMode="auto">
            <a:xfrm>
              <a:off x="2360" y="203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94"/>
            <p:cNvSpPr txBox="1">
              <a:spLocks noChangeArrowheads="1"/>
            </p:cNvSpPr>
            <p:nvPr/>
          </p:nvSpPr>
          <p:spPr bwMode="auto">
            <a:xfrm>
              <a:off x="2410" y="179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grpSp>
          <p:nvGrpSpPr>
            <p:cNvPr id="31768" name="Group 296"/>
            <p:cNvGrpSpPr>
              <a:grpSpLocks/>
            </p:cNvGrpSpPr>
            <p:nvPr/>
          </p:nvGrpSpPr>
          <p:grpSpPr bwMode="auto">
            <a:xfrm>
              <a:off x="2376" y="2519"/>
              <a:ext cx="83" cy="167"/>
              <a:chOff x="4467" y="2745"/>
              <a:chExt cx="96" cy="345"/>
            </a:xfrm>
          </p:grpSpPr>
          <p:sp>
            <p:nvSpPr>
              <p:cNvPr id="31825" name="Line 29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6" name="Line 29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9" name="Text Box 299"/>
            <p:cNvSpPr txBox="1">
              <a:spLocks noChangeArrowheads="1"/>
            </p:cNvSpPr>
            <p:nvPr/>
          </p:nvSpPr>
          <p:spPr bwMode="auto">
            <a:xfrm rot="16200000" flipH="1">
              <a:off x="2242" y="2497"/>
              <a:ext cx="2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grpSp>
          <p:nvGrpSpPr>
            <p:cNvPr id="31770" name="Group 301"/>
            <p:cNvGrpSpPr>
              <a:grpSpLocks/>
            </p:cNvGrpSpPr>
            <p:nvPr/>
          </p:nvGrpSpPr>
          <p:grpSpPr bwMode="auto">
            <a:xfrm>
              <a:off x="1977" y="2528"/>
              <a:ext cx="84" cy="167"/>
              <a:chOff x="4467" y="2745"/>
              <a:chExt cx="96" cy="345"/>
            </a:xfrm>
          </p:grpSpPr>
          <p:sp>
            <p:nvSpPr>
              <p:cNvPr id="31823" name="Line 302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Line 303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1" name="Text Box 304"/>
            <p:cNvSpPr txBox="1">
              <a:spLocks noChangeArrowheads="1"/>
            </p:cNvSpPr>
            <p:nvPr/>
          </p:nvSpPr>
          <p:spPr bwMode="auto">
            <a:xfrm rot="16200000" flipH="1">
              <a:off x="1837" y="249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grpSp>
          <p:nvGrpSpPr>
            <p:cNvPr id="31772" name="Group 306"/>
            <p:cNvGrpSpPr>
              <a:grpSpLocks/>
            </p:cNvGrpSpPr>
            <p:nvPr/>
          </p:nvGrpSpPr>
          <p:grpSpPr bwMode="auto">
            <a:xfrm>
              <a:off x="1545" y="2526"/>
              <a:ext cx="92" cy="167"/>
              <a:chOff x="4467" y="2745"/>
              <a:chExt cx="96" cy="345"/>
            </a:xfrm>
          </p:grpSpPr>
          <p:sp>
            <p:nvSpPr>
              <p:cNvPr id="31821" name="Line 30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2" name="Line 30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3" name="Text Box 309"/>
            <p:cNvSpPr txBox="1">
              <a:spLocks noChangeArrowheads="1"/>
            </p:cNvSpPr>
            <p:nvPr/>
          </p:nvSpPr>
          <p:spPr bwMode="auto">
            <a:xfrm rot="16200000" flipH="1">
              <a:off x="1407" y="2492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1774" name="Text Box 310"/>
            <p:cNvSpPr txBox="1">
              <a:spLocks noChangeArrowheads="1"/>
            </p:cNvSpPr>
            <p:nvPr/>
          </p:nvSpPr>
          <p:spPr bwMode="auto">
            <a:xfrm>
              <a:off x="1415" y="1047"/>
              <a:ext cx="128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POP: point-of-presence</a:t>
              </a:r>
            </a:p>
          </p:txBody>
        </p:sp>
        <p:grpSp>
          <p:nvGrpSpPr>
            <p:cNvPr id="31775" name="Group 131"/>
            <p:cNvGrpSpPr>
              <a:grpSpLocks/>
            </p:cNvGrpSpPr>
            <p:nvPr/>
          </p:nvGrpSpPr>
          <p:grpSpPr bwMode="auto"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3181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181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3181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31816" name="Group 13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1819" name="Freeform 13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0" name="Freeform 13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17" name="Line 13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8" name="Line 13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6" name="Group 140"/>
            <p:cNvGrpSpPr>
              <a:grpSpLocks/>
            </p:cNvGrpSpPr>
            <p:nvPr/>
          </p:nvGrpSpPr>
          <p:grpSpPr bwMode="auto"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3180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180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3180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31808" name="Group 14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1811" name="Freeform 1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2" name="Freeform 1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09" name="Line 14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Line 14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7" name="Group 149"/>
            <p:cNvGrpSpPr>
              <a:grpSpLocks/>
            </p:cNvGrpSpPr>
            <p:nvPr/>
          </p:nvGrpSpPr>
          <p:grpSpPr bwMode="auto"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3179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179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3179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31800" name="Group 153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1803" name="Freeform 1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4" name="Freeform 1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801" name="Line 156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157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8" name="Group 167"/>
            <p:cNvGrpSpPr>
              <a:grpSpLocks/>
            </p:cNvGrpSpPr>
            <p:nvPr/>
          </p:nvGrpSpPr>
          <p:grpSpPr bwMode="auto"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3178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179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3179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31792" name="Group 171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1795" name="Freeform 1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6" name="Freeform 1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93" name="Line 174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175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9" name="Group 176"/>
            <p:cNvGrpSpPr>
              <a:grpSpLocks/>
            </p:cNvGrpSpPr>
            <p:nvPr/>
          </p:nvGrpSpPr>
          <p:grpSpPr bwMode="auto"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3178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178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3178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31784" name="Group 180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1787" name="Freeform 18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8" name="Freeform 18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85" name="Line 183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184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80" name="Freeform 186"/>
            <p:cNvSpPr>
              <a:spLocks/>
            </p:cNvSpPr>
            <p:nvPr/>
          </p:nvSpPr>
          <p:spPr bwMode="auto">
            <a:xfrm>
              <a:off x="864" y="1087"/>
              <a:ext cx="475" cy="1879"/>
            </a:xfrm>
            <a:custGeom>
              <a:avLst/>
              <a:gdLst>
                <a:gd name="T0" fmla="*/ 0 w 475"/>
                <a:gd name="T1" fmla="*/ 1224 h 1879"/>
                <a:gd name="T2" fmla="*/ 475 w 475"/>
                <a:gd name="T3" fmla="*/ 0 h 1879"/>
                <a:gd name="T4" fmla="*/ 468 w 475"/>
                <a:gd name="T5" fmla="*/ 1879 h 1879"/>
                <a:gd name="T6" fmla="*/ 0 w 475"/>
                <a:gd name="T7" fmla="*/ 1224 h 18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1879"/>
                <a:gd name="T14" fmla="*/ 475 w 475"/>
                <a:gd name="T15" fmla="*/ 1879 h 18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1879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1-</a:t>
            </a:r>
            <a:fld id="{77384C10-4C81-664B-BEEE-FDAC85A85CCC}" type="slidenum">
              <a:rPr lang="en-US" altLang="x-none" sz="1200">
                <a:latin typeface="Tahoma" charset="0"/>
              </a:rPr>
              <a:pPr/>
              <a:t>11</a:t>
            </a:fld>
            <a:endParaRPr lang="en-US" altLang="x-none" sz="12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AA412CB-BFDD-4542-B4AC-5561F9ED17A0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8032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Internet structure: Tier-2 ISPs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8440738" cy="914400"/>
          </a:xfrm>
        </p:spPr>
        <p:txBody>
          <a:bodyPr/>
          <a:lstStyle/>
          <a:p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“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Tier-2</a:t>
            </a:r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”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 ISPs: smaller (often regional) ISPs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Connect to one or more tier-1 ISPs, possibly other tier-2 ISPs</a:t>
            </a:r>
          </a:p>
          <a:p>
            <a:endParaRPr lang="en-US" altLang="x-none" sz="200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3799" name="Oval 8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1" name="Oval 10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2" name="Oval 11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3" name="Oval 12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4" name="Oval 13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8" name="Group 20"/>
          <p:cNvGrpSpPr>
            <a:grpSpLocks/>
          </p:cNvGrpSpPr>
          <p:nvPr/>
        </p:nvGrpSpPr>
        <p:grpSpPr bwMode="auto">
          <a:xfrm>
            <a:off x="5670550" y="4178300"/>
            <a:ext cx="719138" cy="400050"/>
            <a:chOff x="3740" y="1244"/>
            <a:chExt cx="453" cy="252"/>
          </a:xfrm>
        </p:grpSpPr>
        <p:sp>
          <p:nvSpPr>
            <p:cNvPr id="33849" name="Rectangle 21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50" name="Text Box 22"/>
            <p:cNvSpPr txBox="1">
              <a:spLocks noChangeArrowheads="1"/>
            </p:cNvSpPr>
            <p:nvPr/>
          </p:nvSpPr>
          <p:spPr bwMode="auto">
            <a:xfrm>
              <a:off x="3740" y="1244"/>
              <a:ext cx="4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bg1"/>
                  </a:solidFill>
                  <a:latin typeface="Comic Sans MS" charset="0"/>
                </a:rPr>
                <a:t>IXP</a:t>
              </a:r>
              <a:endParaRPr lang="en-US" altLang="x-none" sz="2000"/>
            </a:p>
          </p:txBody>
        </p:sp>
      </p:grpSp>
      <p:sp>
        <p:nvSpPr>
          <p:cNvPr id="33809" name="Line 23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24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5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33826" name="Group 32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33846" name="Oval 28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3847" name="Text Box 30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3848" name="Oval 29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3827" name="Group 3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33843" name="Oval 34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3844" name="Text Box 35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3845" name="Oval 36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3828" name="Group 42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33840" name="Oval 39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3841" name="Text Box 40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3842" name="Oval 41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3829" name="Group 47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33837" name="Oval 44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3838" name="Text Box 45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3839" name="Oval 46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3830" name="Group 52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33834" name="Oval 49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3835" name="Text Box 50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3836" name="Oval 51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33831" name="Oval 54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32" name="Line 55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Oval 56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77800" y="3406775"/>
            <a:ext cx="3562350" cy="2289175"/>
            <a:chOff x="112" y="2146"/>
            <a:chExt cx="2244" cy="1442"/>
          </a:xfrm>
        </p:grpSpPr>
        <p:sp>
          <p:nvSpPr>
            <p:cNvPr id="33823" name="Text Box 53"/>
            <p:cNvSpPr txBox="1">
              <a:spLocks noChangeArrowheads="1"/>
            </p:cNvSpPr>
            <p:nvPr/>
          </p:nvSpPr>
          <p:spPr bwMode="auto">
            <a:xfrm>
              <a:off x="112" y="2146"/>
              <a:ext cx="1292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Tier-2 ISP pays tier-1 ISP for connectivity to rest of Internet</a:t>
              </a:r>
            </a:p>
            <a:p>
              <a:pPr>
                <a:buClr>
                  <a:schemeClr val="accent2"/>
                </a:buClr>
                <a:buSzPct val="85000"/>
                <a:buFont typeface="Wingdings" charset="2"/>
                <a:buNone/>
              </a:pPr>
              <a:endParaRPr lang="en-US" altLang="x-none" sz="1800">
                <a:latin typeface="Comic Sans MS" charset="0"/>
              </a:endParaRPr>
            </a:p>
            <a:p>
              <a:pPr>
                <a:buClr>
                  <a:schemeClr val="accent2"/>
                </a:buClr>
                <a:buSzPct val="85000"/>
                <a:buFont typeface="Wingdings" charset="2"/>
                <a:buNone/>
              </a:pPr>
              <a:r>
                <a:rPr lang="en-US" altLang="x-none" sz="1800">
                  <a:latin typeface="Comic Sans MS" charset="0"/>
                </a:rPr>
                <a:t>Tier-2 ISP is c</a:t>
              </a:r>
              <a:r>
                <a:rPr lang="en-US" altLang="x-none" sz="1800" i="1">
                  <a:latin typeface="Comic Sans MS" charset="0"/>
                </a:rPr>
                <a:t>ustomer</a:t>
              </a:r>
              <a:r>
                <a:rPr lang="en-US" altLang="x-none" sz="1800">
                  <a:latin typeface="Comic Sans MS" charset="0"/>
                </a:rPr>
                <a:t> of</a:t>
              </a:r>
            </a:p>
            <a:p>
              <a:pPr>
                <a:buClr>
                  <a:schemeClr val="accent2"/>
                </a:buClr>
                <a:buSzPct val="85000"/>
                <a:buFont typeface="Wingdings" charset="2"/>
                <a:buNone/>
              </a:pPr>
              <a:r>
                <a:rPr lang="en-US" altLang="x-none" sz="1800">
                  <a:latin typeface="Comic Sans MS" charset="0"/>
                </a:rPr>
                <a:t>tier-1 provider</a:t>
              </a:r>
            </a:p>
          </p:txBody>
        </p:sp>
        <p:sp>
          <p:nvSpPr>
            <p:cNvPr id="33824" name="Line 57"/>
            <p:cNvSpPr>
              <a:spLocks noChangeShapeType="1"/>
            </p:cNvSpPr>
            <p:nvPr/>
          </p:nvSpPr>
          <p:spPr bwMode="auto">
            <a:xfrm flipV="1">
              <a:off x="1344" y="2392"/>
              <a:ext cx="101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58"/>
            <p:cNvSpPr>
              <a:spLocks noChangeShapeType="1"/>
            </p:cNvSpPr>
            <p:nvPr/>
          </p:nvSpPr>
          <p:spPr bwMode="auto">
            <a:xfrm flipV="1">
              <a:off x="1352" y="2412"/>
              <a:ext cx="36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07100" y="3019425"/>
            <a:ext cx="3035300" cy="2136775"/>
            <a:chOff x="3784" y="1902"/>
            <a:chExt cx="1912" cy="1346"/>
          </a:xfrm>
        </p:grpSpPr>
        <p:sp>
          <p:nvSpPr>
            <p:cNvPr id="33815" name="Oval 67"/>
            <p:cNvSpPr>
              <a:spLocks noChangeArrowheads="1"/>
            </p:cNvSpPr>
            <p:nvPr/>
          </p:nvSpPr>
          <p:spPr bwMode="auto">
            <a:xfrm>
              <a:off x="3992" y="2320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16" name="Text Box 64"/>
            <p:cNvSpPr txBox="1">
              <a:spLocks noChangeArrowheads="1"/>
            </p:cNvSpPr>
            <p:nvPr/>
          </p:nvSpPr>
          <p:spPr bwMode="auto">
            <a:xfrm>
              <a:off x="4564" y="1902"/>
              <a:ext cx="1132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Tier-2 ISPs also peer privately with each other, interconnect at NAP</a:t>
              </a:r>
            </a:p>
          </p:txBody>
        </p:sp>
        <p:sp>
          <p:nvSpPr>
            <p:cNvPr id="33817" name="Oval 68"/>
            <p:cNvSpPr>
              <a:spLocks noChangeArrowheads="1"/>
            </p:cNvSpPr>
            <p:nvPr/>
          </p:nvSpPr>
          <p:spPr bwMode="auto">
            <a:xfrm>
              <a:off x="4600" y="3144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18" name="Line 69"/>
            <p:cNvSpPr>
              <a:spLocks noChangeShapeType="1"/>
            </p:cNvSpPr>
            <p:nvPr/>
          </p:nvSpPr>
          <p:spPr bwMode="auto">
            <a:xfrm>
              <a:off x="4064" y="2408"/>
              <a:ext cx="552" cy="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Oval 70"/>
            <p:cNvSpPr>
              <a:spLocks noChangeArrowheads="1"/>
            </p:cNvSpPr>
            <p:nvPr/>
          </p:nvSpPr>
          <p:spPr bwMode="auto">
            <a:xfrm>
              <a:off x="3784" y="2392"/>
              <a:ext cx="96" cy="10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20" name="Line 71"/>
            <p:cNvSpPr>
              <a:spLocks noChangeShapeType="1"/>
            </p:cNvSpPr>
            <p:nvPr/>
          </p:nvSpPr>
          <p:spPr bwMode="auto">
            <a:xfrm>
              <a:off x="3832" y="2488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72"/>
            <p:cNvSpPr>
              <a:spLocks noChangeShapeType="1"/>
            </p:cNvSpPr>
            <p:nvPr/>
          </p:nvSpPr>
          <p:spPr bwMode="auto">
            <a:xfrm flipH="1">
              <a:off x="4388" y="2000"/>
              <a:ext cx="26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73"/>
            <p:cNvSpPr>
              <a:spLocks noChangeShapeType="1"/>
            </p:cNvSpPr>
            <p:nvPr/>
          </p:nvSpPr>
          <p:spPr bwMode="auto">
            <a:xfrm flipH="1">
              <a:off x="3880" y="2012"/>
              <a:ext cx="76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F070A1D-CF11-0F42-981B-57D1E410E33A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77311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Internet structure: Tier-3 ISPs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“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Tier-3</a:t>
            </a:r>
            <a:r>
              <a:rPr lang="ja-JP" altLang="en-US" sz="2000">
                <a:solidFill>
                  <a:srgbClr val="FF0000"/>
                </a:solidFill>
                <a:ea typeface="ＭＳ Ｐゴシック" charset="-128"/>
              </a:rPr>
              <a:t>”</a:t>
            </a:r>
            <a:r>
              <a:rPr lang="en-US" altLang="ja-JP" sz="2000">
                <a:solidFill>
                  <a:srgbClr val="FF0000"/>
                </a:solidFill>
                <a:ea typeface="ＭＳ Ｐゴシック" charset="-128"/>
              </a:rPr>
              <a:t> ISPs and local ISPs </a:t>
            </a:r>
          </a:p>
          <a:p>
            <a:pPr lvl="1"/>
            <a:r>
              <a:rPr lang="en-US" altLang="x-none" sz="1800">
                <a:ea typeface="ＭＳ Ｐゴシック" charset="-128"/>
              </a:rPr>
              <a:t>last hop (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>
                <a:ea typeface="ＭＳ Ｐゴシック" charset="-128"/>
              </a:rPr>
              <a:t>access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>
                <a:ea typeface="ＭＳ Ｐゴシック" charset="-128"/>
              </a:rPr>
              <a:t>) network (closest to end systems)</a:t>
            </a:r>
          </a:p>
          <a:p>
            <a:pPr>
              <a:buFont typeface="Wingdings" charset="2"/>
              <a:buNone/>
            </a:pPr>
            <a:endParaRPr lang="en-US" altLang="x-none" sz="200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2" name="Group 16"/>
          <p:cNvGrpSpPr>
            <a:grpSpLocks/>
          </p:cNvGrpSpPr>
          <p:nvPr/>
        </p:nvGrpSpPr>
        <p:grpSpPr bwMode="auto">
          <a:xfrm>
            <a:off x="5670550" y="4178300"/>
            <a:ext cx="719138" cy="400050"/>
            <a:chOff x="3740" y="1244"/>
            <a:chExt cx="453" cy="252"/>
          </a:xfrm>
        </p:grpSpPr>
        <p:sp>
          <p:nvSpPr>
            <p:cNvPr id="34899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4900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bg1"/>
                  </a:solidFill>
                  <a:latin typeface="Comic Sans MS" charset="0"/>
                </a:rPr>
                <a:t>IXP</a:t>
              </a:r>
              <a:endParaRPr lang="en-US" altLang="x-none" sz="2000"/>
            </a:p>
          </p:txBody>
        </p:sp>
      </p:grpSp>
      <p:sp>
        <p:nvSpPr>
          <p:cNvPr id="34833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6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34876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34896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97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4898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4877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34893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94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4895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4878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34890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91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4892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4879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34887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88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4889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4880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34884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85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latin typeface="Comic Sans MS" charset="0"/>
                  </a:rPr>
                  <a:t>Tier-2 ISP</a:t>
                </a:r>
                <a:endParaRPr lang="en-US" altLang="x-none"/>
              </a:p>
            </p:txBody>
          </p:sp>
          <p:sp>
            <p:nvSpPr>
              <p:cNvPr id="34886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34881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4882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3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34837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38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39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Oval 49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4841" name="Line 50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539875" y="2473325"/>
            <a:ext cx="6823075" cy="4162425"/>
            <a:chOff x="970" y="1558"/>
            <a:chExt cx="4298" cy="2622"/>
          </a:xfrm>
        </p:grpSpPr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34874" name="Oval 53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75" name="Text Box 54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0" name="Group 55"/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34872" name="Oval 56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73" name="Text Box 57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1" name="Group 58"/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34870" name="Oval 59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71" name="Text Box 60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2" name="Group 61"/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34868" name="Oval 62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69" name="Text Box 63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3" name="Group 64"/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34866" name="Oval 65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67" name="Text Box 66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4" name="Group 67"/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34864" name="Oval 68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65" name="Text Box 69"/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Tier 3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5" name="Group 70"/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34862" name="Oval 71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63" name="Text Box 72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6" name="Group 73"/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34860" name="Oval 74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61" name="Text Box 75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  <p:grpSp>
          <p:nvGrpSpPr>
            <p:cNvPr id="34857" name="Group 76"/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34858" name="Oval 77"/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4859" name="Text Box 78"/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local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ISP</a:t>
                </a:r>
                <a:endParaRPr lang="en-US" altLang="x-none"/>
              </a:p>
            </p:txBody>
          </p:sp>
        </p:grpSp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84150" y="3175000"/>
            <a:ext cx="2825750" cy="2819400"/>
            <a:chOff x="116" y="2000"/>
            <a:chExt cx="1780" cy="1776"/>
          </a:xfrm>
        </p:grpSpPr>
        <p:sp>
          <p:nvSpPr>
            <p:cNvPr id="34844" name="Text Box 80"/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latin typeface="Comic Sans MS" charset="0"/>
                </a:rPr>
                <a:t>Local and tier- 3 ISPs are </a:t>
              </a:r>
              <a:r>
                <a:rPr lang="en-US" altLang="x-none" sz="1800" i="1">
                  <a:latin typeface="Comic Sans MS" charset="0"/>
                </a:rPr>
                <a:t>customers</a:t>
              </a:r>
              <a:r>
                <a:rPr lang="en-US" altLang="x-none" sz="1800">
                  <a:latin typeface="Comic Sans MS" charset="0"/>
                </a:rPr>
                <a:t> of</a:t>
              </a:r>
            </a:p>
            <a:p>
              <a:r>
                <a:rPr lang="en-US" altLang="x-none" sz="1800">
                  <a:latin typeface="Comic Sans MS" charset="0"/>
                </a:rPr>
                <a:t>higher tier ISPs</a:t>
              </a:r>
            </a:p>
            <a:p>
              <a:r>
                <a:rPr lang="en-US" altLang="x-none" sz="1800">
                  <a:latin typeface="Comic Sans MS" charset="0"/>
                </a:rPr>
                <a:t>connecting them to rest of Internet</a:t>
              </a:r>
            </a:p>
          </p:txBody>
        </p:sp>
        <p:sp>
          <p:nvSpPr>
            <p:cNvPr id="34845" name="Line 81"/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Line 82"/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83"/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84"/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D08139-2417-BE4F-8B8A-534B1714025A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6250" cy="8382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Internet structure: packet journey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428750"/>
            <a:ext cx="8440738" cy="914400"/>
          </a:xfrm>
        </p:spPr>
        <p:txBody>
          <a:bodyPr/>
          <a:lstStyle/>
          <a:p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a packet passes through many networks!</a:t>
            </a:r>
            <a:endParaRPr lang="en-US" altLang="x-none" sz="200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x-none" sz="200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x-none" sz="1800">
              <a:ea typeface="ＭＳ Ｐゴシック" charset="-128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432050" y="48831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530600" y="3679825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800600" y="4845050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chemeClr val="bg1"/>
                </a:solidFill>
                <a:latin typeface="Comic Sans MS" charset="0"/>
              </a:rPr>
              <a:t>Tier 1 ISP</a:t>
            </a:r>
            <a:endParaRPr lang="en-US" altLang="x-none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121275" y="48514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670425" y="43815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206875" y="4406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736975" y="48641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4232275" y="51816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746625" y="5168900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4368800" y="52387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778375" y="44958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3835400" y="45275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>
            <a:off x="5670550" y="4178300"/>
            <a:ext cx="719138" cy="396875"/>
            <a:chOff x="3740" y="1244"/>
            <a:chExt cx="453" cy="250"/>
          </a:xfrm>
        </p:grpSpPr>
        <p:sp>
          <p:nvSpPr>
            <p:cNvPr id="36943" name="Rectangle 17"/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44" name="Text Box 18"/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bg1"/>
                  </a:solidFill>
                  <a:latin typeface="Comic Sans MS" charset="0"/>
                </a:rPr>
                <a:t>NAP</a:t>
              </a:r>
              <a:endParaRPr lang="en-US" altLang="x-none" sz="2000"/>
            </a:p>
          </p:txBody>
        </p:sp>
      </p:grpSp>
      <p:sp>
        <p:nvSpPr>
          <p:cNvPr id="36881" name="Line 19"/>
          <p:cNvSpPr>
            <a:spLocks noChangeShapeType="1"/>
          </p:cNvSpPr>
          <p:nvPr/>
        </p:nvSpPr>
        <p:spPr bwMode="auto">
          <a:xfrm flipH="1">
            <a:off x="5222875" y="44450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 flipH="1">
            <a:off x="4791075" y="43624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 flipH="1">
            <a:off x="3876675" y="44196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4" name="Group 22"/>
          <p:cNvGrpSpPr>
            <a:grpSpLocks/>
          </p:cNvGrpSpPr>
          <p:nvPr/>
        </p:nvGrpSpPr>
        <p:grpSpPr bwMode="auto">
          <a:xfrm>
            <a:off x="1946275" y="3286125"/>
            <a:ext cx="6219825" cy="2838450"/>
            <a:chOff x="1226" y="2070"/>
            <a:chExt cx="3918" cy="1788"/>
          </a:xfrm>
        </p:grpSpPr>
        <p:grpSp>
          <p:nvGrpSpPr>
            <p:cNvPr id="36920" name="Group 23"/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36940" name="Oval 24"/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6941" name="Text Box 25"/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folHlink"/>
                    </a:solidFill>
                    <a:latin typeface="Comic Sans MS" charset="0"/>
                  </a:rPr>
                  <a:t>Tier-2 ISP</a:t>
                </a:r>
                <a:endParaRPr lang="en-US" altLang="x-none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942" name="Oval 26"/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6921" name="Group 27"/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36937" name="Oval 28"/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6938" name="Text Box 29"/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folHlink"/>
                    </a:solidFill>
                    <a:latin typeface="Comic Sans MS" charset="0"/>
                  </a:rPr>
                  <a:t>Tier-2 ISP</a:t>
                </a:r>
                <a:endParaRPr lang="en-US" altLang="x-none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939" name="Oval 30"/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6922" name="Group 31"/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36934" name="Oval 32"/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6935" name="Text Box 33"/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folHlink"/>
                    </a:solidFill>
                    <a:latin typeface="Comic Sans MS" charset="0"/>
                  </a:rPr>
                  <a:t>Tier-2 ISP</a:t>
                </a:r>
                <a:endParaRPr lang="en-US" altLang="x-none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936" name="Oval 34"/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6923" name="Group 35"/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36931" name="Oval 36"/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6932" name="Text Box 37"/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folHlink"/>
                    </a:solidFill>
                    <a:latin typeface="Comic Sans MS" charset="0"/>
                  </a:rPr>
                  <a:t>Tier-2 ISP</a:t>
                </a:r>
                <a:endParaRPr lang="en-US" altLang="x-none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933" name="Oval 38"/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36924" name="Group 39"/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36928" name="Oval 40"/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6929" name="Text Box 41"/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>
                    <a:solidFill>
                      <a:schemeClr val="folHlink"/>
                    </a:solidFill>
                    <a:latin typeface="Comic Sans MS" charset="0"/>
                  </a:rPr>
                  <a:t>Tier-2 ISP</a:t>
                </a:r>
                <a:endParaRPr lang="en-US" altLang="x-none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6930" name="Oval 42"/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36925" name="Oval 43"/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26" name="Line 44"/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Oval 45"/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36885" name="Oval 46"/>
          <p:cNvSpPr>
            <a:spLocks noChangeArrowheads="1"/>
          </p:cNvSpPr>
          <p:nvPr/>
        </p:nvSpPr>
        <p:spPr bwMode="auto">
          <a:xfrm>
            <a:off x="6337300" y="36830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6" name="Oval 47"/>
          <p:cNvSpPr>
            <a:spLocks noChangeArrowheads="1"/>
          </p:cNvSpPr>
          <p:nvPr/>
        </p:nvSpPr>
        <p:spPr bwMode="auto">
          <a:xfrm>
            <a:off x="7302500" y="4991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7" name="Line 48"/>
          <p:cNvSpPr>
            <a:spLocks noChangeShapeType="1"/>
          </p:cNvSpPr>
          <p:nvPr/>
        </p:nvSpPr>
        <p:spPr bwMode="auto">
          <a:xfrm>
            <a:off x="6451600" y="38227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Oval 49"/>
          <p:cNvSpPr>
            <a:spLocks noChangeArrowheads="1"/>
          </p:cNvSpPr>
          <p:nvPr/>
        </p:nvSpPr>
        <p:spPr bwMode="auto">
          <a:xfrm>
            <a:off x="6007100" y="37973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9" name="Line 50"/>
          <p:cNvSpPr>
            <a:spLocks noChangeShapeType="1"/>
          </p:cNvSpPr>
          <p:nvPr/>
        </p:nvSpPr>
        <p:spPr bwMode="auto">
          <a:xfrm>
            <a:off x="6083300" y="39497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90" name="Group 52"/>
          <p:cNvGrpSpPr>
            <a:grpSpLocks/>
          </p:cNvGrpSpPr>
          <p:nvPr/>
        </p:nvGrpSpPr>
        <p:grpSpPr bwMode="auto">
          <a:xfrm>
            <a:off x="5273675" y="2676525"/>
            <a:ext cx="1057275" cy="695325"/>
            <a:chOff x="4314" y="1086"/>
            <a:chExt cx="666" cy="438"/>
          </a:xfrm>
        </p:grpSpPr>
        <p:sp>
          <p:nvSpPr>
            <p:cNvPr id="36918" name="Oval 53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19" name="Text Box 54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1" name="Group 55"/>
          <p:cNvGrpSpPr>
            <a:grpSpLocks/>
          </p:cNvGrpSpPr>
          <p:nvPr/>
        </p:nvGrpSpPr>
        <p:grpSpPr bwMode="auto">
          <a:xfrm>
            <a:off x="4308475" y="2828925"/>
            <a:ext cx="1057275" cy="695325"/>
            <a:chOff x="4314" y="1086"/>
            <a:chExt cx="666" cy="438"/>
          </a:xfrm>
        </p:grpSpPr>
        <p:sp>
          <p:nvSpPr>
            <p:cNvPr id="36916" name="Oval 56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17" name="Text Box 57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2" name="Group 58"/>
          <p:cNvGrpSpPr>
            <a:grpSpLocks/>
          </p:cNvGrpSpPr>
          <p:nvPr/>
        </p:nvGrpSpPr>
        <p:grpSpPr bwMode="auto">
          <a:xfrm>
            <a:off x="6022975" y="2816225"/>
            <a:ext cx="1057275" cy="695325"/>
            <a:chOff x="4314" y="1086"/>
            <a:chExt cx="666" cy="438"/>
          </a:xfrm>
        </p:grpSpPr>
        <p:sp>
          <p:nvSpPr>
            <p:cNvPr id="36914" name="Oval 59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15" name="Text Box 60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3" name="Group 61"/>
          <p:cNvGrpSpPr>
            <a:grpSpLocks/>
          </p:cNvGrpSpPr>
          <p:nvPr/>
        </p:nvGrpSpPr>
        <p:grpSpPr bwMode="auto">
          <a:xfrm>
            <a:off x="1539875" y="5876925"/>
            <a:ext cx="1057275" cy="695325"/>
            <a:chOff x="4314" y="1086"/>
            <a:chExt cx="666" cy="438"/>
          </a:xfrm>
        </p:grpSpPr>
        <p:sp>
          <p:nvSpPr>
            <p:cNvPr id="36912" name="Oval 62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13" name="Text Box 63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4" name="Group 64"/>
          <p:cNvGrpSpPr>
            <a:grpSpLocks/>
          </p:cNvGrpSpPr>
          <p:nvPr/>
        </p:nvGrpSpPr>
        <p:grpSpPr bwMode="auto">
          <a:xfrm>
            <a:off x="1882775" y="2473325"/>
            <a:ext cx="1057275" cy="695325"/>
            <a:chOff x="4314" y="1086"/>
            <a:chExt cx="666" cy="438"/>
          </a:xfrm>
        </p:grpSpPr>
        <p:sp>
          <p:nvSpPr>
            <p:cNvPr id="36910" name="Oval 65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11" name="Text Box 66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5" name="Group 67"/>
          <p:cNvGrpSpPr>
            <a:grpSpLocks/>
          </p:cNvGrpSpPr>
          <p:nvPr/>
        </p:nvGrpSpPr>
        <p:grpSpPr bwMode="auto">
          <a:xfrm>
            <a:off x="2746375" y="2714625"/>
            <a:ext cx="1057275" cy="695325"/>
            <a:chOff x="4314" y="1086"/>
            <a:chExt cx="666" cy="438"/>
          </a:xfrm>
        </p:grpSpPr>
        <p:sp>
          <p:nvSpPr>
            <p:cNvPr id="36908" name="Oval 68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09" name="Text Box 69"/>
            <p:cNvSpPr txBox="1">
              <a:spLocks noChangeArrowheads="1"/>
            </p:cNvSpPr>
            <p:nvPr/>
          </p:nvSpPr>
          <p:spPr bwMode="auto">
            <a:xfrm>
              <a:off x="4328" y="1106"/>
              <a:ext cx="5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Tier 3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6" name="Group 70"/>
          <p:cNvGrpSpPr>
            <a:grpSpLocks/>
          </p:cNvGrpSpPr>
          <p:nvPr/>
        </p:nvGrpSpPr>
        <p:grpSpPr bwMode="auto">
          <a:xfrm>
            <a:off x="2898775" y="5940425"/>
            <a:ext cx="1057275" cy="695325"/>
            <a:chOff x="4314" y="1086"/>
            <a:chExt cx="666" cy="438"/>
          </a:xfrm>
        </p:grpSpPr>
        <p:sp>
          <p:nvSpPr>
            <p:cNvPr id="36906" name="Oval 71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07" name="Text Box 72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7" name="Group 73"/>
          <p:cNvGrpSpPr>
            <a:grpSpLocks/>
          </p:cNvGrpSpPr>
          <p:nvPr/>
        </p:nvGrpSpPr>
        <p:grpSpPr bwMode="auto">
          <a:xfrm>
            <a:off x="4600575" y="5940425"/>
            <a:ext cx="1057275" cy="695325"/>
            <a:chOff x="4314" y="1086"/>
            <a:chExt cx="666" cy="438"/>
          </a:xfrm>
        </p:grpSpPr>
        <p:sp>
          <p:nvSpPr>
            <p:cNvPr id="36904" name="Oval 74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05" name="Text Box 75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pSp>
        <p:nvGrpSpPr>
          <p:cNvPr id="36898" name="Group 76"/>
          <p:cNvGrpSpPr>
            <a:grpSpLocks/>
          </p:cNvGrpSpPr>
          <p:nvPr/>
        </p:nvGrpSpPr>
        <p:grpSpPr bwMode="auto">
          <a:xfrm>
            <a:off x="7305675" y="5483225"/>
            <a:ext cx="1057275" cy="695325"/>
            <a:chOff x="4314" y="1086"/>
            <a:chExt cx="666" cy="438"/>
          </a:xfrm>
        </p:grpSpPr>
        <p:sp>
          <p:nvSpPr>
            <p:cNvPr id="36902" name="Oval 77"/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6903" name="Text Box 78"/>
            <p:cNvSpPr txBox="1">
              <a:spLocks noChangeArrowheads="1"/>
            </p:cNvSpPr>
            <p:nvPr/>
          </p:nvSpPr>
          <p:spPr bwMode="auto">
            <a:xfrm>
              <a:off x="4384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local</a:t>
              </a:r>
            </a:p>
            <a:p>
              <a:pPr algn="ctr"/>
              <a:r>
                <a:rPr lang="en-US" altLang="x-none" sz="1800">
                  <a:solidFill>
                    <a:schemeClr val="folHlink"/>
                  </a:solidFill>
                  <a:latin typeface="Comic Sans MS" charset="0"/>
                </a:rPr>
                <a:t>ISP</a:t>
              </a:r>
              <a:endParaRPr lang="en-US" altLang="x-none">
                <a:solidFill>
                  <a:schemeClr val="folHlink"/>
                </a:solidFill>
              </a:endParaRPr>
            </a:p>
          </p:txBody>
        </p:sp>
      </p:grpSp>
      <p:graphicFrame>
        <p:nvGraphicFramePr>
          <p:cNvPr id="36899" name="Object 219"/>
          <p:cNvGraphicFramePr>
            <a:graphicFrameLocks noChangeAspect="1"/>
          </p:cNvGraphicFramePr>
          <p:nvPr/>
        </p:nvGraphicFramePr>
        <p:xfrm>
          <a:off x="1512888" y="2197100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Clip" r:id="rId3" imgW="1308100" imgH="1079500" progId="MS_ClipArt_Gallery.2">
                  <p:embed/>
                </p:oleObj>
              </mc:Choice>
              <mc:Fallback>
                <p:oleObj name="Clip" r:id="rId3" imgW="1308100" imgH="1079500" progId="MS_ClipArt_Gallery.2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197100"/>
                        <a:ext cx="417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339"/>
          <p:cNvGraphicFramePr>
            <a:graphicFrameLocks noChangeAspect="1"/>
          </p:cNvGraphicFramePr>
          <p:nvPr/>
        </p:nvGraphicFramePr>
        <p:xfrm>
          <a:off x="8486775" y="6007100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5" y="6007100"/>
                        <a:ext cx="417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89" name="Freeform 341"/>
          <p:cNvSpPr>
            <a:spLocks/>
          </p:cNvSpPr>
          <p:nvPr/>
        </p:nvSpPr>
        <p:spPr bwMode="auto">
          <a:xfrm>
            <a:off x="1879600" y="2476500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B2650A0-29F0-6D40-995C-213A714D0A06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578600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38113"/>
            <a:ext cx="7772400" cy="86677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Internet protocol stack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application:</a:t>
            </a:r>
            <a:r>
              <a:rPr lang="en-US" altLang="x-none" sz="2400">
                <a:ea typeface="ＭＳ Ｐゴシック" charset="-128"/>
              </a:rPr>
              <a:t> supporting network applications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FTP, SMTP, HTTP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transport:</a:t>
            </a:r>
            <a:r>
              <a:rPr lang="en-US" altLang="x-none" sz="2400">
                <a:ea typeface="ＭＳ Ｐゴシック" charset="-128"/>
              </a:rPr>
              <a:t> process-process data transfer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TCP, UDP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network:</a:t>
            </a:r>
            <a:r>
              <a:rPr lang="en-US" altLang="x-none" sz="2400">
                <a:ea typeface="ＭＳ Ｐゴシック" charset="-128"/>
              </a:rPr>
              <a:t> routing of datagrams from source to destination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IP, routing protocols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link:</a:t>
            </a:r>
            <a:r>
              <a:rPr lang="en-US" altLang="x-none" sz="2400">
                <a:ea typeface="ＭＳ Ｐゴシック" charset="-128"/>
              </a:rPr>
              <a:t> data transfer between neighboring  network elements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PPP, Ethernet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solidFill>
                  <a:srgbClr val="FF0000"/>
                </a:solidFill>
                <a:ea typeface="ＭＳ Ｐゴシック" charset="-128"/>
              </a:rPr>
              <a:t>physical:</a:t>
            </a:r>
            <a:r>
              <a:rPr lang="en-US" altLang="x-none" sz="2400">
                <a:ea typeface="ＭＳ Ｐゴシック" charset="-128"/>
              </a:rPr>
              <a:t> bits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>
                <a:ea typeface="ＭＳ Ｐゴシック" charset="-128"/>
              </a:rPr>
              <a:t>on the wire</a:t>
            </a:r>
            <a:r>
              <a:rPr lang="ja-JP" altLang="en-US" sz="2400">
                <a:ea typeface="ＭＳ Ｐゴシック" charset="-128"/>
              </a:rPr>
              <a:t>”</a:t>
            </a:r>
            <a:endParaRPr lang="en-US" altLang="ja-JP" sz="24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>
              <a:ea typeface="ＭＳ Ｐゴシック" charset="-128"/>
            </a:endParaRP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6508750" y="1828800"/>
            <a:ext cx="1898650" cy="3530600"/>
            <a:chOff x="3076" y="888"/>
            <a:chExt cx="1196" cy="2224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3150" y="949"/>
              <a:ext cx="1070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>
                  <a:latin typeface="Comic Sans MS" charset="0"/>
                </a:rPr>
                <a:t>application</a:t>
              </a:r>
            </a:p>
            <a:p>
              <a:pPr algn="ctr"/>
              <a:endParaRPr lang="en-US" altLang="x-none">
                <a:latin typeface="Comic Sans MS" charset="0"/>
              </a:endParaRPr>
            </a:p>
            <a:p>
              <a:pPr algn="ctr"/>
              <a:r>
                <a:rPr lang="en-US" altLang="x-none">
                  <a:latin typeface="Comic Sans MS" charset="0"/>
                </a:rPr>
                <a:t>transport</a:t>
              </a:r>
            </a:p>
            <a:p>
              <a:pPr algn="ctr"/>
              <a:endParaRPr lang="en-US" altLang="x-none">
                <a:latin typeface="Comic Sans MS" charset="0"/>
              </a:endParaRPr>
            </a:p>
            <a:p>
              <a:pPr algn="ctr"/>
              <a:r>
                <a:rPr lang="en-US" altLang="x-none">
                  <a:latin typeface="Comic Sans MS" charset="0"/>
                </a:rPr>
                <a:t>network</a:t>
              </a:r>
            </a:p>
            <a:p>
              <a:pPr algn="ctr"/>
              <a:endParaRPr lang="en-US" altLang="x-none">
                <a:latin typeface="Comic Sans MS" charset="0"/>
              </a:endParaRPr>
            </a:p>
            <a:p>
              <a:pPr algn="ctr"/>
              <a:r>
                <a:rPr lang="en-US" altLang="x-none">
                  <a:latin typeface="Comic Sans MS" charset="0"/>
                </a:rPr>
                <a:t>link</a:t>
              </a:r>
            </a:p>
            <a:p>
              <a:pPr algn="ctr"/>
              <a:endParaRPr lang="en-US" altLang="x-none">
                <a:latin typeface="Comic Sans MS" charset="0"/>
              </a:endParaRPr>
            </a:p>
            <a:p>
              <a:pPr algn="ctr"/>
              <a:r>
                <a:rPr lang="en-US" altLang="x-none">
                  <a:latin typeface="Comic Sans MS" charset="0"/>
                </a:rPr>
                <a:t>physical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5222F4-B963-6D4D-8AE0-EB89CE77E4DA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241300" y="1284288"/>
            <a:ext cx="107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datagram</a:t>
            </a:r>
            <a:endParaRPr lang="en-US" altLang="x-none" sz="160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95263" y="16176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Comic Sans MS" charset="0"/>
              </a:rPr>
              <a:t>frame</a:t>
            </a:r>
            <a:endParaRPr lang="en-US" altLang="x-none" sz="16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41400" y="1641475"/>
            <a:ext cx="1479550" cy="303213"/>
            <a:chOff x="332" y="2224"/>
            <a:chExt cx="932" cy="191"/>
          </a:xfrm>
        </p:grpSpPr>
        <p:sp>
          <p:nvSpPr>
            <p:cNvPr id="39081" name="Rectangle 31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82" name="Rectangle 32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83" name="Rectangle 33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84" name="Rectangle 34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9085" name="Rectangle 35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86" name="Line 36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7" name="Line 37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8" name="Line 38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309688" y="1343025"/>
            <a:ext cx="1208087" cy="303213"/>
            <a:chOff x="501" y="1990"/>
            <a:chExt cx="761" cy="191"/>
          </a:xfrm>
        </p:grpSpPr>
        <p:sp>
          <p:nvSpPr>
            <p:cNvPr id="39075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76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77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78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79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0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39069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segment</a:t>
              </a:r>
              <a:endParaRPr lang="en-US" altLang="x-none" sz="1600">
                <a:solidFill>
                  <a:schemeClr val="accent2"/>
                </a:solidFill>
                <a:latin typeface="Comic Sans MS" charset="0"/>
              </a:endParaRPr>
            </a:p>
          </p:txBody>
        </p:sp>
        <p:grpSp>
          <p:nvGrpSpPr>
            <p:cNvPr id="39070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39071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72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latin typeface="Comic Sans MS" charset="0"/>
                  </a:rPr>
                  <a:t>H</a:t>
                </a:r>
                <a:r>
                  <a:rPr lang="en-US" altLang="x-none" sz="1800" baseline="-25000">
                    <a:latin typeface="Comic Sans MS" charset="0"/>
                  </a:rPr>
                  <a:t>t</a:t>
                </a:r>
              </a:p>
            </p:txBody>
          </p:sp>
          <p:sp>
            <p:nvSpPr>
              <p:cNvPr id="39073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latin typeface="Comic Sans MS" charset="0"/>
                  </a:rPr>
                  <a:t>M</a:t>
                </a:r>
                <a:endParaRPr lang="en-US" altLang="x-none" sz="1400"/>
              </a:p>
            </p:txBody>
          </p:sp>
          <p:sp>
            <p:nvSpPr>
              <p:cNvPr id="39074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758825" y="696913"/>
            <a:ext cx="1739900" cy="336550"/>
            <a:chOff x="478" y="439"/>
            <a:chExt cx="1096" cy="212"/>
          </a:xfrm>
        </p:grpSpPr>
        <p:sp>
          <p:nvSpPr>
            <p:cNvPr id="39065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message</a:t>
              </a:r>
              <a:endParaRPr lang="en-US" altLang="x-none" sz="1600">
                <a:solidFill>
                  <a:schemeClr val="accent2"/>
                </a:solidFill>
                <a:latin typeface="Comic Sans MS" charset="0"/>
              </a:endParaRPr>
            </a:p>
          </p:txBody>
        </p:sp>
        <p:grpSp>
          <p:nvGrpSpPr>
            <p:cNvPr id="39066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39067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68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latin typeface="Comic Sans MS" charset="0"/>
                  </a:rPr>
                  <a:t>M</a:t>
                </a:r>
                <a:endParaRPr lang="en-US" altLang="x-none" sz="1400"/>
              </a:p>
            </p:txBody>
          </p:sp>
        </p:grp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39057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58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59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60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9061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6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39051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52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53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54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55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6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39047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48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49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50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3904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4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</p:grpSp>
      <p:grpSp>
        <p:nvGrpSpPr>
          <p:cNvPr id="12" name="Group 176"/>
          <p:cNvGrpSpPr>
            <a:grpSpLocks/>
          </p:cNvGrpSpPr>
          <p:nvPr/>
        </p:nvGrpSpPr>
        <p:grpSpPr bwMode="auto">
          <a:xfrm>
            <a:off x="1665288" y="654050"/>
            <a:ext cx="6102350" cy="5530850"/>
            <a:chOff x="1049" y="412"/>
            <a:chExt cx="3844" cy="3484"/>
          </a:xfrm>
        </p:grpSpPr>
        <p:grpSp>
          <p:nvGrpSpPr>
            <p:cNvPr id="39012" name="Group 173"/>
            <p:cNvGrpSpPr>
              <a:grpSpLocks/>
            </p:cNvGrpSpPr>
            <p:nvPr/>
          </p:nvGrpSpPr>
          <p:grpSpPr bwMode="auto">
            <a:xfrm>
              <a:off x="1609" y="412"/>
              <a:ext cx="1055" cy="1036"/>
              <a:chOff x="1609" y="412"/>
              <a:chExt cx="1055" cy="1036"/>
            </a:xfrm>
          </p:grpSpPr>
          <p:sp>
            <p:nvSpPr>
              <p:cNvPr id="39037" name="Freeform 10"/>
              <p:cNvSpPr>
                <a:spLocks/>
              </p:cNvSpPr>
              <p:nvPr/>
            </p:nvSpPr>
            <p:spPr bwMode="auto">
              <a:xfrm>
                <a:off x="2437" y="412"/>
                <a:ext cx="227" cy="994"/>
              </a:xfrm>
              <a:custGeom>
                <a:avLst/>
                <a:gdLst>
                  <a:gd name="T0" fmla="*/ 60 w 267"/>
                  <a:gd name="T1" fmla="*/ 96 h 1186"/>
                  <a:gd name="T2" fmla="*/ 0 w 267"/>
                  <a:gd name="T3" fmla="*/ 0 h 1186"/>
                  <a:gd name="T4" fmla="*/ 0 w 267"/>
                  <a:gd name="T5" fmla="*/ 241 h 1186"/>
                  <a:gd name="T6" fmla="*/ 61 w 267"/>
                  <a:gd name="T7" fmla="*/ 132 h 1186"/>
                  <a:gd name="T8" fmla="*/ 60 w 267"/>
                  <a:gd name="T9" fmla="*/ 96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8" name="Rectangle 23"/>
              <p:cNvSpPr>
                <a:spLocks noChangeArrowheads="1"/>
              </p:cNvSpPr>
              <p:nvPr/>
            </p:nvSpPr>
            <p:spPr bwMode="auto">
              <a:xfrm>
                <a:off x="1666" y="416"/>
                <a:ext cx="817" cy="97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39" name="Rectangle 24"/>
              <p:cNvSpPr>
                <a:spLocks noChangeArrowheads="1"/>
              </p:cNvSpPr>
              <p:nvPr/>
            </p:nvSpPr>
            <p:spPr bwMode="auto">
              <a:xfrm>
                <a:off x="1636" y="461"/>
                <a:ext cx="802" cy="9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40" name="Line 25"/>
              <p:cNvSpPr>
                <a:spLocks noChangeShapeType="1"/>
              </p:cNvSpPr>
              <p:nvPr/>
            </p:nvSpPr>
            <p:spPr bwMode="auto">
              <a:xfrm>
                <a:off x="1636" y="661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1" name="Text Box 26"/>
              <p:cNvSpPr txBox="1">
                <a:spLocks noChangeArrowheads="1"/>
              </p:cNvSpPr>
              <p:nvPr/>
            </p:nvSpPr>
            <p:spPr bwMode="auto">
              <a:xfrm>
                <a:off x="1609" y="440"/>
                <a:ext cx="830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application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transport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physical</a:t>
                </a:r>
              </a:p>
            </p:txBody>
          </p:sp>
          <p:sp>
            <p:nvSpPr>
              <p:cNvPr id="39042" name="Line 27"/>
              <p:cNvSpPr>
                <a:spLocks noChangeShapeType="1"/>
              </p:cNvSpPr>
              <p:nvPr/>
            </p:nvSpPr>
            <p:spPr bwMode="auto">
              <a:xfrm>
                <a:off x="1641" y="863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3" name="Line 28"/>
              <p:cNvSpPr>
                <a:spLocks noChangeShapeType="1"/>
              </p:cNvSpPr>
              <p:nvPr/>
            </p:nvSpPr>
            <p:spPr bwMode="auto">
              <a:xfrm>
                <a:off x="1644" y="1040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4" name="Line 29"/>
              <p:cNvSpPr>
                <a:spLocks noChangeShapeType="1"/>
              </p:cNvSpPr>
              <p:nvPr/>
            </p:nvSpPr>
            <p:spPr bwMode="auto">
              <a:xfrm>
                <a:off x="1644" y="1214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13" name="Group 175"/>
            <p:cNvGrpSpPr>
              <a:grpSpLocks/>
            </p:cNvGrpSpPr>
            <p:nvPr/>
          </p:nvGrpSpPr>
          <p:grpSpPr bwMode="auto">
            <a:xfrm>
              <a:off x="1049" y="2860"/>
              <a:ext cx="1055" cy="1036"/>
              <a:chOff x="1049" y="2860"/>
              <a:chExt cx="1055" cy="1036"/>
            </a:xfrm>
          </p:grpSpPr>
          <p:sp>
            <p:nvSpPr>
              <p:cNvPr id="39029" name="Freeform 56"/>
              <p:cNvSpPr>
                <a:spLocks/>
              </p:cNvSpPr>
              <p:nvPr/>
            </p:nvSpPr>
            <p:spPr bwMode="auto">
              <a:xfrm>
                <a:off x="1877" y="2860"/>
                <a:ext cx="227" cy="994"/>
              </a:xfrm>
              <a:custGeom>
                <a:avLst/>
                <a:gdLst>
                  <a:gd name="T0" fmla="*/ 60 w 267"/>
                  <a:gd name="T1" fmla="*/ 96 h 1186"/>
                  <a:gd name="T2" fmla="*/ 0 w 267"/>
                  <a:gd name="T3" fmla="*/ 0 h 1186"/>
                  <a:gd name="T4" fmla="*/ 0 w 267"/>
                  <a:gd name="T5" fmla="*/ 241 h 1186"/>
                  <a:gd name="T6" fmla="*/ 61 w 267"/>
                  <a:gd name="T7" fmla="*/ 132 h 1186"/>
                  <a:gd name="T8" fmla="*/ 60 w 267"/>
                  <a:gd name="T9" fmla="*/ 96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0" name="Rectangle 57"/>
              <p:cNvSpPr>
                <a:spLocks noChangeArrowheads="1"/>
              </p:cNvSpPr>
              <p:nvPr/>
            </p:nvSpPr>
            <p:spPr bwMode="auto">
              <a:xfrm>
                <a:off x="1106" y="2864"/>
                <a:ext cx="817" cy="97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31" name="Rectangle 58"/>
              <p:cNvSpPr>
                <a:spLocks noChangeArrowheads="1"/>
              </p:cNvSpPr>
              <p:nvPr/>
            </p:nvSpPr>
            <p:spPr bwMode="auto">
              <a:xfrm>
                <a:off x="1076" y="2909"/>
                <a:ext cx="802" cy="9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39032" name="Line 59"/>
              <p:cNvSpPr>
                <a:spLocks noChangeShapeType="1"/>
              </p:cNvSpPr>
              <p:nvPr/>
            </p:nvSpPr>
            <p:spPr bwMode="auto">
              <a:xfrm>
                <a:off x="1076" y="3109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3" name="Text Box 60"/>
              <p:cNvSpPr txBox="1">
                <a:spLocks noChangeArrowheads="1"/>
              </p:cNvSpPr>
              <p:nvPr/>
            </p:nvSpPr>
            <p:spPr bwMode="auto">
              <a:xfrm>
                <a:off x="1049" y="2888"/>
                <a:ext cx="830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application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transport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x-none" sz="1800">
                    <a:latin typeface="Comic Sans MS" charset="0"/>
                  </a:rPr>
                  <a:t>physical</a:t>
                </a:r>
              </a:p>
            </p:txBody>
          </p:sp>
          <p:sp>
            <p:nvSpPr>
              <p:cNvPr id="39034" name="Line 61"/>
              <p:cNvSpPr>
                <a:spLocks noChangeShapeType="1"/>
              </p:cNvSpPr>
              <p:nvPr/>
            </p:nvSpPr>
            <p:spPr bwMode="auto">
              <a:xfrm>
                <a:off x="1081" y="3311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5" name="Line 62"/>
              <p:cNvSpPr>
                <a:spLocks noChangeShapeType="1"/>
              </p:cNvSpPr>
              <p:nvPr/>
            </p:nvSpPr>
            <p:spPr bwMode="auto">
              <a:xfrm>
                <a:off x="1084" y="3488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6" name="Line 63"/>
              <p:cNvSpPr>
                <a:spLocks noChangeShapeType="1"/>
              </p:cNvSpPr>
              <p:nvPr/>
            </p:nvSpPr>
            <p:spPr bwMode="auto">
              <a:xfrm>
                <a:off x="1084" y="3662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14" name="Group 172"/>
            <p:cNvGrpSpPr>
              <a:grpSpLocks/>
            </p:cNvGrpSpPr>
            <p:nvPr/>
          </p:nvGrpSpPr>
          <p:grpSpPr bwMode="auto">
            <a:xfrm>
              <a:off x="3667" y="1415"/>
              <a:ext cx="1226" cy="537"/>
              <a:chOff x="3667" y="1415"/>
              <a:chExt cx="1226" cy="537"/>
            </a:xfrm>
          </p:grpSpPr>
          <p:sp>
            <p:nvSpPr>
              <p:cNvPr id="39023" name="Freeform 3"/>
              <p:cNvSpPr>
                <a:spLocks/>
              </p:cNvSpPr>
              <p:nvPr/>
            </p:nvSpPr>
            <p:spPr bwMode="auto">
              <a:xfrm>
                <a:off x="4491" y="1415"/>
                <a:ext cx="402" cy="537"/>
              </a:xfrm>
              <a:custGeom>
                <a:avLst/>
                <a:gdLst>
                  <a:gd name="T0" fmla="*/ 402 w 402"/>
                  <a:gd name="T1" fmla="*/ 363 h 537"/>
                  <a:gd name="T2" fmla="*/ 28 w 402"/>
                  <a:gd name="T3" fmla="*/ 0 h 537"/>
                  <a:gd name="T4" fmla="*/ 0 w 402"/>
                  <a:gd name="T5" fmla="*/ 470 h 537"/>
                  <a:gd name="T6" fmla="*/ 242 w 402"/>
                  <a:gd name="T7" fmla="*/ 537 h 537"/>
                  <a:gd name="T8" fmla="*/ 402 w 402"/>
                  <a:gd name="T9" fmla="*/ 363 h 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2"/>
                  <a:gd name="T16" fmla="*/ 0 h 537"/>
                  <a:gd name="T17" fmla="*/ 402 w 402"/>
                  <a:gd name="T18" fmla="*/ 537 h 5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2" h="537">
                    <a:moveTo>
                      <a:pt x="402" y="363"/>
                    </a:moveTo>
                    <a:lnTo>
                      <a:pt x="28" y="0"/>
                    </a:lnTo>
                    <a:lnTo>
                      <a:pt x="0" y="470"/>
                    </a:lnTo>
                    <a:lnTo>
                      <a:pt x="242" y="537"/>
                    </a:lnTo>
                    <a:lnTo>
                      <a:pt x="402" y="36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24" name="Group 94"/>
              <p:cNvGrpSpPr>
                <a:grpSpLocks/>
              </p:cNvGrpSpPr>
              <p:nvPr/>
            </p:nvGrpSpPr>
            <p:grpSpPr bwMode="auto">
              <a:xfrm>
                <a:off x="3667" y="1431"/>
                <a:ext cx="874" cy="462"/>
                <a:chOff x="4696" y="597"/>
                <a:chExt cx="874" cy="462"/>
              </a:xfrm>
            </p:grpSpPr>
            <p:sp>
              <p:nvSpPr>
                <p:cNvPr id="39025" name="Rectangle 95"/>
                <p:cNvSpPr>
                  <a:spLocks noChangeArrowheads="1"/>
                </p:cNvSpPr>
                <p:nvPr/>
              </p:nvSpPr>
              <p:spPr bwMode="auto">
                <a:xfrm>
                  <a:off x="4753" y="597"/>
                  <a:ext cx="817" cy="4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39026" name="Rectangle 96"/>
                <p:cNvSpPr>
                  <a:spLocks noChangeArrowheads="1"/>
                </p:cNvSpPr>
                <p:nvPr/>
              </p:nvSpPr>
              <p:spPr bwMode="auto">
                <a:xfrm>
                  <a:off x="4723" y="642"/>
                  <a:ext cx="802" cy="413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39027" name="Line 97"/>
                <p:cNvSpPr>
                  <a:spLocks noChangeShapeType="1"/>
                </p:cNvSpPr>
                <p:nvPr/>
              </p:nvSpPr>
              <p:spPr bwMode="auto">
                <a:xfrm>
                  <a:off x="4723" y="842"/>
                  <a:ext cx="796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2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696" y="621"/>
                  <a:ext cx="830" cy="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x-none" sz="1800">
                      <a:latin typeface="Comic Sans MS" charset="0"/>
                    </a:rPr>
                    <a:t>link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x-none" sz="1800">
                      <a:latin typeface="Comic Sans MS" charset="0"/>
                    </a:rPr>
                    <a:t>physical</a:t>
                  </a:r>
                </a:p>
              </p:txBody>
            </p:sp>
          </p:grpSp>
        </p:grpSp>
        <p:grpSp>
          <p:nvGrpSpPr>
            <p:cNvPr id="39015" name="Group 174"/>
            <p:cNvGrpSpPr>
              <a:grpSpLocks/>
            </p:cNvGrpSpPr>
            <p:nvPr/>
          </p:nvGrpSpPr>
          <p:grpSpPr bwMode="auto">
            <a:xfrm>
              <a:off x="3562" y="2618"/>
              <a:ext cx="1247" cy="715"/>
              <a:chOff x="3562" y="2618"/>
              <a:chExt cx="1247" cy="715"/>
            </a:xfrm>
          </p:grpSpPr>
          <p:grpSp>
            <p:nvGrpSpPr>
              <p:cNvPr id="39016" name="Group 88"/>
              <p:cNvGrpSpPr>
                <a:grpSpLocks/>
              </p:cNvGrpSpPr>
              <p:nvPr/>
            </p:nvGrpSpPr>
            <p:grpSpPr bwMode="auto">
              <a:xfrm>
                <a:off x="3562" y="2623"/>
                <a:ext cx="874" cy="652"/>
                <a:chOff x="3601" y="168"/>
                <a:chExt cx="874" cy="652"/>
              </a:xfrm>
            </p:grpSpPr>
            <p:sp>
              <p:nvSpPr>
                <p:cNvPr id="39018" name="Rectangle 89"/>
                <p:cNvSpPr>
                  <a:spLocks noChangeArrowheads="1"/>
                </p:cNvSpPr>
                <p:nvPr/>
              </p:nvSpPr>
              <p:spPr bwMode="auto">
                <a:xfrm>
                  <a:off x="3658" y="168"/>
                  <a:ext cx="817" cy="59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39019" name="Rectangle 90"/>
                <p:cNvSpPr>
                  <a:spLocks noChangeArrowheads="1"/>
                </p:cNvSpPr>
                <p:nvPr/>
              </p:nvSpPr>
              <p:spPr bwMode="auto">
                <a:xfrm>
                  <a:off x="3628" y="213"/>
                  <a:ext cx="802" cy="5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39020" name="Line 91"/>
                <p:cNvSpPr>
                  <a:spLocks noChangeShapeType="1"/>
                </p:cNvSpPr>
                <p:nvPr/>
              </p:nvSpPr>
              <p:spPr bwMode="auto">
                <a:xfrm>
                  <a:off x="3628" y="413"/>
                  <a:ext cx="796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21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601" y="192"/>
                  <a:ext cx="830" cy="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n-US" altLang="x-none" sz="1800">
                      <a:latin typeface="Comic Sans MS" charset="0"/>
                    </a:rPr>
                    <a:t>network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x-none" sz="1800">
                      <a:latin typeface="Comic Sans MS" charset="0"/>
                    </a:rPr>
                    <a:t>link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altLang="x-none" sz="1800">
                      <a:latin typeface="Comic Sans MS" charset="0"/>
                    </a:rPr>
                    <a:t>physical</a:t>
                  </a:r>
                </a:p>
              </p:txBody>
            </p:sp>
            <p:sp>
              <p:nvSpPr>
                <p:cNvPr id="39022" name="Line 93"/>
                <p:cNvSpPr>
                  <a:spLocks noChangeShapeType="1"/>
                </p:cNvSpPr>
                <p:nvPr/>
              </p:nvSpPr>
              <p:spPr bwMode="auto">
                <a:xfrm>
                  <a:off x="3633" y="615"/>
                  <a:ext cx="796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17" name="Freeform 99"/>
              <p:cNvSpPr>
                <a:spLocks/>
              </p:cNvSpPr>
              <p:nvPr/>
            </p:nvSpPr>
            <p:spPr bwMode="auto">
              <a:xfrm>
                <a:off x="4396" y="2618"/>
                <a:ext cx="413" cy="715"/>
              </a:xfrm>
              <a:custGeom>
                <a:avLst/>
                <a:gdLst>
                  <a:gd name="T0" fmla="*/ 413 w 413"/>
                  <a:gd name="T1" fmla="*/ 570 h 715"/>
                  <a:gd name="T2" fmla="*/ 9 w 413"/>
                  <a:gd name="T3" fmla="*/ 0 h 715"/>
                  <a:gd name="T4" fmla="*/ 0 w 413"/>
                  <a:gd name="T5" fmla="*/ 604 h 715"/>
                  <a:gd name="T6" fmla="*/ 397 w 413"/>
                  <a:gd name="T7" fmla="*/ 715 h 715"/>
                  <a:gd name="T8" fmla="*/ 413 w 413"/>
                  <a:gd name="T9" fmla="*/ 570 h 7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3"/>
                  <a:gd name="T16" fmla="*/ 0 h 715"/>
                  <a:gd name="T17" fmla="*/ 413 w 413"/>
                  <a:gd name="T18" fmla="*/ 715 h 7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3" h="715">
                    <a:moveTo>
                      <a:pt x="413" y="570"/>
                    </a:moveTo>
                    <a:lnTo>
                      <a:pt x="9" y="0"/>
                    </a:lnTo>
                    <a:lnTo>
                      <a:pt x="0" y="604"/>
                    </a:lnTo>
                    <a:lnTo>
                      <a:pt x="397" y="715"/>
                    </a:lnTo>
                    <a:lnTo>
                      <a:pt x="413" y="5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978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889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39004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9005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06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07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9008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09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0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1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38998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8999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9000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9001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9002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3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38990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8991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8992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8993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8994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8995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6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97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38984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8985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8986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8987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8988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9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38976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8977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8978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8979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8980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8981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2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3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3896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896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t</a:t>
              </a:r>
            </a:p>
          </p:txBody>
        </p:sp>
        <p:sp>
          <p:nvSpPr>
            <p:cNvPr id="3897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n</a:t>
              </a:r>
            </a:p>
          </p:txBody>
        </p:sp>
        <p:sp>
          <p:nvSpPr>
            <p:cNvPr id="3897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H</a:t>
              </a:r>
              <a:r>
                <a:rPr lang="en-US" altLang="x-none" sz="1800" baseline="-25000">
                  <a:latin typeface="Comic Sans MS" charset="0"/>
                </a:rPr>
                <a:t>l</a:t>
              </a:r>
            </a:p>
          </p:txBody>
        </p:sp>
        <p:sp>
          <p:nvSpPr>
            <p:cNvPr id="3897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400">
                  <a:latin typeface="Comic Sans MS" charset="0"/>
                </a:rPr>
                <a:t>M</a:t>
              </a:r>
              <a:endParaRPr lang="en-US" altLang="x-none" sz="1400"/>
            </a:p>
          </p:txBody>
        </p:sp>
        <p:sp>
          <p:nvSpPr>
            <p:cNvPr id="3897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2" name="Group 170"/>
          <p:cNvGrpSpPr>
            <a:grpSpLocks/>
          </p:cNvGrpSpPr>
          <p:nvPr/>
        </p:nvGrpSpPr>
        <p:grpSpPr bwMode="auto">
          <a:xfrm>
            <a:off x="1568450" y="274638"/>
            <a:ext cx="7261225" cy="5554662"/>
            <a:chOff x="975" y="141"/>
            <a:chExt cx="4574" cy="3499"/>
          </a:xfrm>
        </p:grpSpPr>
        <p:sp>
          <p:nvSpPr>
            <p:cNvPr id="38934" name="Text Box 8"/>
            <p:cNvSpPr txBox="1">
              <a:spLocks noChangeArrowheads="1"/>
            </p:cNvSpPr>
            <p:nvPr/>
          </p:nvSpPr>
          <p:spPr bwMode="auto">
            <a:xfrm>
              <a:off x="1711" y="141"/>
              <a:ext cx="7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accent2"/>
                  </a:solidFill>
                  <a:latin typeface="Comic Sans MS" charset="0"/>
                </a:rPr>
                <a:t>source</a:t>
              </a:r>
            </a:p>
          </p:txBody>
        </p:sp>
        <p:sp>
          <p:nvSpPr>
            <p:cNvPr id="38935" name="Text Box 54"/>
            <p:cNvSpPr txBox="1">
              <a:spLocks noChangeArrowheads="1"/>
            </p:cNvSpPr>
            <p:nvPr/>
          </p:nvSpPr>
          <p:spPr bwMode="auto">
            <a:xfrm>
              <a:off x="975" y="2537"/>
              <a:ext cx="1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accent2"/>
                  </a:solidFill>
                  <a:latin typeface="Comic Sans MS" charset="0"/>
                </a:rPr>
                <a:t>destination</a:t>
              </a:r>
            </a:p>
          </p:txBody>
        </p:sp>
        <p:grpSp>
          <p:nvGrpSpPr>
            <p:cNvPr id="38936" name="Group 168"/>
            <p:cNvGrpSpPr>
              <a:grpSpLocks/>
            </p:cNvGrpSpPr>
            <p:nvPr/>
          </p:nvGrpSpPr>
          <p:grpSpPr bwMode="auto">
            <a:xfrm>
              <a:off x="2022" y="757"/>
              <a:ext cx="3527" cy="2883"/>
              <a:chOff x="2022" y="757"/>
              <a:chExt cx="3527" cy="2883"/>
            </a:xfrm>
          </p:grpSpPr>
          <p:sp>
            <p:nvSpPr>
              <p:cNvPr id="38937" name="Freeform 2"/>
              <p:cNvSpPr>
                <a:spLocks/>
              </p:cNvSpPr>
              <p:nvPr/>
            </p:nvSpPr>
            <p:spPr bwMode="auto">
              <a:xfrm>
                <a:off x="2405" y="912"/>
                <a:ext cx="2550" cy="2415"/>
              </a:xfrm>
              <a:custGeom>
                <a:avLst/>
                <a:gdLst>
                  <a:gd name="T0" fmla="*/ 592 w 2550"/>
                  <a:gd name="T1" fmla="*/ 0 h 2415"/>
                  <a:gd name="T2" fmla="*/ 2544 w 2550"/>
                  <a:gd name="T3" fmla="*/ 0 h 2415"/>
                  <a:gd name="T4" fmla="*/ 2550 w 2550"/>
                  <a:gd name="T5" fmla="*/ 2415 h 2415"/>
                  <a:gd name="T6" fmla="*/ 0 w 2550"/>
                  <a:gd name="T7" fmla="*/ 2415 h 24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50"/>
                  <a:gd name="T13" fmla="*/ 0 h 2415"/>
                  <a:gd name="T14" fmla="*/ 2550 w 2550"/>
                  <a:gd name="T15" fmla="*/ 2415 h 24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50" h="2415">
                    <a:moveTo>
                      <a:pt x="592" y="0"/>
                    </a:moveTo>
                    <a:lnTo>
                      <a:pt x="2544" y="0"/>
                    </a:lnTo>
                    <a:lnTo>
                      <a:pt x="2550" y="2415"/>
                    </a:lnTo>
                    <a:lnTo>
                      <a:pt x="0" y="2415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8938" name="Object 9"/>
              <p:cNvGraphicFramePr>
                <a:graphicFrameLocks noChangeAspect="1"/>
              </p:cNvGraphicFramePr>
              <p:nvPr/>
            </p:nvGraphicFramePr>
            <p:xfrm>
              <a:off x="2582" y="757"/>
              <a:ext cx="40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4" name="Clip" r:id="rId7" imgW="1308100" imgH="1079500" progId="MS_ClipArt_Gallery.2">
                      <p:embed/>
                    </p:oleObj>
                  </mc:Choice>
                  <mc:Fallback>
                    <p:oleObj name="Clip" r:id="rId7" imgW="1308100" imgH="107950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2" y="757"/>
                            <a:ext cx="40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39" name="Group 11"/>
              <p:cNvGrpSpPr>
                <a:grpSpLocks/>
              </p:cNvGrpSpPr>
              <p:nvPr/>
            </p:nvGrpSpPr>
            <p:grpSpPr bwMode="auto">
              <a:xfrm>
                <a:off x="4717" y="1781"/>
                <a:ext cx="615" cy="175"/>
                <a:chOff x="198" y="3765"/>
                <a:chExt cx="693" cy="287"/>
              </a:xfrm>
            </p:grpSpPr>
            <p:sp>
              <p:nvSpPr>
                <p:cNvPr id="38957" name="Freeform 12"/>
                <p:cNvSpPr>
                  <a:spLocks/>
                </p:cNvSpPr>
                <p:nvPr/>
              </p:nvSpPr>
              <p:spPr bwMode="auto">
                <a:xfrm>
                  <a:off x="198" y="3888"/>
                  <a:ext cx="672" cy="164"/>
                </a:xfrm>
                <a:custGeom>
                  <a:avLst/>
                  <a:gdLst>
                    <a:gd name="T0" fmla="*/ 179 w 672"/>
                    <a:gd name="T1" fmla="*/ 0 h 164"/>
                    <a:gd name="T2" fmla="*/ 672 w 672"/>
                    <a:gd name="T3" fmla="*/ 0 h 164"/>
                    <a:gd name="T4" fmla="*/ 508 w 672"/>
                    <a:gd name="T5" fmla="*/ 164 h 164"/>
                    <a:gd name="T6" fmla="*/ 0 w 672"/>
                    <a:gd name="T7" fmla="*/ 164 h 164"/>
                    <a:gd name="T8" fmla="*/ 179 w 672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64"/>
                    <a:gd name="T17" fmla="*/ 672 w 672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64">
                      <a:moveTo>
                        <a:pt x="179" y="0"/>
                      </a:moveTo>
                      <a:lnTo>
                        <a:pt x="672" y="0"/>
                      </a:lnTo>
                      <a:lnTo>
                        <a:pt x="508" y="164"/>
                      </a:lnTo>
                      <a:lnTo>
                        <a:pt x="0" y="164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8" name="Freeform 13"/>
                <p:cNvSpPr>
                  <a:spLocks/>
                </p:cNvSpPr>
                <p:nvPr/>
              </p:nvSpPr>
              <p:spPr bwMode="auto">
                <a:xfrm>
                  <a:off x="213" y="3765"/>
                  <a:ext cx="658" cy="281"/>
                </a:xfrm>
                <a:custGeom>
                  <a:avLst/>
                  <a:gdLst>
                    <a:gd name="T0" fmla="*/ 0 w 658"/>
                    <a:gd name="T1" fmla="*/ 281 h 281"/>
                    <a:gd name="T2" fmla="*/ 13 w 658"/>
                    <a:gd name="T3" fmla="*/ 150 h 281"/>
                    <a:gd name="T4" fmla="*/ 658 w 658"/>
                    <a:gd name="T5" fmla="*/ 0 h 281"/>
                    <a:gd name="T6" fmla="*/ 658 w 658"/>
                    <a:gd name="T7" fmla="*/ 130 h 281"/>
                    <a:gd name="T8" fmla="*/ 0 w 65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8"/>
                    <a:gd name="T16" fmla="*/ 0 h 281"/>
                    <a:gd name="T17" fmla="*/ 658 w 65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8" h="281">
                      <a:moveTo>
                        <a:pt x="0" y="281"/>
                      </a:moveTo>
                      <a:lnTo>
                        <a:pt x="13" y="150"/>
                      </a:lnTo>
                      <a:lnTo>
                        <a:pt x="658" y="0"/>
                      </a:lnTo>
                      <a:lnTo>
                        <a:pt x="658" y="130"/>
                      </a:lnTo>
                      <a:lnTo>
                        <a:pt x="0" y="281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9" name="Freeform 14"/>
                <p:cNvSpPr>
                  <a:spLocks/>
                </p:cNvSpPr>
                <p:nvPr/>
              </p:nvSpPr>
              <p:spPr bwMode="auto">
                <a:xfrm>
                  <a:off x="219" y="3765"/>
                  <a:ext cx="672" cy="164"/>
                </a:xfrm>
                <a:custGeom>
                  <a:avLst/>
                  <a:gdLst>
                    <a:gd name="T0" fmla="*/ 179 w 672"/>
                    <a:gd name="T1" fmla="*/ 0 h 164"/>
                    <a:gd name="T2" fmla="*/ 672 w 672"/>
                    <a:gd name="T3" fmla="*/ 0 h 164"/>
                    <a:gd name="T4" fmla="*/ 508 w 672"/>
                    <a:gd name="T5" fmla="*/ 164 h 164"/>
                    <a:gd name="T6" fmla="*/ 0 w 672"/>
                    <a:gd name="T7" fmla="*/ 164 h 164"/>
                    <a:gd name="T8" fmla="*/ 179 w 672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164"/>
                    <a:gd name="T17" fmla="*/ 672 w 672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164">
                      <a:moveTo>
                        <a:pt x="179" y="0"/>
                      </a:moveTo>
                      <a:lnTo>
                        <a:pt x="672" y="0"/>
                      </a:lnTo>
                      <a:lnTo>
                        <a:pt x="508" y="164"/>
                      </a:lnTo>
                      <a:lnTo>
                        <a:pt x="0" y="164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960" name="Group 15"/>
                <p:cNvGrpSpPr>
                  <a:grpSpLocks/>
                </p:cNvGrpSpPr>
                <p:nvPr/>
              </p:nvGrpSpPr>
              <p:grpSpPr bwMode="auto">
                <a:xfrm>
                  <a:off x="423" y="3789"/>
                  <a:ext cx="238" cy="103"/>
                  <a:chOff x="2848" y="848"/>
                  <a:chExt cx="140" cy="98"/>
                </a:xfrm>
              </p:grpSpPr>
              <p:sp>
                <p:nvSpPr>
                  <p:cNvPr id="38965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6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6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961" name="Group 19"/>
                <p:cNvGrpSpPr>
                  <a:grpSpLocks/>
                </p:cNvGrpSpPr>
                <p:nvPr/>
              </p:nvGrpSpPr>
              <p:grpSpPr bwMode="auto">
                <a:xfrm flipV="1">
                  <a:off x="437" y="3787"/>
                  <a:ext cx="238" cy="103"/>
                  <a:chOff x="2848" y="848"/>
                  <a:chExt cx="140" cy="98"/>
                </a:xfrm>
              </p:grpSpPr>
              <p:sp>
                <p:nvSpPr>
                  <p:cNvPr id="3896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6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6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aphicFrame>
            <p:nvGraphicFramePr>
              <p:cNvPr id="38940" name="Object 55"/>
              <p:cNvGraphicFramePr>
                <a:graphicFrameLocks noChangeAspect="1"/>
              </p:cNvGraphicFramePr>
              <p:nvPr/>
            </p:nvGraphicFramePr>
            <p:xfrm>
              <a:off x="2022" y="3205"/>
              <a:ext cx="40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5" name="Clip" r:id="rId9" imgW="1308100" imgH="1079500" progId="MS_ClipArt_Gallery.2">
                      <p:embed/>
                    </p:oleObj>
                  </mc:Choice>
                  <mc:Fallback>
                    <p:oleObj name="Clip" r:id="rId9" imgW="1308100" imgH="1079500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3205"/>
                            <a:ext cx="40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41" name="Group 100"/>
              <p:cNvGrpSpPr>
                <a:grpSpLocks/>
              </p:cNvGrpSpPr>
              <p:nvPr/>
            </p:nvGrpSpPr>
            <p:grpSpPr bwMode="auto">
              <a:xfrm>
                <a:off x="4776" y="3139"/>
                <a:ext cx="483" cy="273"/>
                <a:chOff x="3600" y="219"/>
                <a:chExt cx="360" cy="175"/>
              </a:xfrm>
            </p:grpSpPr>
            <p:sp>
              <p:nvSpPr>
                <p:cNvPr id="38944" name="Oval 10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38945" name="Line 10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6" name="Line 10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x-none" altLang="x-none"/>
                </a:p>
              </p:txBody>
            </p:sp>
            <p:sp>
              <p:nvSpPr>
                <p:cNvPr id="38948" name="Oval 10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grpSp>
              <p:nvGrpSpPr>
                <p:cNvPr id="38949" name="Group 10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38954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55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5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950" name="Group 11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38951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52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53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8942" name="Text Box 165"/>
              <p:cNvSpPr txBox="1">
                <a:spLocks noChangeArrowheads="1"/>
              </p:cNvSpPr>
              <p:nvPr/>
            </p:nvSpPr>
            <p:spPr bwMode="auto">
              <a:xfrm>
                <a:off x="4990" y="3409"/>
                <a:ext cx="5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800" b="1">
                    <a:latin typeface="Comic Sans MS" charset="0"/>
                  </a:rPr>
                  <a:t>router</a:t>
                </a:r>
              </a:p>
            </p:txBody>
          </p:sp>
          <p:sp>
            <p:nvSpPr>
              <p:cNvPr id="38943" name="Text Box 166"/>
              <p:cNvSpPr txBox="1">
                <a:spLocks noChangeArrowheads="1"/>
              </p:cNvSpPr>
              <p:nvPr/>
            </p:nvSpPr>
            <p:spPr bwMode="auto">
              <a:xfrm>
                <a:off x="4999" y="1952"/>
                <a:ext cx="5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800" b="1">
                    <a:latin typeface="Comic Sans MS" charset="0"/>
                  </a:rPr>
                  <a:t>switch</a:t>
                </a:r>
              </a:p>
            </p:txBody>
          </p:sp>
        </p:grpSp>
      </p:grpSp>
      <p:sp>
        <p:nvSpPr>
          <p:cNvPr id="38933" name="Rectangle 167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  <p:bldP spid="164871" grpId="0"/>
      <p:bldP spid="1649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B041864-80B0-B34E-A151-1BE191BB99CC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Internet Services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8194675" cy="497998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View the Internet as a </a:t>
            </a:r>
            <a:r>
              <a:rPr lang="en-US" altLang="x-none">
                <a:solidFill>
                  <a:srgbClr val="CC3300"/>
                </a:solidFill>
                <a:ea typeface="ＭＳ Ｐゴシック" charset="-128"/>
              </a:rPr>
              <a:t>communication infrastructure</a:t>
            </a:r>
            <a:r>
              <a:rPr lang="en-US" altLang="x-none">
                <a:ea typeface="ＭＳ Ｐゴシック" charset="-128"/>
              </a:rPr>
              <a:t> that provides </a:t>
            </a:r>
            <a:r>
              <a:rPr lang="en-US" altLang="x-none">
                <a:solidFill>
                  <a:srgbClr val="CC3300"/>
                </a:solidFill>
                <a:ea typeface="ＭＳ Ｐゴシック" charset="-128"/>
              </a:rPr>
              <a:t>services</a:t>
            </a:r>
            <a:r>
              <a:rPr lang="en-US" altLang="x-none">
                <a:ea typeface="ＭＳ Ｐゴシック" charset="-128"/>
              </a:rPr>
              <a:t> to apps</a:t>
            </a:r>
          </a:p>
          <a:p>
            <a:pPr lvl="1"/>
            <a:r>
              <a:rPr lang="en-US" altLang="x-none">
                <a:ea typeface="ＭＳ Ｐゴシック" charset="-128"/>
              </a:rPr>
              <a:t>Web, email, games, e-commerce, file sharing, …</a:t>
            </a:r>
          </a:p>
          <a:p>
            <a:pPr lvl="1"/>
            <a:endParaRPr lang="en-US" altLang="x-none">
              <a:ea typeface="ＭＳ Ｐゴシック" charset="-128"/>
            </a:endParaRPr>
          </a:p>
          <a:p>
            <a:r>
              <a:rPr lang="en-US" altLang="x-none">
                <a:ea typeface="ＭＳ Ｐゴシック" charset="-128"/>
              </a:rPr>
              <a:t>Two communication services</a:t>
            </a:r>
          </a:p>
          <a:p>
            <a:pPr lvl="1"/>
            <a:r>
              <a:rPr lang="en-US" altLang="x-none">
                <a:ea typeface="ＭＳ Ｐゴシック" charset="-128"/>
              </a:rPr>
              <a:t>Connectionless unreliable</a:t>
            </a:r>
          </a:p>
          <a:p>
            <a:pPr lvl="1"/>
            <a:r>
              <a:rPr lang="en-US" altLang="x-none">
                <a:ea typeface="ＭＳ Ｐゴシック" charset="-128"/>
              </a:rPr>
              <a:t>Connection-oriented reliable</a:t>
            </a:r>
          </a:p>
          <a:p>
            <a:endParaRPr lang="en-US" altLang="x-none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FCE9A7-3A17-1E4E-B851-9073CA22B8FA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8113"/>
            <a:ext cx="7772400" cy="87153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Internet Services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8300" y="1317625"/>
            <a:ext cx="4129088" cy="4930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Connection-oriented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Prepare for data transfer ahead of time</a:t>
            </a:r>
          </a:p>
          <a:p>
            <a:pPr lvl="1"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establish connection </a:t>
            </a:r>
            <a:r>
              <a:rPr lang="en-US" altLang="x-none" sz="2000">
                <a:ea typeface="ＭＳ Ｐゴシック" charset="-128"/>
                <a:sym typeface="Wingdings" charset="2"/>
              </a:rPr>
              <a:t> </a:t>
            </a:r>
            <a:r>
              <a:rPr lang="en-US" altLang="x-none" sz="2000">
                <a:solidFill>
                  <a:srgbClr val="CC3300"/>
                </a:solidFill>
                <a:ea typeface="ＭＳ Ｐゴシック" charset="-128"/>
              </a:rPr>
              <a:t>set</a:t>
            </a: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 sz="2000">
                <a:solidFill>
                  <a:srgbClr val="CC3300"/>
                </a:solidFill>
                <a:ea typeface="ＭＳ Ｐゴシック" charset="-128"/>
              </a:rPr>
              <a:t>up</a:t>
            </a:r>
            <a:r>
              <a:rPr lang="en-US" altLang="x-none" sz="200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x-none" sz="2000">
                <a:solidFill>
                  <a:srgbClr val="CC3300"/>
                </a:solidFill>
                <a:ea typeface="ＭＳ Ｐゴシック" charset="-128"/>
              </a:rPr>
              <a:t>state</a:t>
            </a:r>
            <a:r>
              <a:rPr lang="en-US" altLang="x-none" sz="2000">
                <a:ea typeface="ＭＳ Ｐゴシック" charset="-128"/>
              </a:rPr>
              <a:t> in the two communicating hosts</a:t>
            </a:r>
          </a:p>
          <a:p>
            <a:pPr lvl="1"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Usually comes with  reliability, flow and congestion control</a:t>
            </a:r>
          </a:p>
          <a:p>
            <a:pPr lvl="1"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2000">
                <a:solidFill>
                  <a:srgbClr val="CC3300"/>
                </a:solidFill>
                <a:ea typeface="ＭＳ Ｐゴシック" charset="-128"/>
              </a:rPr>
              <a:t>TCP: </a:t>
            </a:r>
            <a:r>
              <a:rPr lang="en-US" altLang="x-none" sz="2000">
                <a:ea typeface="ＭＳ Ｐゴシック" charset="-128"/>
              </a:rPr>
              <a:t>Transmission Control Protocol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98575"/>
            <a:ext cx="4386263" cy="4949825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Connectionless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No connection set up, simply send </a:t>
            </a:r>
          </a:p>
          <a:p>
            <a:pPr lvl="1"/>
            <a:endParaRPr lang="en-US" altLang="x-none" sz="20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Faster, less overhead</a:t>
            </a:r>
          </a:p>
          <a:p>
            <a:pPr lvl="1"/>
            <a:endParaRPr lang="en-US" altLang="x-none" sz="2000">
              <a:ea typeface="ＭＳ Ｐゴシック" charset="-128"/>
            </a:endParaRPr>
          </a:p>
          <a:p>
            <a:pPr lvl="1"/>
            <a:r>
              <a:rPr lang="en-US" altLang="x-none" sz="2000">
                <a:ea typeface="ＭＳ Ｐゴシック" charset="-128"/>
              </a:rPr>
              <a:t>No reliability, flow control, or congestion control</a:t>
            </a:r>
          </a:p>
          <a:p>
            <a:pPr lvl="1"/>
            <a:endParaRPr lang="en-US" altLang="x-none" sz="2000">
              <a:ea typeface="ＭＳ Ｐゴシック" charset="-128"/>
            </a:endParaRPr>
          </a:p>
          <a:p>
            <a:pPr lvl="1"/>
            <a:r>
              <a:rPr lang="en-US" altLang="x-none" sz="2000">
                <a:solidFill>
                  <a:srgbClr val="CC3300"/>
                </a:solidFill>
                <a:ea typeface="ＭＳ Ｐゴシック" charset="-128"/>
              </a:rPr>
              <a:t>UDP: </a:t>
            </a:r>
            <a:r>
              <a:rPr lang="en-US" altLang="x-none" sz="2000">
                <a:ea typeface="ＭＳ Ｐゴシック" charset="-128"/>
              </a:rPr>
              <a:t>User  Datagram Protocol  </a:t>
            </a:r>
          </a:p>
          <a:p>
            <a:pPr lvl="1"/>
            <a:endParaRPr lang="en-US" altLang="x-none" sz="2000">
              <a:ea typeface="ＭＳ Ｐゴシック" charset="-128"/>
            </a:endParaRP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430213" y="5907088"/>
            <a:ext cx="8291512" cy="588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200" b="1">
                <a:solidFill>
                  <a:srgbClr val="CC3300"/>
                </a:solidFill>
              </a:rPr>
              <a:t>How can we access these services?</a:t>
            </a:r>
            <a:r>
              <a:rPr lang="en-US" altLang="x-none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88A98D-5B94-BD42-9E33-D22403916DBB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22313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Network (Socket) Programming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7488" y="1223963"/>
            <a:ext cx="4202112" cy="4117975"/>
          </a:xfrm>
        </p:spPr>
        <p:txBody>
          <a:bodyPr/>
          <a:lstStyle/>
          <a:p>
            <a:r>
              <a:rPr lang="en-US" altLang="x-none" sz="2000" dirty="0">
                <a:ea typeface="ＭＳ Ｐゴシック" charset="-128"/>
              </a:rPr>
              <a:t>Process sends/receives messages to/from its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socket</a:t>
            </a:r>
          </a:p>
          <a:p>
            <a:endParaRPr lang="en-US" altLang="x-none" sz="2000" dirty="0">
              <a:ea typeface="ＭＳ Ｐゴシック" charset="-128"/>
            </a:endParaRPr>
          </a:p>
          <a:p>
            <a:r>
              <a:rPr lang="en-US" altLang="x-none" sz="2000" dirty="0">
                <a:ea typeface="ＭＳ Ｐゴシック" charset="-128"/>
              </a:rPr>
              <a:t>Socket is the </a:t>
            </a:r>
            <a:r>
              <a:rPr lang="en-US" altLang="x-none" sz="2000" dirty="0">
                <a:solidFill>
                  <a:schemeClr val="accent2"/>
                </a:solidFill>
                <a:ea typeface="ＭＳ Ｐゴシック" charset="-128"/>
              </a:rPr>
              <a:t>interface</a:t>
            </a:r>
            <a:r>
              <a:rPr lang="en-US" altLang="x-none" sz="2000" dirty="0">
                <a:ea typeface="ＭＳ Ｐゴシック" charset="-128"/>
              </a:rPr>
              <a:t> (API) between application and transport  layer</a:t>
            </a:r>
          </a:p>
          <a:p>
            <a:endParaRPr lang="en-US" altLang="x-none" sz="2000" dirty="0">
              <a:ea typeface="ＭＳ Ｐゴシック" charset="-128"/>
            </a:endParaRPr>
          </a:p>
          <a:p>
            <a:r>
              <a:rPr lang="en-US" altLang="x-none" sz="2000" dirty="0">
                <a:ea typeface="ＭＳ Ｐゴシック" charset="-128"/>
              </a:rPr>
              <a:t>Process is identified by: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IP address, 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Transport protocol, and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Port number</a:t>
            </a:r>
          </a:p>
          <a:p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43034" name="Text Box 6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x-none" altLang="x-none"/>
            </a:p>
          </p:txBody>
        </p:sp>
        <p:graphicFrame>
          <p:nvGraphicFramePr>
            <p:cNvPr id="43035" name="Object 7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1" name="Clip" r:id="rId3" imgW="1308100" imgH="1079500" progId="MS_ClipArt_Gallery.2">
                    <p:embed/>
                  </p:oleObj>
                </mc:Choice>
                <mc:Fallback>
                  <p:oleObj name="Clip" r:id="rId3" imgW="1308100" imgH="107950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36" name="Group 8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3044" name="Oval 9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3045" name="Text Box 10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process</a:t>
                </a:r>
              </a:p>
            </p:txBody>
          </p:sp>
        </p:grpSp>
        <p:grpSp>
          <p:nvGrpSpPr>
            <p:cNvPr id="43037" name="Group 11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43042" name="Rectangle 12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3043" name="Text Box 13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TCP with</a:t>
                </a:r>
              </a:p>
              <a:p>
                <a:r>
                  <a:rPr lang="en-US" altLang="x-none" sz="1600"/>
                  <a:t>buffers,</a:t>
                </a:r>
              </a:p>
              <a:p>
                <a:r>
                  <a:rPr lang="en-US" altLang="x-none" sz="1600"/>
                  <a:t>variables</a:t>
                </a:r>
              </a:p>
            </p:txBody>
          </p:sp>
        </p:grpSp>
        <p:sp>
          <p:nvSpPr>
            <p:cNvPr id="43038" name="Rectangle 14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/>
                <a:t>socket</a:t>
              </a:r>
            </a:p>
          </p:txBody>
        </p:sp>
        <p:sp>
          <p:nvSpPr>
            <p:cNvPr id="43039" name="Line 15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6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Text Box 17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host or</a:t>
              </a:r>
            </a:p>
            <a:p>
              <a:r>
                <a:rPr lang="en-US" altLang="x-none" sz="1600"/>
                <a:t>server</a:t>
              </a:r>
            </a:p>
          </p:txBody>
        </p:sp>
      </p:grpSp>
      <p:grpSp>
        <p:nvGrpSpPr>
          <p:cNvPr id="43014" name="Group 18"/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43022" name="Text Box 1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x-none" altLang="x-none"/>
            </a:p>
          </p:txBody>
        </p:sp>
        <p:graphicFrame>
          <p:nvGraphicFramePr>
            <p:cNvPr id="43023" name="Object 20"/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2" name="Clip" r:id="rId5" imgW="1308100" imgH="1079500" progId="MS_ClipArt_Gallery.2">
                    <p:embed/>
                  </p:oleObj>
                </mc:Choice>
                <mc:Fallback>
                  <p:oleObj name="Clip" r:id="rId5" imgW="1308100" imgH="1079500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24" name="Group 2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43032" name="Oval 2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3033" name="Text Box 2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process</a:t>
                </a:r>
              </a:p>
            </p:txBody>
          </p:sp>
        </p:grpSp>
        <p:grpSp>
          <p:nvGrpSpPr>
            <p:cNvPr id="43025" name="Group 24"/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43030" name="Rectangle 2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3031" name="Text Box 2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TCP with</a:t>
                </a:r>
              </a:p>
              <a:p>
                <a:r>
                  <a:rPr lang="en-US" altLang="x-none" sz="1600"/>
                  <a:t>buffers,</a:t>
                </a:r>
              </a:p>
              <a:p>
                <a:r>
                  <a:rPr lang="en-US" altLang="x-none" sz="1600"/>
                  <a:t>variables</a:t>
                </a:r>
              </a:p>
            </p:txBody>
          </p:sp>
        </p:grpSp>
        <p:sp>
          <p:nvSpPr>
            <p:cNvPr id="43026" name="Rectangle 2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600"/>
                <a:t>socket</a:t>
              </a:r>
            </a:p>
          </p:txBody>
        </p:sp>
        <p:sp>
          <p:nvSpPr>
            <p:cNvPr id="43027" name="Line 2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2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Text Box 30"/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/>
                <a:t>host or</a:t>
              </a:r>
            </a:p>
            <a:p>
              <a:r>
                <a:rPr lang="en-US" altLang="x-none" sz="1600"/>
                <a:t>server</a:t>
              </a:r>
            </a:p>
          </p:txBody>
        </p:sp>
      </p:grpSp>
      <p:sp>
        <p:nvSpPr>
          <p:cNvPr id="43015" name="Text Box 31"/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Internet</a:t>
            </a:r>
          </a:p>
        </p:txBody>
      </p:sp>
      <p:sp>
        <p:nvSpPr>
          <p:cNvPr id="43016" name="Line 32"/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33"/>
          <p:cNvSpPr txBox="1">
            <a:spLocks noChangeArrowheads="1"/>
          </p:cNvSpPr>
          <p:nvPr/>
        </p:nvSpPr>
        <p:spPr bwMode="auto">
          <a:xfrm>
            <a:off x="5519738" y="4667250"/>
            <a:ext cx="10112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</a:rPr>
              <a:t>controlled</a:t>
            </a:r>
          </a:p>
          <a:p>
            <a:r>
              <a:rPr lang="en-US" altLang="x-none" sz="1600">
                <a:solidFill>
                  <a:srgbClr val="FF0000"/>
                </a:solidFill>
              </a:rPr>
              <a:t>by OS</a:t>
            </a:r>
            <a:endParaRPr lang="en-US" altLang="x-none" sz="1600"/>
          </a:p>
          <a:p>
            <a:endParaRPr lang="en-US" altLang="x-none" sz="1600"/>
          </a:p>
        </p:txBody>
      </p:sp>
      <p:sp>
        <p:nvSpPr>
          <p:cNvPr id="43018" name="Line 34"/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35"/>
          <p:cNvSpPr txBox="1">
            <a:spLocks noChangeArrowheads="1"/>
          </p:cNvSpPr>
          <p:nvPr/>
        </p:nvSpPr>
        <p:spPr bwMode="auto">
          <a:xfrm>
            <a:off x="5907088" y="2306638"/>
            <a:ext cx="13319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</a:rPr>
              <a:t>controlled by</a:t>
            </a:r>
          </a:p>
          <a:p>
            <a:r>
              <a:rPr lang="en-US" altLang="x-none" sz="1600">
                <a:solidFill>
                  <a:srgbClr val="FF0000"/>
                </a:solidFill>
              </a:rPr>
              <a:t>app developer</a:t>
            </a:r>
            <a:endParaRPr lang="en-US" altLang="x-none" sz="1600"/>
          </a:p>
        </p:txBody>
      </p:sp>
      <p:sp>
        <p:nvSpPr>
          <p:cNvPr id="43020" name="Line 36"/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37"/>
          <p:cNvSpPr>
            <a:spLocks noChangeArrowheads="1"/>
          </p:cNvSpPr>
          <p:nvPr/>
        </p:nvSpPr>
        <p:spPr bwMode="auto">
          <a:xfrm>
            <a:off x="260350" y="5214938"/>
            <a:ext cx="830421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endParaRPr lang="x-none" altLang="x-none" sz="2000">
              <a:latin typeface="Arial Rounded M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23D6D6-E731-6340-A03A-EBF0F93FA2B6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Course Objectives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7927975" cy="4979987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Understand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principles of designing and operating computer networks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structure and protocols of the Internet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services that can/cannot be offered by the Internet</a:t>
            </a:r>
          </a:p>
          <a:p>
            <a:r>
              <a:rPr lang="en-US" altLang="x-none" dirty="0">
                <a:ea typeface="ＭＳ Ｐゴシック" charset="-128"/>
              </a:rPr>
              <a:t> Know how to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implement network protocols and applications</a:t>
            </a:r>
          </a:p>
          <a:p>
            <a:r>
              <a:rPr lang="en-US" altLang="x-none" dirty="0">
                <a:ea typeface="ＭＳ Ｐゴシック" charset="-128"/>
              </a:rPr>
              <a:t>Be informed about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recent/hot topics in networking research and industry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top technical conferences/journals in networking research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Identifying Processes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0BBC3B2B-9071-5441-A871-2FA5D39722C5}" type="slidenum">
              <a:rPr lang="en-US" altLang="x-none">
                <a:solidFill>
                  <a:srgbClr val="898989"/>
                </a:solidFill>
                <a:latin typeface="Courier New" charset="0"/>
              </a:rPr>
              <a:pPr/>
              <a:t>20</a:t>
            </a:fld>
            <a:endParaRPr lang="en-US" altLang="x-none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555625" y="2184400"/>
            <a:ext cx="1295400" cy="11430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200" b="1" dirty="0" smtClean="0">
                <a:latin typeface="Helvetica" charset="0"/>
              </a:rPr>
              <a:t>Client</a:t>
            </a:r>
            <a:endParaRPr lang="en-US" altLang="x-none" sz="1200" b="1" dirty="0">
              <a:latin typeface="Helvetica" charset="0"/>
            </a:endParaRP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975225" y="1708150"/>
            <a:ext cx="3505200" cy="1981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x-none" altLang="x-none" sz="1800" b="1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555625" y="4884822"/>
            <a:ext cx="1295400" cy="11430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200" b="1" dirty="0">
                <a:latin typeface="Helvetica" charset="0"/>
              </a:rPr>
              <a:t>Client</a:t>
            </a:r>
            <a:endParaRPr lang="x-none" altLang="x-none" sz="1200" b="1" dirty="0">
              <a:latin typeface="Helvetica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4975225" y="4408572"/>
            <a:ext cx="3505200" cy="19812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x-none" altLang="x-none" b="1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6484938" y="182721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>
                <a:latin typeface="Helvetica" charset="0"/>
              </a:rPr>
              <a:t>Web server</a:t>
            </a:r>
          </a:p>
          <a:p>
            <a:pPr eaLnBrk="0" hangingPunct="0"/>
            <a:r>
              <a:rPr lang="en-US" altLang="x-none" sz="1200">
                <a:latin typeface="Helvetica" charset="0"/>
              </a:rPr>
              <a:t>(</a:t>
            </a:r>
            <a:r>
              <a:rPr lang="en-US" altLang="x-none" sz="1200">
                <a:solidFill>
                  <a:srgbClr val="0000FF"/>
                </a:solidFill>
                <a:latin typeface="Helvetica" charset="0"/>
              </a:rPr>
              <a:t>port 80</a:t>
            </a:r>
            <a:r>
              <a:rPr lang="en-US" altLang="x-none" sz="1200">
                <a:latin typeface="Helvetica" charset="0"/>
              </a:rPr>
              <a:t>)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838978" y="1226919"/>
            <a:ext cx="3704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Server: </a:t>
            </a:r>
            <a:r>
              <a:rPr lang="fi-FI" sz="1800" dirty="0" smtClean="0">
                <a:latin typeface="Times New Roman" charset="0"/>
                <a:ea typeface="Times New Roman" charset="0"/>
                <a:cs typeface="Times New Roman" charset="0"/>
              </a:rPr>
              <a:t>142.58.102.68</a:t>
            </a:r>
            <a:endParaRPr lang="en-US" altLang="x-none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V="1">
            <a:off x="1698625" y="26987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0" name="Oval 11"/>
          <p:cNvSpPr>
            <a:spLocks noChangeArrowheads="1"/>
          </p:cNvSpPr>
          <p:nvPr/>
        </p:nvSpPr>
        <p:spPr bwMode="auto">
          <a:xfrm>
            <a:off x="6499225" y="277495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 dirty="0" smtClean="0">
                <a:latin typeface="Helvetica" charset="0"/>
              </a:rPr>
              <a:t>Echo server</a:t>
            </a:r>
            <a:endParaRPr lang="en-US" altLang="x-none" sz="1200" dirty="0">
              <a:latin typeface="Helvetica" charset="0"/>
            </a:endParaRPr>
          </a:p>
          <a:p>
            <a:pPr eaLnBrk="0" hangingPunct="0"/>
            <a:r>
              <a:rPr lang="en-US" altLang="x-none" sz="1200" dirty="0">
                <a:latin typeface="Helvetica" charset="0"/>
              </a:rPr>
              <a:t>(port 7)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2155825" y="1832570"/>
            <a:ext cx="29352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fi-FI" sz="1800" dirty="0" smtClean="0">
                <a:latin typeface="Times New Roman" charset="0"/>
                <a:ea typeface="Times New Roman" charset="0"/>
                <a:cs typeface="Times New Roman" charset="0"/>
              </a:rPr>
              <a:t>IP: 142.58.102.68</a:t>
            </a:r>
          </a:p>
          <a:p>
            <a:r>
              <a:rPr lang="fi-FI" altLang="x-none" sz="1800" dirty="0" err="1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r>
              <a:rPr lang="fi-FI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 TCP</a:t>
            </a:r>
          </a:p>
          <a:p>
            <a:r>
              <a:rPr lang="en-US" altLang="x-none" sz="1800" dirty="0">
                <a:latin typeface="Times New Roman" charset="0"/>
                <a:ea typeface="Times New Roman" charset="0"/>
                <a:cs typeface="Times New Roman" charset="0"/>
              </a:rPr>
              <a:t>Port: 80</a:t>
            </a:r>
            <a:endParaRPr lang="en-US" altLang="x-none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 flipV="1">
            <a:off x="6118225" y="239395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3" name="Oval 14"/>
          <p:cNvSpPr>
            <a:spLocks noChangeArrowheads="1"/>
          </p:cNvSpPr>
          <p:nvPr/>
        </p:nvSpPr>
        <p:spPr bwMode="auto">
          <a:xfrm>
            <a:off x="6484938" y="452763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>
                <a:latin typeface="Helvetica" charset="0"/>
              </a:rPr>
              <a:t>Web server</a:t>
            </a:r>
          </a:p>
          <a:p>
            <a:pPr eaLnBrk="0" hangingPunct="0"/>
            <a:r>
              <a:rPr lang="en-US" altLang="x-none" sz="1200">
                <a:latin typeface="Helvetica" charset="0"/>
              </a:rPr>
              <a:t>(port 80)</a:t>
            </a: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 flipV="1">
            <a:off x="1698625" y="5399172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6499225" y="547537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 defTabSz="912813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>
                <a:latin typeface="Helvetica" charset="0"/>
              </a:rPr>
              <a:t>Echo server</a:t>
            </a:r>
          </a:p>
          <a:p>
            <a:pPr eaLnBrk="0" hangingPunct="0"/>
            <a:r>
              <a:rPr lang="en-US" altLang="x-none" sz="1200">
                <a:latin typeface="Helvetica" charset="0"/>
              </a:rPr>
              <a:t>(</a:t>
            </a:r>
            <a:r>
              <a:rPr lang="en-US" altLang="x-none" sz="1200">
                <a:solidFill>
                  <a:srgbClr val="FF3300"/>
                </a:solidFill>
                <a:latin typeface="Helvetica" charset="0"/>
              </a:rPr>
              <a:t>port 7</a:t>
            </a:r>
            <a:r>
              <a:rPr lang="en-US" altLang="x-none" sz="1200">
                <a:latin typeface="Helvetica" charset="0"/>
              </a:rPr>
              <a:t>)</a:t>
            </a: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>
            <a:off x="6108700" y="5467435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9" name="Oval 20"/>
          <p:cNvSpPr>
            <a:spLocks noChangeArrowheads="1"/>
          </p:cNvSpPr>
          <p:nvPr/>
        </p:nvSpPr>
        <p:spPr bwMode="auto">
          <a:xfrm>
            <a:off x="5127625" y="24701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>
                <a:latin typeface="Helvetica" charset="0"/>
              </a:rPr>
              <a:t>OS</a:t>
            </a:r>
          </a:p>
        </p:txBody>
      </p:sp>
      <p:sp>
        <p:nvSpPr>
          <p:cNvPr id="22550" name="Oval 21"/>
          <p:cNvSpPr>
            <a:spLocks noChangeArrowheads="1"/>
          </p:cNvSpPr>
          <p:nvPr/>
        </p:nvSpPr>
        <p:spPr bwMode="auto">
          <a:xfrm>
            <a:off x="5127625" y="5170572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0" hangingPunct="0"/>
            <a:r>
              <a:rPr lang="en-US" altLang="x-none" sz="1200">
                <a:latin typeface="Helvetica" charset="0"/>
              </a:rPr>
              <a:t>OS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75112" y="4475842"/>
            <a:ext cx="29352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fi-FI" sz="1800" dirty="0" smtClean="0">
                <a:latin typeface="Times New Roman" charset="0"/>
                <a:ea typeface="Times New Roman" charset="0"/>
                <a:cs typeface="Times New Roman" charset="0"/>
              </a:rPr>
              <a:t>IP: 142.58.102.68</a:t>
            </a:r>
          </a:p>
          <a:p>
            <a:r>
              <a:rPr lang="fi-FI" altLang="x-none" sz="1800" dirty="0" err="1" smtClean="0">
                <a:latin typeface="Times New Roman" charset="0"/>
                <a:ea typeface="Times New Roman" charset="0"/>
                <a:cs typeface="Times New Roman" charset="0"/>
              </a:rPr>
              <a:t>Protocol</a:t>
            </a:r>
            <a:r>
              <a:rPr lang="fi-FI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 TCP</a:t>
            </a:r>
          </a:p>
          <a:p>
            <a:r>
              <a:rPr lang="en-US" altLang="x-none" sz="1800" dirty="0">
                <a:latin typeface="Times New Roman" charset="0"/>
                <a:ea typeface="Times New Roman" charset="0"/>
                <a:cs typeface="Times New Roman" charset="0"/>
              </a:rPr>
              <a:t>Port: </a:t>
            </a:r>
            <a:r>
              <a:rPr lang="en-US" altLang="x-none" sz="1800" dirty="0" smtClean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endParaRPr lang="en-US" altLang="x-none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19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35" grpId="0" animBg="1"/>
      <p:bldP spid="22543" grpId="0" animBg="1"/>
      <p:bldP spid="22544" grpId="0" animBg="1"/>
      <p:bldP spid="22545" grpId="0" animBg="1"/>
      <p:bldP spid="22547" grpId="0" animBg="1"/>
      <p:bldP spid="22550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Port Numbers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Popular applications have well-known ports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E.g., port 80 for Web and port 25 for e-mail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See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  <a:hlinkClick r:id="rId2"/>
              </a:rPr>
              <a:t>http://www.iana.org/assignments/port-numbers</a:t>
            </a:r>
            <a:endParaRPr lang="en-US" altLang="x-none" dirty="0">
              <a:ea typeface="ＭＳ Ｐゴシック" charset="-128"/>
            </a:endParaRPr>
          </a:p>
          <a:p>
            <a:endParaRPr lang="en-US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Server port: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Known/fixed (</a:t>
            </a:r>
            <a:r>
              <a:rPr lang="en-US" altLang="x-none" dirty="0">
                <a:ea typeface="ＭＳ Ｐゴシック" charset="-128"/>
              </a:rPr>
              <a:t>e.g., port </a:t>
            </a:r>
            <a:r>
              <a:rPr lang="en-US" altLang="x-none" dirty="0">
                <a:ea typeface="ＭＳ Ｐゴシック" charset="-128"/>
              </a:rPr>
              <a:t>80)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Ports between </a:t>
            </a:r>
            <a:r>
              <a:rPr lang="en-US" altLang="x-none" dirty="0">
                <a:ea typeface="ＭＳ Ｐゴシック" charset="-128"/>
              </a:rPr>
              <a:t>0 and 1023 (</a:t>
            </a:r>
            <a:r>
              <a:rPr lang="en-US" altLang="x-none" dirty="0">
                <a:ea typeface="ＭＳ Ｐゴシック" charset="-128"/>
              </a:rPr>
              <a:t>require </a:t>
            </a:r>
            <a:r>
              <a:rPr lang="en-US" altLang="x-none" dirty="0">
                <a:ea typeface="ＭＳ Ｐゴシック" charset="-128"/>
              </a:rPr>
              <a:t>root to use</a:t>
            </a:r>
            <a:r>
              <a:rPr lang="en-US" altLang="x-none" dirty="0" smtClean="0">
                <a:ea typeface="ＭＳ Ｐゴシック" charset="-128"/>
              </a:rPr>
              <a:t>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Client </a:t>
            </a:r>
            <a:r>
              <a:rPr lang="en-US" altLang="x-none" dirty="0" smtClean="0">
                <a:ea typeface="ＭＳ Ｐゴシック" charset="-128"/>
              </a:rPr>
              <a:t>port: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Client chooses an </a:t>
            </a:r>
            <a:r>
              <a:rPr lang="en-US" altLang="x-none" dirty="0">
                <a:ea typeface="ＭＳ Ｐゴシック" charset="-128"/>
              </a:rPr>
              <a:t>unused ephemeral (i.e., temporary) </a:t>
            </a:r>
            <a:r>
              <a:rPr lang="en-US" altLang="x-none" dirty="0">
                <a:ea typeface="ＭＳ Ｐゴシック" charset="-128"/>
              </a:rPr>
              <a:t>port, Between </a:t>
            </a:r>
            <a:r>
              <a:rPr lang="en-US" altLang="x-none" dirty="0">
                <a:ea typeface="ＭＳ Ｐゴシック" charset="-128"/>
              </a:rPr>
              <a:t>1024 and </a:t>
            </a:r>
            <a:r>
              <a:rPr lang="en-US" altLang="x-none" dirty="0">
                <a:ea typeface="ＭＳ Ｐゴシック" charset="-128"/>
              </a:rPr>
              <a:t>65535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DB835179-BCB3-8B45-B446-1455CDD3A2A9}" type="slidenum">
              <a:rPr lang="en-US" altLang="x-none">
                <a:solidFill>
                  <a:srgbClr val="898989"/>
                </a:solidFill>
                <a:latin typeface="Courier New" charset="0"/>
              </a:rPr>
              <a:pPr/>
              <a:t>21</a:t>
            </a:fld>
            <a:endParaRPr lang="en-US" altLang="x-none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UNIX Socket API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Socket interface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Originally provided in Berkeley UNIX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Later adopted by all popular operating systems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Simplifies porting applications to different OSes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In UNIX, everything is like a file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All input is like reading a file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All output is like writing a file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File is represented by an integer file descriptor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API implemented as system calls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E.g., connect, read, write, close, …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8ACAF2B4-BCF4-7A43-8872-0604C3A0535C}" type="slidenum">
              <a:rPr lang="en-US" altLang="x-none">
                <a:solidFill>
                  <a:srgbClr val="898989"/>
                </a:solidFill>
                <a:latin typeface="Courier New" charset="0"/>
              </a:rPr>
              <a:pPr/>
              <a:t>22</a:t>
            </a:fld>
            <a:endParaRPr lang="en-US" altLang="x-none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9D954-E917-8641-B5FC-1E4A5FEECD5B}" type="slidenum">
              <a:rPr lang="en-US" altLang="x-none" sz="1400"/>
              <a:pPr/>
              <a:t>23</a:t>
            </a:fld>
            <a:endParaRPr lang="en-US" altLang="x-none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 using TCP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244600"/>
            <a:ext cx="8615362" cy="1982788"/>
          </a:xfrm>
        </p:spPr>
        <p:txBody>
          <a:bodyPr/>
          <a:lstStyle/>
          <a:p>
            <a:r>
              <a:rPr lang="en-US" altLang="x-none">
                <a:solidFill>
                  <a:srgbClr val="FF0000"/>
                </a:solidFill>
                <a:ea typeface="ＭＳ Ｐゴシック" charset="-128"/>
              </a:rPr>
              <a:t>TCP service:</a:t>
            </a:r>
            <a:r>
              <a:rPr lang="en-US" altLang="x-none">
                <a:ea typeface="ＭＳ Ｐゴシック" charset="-128"/>
              </a:rPr>
              <a:t> reliable transfer of </a:t>
            </a:r>
            <a:r>
              <a:rPr lang="en-US" altLang="x-none" b="1">
                <a:solidFill>
                  <a:schemeClr val="accent2"/>
                </a:solidFill>
                <a:ea typeface="ＭＳ Ｐゴシック" charset="-128"/>
              </a:rPr>
              <a:t>bytes</a:t>
            </a:r>
            <a:r>
              <a:rPr lang="en-US" altLang="x-none">
                <a:solidFill>
                  <a:schemeClr val="accent2"/>
                </a:solidFill>
                <a:ea typeface="ＭＳ Ｐゴシック" charset="-128"/>
              </a:rPr>
              <a:t> </a:t>
            </a:r>
            <a:r>
              <a:rPr lang="en-US" altLang="x-none">
                <a:ea typeface="ＭＳ Ｐゴシック" charset="-128"/>
              </a:rPr>
              <a:t>from one process to another</a:t>
            </a:r>
          </a:p>
          <a:p>
            <a:pPr lvl="1"/>
            <a:r>
              <a:rPr lang="en-US" altLang="x-none">
                <a:ea typeface="ＭＳ Ｐゴシック" charset="-128"/>
              </a:rPr>
              <a:t>virtual </a:t>
            </a:r>
            <a:r>
              <a:rPr lang="en-US" altLang="x-none">
                <a:solidFill>
                  <a:srgbClr val="CC3300"/>
                </a:solidFill>
                <a:ea typeface="ＭＳ Ｐゴシック" charset="-128"/>
              </a:rPr>
              <a:t>pipe</a:t>
            </a:r>
            <a:r>
              <a:rPr lang="en-US" altLang="x-none">
                <a:ea typeface="ＭＳ Ｐゴシック" charset="-128"/>
              </a:rPr>
              <a:t> between sender and receiver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73275" y="351313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Clip" r:id="rId3" imgW="1308100" imgH="1079500" progId="MS_ClipArt_Gallery.2">
                  <p:embed/>
                </p:oleObj>
              </mc:Choice>
              <mc:Fallback>
                <p:oleObj name="Clip" r:id="rId3" imgW="1308100" imgH="10795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513138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2116138" y="3854450"/>
            <a:ext cx="1136650" cy="1584325"/>
            <a:chOff x="649" y="2260"/>
            <a:chExt cx="716" cy="998"/>
          </a:xfrm>
        </p:grpSpPr>
        <p:sp>
          <p:nvSpPr>
            <p:cNvPr id="45085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45086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latin typeface="Comic Sans MS" charset="0"/>
                </a:rPr>
                <a:t>process</a:t>
              </a:r>
              <a:endParaRPr lang="en-US" altLang="x-none" sz="1800"/>
            </a:p>
          </p:txBody>
        </p:sp>
        <p:grpSp>
          <p:nvGrpSpPr>
            <p:cNvPr id="45087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45091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TCP with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buffers,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variables</a:t>
                </a:r>
                <a:endParaRPr lang="en-US" altLang="x-none" sz="1800"/>
              </a:p>
            </p:txBody>
          </p:sp>
          <p:sp>
            <p:nvSpPr>
              <p:cNvPr id="45092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45088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45089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5090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chemeClr val="bg1"/>
                    </a:solidFill>
                    <a:latin typeface="Comic Sans MS" charset="0"/>
                  </a:rPr>
                  <a:t>socket</a:t>
                </a:r>
                <a:endParaRPr lang="en-US" altLang="x-none"/>
              </a:p>
            </p:txBody>
          </p:sp>
        </p:grpSp>
      </p:grpSp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517525" y="3681413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latin typeface="Comic Sans MS" charset="0"/>
              </a:rPr>
              <a:t>controlled by</a:t>
            </a:r>
          </a:p>
          <a:p>
            <a:pPr algn="r"/>
            <a:r>
              <a:rPr lang="en-US" altLang="x-none" sz="1600">
                <a:latin typeface="Comic Sans MS" charset="0"/>
              </a:rPr>
              <a:t>application</a:t>
            </a:r>
          </a:p>
          <a:p>
            <a:pPr algn="r"/>
            <a:r>
              <a:rPr lang="en-US" altLang="x-none" sz="1600">
                <a:latin typeface="Comic Sans MS" charset="0"/>
              </a:rPr>
              <a:t>developer</a:t>
            </a:r>
            <a:endParaRPr lang="en-US" altLang="x-none"/>
          </a:p>
        </p:txBody>
      </p:sp>
      <p:sp>
        <p:nvSpPr>
          <p:cNvPr id="45063" name="Text Box 15"/>
          <p:cNvSpPr txBox="1">
            <a:spLocks noChangeArrowheads="1"/>
          </p:cNvSpPr>
          <p:nvPr/>
        </p:nvSpPr>
        <p:spPr bwMode="auto">
          <a:xfrm>
            <a:off x="488950" y="4548188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600">
                <a:latin typeface="Comic Sans MS" charset="0"/>
              </a:rPr>
              <a:t>controlled by</a:t>
            </a:r>
          </a:p>
          <a:p>
            <a:pPr algn="r"/>
            <a:r>
              <a:rPr lang="en-US" altLang="x-none" sz="1600">
                <a:latin typeface="Comic Sans MS" charset="0"/>
              </a:rPr>
              <a:t>operating</a:t>
            </a:r>
          </a:p>
          <a:p>
            <a:pPr algn="r"/>
            <a:r>
              <a:rPr lang="en-US" altLang="x-none" sz="1600">
                <a:latin typeface="Comic Sans MS" charset="0"/>
              </a:rPr>
              <a:t>system</a:t>
            </a:r>
            <a:endParaRPr lang="en-US" altLang="x-none"/>
          </a:p>
        </p:txBody>
      </p:sp>
      <p:sp>
        <p:nvSpPr>
          <p:cNvPr id="45064" name="Line 16"/>
          <p:cNvSpPr>
            <a:spLocks noChangeShapeType="1"/>
          </p:cNvSpPr>
          <p:nvPr/>
        </p:nvSpPr>
        <p:spPr bwMode="auto">
          <a:xfrm flipV="1">
            <a:off x="1943100" y="389572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7"/>
          <p:cNvSpPr>
            <a:spLocks noChangeShapeType="1"/>
          </p:cNvSpPr>
          <p:nvPr/>
        </p:nvSpPr>
        <p:spPr bwMode="auto">
          <a:xfrm flipH="1" flipV="1">
            <a:off x="1933575" y="447675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Text Box 18"/>
          <p:cNvSpPr txBox="1">
            <a:spLocks noChangeArrowheads="1"/>
          </p:cNvSpPr>
          <p:nvPr/>
        </p:nvSpPr>
        <p:spPr bwMode="auto">
          <a:xfrm>
            <a:off x="2157413" y="5600700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000">
                <a:latin typeface="Comic Sans MS" charset="0"/>
              </a:rPr>
              <a:t>host or</a:t>
            </a:r>
          </a:p>
          <a:p>
            <a:pPr algn="ctr"/>
            <a:r>
              <a:rPr lang="en-US" altLang="x-none" sz="2000">
                <a:latin typeface="Comic Sans MS" charset="0"/>
              </a:rPr>
              <a:t>server</a:t>
            </a:r>
            <a:endParaRPr lang="en-US" altLang="x-none"/>
          </a:p>
        </p:txBody>
      </p:sp>
      <p:graphicFrame>
        <p:nvGraphicFramePr>
          <p:cNvPr id="45067" name="Object 19"/>
          <p:cNvGraphicFramePr>
            <a:graphicFrameLocks noChangeAspect="1"/>
          </p:cNvGraphicFramePr>
          <p:nvPr/>
        </p:nvGraphicFramePr>
        <p:xfrm>
          <a:off x="5730875" y="340836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Clip" r:id="rId5" imgW="1308100" imgH="1079500" progId="MS_ClipArt_Gallery.2">
                  <p:embed/>
                </p:oleObj>
              </mc:Choice>
              <mc:Fallback>
                <p:oleObj name="Clip" r:id="rId5" imgW="1308100" imgH="107950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408363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8" name="Group 20"/>
          <p:cNvGrpSpPr>
            <a:grpSpLocks/>
          </p:cNvGrpSpPr>
          <p:nvPr/>
        </p:nvGrpSpPr>
        <p:grpSpPr bwMode="auto">
          <a:xfrm>
            <a:off x="5773738" y="3749675"/>
            <a:ext cx="1136650" cy="1584325"/>
            <a:chOff x="649" y="2260"/>
            <a:chExt cx="716" cy="998"/>
          </a:xfrm>
        </p:grpSpPr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>
                <a:solidFill>
                  <a:schemeClr val="bg1"/>
                </a:solidFill>
              </a:endParaRP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1800">
                  <a:latin typeface="Comic Sans MS" charset="0"/>
                </a:rPr>
                <a:t>process</a:t>
              </a:r>
              <a:endParaRPr lang="en-US" altLang="x-none" sz="1800"/>
            </a:p>
          </p:txBody>
        </p:sp>
        <p:grpSp>
          <p:nvGrpSpPr>
            <p:cNvPr id="45079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45083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latin typeface="Comic Sans MS" charset="0"/>
                  </a:rPr>
                  <a:t>TCP with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buffers,</a:t>
                </a:r>
              </a:p>
              <a:p>
                <a:pPr algn="ctr"/>
                <a:r>
                  <a:rPr lang="en-US" altLang="x-none" sz="1800">
                    <a:latin typeface="Comic Sans MS" charset="0"/>
                  </a:rPr>
                  <a:t>variables</a:t>
                </a:r>
                <a:endParaRPr lang="en-US" altLang="x-none" sz="1800"/>
              </a:p>
            </p:txBody>
          </p:sp>
          <p:sp>
            <p:nvSpPr>
              <p:cNvPr id="45084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45080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45081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45082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800">
                    <a:solidFill>
                      <a:schemeClr val="bg1"/>
                    </a:solidFill>
                    <a:latin typeface="Comic Sans MS" charset="0"/>
                  </a:rPr>
                  <a:t>socket</a:t>
                </a:r>
                <a:endParaRPr lang="en-US" altLang="x-none"/>
              </a:p>
            </p:txBody>
          </p:sp>
        </p:grpSp>
      </p:grpSp>
      <p:sp>
        <p:nvSpPr>
          <p:cNvPr id="45069" name="Text Box 29"/>
          <p:cNvSpPr txBox="1">
            <a:spLocks noChangeArrowheads="1"/>
          </p:cNvSpPr>
          <p:nvPr/>
        </p:nvSpPr>
        <p:spPr bwMode="auto">
          <a:xfrm>
            <a:off x="7118350" y="3519488"/>
            <a:ext cx="14303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controlled by</a:t>
            </a:r>
          </a:p>
          <a:p>
            <a:r>
              <a:rPr lang="en-US" altLang="x-none" sz="1600">
                <a:latin typeface="Comic Sans MS" charset="0"/>
              </a:rPr>
              <a:t>application</a:t>
            </a:r>
          </a:p>
          <a:p>
            <a:r>
              <a:rPr lang="en-US" altLang="x-none" sz="1600">
                <a:latin typeface="Comic Sans MS" charset="0"/>
              </a:rPr>
              <a:t>developer</a:t>
            </a:r>
            <a:endParaRPr lang="en-US" altLang="x-none"/>
          </a:p>
        </p:txBody>
      </p:sp>
      <p:sp>
        <p:nvSpPr>
          <p:cNvPr id="45070" name="Text Box 30"/>
          <p:cNvSpPr txBox="1">
            <a:spLocks noChangeArrowheads="1"/>
          </p:cNvSpPr>
          <p:nvPr/>
        </p:nvSpPr>
        <p:spPr bwMode="auto">
          <a:xfrm>
            <a:off x="7123113" y="4433888"/>
            <a:ext cx="1430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controlled by</a:t>
            </a:r>
          </a:p>
          <a:p>
            <a:r>
              <a:rPr lang="en-US" altLang="x-none" sz="1600">
                <a:latin typeface="Comic Sans MS" charset="0"/>
              </a:rPr>
              <a:t>operating</a:t>
            </a:r>
          </a:p>
          <a:p>
            <a:r>
              <a:rPr lang="en-US" altLang="x-none" sz="1600">
                <a:latin typeface="Comic Sans MS" charset="0"/>
              </a:rPr>
              <a:t>system</a:t>
            </a:r>
            <a:endParaRPr lang="en-US" altLang="x-none"/>
          </a:p>
        </p:txBody>
      </p:sp>
      <p:sp>
        <p:nvSpPr>
          <p:cNvPr id="45071" name="Line 31"/>
          <p:cNvSpPr>
            <a:spLocks noChangeShapeType="1"/>
          </p:cNvSpPr>
          <p:nvPr/>
        </p:nvSpPr>
        <p:spPr bwMode="auto">
          <a:xfrm flipV="1">
            <a:off x="7029450" y="376237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32"/>
          <p:cNvSpPr>
            <a:spLocks noChangeShapeType="1"/>
          </p:cNvSpPr>
          <p:nvPr/>
        </p:nvSpPr>
        <p:spPr bwMode="auto">
          <a:xfrm flipH="1" flipV="1">
            <a:off x="7019925" y="434340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33"/>
          <p:cNvSpPr txBox="1">
            <a:spLocks noChangeArrowheads="1"/>
          </p:cNvSpPr>
          <p:nvPr/>
        </p:nvSpPr>
        <p:spPr bwMode="auto">
          <a:xfrm>
            <a:off x="5815013" y="5495925"/>
            <a:ext cx="1038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000">
                <a:latin typeface="Comic Sans MS" charset="0"/>
              </a:rPr>
              <a:t>host or</a:t>
            </a:r>
          </a:p>
          <a:p>
            <a:pPr algn="ctr"/>
            <a:r>
              <a:rPr lang="en-US" altLang="x-none" sz="2000">
                <a:latin typeface="Comic Sans MS" charset="0"/>
              </a:rPr>
              <a:t>server</a:t>
            </a:r>
            <a:endParaRPr lang="en-US" altLang="x-none"/>
          </a:p>
        </p:txBody>
      </p:sp>
      <p:sp>
        <p:nvSpPr>
          <p:cNvPr id="45074" name="Freeform 34"/>
          <p:cNvSpPr>
            <a:spLocks/>
          </p:cNvSpPr>
          <p:nvPr/>
        </p:nvSpPr>
        <p:spPr bwMode="auto">
          <a:xfrm>
            <a:off x="3597275" y="42291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35"/>
          <p:cNvSpPr txBox="1">
            <a:spLocks noChangeArrowheads="1"/>
          </p:cNvSpPr>
          <p:nvPr/>
        </p:nvSpPr>
        <p:spPr bwMode="auto">
          <a:xfrm>
            <a:off x="3935413" y="4838700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000">
                <a:latin typeface="Comic Sans MS" charset="0"/>
              </a:rPr>
              <a:t>internet</a:t>
            </a:r>
            <a:endParaRPr lang="en-US" altLang="x-none"/>
          </a:p>
        </p:txBody>
      </p:sp>
      <p:sp>
        <p:nvSpPr>
          <p:cNvPr id="45076" name="Line 36"/>
          <p:cNvSpPr>
            <a:spLocks noChangeShapeType="1"/>
          </p:cNvSpPr>
          <p:nvPr/>
        </p:nvSpPr>
        <p:spPr bwMode="auto">
          <a:xfrm flipH="1">
            <a:off x="3228975" y="4733925"/>
            <a:ext cx="2533650" cy="9525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34D8EAF-FC73-3148-8CF9-D475516D04B1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445500" cy="820738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 using TCP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241425"/>
            <a:ext cx="8083550" cy="4759325"/>
          </a:xfrm>
        </p:spPr>
        <p:txBody>
          <a:bodyPr/>
          <a:lstStyle/>
          <a:p>
            <a:r>
              <a:rPr lang="en-US" altLang="x-none" sz="2000" dirty="0">
                <a:ea typeface="ＭＳ Ｐゴシック" charset="-128"/>
              </a:rPr>
              <a:t>Server process must be running </a:t>
            </a:r>
            <a:r>
              <a:rPr lang="en-US" altLang="x-none" sz="2000" dirty="0">
                <a:solidFill>
                  <a:schemeClr val="accent2"/>
                </a:solidFill>
                <a:ea typeface="ＭＳ Ｐゴシック" charset="-128"/>
              </a:rPr>
              <a:t>first</a:t>
            </a:r>
            <a:r>
              <a:rPr lang="en-US" altLang="x-none" sz="2000" dirty="0">
                <a:ea typeface="ＭＳ Ｐゴシック" charset="-128"/>
              </a:rPr>
              <a:t>, and  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creates a socket (door) that accepts client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contact, then wait</a:t>
            </a:r>
          </a:p>
          <a:p>
            <a:endParaRPr lang="en-US" altLang="x-none" sz="2000" dirty="0" smtClean="0">
              <a:ea typeface="ＭＳ Ｐゴシック" charset="-128"/>
            </a:endParaRPr>
          </a:p>
          <a:p>
            <a:r>
              <a:rPr lang="en-US" altLang="x-none" sz="2000" dirty="0" smtClean="0">
                <a:ea typeface="ＭＳ Ｐゴシック" charset="-128"/>
              </a:rPr>
              <a:t>Client </a:t>
            </a:r>
            <a:r>
              <a:rPr lang="en-US" altLang="x-none" sz="2000" dirty="0">
                <a:ea typeface="ＭＳ Ｐゴシック" charset="-128"/>
              </a:rPr>
              <a:t>contacts server by creating local TCP socket using IP address, port number of server process</a:t>
            </a:r>
          </a:p>
          <a:p>
            <a:endParaRPr lang="en-US" altLang="x-none" sz="2000" dirty="0" smtClean="0">
              <a:ea typeface="ＭＳ Ｐゴシック" charset="-128"/>
            </a:endParaRPr>
          </a:p>
          <a:p>
            <a:r>
              <a:rPr lang="en-US" altLang="x-none" sz="2000" dirty="0" smtClean="0">
                <a:ea typeface="ＭＳ Ｐゴシック" charset="-128"/>
              </a:rPr>
              <a:t>When </a:t>
            </a:r>
            <a:r>
              <a:rPr lang="en-US" altLang="x-none" sz="2000" dirty="0">
                <a:ea typeface="ＭＳ Ｐゴシック" charset="-128"/>
              </a:rPr>
              <a:t>client creates socket</a:t>
            </a:r>
          </a:p>
          <a:p>
            <a:pPr lvl="1"/>
            <a:r>
              <a:rPr lang="en-US" altLang="x-none" sz="1800" dirty="0">
                <a:ea typeface="ＭＳ Ｐゴシック" charset="-128"/>
              </a:rPr>
              <a:t>client TCP (in OS kernel) establishes connection to server </a:t>
            </a:r>
            <a:r>
              <a:rPr lang="en-US" altLang="x-none" sz="1800" dirty="0" smtClean="0">
                <a:ea typeface="ＭＳ Ｐゴシック" charset="-128"/>
              </a:rPr>
              <a:t>TCP</a:t>
            </a:r>
            <a:endParaRPr lang="en-US" altLang="x-none" sz="1800" dirty="0">
              <a:ea typeface="ＭＳ Ｐゴシック" charset="-128"/>
            </a:endParaRPr>
          </a:p>
          <a:p>
            <a:pPr lvl="1"/>
            <a:r>
              <a:rPr lang="en-US" altLang="x-none" sz="1800" dirty="0" smtClean="0">
                <a:ea typeface="ＭＳ Ｐゴシック" charset="-128"/>
              </a:rPr>
              <a:t>Then data start to flow </a:t>
            </a:r>
            <a:endParaRPr lang="en-US" altLang="x-none" sz="18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TCP Socket: Basic Structure (Unix/C)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F3784210-20B0-7B4B-BA80-BACBBC920051}" type="slidenum">
              <a:rPr lang="en-US" altLang="x-none">
                <a:solidFill>
                  <a:srgbClr val="898989"/>
                </a:solidFill>
                <a:latin typeface="Courier New" charset="0"/>
              </a:rPr>
              <a:pPr/>
              <a:t>25</a:t>
            </a:fld>
            <a:endParaRPr lang="en-US" altLang="x-none">
              <a:solidFill>
                <a:srgbClr val="898989"/>
              </a:solidFill>
              <a:latin typeface="Courier New" charset="0"/>
            </a:endParaRP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auto">
          <a:xfrm>
            <a:off x="1501775" y="1700213"/>
            <a:ext cx="1025794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socket()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1654175" y="2392363"/>
            <a:ext cx="821059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bind()</a:t>
            </a:r>
          </a:p>
        </p:txBody>
      </p:sp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1500188" y="3108325"/>
            <a:ext cx="92256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listen()</a:t>
            </a:r>
          </a:p>
        </p:txBody>
      </p:sp>
      <p:sp>
        <p:nvSpPr>
          <p:cNvPr id="749575" name="Text Box 7"/>
          <p:cNvSpPr txBox="1">
            <a:spLocks noChangeArrowheads="1"/>
          </p:cNvSpPr>
          <p:nvPr/>
        </p:nvSpPr>
        <p:spPr bwMode="auto">
          <a:xfrm>
            <a:off x="1501775" y="3813175"/>
            <a:ext cx="1031629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accept()</a:t>
            </a:r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1670050" y="4926013"/>
            <a:ext cx="82785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read()</a:t>
            </a:r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1593850" y="6000750"/>
            <a:ext cx="90454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write()</a:t>
            </a: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1654175" y="1163638"/>
            <a:ext cx="1005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b="1" u="sng" dirty="0"/>
              <a:t>Server</a:t>
            </a:r>
          </a:p>
        </p:txBody>
      </p:sp>
      <p:sp>
        <p:nvSpPr>
          <p:cNvPr id="749579" name="Line 11"/>
          <p:cNvSpPr>
            <a:spLocks noChangeShapeType="1"/>
          </p:cNvSpPr>
          <p:nvPr/>
        </p:nvSpPr>
        <p:spPr bwMode="auto">
          <a:xfrm>
            <a:off x="2171700" y="208438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80" name="Line 12"/>
          <p:cNvSpPr>
            <a:spLocks noChangeShapeType="1"/>
          </p:cNvSpPr>
          <p:nvPr/>
        </p:nvSpPr>
        <p:spPr bwMode="auto">
          <a:xfrm>
            <a:off x="2171700" y="27749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81" name="Line 13"/>
          <p:cNvSpPr>
            <a:spLocks noChangeShapeType="1"/>
          </p:cNvSpPr>
          <p:nvPr/>
        </p:nvSpPr>
        <p:spPr bwMode="auto">
          <a:xfrm>
            <a:off x="2171700" y="35052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82" name="Line 14"/>
          <p:cNvSpPr>
            <a:spLocks noChangeShapeType="1"/>
          </p:cNvSpPr>
          <p:nvPr/>
        </p:nvSpPr>
        <p:spPr bwMode="auto">
          <a:xfrm>
            <a:off x="2171700" y="4195763"/>
            <a:ext cx="190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83" name="Line 15"/>
          <p:cNvSpPr>
            <a:spLocks noChangeShapeType="1"/>
          </p:cNvSpPr>
          <p:nvPr/>
        </p:nvSpPr>
        <p:spPr bwMode="auto">
          <a:xfrm>
            <a:off x="2171700" y="5322888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84" name="Rectangle 16"/>
          <p:cNvSpPr>
            <a:spLocks noChangeArrowheads="1"/>
          </p:cNvSpPr>
          <p:nvPr/>
        </p:nvSpPr>
        <p:spPr bwMode="auto">
          <a:xfrm>
            <a:off x="1270000" y="1585913"/>
            <a:ext cx="1919288" cy="276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endParaRPr lang="x-none" altLang="x-none" sz="2000" b="1"/>
          </a:p>
        </p:txBody>
      </p:sp>
      <p:sp>
        <p:nvSpPr>
          <p:cNvPr id="749585" name="Text Box 17"/>
          <p:cNvSpPr txBox="1">
            <a:spLocks noChangeArrowheads="1"/>
          </p:cNvSpPr>
          <p:nvPr/>
        </p:nvSpPr>
        <p:spPr bwMode="auto">
          <a:xfrm>
            <a:off x="1116013" y="4465638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block</a:t>
            </a:r>
          </a:p>
        </p:txBody>
      </p:sp>
      <p:sp>
        <p:nvSpPr>
          <p:cNvPr id="749586" name="Text Box 18"/>
          <p:cNvSpPr txBox="1">
            <a:spLocks noChangeArrowheads="1"/>
          </p:cNvSpPr>
          <p:nvPr/>
        </p:nvSpPr>
        <p:spPr bwMode="auto">
          <a:xfrm>
            <a:off x="847725" y="5307013"/>
            <a:ext cx="996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2000" b="1"/>
              <a:t>process</a:t>
            </a:r>
          </a:p>
          <a:p>
            <a:pPr>
              <a:lnSpc>
                <a:spcPct val="90000"/>
              </a:lnSpc>
            </a:pPr>
            <a:r>
              <a:rPr lang="en-US" altLang="x-none" sz="2000" b="1"/>
              <a:t>request</a:t>
            </a:r>
          </a:p>
        </p:txBody>
      </p:sp>
      <p:sp>
        <p:nvSpPr>
          <p:cNvPr id="749587" name="Text Box 19"/>
          <p:cNvSpPr txBox="1">
            <a:spLocks noChangeArrowheads="1"/>
          </p:cNvSpPr>
          <p:nvPr/>
        </p:nvSpPr>
        <p:spPr bwMode="auto">
          <a:xfrm>
            <a:off x="6530975" y="2814638"/>
            <a:ext cx="799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 u="sng"/>
              <a:t>Client</a:t>
            </a:r>
          </a:p>
        </p:txBody>
      </p:sp>
      <p:sp>
        <p:nvSpPr>
          <p:cNvPr id="749588" name="Text Box 20"/>
          <p:cNvSpPr txBox="1">
            <a:spLocks noChangeArrowheads="1"/>
          </p:cNvSpPr>
          <p:nvPr/>
        </p:nvSpPr>
        <p:spPr bwMode="auto">
          <a:xfrm>
            <a:off x="6434138" y="3352800"/>
            <a:ext cx="1025794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socket()</a:t>
            </a:r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auto">
          <a:xfrm>
            <a:off x="6357938" y="4044950"/>
            <a:ext cx="1190326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connect()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auto">
          <a:xfrm>
            <a:off x="6508750" y="4760913"/>
            <a:ext cx="90454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write()</a:t>
            </a:r>
          </a:p>
        </p:txBody>
      </p:sp>
      <p:sp>
        <p:nvSpPr>
          <p:cNvPr id="749591" name="Line 23"/>
          <p:cNvSpPr>
            <a:spLocks noChangeShapeType="1"/>
          </p:cNvSpPr>
          <p:nvPr/>
        </p:nvSpPr>
        <p:spPr bwMode="auto">
          <a:xfrm>
            <a:off x="7104063" y="37369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92" name="Line 24"/>
          <p:cNvSpPr>
            <a:spLocks noChangeShapeType="1"/>
          </p:cNvSpPr>
          <p:nvPr/>
        </p:nvSpPr>
        <p:spPr bwMode="auto">
          <a:xfrm>
            <a:off x="7104063" y="44275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93" name="Line 25"/>
          <p:cNvSpPr>
            <a:spLocks noChangeShapeType="1"/>
          </p:cNvSpPr>
          <p:nvPr/>
        </p:nvSpPr>
        <p:spPr bwMode="auto">
          <a:xfrm flipH="1">
            <a:off x="2152650" y="4235450"/>
            <a:ext cx="426402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auto">
          <a:xfrm rot="-240766">
            <a:off x="3840244" y="3617982"/>
            <a:ext cx="13682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establish</a:t>
            </a:r>
          </a:p>
          <a:p>
            <a:r>
              <a:rPr lang="en-US" altLang="x-none" sz="2000" b="1"/>
              <a:t>connection</a:t>
            </a:r>
          </a:p>
        </p:txBody>
      </p:sp>
      <p:sp>
        <p:nvSpPr>
          <p:cNvPr id="749595" name="Line 27"/>
          <p:cNvSpPr>
            <a:spLocks noChangeShapeType="1"/>
          </p:cNvSpPr>
          <p:nvPr/>
        </p:nvSpPr>
        <p:spPr bwMode="auto">
          <a:xfrm flipH="1">
            <a:off x="2728913" y="4887913"/>
            <a:ext cx="3763962" cy="23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597" name="Text Box 29"/>
          <p:cNvSpPr txBox="1">
            <a:spLocks noChangeArrowheads="1"/>
          </p:cNvSpPr>
          <p:nvPr/>
        </p:nvSpPr>
        <p:spPr bwMode="auto">
          <a:xfrm rot="-241431">
            <a:off x="3914617" y="4579908"/>
            <a:ext cx="1562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send request</a:t>
            </a:r>
          </a:p>
        </p:txBody>
      </p:sp>
      <p:sp>
        <p:nvSpPr>
          <p:cNvPr id="749599" name="Text Box 31"/>
          <p:cNvSpPr txBox="1">
            <a:spLocks noChangeArrowheads="1"/>
          </p:cNvSpPr>
          <p:nvPr/>
        </p:nvSpPr>
        <p:spPr bwMode="auto">
          <a:xfrm>
            <a:off x="6607175" y="6156325"/>
            <a:ext cx="82785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read()</a:t>
            </a:r>
          </a:p>
        </p:txBody>
      </p:sp>
      <p:sp>
        <p:nvSpPr>
          <p:cNvPr id="749600" name="Line 32"/>
          <p:cNvSpPr>
            <a:spLocks noChangeShapeType="1"/>
          </p:cNvSpPr>
          <p:nvPr/>
        </p:nvSpPr>
        <p:spPr bwMode="auto">
          <a:xfrm>
            <a:off x="2843213" y="6156325"/>
            <a:ext cx="376396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  <p:sp>
        <p:nvSpPr>
          <p:cNvPr id="749601" name="Text Box 33"/>
          <p:cNvSpPr txBox="1">
            <a:spLocks noChangeArrowheads="1"/>
          </p:cNvSpPr>
          <p:nvPr/>
        </p:nvSpPr>
        <p:spPr bwMode="auto">
          <a:xfrm rot="247832">
            <a:off x="3989465" y="5846733"/>
            <a:ext cx="1717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000" b="1"/>
              <a:t>send response</a:t>
            </a:r>
          </a:p>
        </p:txBody>
      </p:sp>
      <p:sp>
        <p:nvSpPr>
          <p:cNvPr id="749602" name="Line 34"/>
          <p:cNvSpPr>
            <a:spLocks noChangeShapeType="1"/>
          </p:cNvSpPr>
          <p:nvPr/>
        </p:nvSpPr>
        <p:spPr bwMode="auto">
          <a:xfrm>
            <a:off x="7107238" y="51577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6579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2" grpId="0" animBg="1"/>
      <p:bldP spid="749573" grpId="0" animBg="1"/>
      <p:bldP spid="749574" grpId="0" animBg="1"/>
      <p:bldP spid="749575" grpId="0" animBg="1"/>
      <p:bldP spid="749576" grpId="0" animBg="1"/>
      <p:bldP spid="749577" grpId="0" animBg="1"/>
      <p:bldP spid="749578" grpId="0"/>
      <p:bldP spid="749579" grpId="0" animBg="1"/>
      <p:bldP spid="749580" grpId="0" animBg="1"/>
      <p:bldP spid="749581" grpId="0" animBg="1"/>
      <p:bldP spid="749582" grpId="0" animBg="1"/>
      <p:bldP spid="749583" grpId="0" animBg="1"/>
      <p:bldP spid="749584" grpId="0" animBg="1"/>
      <p:bldP spid="749585" grpId="0"/>
      <p:bldP spid="749586" grpId="0"/>
      <p:bldP spid="749587" grpId="0"/>
      <p:bldP spid="749588" grpId="0" animBg="1"/>
      <p:bldP spid="749589" grpId="0" animBg="1"/>
      <p:bldP spid="749590" grpId="0" animBg="1"/>
      <p:bldP spid="749591" grpId="0" animBg="1"/>
      <p:bldP spid="749592" grpId="0" animBg="1"/>
      <p:bldP spid="749593" grpId="0" animBg="1"/>
      <p:bldP spid="749594" grpId="0"/>
      <p:bldP spid="749595" grpId="0" animBg="1"/>
      <p:bldP spid="749597" grpId="0"/>
      <p:bldP spid="749599" grpId="0" animBg="1"/>
      <p:bldP spid="749600" grpId="0" animBg="1"/>
      <p:bldP spid="749601" grpId="0"/>
      <p:bldP spid="7496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TCP Daytime Server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27A2D6-4E50-694B-9AA5-C193F1D74529}" type="slidenum">
              <a:rPr lang="en-US" altLang="x-none" sz="1400"/>
              <a:pPr/>
              <a:t>26</a:t>
            </a:fld>
            <a:endParaRPr lang="en-US" altLang="x-none" sz="1400"/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495300" y="992188"/>
            <a:ext cx="8069263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sz="1600" b="1" dirty="0" err="1"/>
              <a:t>int</a:t>
            </a:r>
            <a:r>
              <a:rPr lang="en-US" altLang="x-none" sz="1600" b="1" dirty="0"/>
              <a:t> main (</a:t>
            </a:r>
            <a:r>
              <a:rPr lang="en-US" altLang="x-none" sz="1600" b="1" dirty="0" err="1"/>
              <a:t>int</a:t>
            </a:r>
            <a:r>
              <a:rPr lang="en-US" altLang="x-none" sz="1600" b="1" dirty="0"/>
              <a:t> </a:t>
            </a:r>
            <a:r>
              <a:rPr lang="en-US" altLang="x-none" sz="1600" b="1" dirty="0" err="1"/>
              <a:t>argc</a:t>
            </a:r>
            <a:r>
              <a:rPr lang="en-US" altLang="x-none" sz="1600" b="1" dirty="0"/>
              <a:t>, char **</a:t>
            </a:r>
            <a:r>
              <a:rPr lang="en-US" altLang="x-none" sz="1600" b="1" dirty="0" err="1"/>
              <a:t>argv</a:t>
            </a:r>
            <a:r>
              <a:rPr lang="en-US" altLang="x-none" sz="1600" b="1" dirty="0"/>
              <a:t>) {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int</a:t>
            </a:r>
            <a:r>
              <a:rPr lang="en-US" altLang="x-none" sz="1600" b="1" dirty="0"/>
              <a:t> </a:t>
            </a:r>
            <a:r>
              <a:rPr lang="en-US" altLang="x-none" sz="1600" b="1" dirty="0" err="1"/>
              <a:t>listenfd</a:t>
            </a:r>
            <a:r>
              <a:rPr lang="en-US" altLang="x-none" sz="1600" b="1" dirty="0"/>
              <a:t>, </a:t>
            </a:r>
            <a:r>
              <a:rPr lang="en-US" altLang="x-none" sz="1600" b="1" dirty="0" err="1"/>
              <a:t>connfd</a:t>
            </a:r>
            <a:r>
              <a:rPr lang="en-US" altLang="x-none" sz="16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struct</a:t>
            </a:r>
            <a:r>
              <a:rPr lang="en-US" altLang="x-none" sz="1600" b="1" dirty="0"/>
              <a:t> </a:t>
            </a:r>
            <a:r>
              <a:rPr lang="en-US" altLang="x-none" sz="1600" b="1" dirty="0" err="1"/>
              <a:t>sockaddr_in</a:t>
            </a:r>
            <a:r>
              <a:rPr lang="en-US" altLang="x-none" sz="1600" b="1" dirty="0"/>
              <a:t> </a:t>
            </a:r>
            <a:r>
              <a:rPr lang="en-US" altLang="x-none" sz="1600" b="1" dirty="0" err="1"/>
              <a:t>servaddr</a:t>
            </a:r>
            <a:r>
              <a:rPr lang="en-US" altLang="x-none" sz="16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/>
              <a:t>char buff[MAXLINE];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time_t</a:t>
            </a:r>
            <a:r>
              <a:rPr lang="en-US" altLang="x-none" sz="1600" b="1" dirty="0"/>
              <a:t> ticks;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>
                <a:solidFill>
                  <a:srgbClr val="FF3300"/>
                </a:solidFill>
              </a:rPr>
              <a:t>listenfd</a:t>
            </a:r>
            <a:r>
              <a:rPr lang="en-US" altLang="x-none" sz="1600" b="1" dirty="0">
                <a:solidFill>
                  <a:srgbClr val="FF3300"/>
                </a:solidFill>
              </a:rPr>
              <a:t> = socket(AF_INET, SOCK_STREAM, 0);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bzero</a:t>
            </a:r>
            <a:r>
              <a:rPr lang="en-US" altLang="x-none" sz="1600" b="1" dirty="0"/>
              <a:t>(&amp;</a:t>
            </a:r>
            <a:r>
              <a:rPr lang="en-US" altLang="x-none" sz="1600" b="1" dirty="0" err="1"/>
              <a:t>servaddr</a:t>
            </a:r>
            <a:r>
              <a:rPr lang="en-US" altLang="x-none" sz="1600" b="1" dirty="0"/>
              <a:t>, </a:t>
            </a:r>
            <a:r>
              <a:rPr lang="en-US" altLang="x-none" sz="1600" b="1" dirty="0" err="1"/>
              <a:t>sizeof</a:t>
            </a:r>
            <a:r>
              <a:rPr lang="en-US" altLang="x-none" sz="1600" b="1" dirty="0"/>
              <a:t>(</a:t>
            </a:r>
            <a:r>
              <a:rPr lang="en-US" altLang="x-none" sz="1600" b="1" dirty="0" err="1"/>
              <a:t>servaddr</a:t>
            </a:r>
            <a:r>
              <a:rPr lang="en-US" altLang="x-none" sz="1600" b="1" dirty="0"/>
              <a:t>));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servaddr.sin_family</a:t>
            </a:r>
            <a:r>
              <a:rPr lang="en-US" altLang="x-none" sz="1600" b="1" dirty="0"/>
              <a:t> = AF_INET;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servaddr.sin_addr.s_addr</a:t>
            </a:r>
            <a:r>
              <a:rPr lang="en-US" altLang="x-none" sz="1600" b="1" dirty="0"/>
              <a:t> = </a:t>
            </a:r>
            <a:r>
              <a:rPr lang="en-US" altLang="x-none" sz="1600" b="1" dirty="0" err="1"/>
              <a:t>htonl</a:t>
            </a:r>
            <a:r>
              <a:rPr lang="en-US" altLang="x-none" sz="1600" b="1" dirty="0"/>
              <a:t>(INADDR_ANY);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 err="1"/>
              <a:t>servaddr.sin_port</a:t>
            </a:r>
            <a:r>
              <a:rPr lang="en-US" altLang="x-none" sz="1600" b="1" dirty="0"/>
              <a:t> = </a:t>
            </a:r>
            <a:r>
              <a:rPr lang="en-US" altLang="x-none" sz="1600" b="1" dirty="0" err="1"/>
              <a:t>htons</a:t>
            </a:r>
            <a:r>
              <a:rPr lang="en-US" altLang="x-none" sz="1600" b="1" dirty="0"/>
              <a:t>(DAYTIME_PORT); /* daytime server */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>
                <a:solidFill>
                  <a:srgbClr val="FF3300"/>
                </a:solidFill>
              </a:rPr>
              <a:t>bind(</a:t>
            </a:r>
            <a:r>
              <a:rPr lang="en-US" altLang="x-none" sz="1600" b="1" dirty="0" err="1">
                <a:solidFill>
                  <a:srgbClr val="FF3300"/>
                </a:solidFill>
              </a:rPr>
              <a:t>listenfd</a:t>
            </a:r>
            <a:r>
              <a:rPr lang="en-US" altLang="x-none" sz="1600" b="1" dirty="0">
                <a:solidFill>
                  <a:srgbClr val="FF3300"/>
                </a:solidFill>
              </a:rPr>
              <a:t>, (</a:t>
            </a:r>
            <a:r>
              <a:rPr lang="en-US" altLang="x-none" sz="1600" b="1" dirty="0" err="1">
                <a:solidFill>
                  <a:srgbClr val="FF3300"/>
                </a:solidFill>
              </a:rPr>
              <a:t>struct</a:t>
            </a:r>
            <a:r>
              <a:rPr lang="en-US" altLang="x-none" sz="1600" b="1" dirty="0">
                <a:solidFill>
                  <a:srgbClr val="FF3300"/>
                </a:solidFill>
              </a:rPr>
              <a:t> 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sockaddr</a:t>
            </a:r>
            <a:r>
              <a:rPr lang="en-US" altLang="x-none" sz="1600" b="1" dirty="0">
                <a:solidFill>
                  <a:srgbClr val="FF3300"/>
                </a:solidFill>
              </a:rPr>
              <a:t> *) &amp;</a:t>
            </a:r>
            <a:r>
              <a:rPr lang="en-US" altLang="x-none" sz="1600" b="1" dirty="0" err="1">
                <a:solidFill>
                  <a:srgbClr val="FF3300"/>
                </a:solidFill>
              </a:rPr>
              <a:t>servaddr</a:t>
            </a:r>
            <a:r>
              <a:rPr lang="en-US" altLang="x-none" sz="1600" b="1" dirty="0">
                <a:solidFill>
                  <a:srgbClr val="FF3300"/>
                </a:solidFill>
              </a:rPr>
              <a:t>, </a:t>
            </a:r>
            <a:r>
              <a:rPr lang="en-US" altLang="x-none" sz="1600" b="1" dirty="0" err="1">
                <a:solidFill>
                  <a:srgbClr val="FF3300"/>
                </a:solidFill>
              </a:rPr>
              <a:t>sizeof</a:t>
            </a:r>
            <a:r>
              <a:rPr lang="en-US" altLang="x-none" sz="1600" b="1" dirty="0">
                <a:solidFill>
                  <a:srgbClr val="FF3300"/>
                </a:solidFill>
              </a:rPr>
              <a:t>(</a:t>
            </a:r>
            <a:r>
              <a:rPr lang="en-US" altLang="x-none" sz="1600" b="1" dirty="0" err="1">
                <a:solidFill>
                  <a:srgbClr val="FF3300"/>
                </a:solidFill>
              </a:rPr>
              <a:t>servaddr</a:t>
            </a:r>
            <a:r>
              <a:rPr lang="en-US" altLang="x-none" sz="1600" b="1" dirty="0">
                <a:solidFill>
                  <a:srgbClr val="FF3300"/>
                </a:solidFill>
              </a:rPr>
              <a:t>));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>
                <a:solidFill>
                  <a:srgbClr val="FF3300"/>
                </a:solidFill>
              </a:rPr>
              <a:t>listen(</a:t>
            </a:r>
            <a:r>
              <a:rPr lang="en-US" altLang="x-none" sz="1600" b="1" dirty="0" err="1">
                <a:solidFill>
                  <a:srgbClr val="FF3300"/>
                </a:solidFill>
              </a:rPr>
              <a:t>listenfd</a:t>
            </a:r>
            <a:r>
              <a:rPr lang="en-US" altLang="x-none" sz="1600" b="1" dirty="0">
                <a:solidFill>
                  <a:srgbClr val="FF3300"/>
                </a:solidFill>
              </a:rPr>
              <a:t>, LISTENQ);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 dirty="0"/>
              <a:t>for ( ; ; ) {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 err="1">
                <a:solidFill>
                  <a:srgbClr val="FF3300"/>
                </a:solidFill>
              </a:rPr>
              <a:t>connfd</a:t>
            </a:r>
            <a:r>
              <a:rPr lang="en-US" altLang="x-none" sz="1600" b="1" dirty="0">
                <a:solidFill>
                  <a:srgbClr val="FF3300"/>
                </a:solidFill>
              </a:rPr>
              <a:t> = accept(</a:t>
            </a:r>
            <a:r>
              <a:rPr lang="en-US" altLang="x-none" sz="1600" b="1" dirty="0" err="1">
                <a:solidFill>
                  <a:srgbClr val="FF3300"/>
                </a:solidFill>
              </a:rPr>
              <a:t>listenfd</a:t>
            </a:r>
            <a:r>
              <a:rPr lang="en-US" altLang="x-none" sz="1600" b="1" dirty="0">
                <a:solidFill>
                  <a:srgbClr val="FF3300"/>
                </a:solidFill>
              </a:rPr>
              <a:t>, (</a:t>
            </a:r>
            <a:r>
              <a:rPr lang="en-US" altLang="x-none" sz="1600" b="1" dirty="0" err="1">
                <a:solidFill>
                  <a:srgbClr val="FF3300"/>
                </a:solidFill>
              </a:rPr>
              <a:t>struct</a:t>
            </a:r>
            <a:r>
              <a:rPr lang="en-US" altLang="x-none" sz="1600" b="1" dirty="0">
                <a:solidFill>
                  <a:srgbClr val="FF3300"/>
                </a:solidFill>
              </a:rPr>
              <a:t> 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sockaddr</a:t>
            </a:r>
            <a:r>
              <a:rPr lang="en-US" altLang="x-none" sz="1600" b="1" dirty="0">
                <a:solidFill>
                  <a:srgbClr val="FF3300"/>
                </a:solidFill>
              </a:rPr>
              <a:t> *) NULL, NULL);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/>
              <a:t>ticks = time(NULL);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 err="1"/>
              <a:t>snprintf</a:t>
            </a:r>
            <a:r>
              <a:rPr lang="en-US" altLang="x-none" sz="1600" b="1" dirty="0"/>
              <a:t>(buff, </a:t>
            </a:r>
            <a:r>
              <a:rPr lang="en-US" altLang="x-none" sz="1600" b="1" dirty="0" err="1"/>
              <a:t>sizeof</a:t>
            </a:r>
            <a:r>
              <a:rPr lang="en-US" altLang="x-none" sz="1600" b="1" dirty="0"/>
              <a:t>(buff), "%.24s\r\n", </a:t>
            </a:r>
            <a:r>
              <a:rPr lang="en-US" altLang="x-none" sz="1600" b="1" dirty="0" err="1"/>
              <a:t>ctime</a:t>
            </a:r>
            <a:r>
              <a:rPr lang="en-US" altLang="x-none" sz="1600" b="1" dirty="0"/>
              <a:t>(&amp;ticks));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>
                <a:solidFill>
                  <a:srgbClr val="FF3300"/>
                </a:solidFill>
              </a:rPr>
              <a:t>write(</a:t>
            </a:r>
            <a:r>
              <a:rPr lang="en-US" altLang="x-none" sz="1600" b="1" dirty="0" err="1">
                <a:solidFill>
                  <a:srgbClr val="FF3300"/>
                </a:solidFill>
              </a:rPr>
              <a:t>connfd</a:t>
            </a:r>
            <a:r>
              <a:rPr lang="en-US" altLang="x-none" sz="1600" b="1" dirty="0">
                <a:solidFill>
                  <a:srgbClr val="FF3300"/>
                </a:solidFill>
              </a:rPr>
              <a:t>, buff, </a:t>
            </a:r>
            <a:r>
              <a:rPr lang="en-US" altLang="x-none" sz="1600" b="1" dirty="0" err="1">
                <a:solidFill>
                  <a:srgbClr val="FF3300"/>
                </a:solidFill>
              </a:rPr>
              <a:t>strlen</a:t>
            </a:r>
            <a:r>
              <a:rPr lang="en-US" altLang="x-none" sz="1600" b="1" dirty="0">
                <a:solidFill>
                  <a:srgbClr val="FF3300"/>
                </a:solidFill>
              </a:rPr>
              <a:t>(buff));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 err="1"/>
              <a:t>printf</a:t>
            </a:r>
            <a:r>
              <a:rPr lang="en-US" altLang="x-none" sz="1600" b="1" dirty="0"/>
              <a:t>("Sending response: %s", buff);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 dirty="0">
                <a:solidFill>
                  <a:srgbClr val="FF3300"/>
                </a:solidFill>
              </a:rPr>
              <a:t>close(</a:t>
            </a:r>
            <a:r>
              <a:rPr lang="en-US" altLang="x-none" sz="1600" b="1" dirty="0" err="1">
                <a:solidFill>
                  <a:srgbClr val="FF3300"/>
                </a:solidFill>
              </a:rPr>
              <a:t>connfd</a:t>
            </a:r>
            <a:r>
              <a:rPr lang="en-US" altLang="x-none" sz="1600" b="1" dirty="0">
                <a:solidFill>
                  <a:srgbClr val="FF3300"/>
                </a:solidFill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x-none" sz="1600" b="1" dirty="0"/>
              <a:t>     }}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3400" y="4531571"/>
            <a:ext cx="6901941" cy="22359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6405" y="2674517"/>
            <a:ext cx="6248398" cy="400467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>
                <a:ea typeface="ＭＳ Ｐゴシック" charset="-128"/>
              </a:rPr>
              <a:t>hton</a:t>
            </a:r>
            <a:r>
              <a:rPr lang="en-US" altLang="x-none" i="1" dirty="0" err="1">
                <a:ea typeface="ＭＳ Ｐゴシック" charset="-128"/>
              </a:rPr>
              <a:t>X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ntoh</a:t>
            </a:r>
            <a:r>
              <a:rPr lang="en-US" altLang="x-none" i="1" dirty="0" err="1">
                <a:ea typeface="ＭＳ Ｐゴシック" charset="-128"/>
              </a:rPr>
              <a:t>X</a:t>
            </a:r>
            <a:r>
              <a:rPr lang="en-US" altLang="x-none" dirty="0">
                <a:ea typeface="ＭＳ Ｐゴシック" charset="-128"/>
              </a:rPr>
              <a:t> macros: Important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68413"/>
            <a:ext cx="8156575" cy="4979987"/>
          </a:xfrm>
        </p:spPr>
        <p:txBody>
          <a:bodyPr/>
          <a:lstStyle/>
          <a:p>
            <a:r>
              <a:rPr lang="en-US" altLang="x-none" sz="2400" dirty="0">
                <a:ea typeface="ＭＳ Ｐゴシック" charset="-128"/>
              </a:rPr>
              <a:t>Some </a:t>
            </a:r>
            <a:r>
              <a:rPr lang="en-US" altLang="x-none" sz="2400" dirty="0" smtClean="0">
                <a:ea typeface="ＭＳ Ｐゴシック" charset="-128"/>
              </a:rPr>
              <a:t>machines </a:t>
            </a: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en-US" sz="2400" dirty="0">
                <a:ea typeface="ＭＳ Ｐゴシック" charset="-128"/>
              </a:rPr>
              <a:t>“</a:t>
            </a:r>
            <a:r>
              <a:rPr lang="en-US" altLang="x-none" sz="2400" dirty="0">
                <a:ea typeface="ＭＳ Ｐゴシック" charset="-128"/>
              </a:rPr>
              <a:t>big endian</a:t>
            </a:r>
            <a:r>
              <a:rPr lang="en-US" altLang="en-US" sz="2400" dirty="0">
                <a:ea typeface="ＭＳ Ｐゴシック" charset="-128"/>
              </a:rPr>
              <a:t>”</a:t>
            </a:r>
            <a:r>
              <a:rPr lang="en-US" altLang="x-none" sz="2400" dirty="0">
                <a:ea typeface="ＭＳ Ｐゴシック" charset="-128"/>
              </a:rPr>
              <a:t> and others use </a:t>
            </a:r>
            <a:r>
              <a:rPr lang="en-US" altLang="en-US" sz="2400" dirty="0">
                <a:ea typeface="ＭＳ Ｐゴシック" charset="-128"/>
              </a:rPr>
              <a:t>“</a:t>
            </a:r>
            <a:r>
              <a:rPr lang="en-US" altLang="x-none" sz="2400" dirty="0">
                <a:ea typeface="ＭＳ Ｐゴシック" charset="-128"/>
              </a:rPr>
              <a:t>little endian</a:t>
            </a:r>
            <a:r>
              <a:rPr lang="en-US" altLang="en-US" sz="2400" dirty="0">
                <a:ea typeface="ＭＳ Ｐゴシック" charset="-128"/>
              </a:rPr>
              <a:t>”</a:t>
            </a:r>
            <a:r>
              <a:rPr lang="en-US" altLang="x-none" sz="2400" dirty="0">
                <a:ea typeface="ＭＳ Ｐゴシック" charset="-128"/>
              </a:rPr>
              <a:t> to store numbers 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Whenever sending numbers to network use </a:t>
            </a:r>
            <a:r>
              <a:rPr lang="en-US" altLang="x-none" sz="2000" dirty="0" err="1">
                <a:ea typeface="ＭＳ Ｐゴシック" charset="-128"/>
              </a:rPr>
              <a:t>hton</a:t>
            </a:r>
            <a:r>
              <a:rPr lang="en-US" altLang="x-none" sz="2000" i="1" dirty="0" err="1">
                <a:ea typeface="ＭＳ Ｐゴシック" charset="-128"/>
              </a:rPr>
              <a:t>X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x-none" sz="2000" dirty="0">
                <a:ea typeface="ＭＳ Ｐゴシック" charset="-128"/>
              </a:rPr>
              <a:t>Whenever receiving numbers from network use </a:t>
            </a:r>
            <a:r>
              <a:rPr lang="en-US" altLang="x-none" sz="2000" dirty="0" err="1">
                <a:ea typeface="ＭＳ Ｐゴシック" charset="-128"/>
              </a:rPr>
              <a:t>ntoh</a:t>
            </a:r>
            <a:r>
              <a:rPr lang="en-US" altLang="x-none" sz="2000" i="1" dirty="0" err="1">
                <a:ea typeface="ＭＳ Ｐゴシック" charset="-128"/>
              </a:rPr>
              <a:t>X</a:t>
            </a:r>
            <a:r>
              <a:rPr lang="en-US" altLang="x-none" sz="2000" dirty="0">
                <a:ea typeface="ＭＳ Ｐゴシック" charset="-128"/>
              </a:rPr>
              <a:t> </a:t>
            </a:r>
            <a:endParaRPr lang="en-US" altLang="x-none" sz="2000" dirty="0" smtClean="0">
              <a:ea typeface="ＭＳ Ｐゴシック" charset="-128"/>
            </a:endParaRPr>
          </a:p>
          <a:p>
            <a:pPr lvl="2"/>
            <a:r>
              <a:rPr lang="en-US" altLang="x-none" sz="1600" i="1" dirty="0" smtClean="0">
                <a:ea typeface="ＭＳ Ｐゴシック" charset="-128"/>
              </a:rPr>
              <a:t>Replace X</a:t>
            </a:r>
            <a:r>
              <a:rPr lang="en-US" altLang="x-none" sz="1600" dirty="0" smtClean="0">
                <a:ea typeface="ＭＳ Ｐゴシック" charset="-128"/>
              </a:rPr>
              <a:t> with l for long integer (4 bytes), and s for short (2 bytes) </a:t>
            </a:r>
            <a:endParaRPr lang="en-US" altLang="x-none" sz="16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92A899-92C1-6945-8C0A-8F7D5C6D8D25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pic>
        <p:nvPicPr>
          <p:cNvPr id="56324" name="Picture 5" descr="280px-Big-Endia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3119438"/>
            <a:ext cx="3556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280px-Little-Endia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116263"/>
            <a:ext cx="3556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Creating Socket</a:t>
            </a:r>
            <a:r>
              <a:rPr lang="en-US" altLang="x-none" dirty="0">
                <a:ea typeface="ＭＳ Ｐゴシック" charset="-128"/>
              </a:rPr>
              <a:t>: socket()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216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2200" b="1" dirty="0" err="1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int</a:t>
            </a:r>
            <a:r>
              <a:rPr lang="en-US" altLang="x-none" sz="2200" b="1" dirty="0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socket(</a:t>
            </a:r>
            <a:r>
              <a:rPr lang="en-US" altLang="x-none" sz="2200" b="1" dirty="0" err="1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int</a:t>
            </a:r>
            <a:r>
              <a:rPr lang="en-US" altLang="x-none" sz="2200" b="1" dirty="0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domain, </a:t>
            </a:r>
            <a:r>
              <a:rPr lang="en-US" altLang="x-none" sz="2200" b="1" dirty="0" err="1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int</a:t>
            </a:r>
            <a:r>
              <a:rPr lang="en-US" altLang="x-none" sz="2200" b="1" dirty="0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type, </a:t>
            </a:r>
            <a:r>
              <a:rPr lang="en-US" altLang="x-none" sz="2200" b="1" dirty="0" err="1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int</a:t>
            </a:r>
            <a:r>
              <a:rPr lang="en-US" altLang="x-none" sz="2200" b="1" dirty="0" smtClean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protocol)</a:t>
            </a:r>
          </a:p>
          <a:p>
            <a:pPr lvl="1">
              <a:lnSpc>
                <a:spcPct val="80000"/>
              </a:lnSpc>
            </a:pPr>
            <a:endParaRPr lang="en-US" altLang="x-none" dirty="0" smtClean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x-none" dirty="0" smtClean="0">
                <a:ea typeface="ＭＳ Ｐゴシック" charset="-128"/>
              </a:rPr>
              <a:t>Returns a file descriptor (or handle) for the socket</a:t>
            </a:r>
          </a:p>
          <a:p>
            <a:pPr lvl="1">
              <a:lnSpc>
                <a:spcPct val="80000"/>
              </a:lnSpc>
            </a:pPr>
            <a:endParaRPr lang="en-US" altLang="x-none" dirty="0" smtClean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x-none" dirty="0" smtClean="0">
                <a:ea typeface="ＭＳ Ｐゴシック" charset="-128"/>
              </a:rPr>
              <a:t>domain</a:t>
            </a:r>
            <a:r>
              <a:rPr lang="en-US" altLang="x-none" dirty="0">
                <a:ea typeface="ＭＳ Ｐゴシック" charset="-128"/>
              </a:rPr>
              <a:t>: protocol family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PF_INET for the Internet (IPv4)</a:t>
            </a:r>
          </a:p>
          <a:p>
            <a:pPr>
              <a:lnSpc>
                <a:spcPct val="80000"/>
              </a:lnSpc>
            </a:pPr>
            <a:r>
              <a:rPr lang="en-US" altLang="x-none" dirty="0" smtClean="0">
                <a:ea typeface="ＭＳ Ｐゴシック" charset="-128"/>
              </a:rPr>
              <a:t>type</a:t>
            </a:r>
            <a:r>
              <a:rPr lang="en-US" altLang="x-none" dirty="0">
                <a:ea typeface="ＭＳ Ｐゴシック" charset="-128"/>
              </a:rPr>
              <a:t>: semantics of </a:t>
            </a:r>
            <a:r>
              <a:rPr lang="en-US" altLang="x-none" dirty="0" smtClean="0">
                <a:ea typeface="ＭＳ Ｐゴシック" charset="-128"/>
              </a:rPr>
              <a:t>the communication</a:t>
            </a: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SOCK_STREAM: reliable byte stream (TCP)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SOCK_DGRAM: message-oriented service (UDP)</a:t>
            </a:r>
          </a:p>
          <a:p>
            <a:pPr>
              <a:lnSpc>
                <a:spcPct val="80000"/>
              </a:lnSpc>
            </a:pPr>
            <a:r>
              <a:rPr lang="en-US" altLang="x-none" dirty="0" smtClean="0">
                <a:ea typeface="ＭＳ Ｐゴシック" charset="-128"/>
              </a:rPr>
              <a:t>protocol</a:t>
            </a:r>
            <a:r>
              <a:rPr lang="en-US" altLang="x-none" dirty="0">
                <a:ea typeface="ＭＳ Ｐゴシック" charset="-128"/>
              </a:rPr>
              <a:t>: specific protocol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UNSPEC: </a:t>
            </a:r>
            <a:r>
              <a:rPr lang="en-US" altLang="x-none" dirty="0" smtClean="0">
                <a:ea typeface="ＭＳ Ｐゴシック" charset="-128"/>
              </a:rPr>
              <a:t>unspecified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>
                <a:ea typeface="ＭＳ Ｐゴシック" charset="-128"/>
              </a:rPr>
              <a:t>(PF_INET and SOCK_STREAM already implies TCP)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449EBF9D-3FAC-0D4E-A728-97065867C4B4}" type="slidenum">
              <a:rPr lang="en-US" altLang="x-none">
                <a:solidFill>
                  <a:srgbClr val="898989"/>
                </a:solidFill>
                <a:latin typeface="Courier New" charset="0"/>
              </a:rPr>
              <a:pPr/>
              <a:t>28</a:t>
            </a:fld>
            <a:endParaRPr lang="en-US" altLang="x-none">
              <a:solidFill>
                <a:srgbClr val="898989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138113"/>
            <a:ext cx="7772400" cy="85248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Daytime Client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C30C25-8861-5447-883C-F4F311B2EE15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519113" y="1276350"/>
            <a:ext cx="7055491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 b="1" dirty="0" err="1"/>
              <a:t>int</a:t>
            </a:r>
            <a:r>
              <a:rPr lang="en-US" altLang="x-none" sz="1600" b="1" dirty="0"/>
              <a:t> main(</a:t>
            </a:r>
            <a:r>
              <a:rPr lang="en-US" altLang="x-none" sz="1600" b="1" dirty="0" err="1"/>
              <a:t>int</a:t>
            </a:r>
            <a:r>
              <a:rPr lang="en-US" altLang="x-none" sz="1600" b="1" dirty="0"/>
              <a:t> </a:t>
            </a:r>
            <a:r>
              <a:rPr lang="en-US" altLang="x-none" sz="1600" b="1" dirty="0" err="1"/>
              <a:t>argc</a:t>
            </a:r>
            <a:r>
              <a:rPr lang="en-US" altLang="x-none" sz="1600" b="1" dirty="0"/>
              <a:t>, char **</a:t>
            </a:r>
            <a:r>
              <a:rPr lang="en-US" altLang="x-none" sz="1600" b="1" dirty="0" err="1"/>
              <a:t>argv</a:t>
            </a:r>
            <a:r>
              <a:rPr lang="en-US" altLang="x-none" sz="1600" b="1" dirty="0"/>
              <a:t>) {</a:t>
            </a:r>
          </a:p>
          <a:p>
            <a:r>
              <a:rPr lang="en-US" altLang="x-none" sz="1600" b="1" dirty="0"/>
              <a:t> …</a:t>
            </a:r>
          </a:p>
          <a:p>
            <a:pPr lvl="1"/>
            <a:r>
              <a:rPr lang="en-US" altLang="x-none" sz="1600" b="1" dirty="0">
                <a:solidFill>
                  <a:srgbClr val="FF3300"/>
                </a:solidFill>
              </a:rPr>
              <a:t>if ( (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sockfd</a:t>
            </a:r>
            <a:r>
              <a:rPr lang="en-US" altLang="x-none" sz="1600" b="1" dirty="0">
                <a:solidFill>
                  <a:srgbClr val="FF3300"/>
                </a:solidFill>
              </a:rPr>
              <a:t> = socket(AF_INET, SOCK_STREAM, 0)) &lt; 0) {</a:t>
            </a:r>
          </a:p>
          <a:p>
            <a:pPr lvl="1"/>
            <a:r>
              <a:rPr lang="en-US" altLang="x-none" sz="1600" b="1" dirty="0"/>
              <a:t>	</a:t>
            </a:r>
            <a:r>
              <a:rPr lang="en-US" altLang="x-none" sz="1600" b="1" dirty="0" err="1"/>
              <a:t>printf</a:t>
            </a:r>
            <a:r>
              <a:rPr lang="en-US" altLang="x-none" sz="1600" b="1" dirty="0"/>
              <a:t>("socket error\n"); exit(1); }</a:t>
            </a:r>
          </a:p>
          <a:p>
            <a:pPr lvl="1"/>
            <a:endParaRPr lang="en-US" altLang="x-none" sz="1600" b="1" dirty="0"/>
          </a:p>
          <a:p>
            <a:pPr lvl="1"/>
            <a:r>
              <a:rPr lang="en-US" altLang="x-none" sz="1600" b="1" dirty="0" err="1"/>
              <a:t>bzero</a:t>
            </a:r>
            <a:r>
              <a:rPr lang="en-US" altLang="x-none" sz="1600" b="1" dirty="0"/>
              <a:t>(&amp;</a:t>
            </a:r>
            <a:r>
              <a:rPr lang="en-US" altLang="x-none" sz="1600" b="1" dirty="0" err="1"/>
              <a:t>servaddr</a:t>
            </a:r>
            <a:r>
              <a:rPr lang="en-US" altLang="x-none" sz="1600" b="1" dirty="0"/>
              <a:t>, </a:t>
            </a:r>
            <a:r>
              <a:rPr lang="en-US" altLang="x-none" sz="1600" b="1" dirty="0" err="1"/>
              <a:t>sizeof</a:t>
            </a:r>
            <a:r>
              <a:rPr lang="en-US" altLang="x-none" sz="1600" b="1" dirty="0"/>
              <a:t>(</a:t>
            </a:r>
            <a:r>
              <a:rPr lang="en-US" altLang="x-none" sz="1600" b="1" dirty="0" err="1"/>
              <a:t>servaddr</a:t>
            </a:r>
            <a:r>
              <a:rPr lang="en-US" altLang="x-none" sz="1600" b="1" dirty="0"/>
              <a:t>));</a:t>
            </a:r>
          </a:p>
          <a:p>
            <a:pPr lvl="1"/>
            <a:r>
              <a:rPr lang="en-US" altLang="x-none" sz="1600" b="1" dirty="0" err="1"/>
              <a:t>servaddr.sin_family</a:t>
            </a:r>
            <a:r>
              <a:rPr lang="en-US" altLang="x-none" sz="1600" b="1" dirty="0"/>
              <a:t> = AF_INET;</a:t>
            </a:r>
          </a:p>
          <a:p>
            <a:pPr lvl="1"/>
            <a:r>
              <a:rPr lang="en-US" altLang="x-none" sz="1600" b="1" dirty="0" err="1"/>
              <a:t>servaddr.sin_port</a:t>
            </a:r>
            <a:r>
              <a:rPr lang="en-US" altLang="x-none" sz="1600" b="1" dirty="0"/>
              <a:t> = </a:t>
            </a:r>
            <a:r>
              <a:rPr lang="en-US" altLang="x-none" sz="1600" b="1" dirty="0" err="1"/>
              <a:t>htons</a:t>
            </a:r>
            <a:r>
              <a:rPr lang="en-US" altLang="x-none" sz="1600" b="1" dirty="0"/>
              <a:t>(DAYTIME_PORT); /* daytime server */</a:t>
            </a:r>
          </a:p>
          <a:p>
            <a:pPr lvl="1"/>
            <a:endParaRPr lang="en-US" altLang="x-none" sz="1600" b="1" dirty="0"/>
          </a:p>
          <a:p>
            <a:pPr lvl="1"/>
            <a:r>
              <a:rPr lang="en-US" altLang="x-none" sz="1600" b="1" dirty="0"/>
              <a:t>if (</a:t>
            </a:r>
            <a:r>
              <a:rPr lang="en-US" altLang="x-none" sz="1600" b="1" dirty="0" err="1">
                <a:solidFill>
                  <a:srgbClr val="FF3300"/>
                </a:solidFill>
              </a:rPr>
              <a:t>inet_pton</a:t>
            </a:r>
            <a:r>
              <a:rPr lang="en-US" altLang="x-none" sz="1600" b="1" dirty="0">
                <a:solidFill>
                  <a:srgbClr val="FF3300"/>
                </a:solidFill>
              </a:rPr>
              <a:t>(AF_INET, </a:t>
            </a:r>
            <a:r>
              <a:rPr lang="en-US" altLang="x-none" sz="1600" b="1" dirty="0" err="1">
                <a:solidFill>
                  <a:srgbClr val="FF3300"/>
                </a:solidFill>
              </a:rPr>
              <a:t>argv</a:t>
            </a:r>
            <a:r>
              <a:rPr lang="en-US" altLang="x-none" sz="1600" b="1" dirty="0">
                <a:solidFill>
                  <a:srgbClr val="FF3300"/>
                </a:solidFill>
              </a:rPr>
              <a:t>[1], &amp;</a:t>
            </a:r>
            <a:r>
              <a:rPr lang="en-US" altLang="x-none" sz="1600" b="1" dirty="0" err="1">
                <a:solidFill>
                  <a:srgbClr val="FF3300"/>
                </a:solidFill>
              </a:rPr>
              <a:t>servaddr.sin_addr</a:t>
            </a:r>
            <a:r>
              <a:rPr lang="en-US" altLang="x-none" sz="1600" b="1" dirty="0">
                <a:solidFill>
                  <a:srgbClr val="FF3300"/>
                </a:solidFill>
              </a:rPr>
              <a:t>) &lt;= 0) {</a:t>
            </a:r>
          </a:p>
          <a:p>
            <a:pPr lvl="1"/>
            <a:r>
              <a:rPr lang="en-US" altLang="x-none" sz="1600" b="1" dirty="0"/>
              <a:t>	</a:t>
            </a:r>
            <a:r>
              <a:rPr lang="en-US" altLang="x-none" sz="1600" b="1" dirty="0" err="1"/>
              <a:t>printf</a:t>
            </a:r>
            <a:r>
              <a:rPr lang="en-US" altLang="x-none" sz="1600" b="1" dirty="0"/>
              <a:t>("</a:t>
            </a:r>
            <a:r>
              <a:rPr lang="en-US" altLang="x-none" sz="1600" b="1" dirty="0" err="1"/>
              <a:t>inet_pton</a:t>
            </a:r>
            <a:r>
              <a:rPr lang="en-US" altLang="x-none" sz="1600" b="1" dirty="0"/>
              <a:t> error for %s\n", </a:t>
            </a:r>
            <a:r>
              <a:rPr lang="en-US" altLang="x-none" sz="1600" b="1" dirty="0" err="1"/>
              <a:t>argv</a:t>
            </a:r>
            <a:r>
              <a:rPr lang="en-US" altLang="x-none" sz="1600" b="1" dirty="0"/>
              <a:t>[1]); exit(1); }</a:t>
            </a:r>
          </a:p>
          <a:p>
            <a:pPr lvl="1"/>
            <a:endParaRPr lang="en-US" altLang="x-none" sz="1600" b="1" dirty="0"/>
          </a:p>
          <a:p>
            <a:pPr lvl="1"/>
            <a:r>
              <a:rPr lang="en-US" altLang="x-none" sz="1600" b="1" dirty="0">
                <a:solidFill>
                  <a:srgbClr val="FF3300"/>
                </a:solidFill>
              </a:rPr>
              <a:t>if (connect(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sockfd</a:t>
            </a:r>
            <a:r>
              <a:rPr lang="en-US" altLang="x-none" sz="1600" b="1" dirty="0">
                <a:solidFill>
                  <a:srgbClr val="FF3300"/>
                </a:solidFill>
              </a:rPr>
              <a:t>, (</a:t>
            </a:r>
            <a:r>
              <a:rPr lang="en-US" altLang="x-none" sz="1600" b="1" dirty="0" err="1">
                <a:solidFill>
                  <a:srgbClr val="FF3300"/>
                </a:solidFill>
              </a:rPr>
              <a:t>struct</a:t>
            </a:r>
            <a:r>
              <a:rPr lang="en-US" altLang="x-none" sz="1600" b="1" dirty="0">
                <a:solidFill>
                  <a:srgbClr val="FF3300"/>
                </a:solidFill>
              </a:rPr>
              <a:t> 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sockaddr</a:t>
            </a:r>
            <a:r>
              <a:rPr lang="en-US" altLang="x-none" sz="1600" b="1" dirty="0">
                <a:solidFill>
                  <a:srgbClr val="FF3300"/>
                </a:solidFill>
              </a:rPr>
              <a:t> *) &amp;</a:t>
            </a:r>
            <a:r>
              <a:rPr lang="en-US" altLang="x-none" sz="1600" b="1" dirty="0" err="1">
                <a:solidFill>
                  <a:srgbClr val="FF3300"/>
                </a:solidFill>
              </a:rPr>
              <a:t>servaddr</a:t>
            </a:r>
            <a:r>
              <a:rPr lang="en-US" altLang="x-none" sz="1600" b="1" dirty="0">
                <a:solidFill>
                  <a:srgbClr val="FF3300"/>
                </a:solidFill>
              </a:rPr>
              <a:t>, </a:t>
            </a:r>
            <a:r>
              <a:rPr lang="en-US" altLang="x-none" sz="1600" b="1" dirty="0" err="1">
                <a:solidFill>
                  <a:srgbClr val="FF3300"/>
                </a:solidFill>
              </a:rPr>
              <a:t>sizeof</a:t>
            </a:r>
            <a:r>
              <a:rPr lang="en-US" altLang="x-none" sz="1600" b="1" dirty="0">
                <a:solidFill>
                  <a:srgbClr val="FF3300"/>
                </a:solidFill>
              </a:rPr>
              <a:t>(</a:t>
            </a:r>
            <a:r>
              <a:rPr lang="en-US" altLang="x-none" sz="1600" b="1" dirty="0" err="1">
                <a:solidFill>
                  <a:srgbClr val="FF3300"/>
                </a:solidFill>
              </a:rPr>
              <a:t>servaddr</a:t>
            </a:r>
            <a:r>
              <a:rPr lang="en-US" altLang="x-none" sz="1600" b="1" dirty="0">
                <a:solidFill>
                  <a:srgbClr val="FF3300"/>
                </a:solidFill>
              </a:rPr>
              <a:t>)) &lt; 0) {</a:t>
            </a:r>
          </a:p>
          <a:p>
            <a:pPr lvl="1"/>
            <a:r>
              <a:rPr lang="en-US" altLang="x-none" sz="1600" b="1" dirty="0"/>
              <a:t>	</a:t>
            </a:r>
            <a:r>
              <a:rPr lang="en-US" altLang="x-none" sz="1600" b="1" dirty="0" err="1"/>
              <a:t>printf</a:t>
            </a:r>
            <a:r>
              <a:rPr lang="en-US" altLang="x-none" sz="1600" b="1" dirty="0"/>
              <a:t>("connect error\n"); exit(1); }</a:t>
            </a:r>
          </a:p>
          <a:p>
            <a:pPr lvl="1"/>
            <a:endParaRPr lang="en-US" altLang="x-none" sz="1600" b="1" dirty="0"/>
          </a:p>
          <a:p>
            <a:pPr lvl="1"/>
            <a:r>
              <a:rPr lang="en-US" altLang="x-none" sz="1600" b="1" dirty="0"/>
              <a:t>while ( (n = </a:t>
            </a:r>
            <a:r>
              <a:rPr lang="en-US" altLang="x-none" sz="1600" b="1" dirty="0">
                <a:solidFill>
                  <a:srgbClr val="FF3300"/>
                </a:solidFill>
              </a:rPr>
              <a:t>read(</a:t>
            </a:r>
            <a:r>
              <a:rPr lang="en-US" altLang="x-none" sz="1600" b="1" dirty="0" err="1">
                <a:solidFill>
                  <a:srgbClr val="FF3300"/>
                </a:solidFill>
              </a:rPr>
              <a:t>sockfd</a:t>
            </a:r>
            <a:r>
              <a:rPr lang="en-US" altLang="x-none" sz="1600" b="1" dirty="0">
                <a:solidFill>
                  <a:srgbClr val="FF3300"/>
                </a:solidFill>
              </a:rPr>
              <a:t>, </a:t>
            </a:r>
            <a:r>
              <a:rPr lang="en-US" altLang="x-none" sz="1600" b="1" dirty="0" err="1">
                <a:solidFill>
                  <a:srgbClr val="FF3300"/>
                </a:solidFill>
              </a:rPr>
              <a:t>recvline</a:t>
            </a:r>
            <a:r>
              <a:rPr lang="en-US" altLang="x-none" sz="1600" b="1" dirty="0">
                <a:solidFill>
                  <a:srgbClr val="FF3300"/>
                </a:solidFill>
              </a:rPr>
              <a:t>, MAXLINE)) </a:t>
            </a:r>
            <a:r>
              <a:rPr lang="en-US" altLang="x-none" sz="1600" b="1" dirty="0"/>
              <a:t>&gt; 0) {</a:t>
            </a:r>
          </a:p>
          <a:p>
            <a:pPr lvl="2"/>
            <a:r>
              <a:rPr lang="en-US" altLang="x-none" sz="1600" b="1" dirty="0" err="1"/>
              <a:t>recvline</a:t>
            </a:r>
            <a:r>
              <a:rPr lang="en-US" altLang="x-none" sz="1600" b="1" dirty="0"/>
              <a:t>[n] = 0; /* null terminate */</a:t>
            </a:r>
          </a:p>
          <a:p>
            <a:pPr lvl="2"/>
            <a:r>
              <a:rPr lang="en-US" altLang="x-none" sz="1600" b="1" dirty="0"/>
              <a:t>if (</a:t>
            </a:r>
            <a:r>
              <a:rPr lang="en-US" altLang="x-none" sz="1600" b="1" dirty="0" err="1"/>
              <a:t>fputs</a:t>
            </a:r>
            <a:r>
              <a:rPr lang="en-US" altLang="x-none" sz="1600" b="1" dirty="0"/>
              <a:t>(</a:t>
            </a:r>
            <a:r>
              <a:rPr lang="en-US" altLang="x-none" sz="1600" b="1" dirty="0" err="1"/>
              <a:t>recvline</a:t>
            </a:r>
            <a:r>
              <a:rPr lang="en-US" altLang="x-none" sz="1600" b="1" dirty="0"/>
              <a:t>, </a:t>
            </a:r>
            <a:r>
              <a:rPr lang="en-US" altLang="x-none" sz="1600" b="1" dirty="0" err="1"/>
              <a:t>stdout</a:t>
            </a:r>
            <a:r>
              <a:rPr lang="en-US" altLang="x-none" sz="1600" b="1" dirty="0"/>
              <a:t>) == EOF) {</a:t>
            </a:r>
          </a:p>
          <a:p>
            <a:pPr lvl="2"/>
            <a:r>
              <a:rPr lang="en-US" altLang="x-none" sz="1600" b="1" dirty="0"/>
              <a:t>      </a:t>
            </a:r>
            <a:r>
              <a:rPr lang="en-US" altLang="x-none" sz="1600" b="1" dirty="0" err="1"/>
              <a:t>printf</a:t>
            </a:r>
            <a:r>
              <a:rPr lang="en-US" altLang="x-none" sz="1600" b="1" dirty="0"/>
              <a:t>("</a:t>
            </a:r>
            <a:r>
              <a:rPr lang="en-US" altLang="x-none" sz="1600" b="1" dirty="0" err="1"/>
              <a:t>fputs</a:t>
            </a:r>
            <a:r>
              <a:rPr lang="en-US" altLang="x-none" sz="1600" b="1" dirty="0"/>
              <a:t> error\n"); exit(1); }</a:t>
            </a:r>
          </a:p>
          <a:p>
            <a:pPr lvl="1"/>
            <a:r>
              <a:rPr lang="en-US" altLang="x-none" sz="1600" b="1" dirty="0"/>
              <a:t>}</a:t>
            </a:r>
          </a:p>
          <a:p>
            <a:r>
              <a:rPr lang="en-US" altLang="x-none" sz="1600" b="1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3777" y="3308926"/>
            <a:ext cx="2913096" cy="76944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x-none" sz="1100" b="1" dirty="0" err="1"/>
              <a:t>Inet_pton</a:t>
            </a:r>
            <a:r>
              <a:rPr lang="en-US" altLang="x-none" sz="1100" b="1" dirty="0"/>
              <a:t>: presentation to network. </a:t>
            </a:r>
            <a:r>
              <a:rPr lang="en-US" altLang="x-none" sz="1100" dirty="0"/>
              <a:t>Converts </a:t>
            </a:r>
            <a:r>
              <a:rPr lang="en-US" altLang="x-none" sz="1100" dirty="0" smtClean="0"/>
              <a:t>character </a:t>
            </a:r>
            <a:r>
              <a:rPr lang="en-US" altLang="x-none" sz="1100" dirty="0"/>
              <a:t>string </a:t>
            </a:r>
            <a:r>
              <a:rPr lang="en-US" altLang="x-none" sz="1100" dirty="0" err="1"/>
              <a:t>argv</a:t>
            </a:r>
            <a:r>
              <a:rPr lang="en-US" altLang="x-none" sz="1100" dirty="0"/>
              <a:t>[1] into </a:t>
            </a:r>
            <a:r>
              <a:rPr lang="en-US" altLang="x-none" sz="1100" dirty="0" smtClean="0"/>
              <a:t>network </a:t>
            </a:r>
            <a:r>
              <a:rPr lang="en-US" altLang="x-none" sz="1100" dirty="0"/>
              <a:t>address structure in </a:t>
            </a:r>
            <a:r>
              <a:rPr lang="en-US" altLang="x-none" sz="1100" dirty="0" smtClean="0"/>
              <a:t>AF_INET </a:t>
            </a:r>
            <a:r>
              <a:rPr lang="en-US" altLang="x-none" sz="1100" dirty="0"/>
              <a:t>address family, then </a:t>
            </a:r>
            <a:r>
              <a:rPr lang="en-US" altLang="x-none" sz="1100" dirty="0" smtClean="0"/>
              <a:t>copies network address structure </a:t>
            </a:r>
            <a:r>
              <a:rPr lang="en-US" altLang="x-none" sz="1100" dirty="0"/>
              <a:t>to </a:t>
            </a:r>
            <a:r>
              <a:rPr lang="en-US" altLang="x-none" sz="1100" dirty="0" err="1"/>
              <a:t>servaddr</a:t>
            </a:r>
            <a:r>
              <a:rPr lang="en-US" altLang="x-none" sz="1100" dirty="0" smtClean="0"/>
              <a:t>.</a:t>
            </a:r>
            <a:endParaRPr lang="en-US" altLang="x-none" sz="11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60325" y="2492256"/>
            <a:ext cx="8890583" cy="40466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6836" y="4313191"/>
            <a:ext cx="8604439" cy="21610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FE2D9B8-7645-BC46-9E4B-BBC52DDF02A8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Course Info: Textbooks and References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045450" cy="5114925"/>
          </a:xfrm>
        </p:spPr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Textbooks</a:t>
            </a:r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>
                <a:ea typeface="ＭＳ Ｐゴシック" charset="-128"/>
              </a:rPr>
              <a:t>Kurose and Rose, Computer Networking:  A top-down Approach, </a:t>
            </a:r>
            <a:r>
              <a:rPr lang="en-US" altLang="x-none" dirty="0" smtClean="0">
                <a:ea typeface="ＭＳ Ｐゴシック" charset="-128"/>
              </a:rPr>
              <a:t>7</a:t>
            </a:r>
            <a:r>
              <a:rPr lang="en-US" altLang="x-none" baseline="30000" dirty="0" smtClean="0">
                <a:ea typeface="ＭＳ Ｐゴシック" charset="-128"/>
              </a:rPr>
              <a:t>th</a:t>
            </a:r>
            <a:r>
              <a:rPr lang="en-US" altLang="x-none" dirty="0" smtClean="0">
                <a:ea typeface="ＭＳ Ｐゴシック" charset="-128"/>
              </a:rPr>
              <a:t> </a:t>
            </a:r>
            <a:r>
              <a:rPr lang="en-US" altLang="x-none" dirty="0" smtClean="0">
                <a:ea typeface="ＭＳ Ｐゴシック" charset="-128"/>
              </a:rPr>
              <a:t>edition, 2016</a:t>
            </a:r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dirty="0"/>
              <a:t>Peterson and </a:t>
            </a:r>
            <a:r>
              <a:rPr lang="en-US" dirty="0" smtClean="0"/>
              <a:t>Davie, Computer </a:t>
            </a:r>
            <a:r>
              <a:rPr lang="en-US" dirty="0"/>
              <a:t>Networks:  A Systems Approach</a:t>
            </a:r>
            <a:r>
              <a:rPr lang="en-US" dirty="0" smtClean="0"/>
              <a:t>,,</a:t>
            </a:r>
            <a:r>
              <a:rPr lang="en-US" dirty="0"/>
              <a:t> 5th edition, 2012. </a:t>
            </a:r>
            <a:endParaRPr lang="en-US" dirty="0" smtClean="0"/>
          </a:p>
          <a:p>
            <a:pPr lvl="2"/>
            <a:r>
              <a:rPr lang="en-US" sz="1800" dirty="0" smtClean="0">
                <a:solidFill>
                  <a:srgbClr val="C00000"/>
                </a:solidFill>
                <a:hlinkClick r:id="rId3"/>
              </a:rPr>
              <a:t>Available </a:t>
            </a:r>
            <a:r>
              <a:rPr lang="en-US" sz="1800" dirty="0">
                <a:solidFill>
                  <a:srgbClr val="C00000"/>
                </a:solidFill>
                <a:hlinkClick r:id="rId3"/>
              </a:rPr>
              <a:t>Online</a:t>
            </a:r>
            <a:r>
              <a:rPr lang="en-US" sz="1800" dirty="0">
                <a:solidFill>
                  <a:srgbClr val="C00000"/>
                </a:solidFill>
              </a:rPr>
              <a:t> through SFU Library.</a:t>
            </a:r>
            <a:endParaRPr lang="en-US" altLang="x-none" sz="1800" dirty="0" smtClean="0">
              <a:solidFill>
                <a:srgbClr val="C00000"/>
              </a:solidFill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References </a:t>
            </a:r>
            <a:endParaRPr lang="en-US" altLang="x-none" dirty="0">
              <a:ea typeface="ＭＳ Ｐゴシック" charset="-128"/>
            </a:endParaRPr>
          </a:p>
          <a:p>
            <a:pPr lvl="1"/>
            <a:r>
              <a:rPr lang="en-US" altLang="x-none" dirty="0" smtClean="0">
                <a:ea typeface="ＭＳ Ｐゴシック" charset="-128"/>
              </a:rPr>
              <a:t>Posted </a:t>
            </a:r>
            <a:r>
              <a:rPr lang="en-US" altLang="x-none" dirty="0">
                <a:ea typeface="ＭＳ Ｐゴシック" charset="-128"/>
              </a:rPr>
              <a:t>on the course web </a:t>
            </a:r>
            <a:r>
              <a:rPr lang="en-US" altLang="x-none" dirty="0" smtClean="0">
                <a:ea typeface="ＭＳ Ｐゴシック" charset="-128"/>
              </a:rPr>
              <a:t>page</a:t>
            </a:r>
            <a:endParaRPr lang="en-US" altLang="x-none" dirty="0">
              <a:ea typeface="ＭＳ Ｐゴシック" charset="-128"/>
            </a:endParaRPr>
          </a:p>
          <a:p>
            <a:endParaRPr lang="en-US" altLang="x-none" dirty="0" smtClean="0">
              <a:ea typeface="ＭＳ Ｐゴシック" charset="-128"/>
            </a:endParaRPr>
          </a:p>
          <a:p>
            <a:r>
              <a:rPr lang="en-US" altLang="x-none" dirty="0" smtClean="0">
                <a:ea typeface="ＭＳ Ｐゴシック" charset="-128"/>
              </a:rPr>
              <a:t>Course web page</a:t>
            </a:r>
          </a:p>
          <a:p>
            <a:pPr lvl="1"/>
            <a:r>
              <a:rPr lang="en-US" altLang="x-none" dirty="0" smtClean="0">
                <a:ea typeface="ＭＳ Ｐゴシック" charset="-128"/>
              </a:rPr>
              <a:t>Check: </a:t>
            </a:r>
            <a:r>
              <a:rPr lang="en-US" altLang="x-none" dirty="0" err="1" smtClean="0">
                <a:ea typeface="ＭＳ Ｐゴシック" charset="-128"/>
              </a:rPr>
              <a:t>courses.cs.sfu.ca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endParaRPr lang="en-US" altLang="x-none" sz="2400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883898-ABBC-B148-9F56-F9260E77725A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8113"/>
            <a:ext cx="7772400" cy="839787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Concurrent TCP Servers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68413"/>
            <a:ext cx="8124825" cy="4979987"/>
          </a:xfrm>
        </p:spPr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sz="2400" dirty="0"/>
              <a:t>Daytime server </a:t>
            </a:r>
            <a:r>
              <a:rPr lang="en-US" sz="2400" dirty="0" smtClean="0"/>
              <a:t>accepts </a:t>
            </a:r>
            <a:r>
              <a:rPr lang="en-US" sz="2400" dirty="0"/>
              <a:t>one connection at a </a:t>
            </a:r>
            <a:r>
              <a:rPr lang="en-US" sz="2400" dirty="0" smtClean="0"/>
              <a:t>time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000" dirty="0" smtClean="0"/>
              <a:t>Not good for other servers, e.g., Web servers</a:t>
            </a:r>
          </a:p>
          <a:p>
            <a:pPr>
              <a:buFont typeface="Wingdings" charset="0"/>
              <a:buChar char="q"/>
              <a:defRPr/>
            </a:pPr>
            <a:endParaRPr lang="en-US" sz="2400" dirty="0" smtClean="0">
              <a:solidFill>
                <a:srgbClr val="FF3300"/>
              </a:solidFill>
            </a:endParaRPr>
          </a:p>
          <a:p>
            <a:pPr>
              <a:buFont typeface="Wingdings" charset="0"/>
              <a:buChar char="q"/>
              <a:defRPr/>
            </a:pPr>
            <a:r>
              <a:rPr lang="en-US" sz="2400" dirty="0" smtClean="0">
                <a:solidFill>
                  <a:srgbClr val="FF3300"/>
                </a:solidFill>
              </a:rPr>
              <a:t>How would you make it handle multiple connections concurrently? </a:t>
            </a:r>
            <a:endParaRPr lang="en-US" sz="2400" dirty="0">
              <a:solidFill>
                <a:srgbClr val="FF3300"/>
              </a:solidFill>
            </a:endParaRPr>
          </a:p>
          <a:p>
            <a:pPr marL="571500" lvl="1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Char char="q"/>
              <a:defRPr/>
            </a:pPr>
            <a:r>
              <a:rPr lang="en-US" sz="2400" dirty="0" smtClean="0"/>
              <a:t>We need some parallelism! </a:t>
            </a:r>
            <a:endParaRPr lang="en-US" sz="2400" dirty="0"/>
          </a:p>
          <a:p>
            <a:pPr lvl="1">
              <a:spcBef>
                <a:spcPct val="50000"/>
              </a:spcBef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FF3300"/>
                </a:solidFill>
              </a:rPr>
              <a:t>But where?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TCP Daytime Server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F0317B-D045-C141-A44E-6A5B17FD4DAB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495300" y="992188"/>
            <a:ext cx="8069263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sz="1600" b="1"/>
              <a:t>int main (int argc, char **argv) {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int listenfd, connfd;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struct sockaddr_in servaddr;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char buff[MAXLINE];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time_t ticks;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listenfd = socket(AF_INET, SOCK_STREAM, 0);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bzero(&amp;servaddr, sizeof(servaddr));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servaddr.sin_family = AF_INET;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servaddr.sin_addr.s_addr = htonl(INADDR_ANY);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servaddr.sin_port = htons(DAYTIME_PORT); /* daytime server */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bind(listenfd, (struct sockaddr *) &amp;servaddr, sizeof(servaddr));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listen(listenfd, LISTENQ);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x-none" sz="1600" b="1"/>
              <a:t>for ( ; ; ) {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connfd = accept(listenfd, (struct sockaddr *) NULL, NULL);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/>
              <a:t>ticks = time(NULL);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/>
              <a:t>snprintf(buff, sizeof(buff), "%.24s\r\n", ctime(&amp;ticks));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write(connfd, buff, strlen(buff));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/>
              <a:t>printf("Sending response: %s", buff);</a:t>
            </a:r>
          </a:p>
          <a:p>
            <a:pPr lvl="2">
              <a:lnSpc>
                <a:spcPct val="110000"/>
              </a:lnSpc>
            </a:pPr>
            <a:r>
              <a:rPr lang="en-US" altLang="x-none" sz="1600" b="1">
                <a:solidFill>
                  <a:srgbClr val="FF3300"/>
                </a:solidFill>
              </a:rPr>
              <a:t>close(connfd);</a:t>
            </a:r>
          </a:p>
          <a:p>
            <a:pPr>
              <a:lnSpc>
                <a:spcPct val="110000"/>
              </a:lnSpc>
            </a:pPr>
            <a:r>
              <a:rPr lang="en-US" altLang="x-none" sz="1600" b="1"/>
              <a:t>     }}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549900" y="4895850"/>
            <a:ext cx="2206625" cy="519113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0000FF"/>
          </a:solidFill>
        </p:spPr>
        <p:txBody>
          <a:bodyPr/>
          <a:lstStyle/>
          <a:p>
            <a:pPr marL="0" indent="0">
              <a:spcBef>
                <a:spcPct val="0"/>
              </a:spcBef>
              <a:buFont typeface="Wingdings" charset="2"/>
              <a:buNone/>
            </a:pPr>
            <a:r>
              <a:rPr lang="en-CA" altLang="x-none" sz="1800" dirty="0" smtClean="0">
                <a:ea typeface="ＭＳ Ｐゴシック" charset="-128"/>
              </a:rPr>
              <a:t>here</a:t>
            </a:r>
            <a:endParaRPr lang="x-none" altLang="x-none" sz="18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Concurrent Server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437F92-EE2B-3B4B-9BF0-EC71847549F1}" type="slidenum">
              <a:rPr lang="en-US" altLang="x-none" sz="1400"/>
              <a:pPr/>
              <a:t>32</a:t>
            </a:fld>
            <a:endParaRPr lang="en-US" altLang="x-none" sz="1400"/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481013" y="1028700"/>
            <a:ext cx="8018462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sz="1800" b="1"/>
              <a:t>for ( ; ; ) {</a:t>
            </a:r>
          </a:p>
          <a:p>
            <a:pPr>
              <a:lnSpc>
                <a:spcPct val="110000"/>
              </a:lnSpc>
            </a:pPr>
            <a:r>
              <a:rPr lang="en-US" altLang="x-none" sz="1800" b="1">
                <a:solidFill>
                  <a:srgbClr val="FF3300"/>
                </a:solidFill>
              </a:rPr>
              <a:t>	connfd = accept(listenfd, …);</a:t>
            </a:r>
          </a:p>
          <a:p>
            <a:pPr lvl="2">
              <a:lnSpc>
                <a:spcPct val="110000"/>
              </a:lnSpc>
            </a:pPr>
            <a:endParaRPr lang="en-US" altLang="x-none" sz="1800" b="1"/>
          </a:p>
          <a:p>
            <a:r>
              <a:rPr lang="en-US" altLang="x-none" sz="1800" b="1"/>
              <a:t>	</a:t>
            </a:r>
            <a:r>
              <a:rPr lang="en-US" altLang="x-none" sz="1800" b="1">
                <a:solidFill>
                  <a:srgbClr val="FF3300"/>
                </a:solidFill>
              </a:rPr>
              <a:t>if ( (pid = fork()) == 0) {</a:t>
            </a:r>
          </a:p>
          <a:p>
            <a:r>
              <a:rPr lang="en-US" altLang="x-none" sz="1800" b="1"/>
              <a:t>		close(listenfd); /*child closes listening socket */</a:t>
            </a:r>
          </a:p>
          <a:p>
            <a:endParaRPr lang="en-US" altLang="x-none" sz="1800" b="1"/>
          </a:p>
          <a:p>
            <a:r>
              <a:rPr lang="en-US" altLang="x-none" sz="1800" b="1"/>
              <a:t>		doit(connfd); /*process the request */</a:t>
            </a:r>
          </a:p>
          <a:p>
            <a:endParaRPr lang="en-US" altLang="x-none" sz="1800" b="1"/>
          </a:p>
          <a:p>
            <a:r>
              <a:rPr lang="en-US" altLang="x-none" sz="1800" b="1"/>
              <a:t>		close(connfd); /*done with this client */</a:t>
            </a:r>
          </a:p>
          <a:p>
            <a:endParaRPr lang="en-US" altLang="x-none" sz="1800" b="1"/>
          </a:p>
          <a:p>
            <a:r>
              <a:rPr lang="en-US" altLang="x-none" sz="1800" b="1"/>
              <a:t>		exit(0); /*child terminates */</a:t>
            </a:r>
          </a:p>
          <a:p>
            <a:r>
              <a:rPr lang="en-US" altLang="x-none" sz="1800" b="1"/>
              <a:t>	}</a:t>
            </a:r>
            <a:br>
              <a:rPr lang="en-US" altLang="x-none" sz="1800" b="1"/>
            </a:br>
            <a:endParaRPr lang="en-US" altLang="x-none" sz="1800" b="1"/>
          </a:p>
          <a:p>
            <a:r>
              <a:rPr lang="en-US" altLang="x-none" sz="1800" b="1"/>
              <a:t>	close(connfd); /*parent closes connected socket */</a:t>
            </a:r>
          </a:p>
          <a:p>
            <a:r>
              <a:rPr lang="en-US" altLang="x-none" sz="1800" b="1"/>
              <a:t>}</a:t>
            </a: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485775" y="5222875"/>
            <a:ext cx="8124825" cy="11541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Char char="q"/>
            </a:pPr>
            <a:r>
              <a:rPr lang="en-US" altLang="x-none" sz="1800">
                <a:solidFill>
                  <a:schemeClr val="accent2"/>
                </a:solidFill>
                <a:latin typeface="Arial Rounded MT Bold" charset="0"/>
              </a:rPr>
              <a:t>Fork: duplicates the entire process that called it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Wingdings" charset="2"/>
              <a:buChar char="q"/>
            </a:pPr>
            <a:r>
              <a:rPr lang="en-US" altLang="x-none" sz="1800">
                <a:solidFill>
                  <a:schemeClr val="accent2"/>
                </a:solidFill>
                <a:latin typeface="Arial Rounded MT Bold" charset="0"/>
              </a:rPr>
              <a:t>Fork returns twice! 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charset="2"/>
              <a:buChar char="v"/>
            </a:pPr>
            <a:r>
              <a:rPr lang="en-US" altLang="x-none" sz="1400">
                <a:latin typeface="Arial Rounded MT Bold" charset="0"/>
              </a:rPr>
              <a:t>One to the child process, return value = 0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charset="2"/>
              <a:buChar char="v"/>
            </a:pPr>
            <a:r>
              <a:rPr lang="en-US" altLang="x-none" sz="1400">
                <a:latin typeface="Arial Rounded MT Bold" charset="0"/>
              </a:rPr>
              <a:t>Second to parent with non zero (pid of the created 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</a:t>
            </a:r>
          </a:p>
        </p:txBody>
      </p:sp>
      <p:sp>
        <p:nvSpPr>
          <p:cNvPr id="532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7CBF75-7306-244F-8FD6-E4B48AE76744}" type="slidenum">
              <a:rPr lang="en-US" altLang="x-none" sz="1400"/>
              <a:pPr/>
              <a:t>33</a:t>
            </a:fld>
            <a:endParaRPr lang="en-US" altLang="x-none" sz="1400"/>
          </a:p>
        </p:txBody>
      </p:sp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514350" y="1241425"/>
            <a:ext cx="808355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r>
              <a:rPr lang="en-US" altLang="x-none" sz="2000" dirty="0" smtClean="0">
                <a:latin typeface="Arial Rounded MT Bold" charset="0"/>
              </a:rPr>
              <a:t>Internet </a:t>
            </a:r>
            <a:r>
              <a:rPr lang="en-US" altLang="x-none" sz="2000" dirty="0">
                <a:latin typeface="Arial Rounded MT Bold" charset="0"/>
              </a:rPr>
              <a:t>structure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endParaRPr lang="en-US" altLang="x-none" sz="2000" dirty="0">
              <a:latin typeface="Arial Rounded MT Bold" charset="0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r>
              <a:rPr lang="en-US" altLang="x-none" sz="2000" dirty="0">
                <a:latin typeface="Arial Rounded MT Bold" charset="0"/>
              </a:rPr>
              <a:t>Protocol layering</a:t>
            </a: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endParaRPr lang="en-US" altLang="x-none" sz="2000" dirty="0">
              <a:latin typeface="Arial Rounded MT Bold" charset="0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Font typeface="Wingdings" charset="2"/>
              <a:buChar char="q"/>
            </a:pPr>
            <a:r>
              <a:rPr lang="en-US" altLang="x-none" sz="2000" dirty="0">
                <a:latin typeface="Arial Rounded MT Bold" charset="0"/>
              </a:rPr>
              <a:t>Socket </a:t>
            </a:r>
            <a:r>
              <a:rPr lang="en-US" altLang="x-none" sz="2000" dirty="0" smtClean="0">
                <a:latin typeface="Arial Rounded MT Bold" charset="0"/>
              </a:rPr>
              <a:t>programming</a:t>
            </a:r>
            <a:endParaRPr lang="en-US" altLang="x-none" sz="1600" dirty="0">
              <a:latin typeface="Arial Rounded MT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93C9A1-EB2B-1645-98F8-611BEE0F1C89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Course Info: Grading (</a:t>
            </a:r>
            <a:r>
              <a:rPr lang="en-US" altLang="x-none" u="sng" dirty="0">
                <a:ea typeface="ＭＳ Ｐゴシック" charset="-128"/>
              </a:rPr>
              <a:t>Tentative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246188"/>
            <a:ext cx="77724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Assignments, </a:t>
            </a:r>
            <a:r>
              <a:rPr lang="en-US" altLang="x-none" dirty="0" smtClean="0">
                <a:ea typeface="ＭＳ Ｐゴシック" charset="-128"/>
              </a:rPr>
              <a:t>Projects:  </a:t>
            </a:r>
            <a:r>
              <a:rPr lang="en-US" altLang="x-none" dirty="0">
                <a:ea typeface="ＭＳ Ｐゴシック" charset="-128"/>
              </a:rPr>
              <a:t>50%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Several programming </a:t>
            </a:r>
            <a:r>
              <a:rPr lang="en-US" altLang="x-none" dirty="0" smtClean="0">
                <a:ea typeface="ＭＳ Ｐゴシック" charset="-128"/>
              </a:rPr>
              <a:t>projects, </a:t>
            </a:r>
            <a:r>
              <a:rPr lang="en-US" altLang="x-none" dirty="0">
                <a:ea typeface="ＭＳ Ｐゴシック" charset="-128"/>
              </a:rPr>
              <a:t>mostly in C and Java 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 smtClean="0">
                <a:ea typeface="ＭＳ Ｐゴシック" charset="-128"/>
              </a:rPr>
              <a:t>Assignments may </a:t>
            </a:r>
            <a:r>
              <a:rPr lang="en-US" altLang="x-none" dirty="0">
                <a:ea typeface="ＭＳ Ｐゴシック" charset="-128"/>
              </a:rPr>
              <a:t>include problems sets, researching topics, conducting experiments, presentations, …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Must read Assignment  Policy </a:t>
            </a:r>
            <a:r>
              <a:rPr lang="en-US" altLang="x-none" dirty="0" smtClean="0">
                <a:solidFill>
                  <a:srgbClr val="FF0000"/>
                </a:solidFill>
                <a:ea typeface="ＭＳ Ｐゴシック" charset="-128"/>
              </a:rPr>
              <a:t> (on course web page)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ea typeface="ＭＳ Ｐゴシック" charset="-128"/>
              </a:rPr>
              <a:t>Exams:                 </a:t>
            </a:r>
            <a:r>
              <a:rPr lang="en-US" altLang="x-none" dirty="0">
                <a:ea typeface="ＭＳ Ｐゴシック" charset="-128"/>
              </a:rPr>
              <a:t>50%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2AEEF06-85AE-3A45-ABE7-476A4D6C7AD3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Course Info: Topics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6188"/>
            <a:ext cx="8080375" cy="5191125"/>
          </a:xfrm>
        </p:spPr>
        <p:txBody>
          <a:bodyPr/>
          <a:lstStyle/>
          <a:p>
            <a:r>
              <a:rPr lang="en-US" altLang="x-none" sz="2000" dirty="0">
                <a:ea typeface="ＭＳ Ｐゴシック" charset="-128"/>
              </a:rPr>
              <a:t>Review of Networking Basics: 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Internet Architecture and TCP/IP Stack</a:t>
            </a:r>
          </a:p>
          <a:p>
            <a:r>
              <a:rPr lang="en-US" altLang="x-none" sz="2000" dirty="0" smtClean="0">
                <a:ea typeface="ＭＳ Ｐゴシック" charset="-128"/>
              </a:rPr>
              <a:t>IP Multicast</a:t>
            </a:r>
          </a:p>
          <a:p>
            <a:r>
              <a:rPr lang="en-US" altLang="x-none" sz="2000" dirty="0" smtClean="0">
                <a:ea typeface="ＭＳ Ｐゴシック" charset="-128"/>
              </a:rPr>
              <a:t>Multimedia </a:t>
            </a:r>
            <a:r>
              <a:rPr lang="en-US" altLang="x-none" sz="2000" dirty="0">
                <a:ea typeface="ＭＳ Ｐゴシック" charset="-128"/>
              </a:rPr>
              <a:t>Networking</a:t>
            </a:r>
          </a:p>
          <a:p>
            <a:r>
              <a:rPr lang="en-US" altLang="x-none" sz="2000" dirty="0">
                <a:ea typeface="ＭＳ Ｐゴシック" charset="-128"/>
              </a:rPr>
              <a:t>Wireless Networks   </a:t>
            </a:r>
          </a:p>
          <a:p>
            <a:r>
              <a:rPr lang="en-US" altLang="x-none" sz="2000" dirty="0" smtClean="0">
                <a:ea typeface="ＭＳ Ｐゴシック" charset="-128"/>
              </a:rPr>
              <a:t>Selected </a:t>
            </a:r>
            <a:r>
              <a:rPr lang="en-US" altLang="x-none" sz="2000" dirty="0">
                <a:ea typeface="ＭＳ Ｐゴシック" charset="-128"/>
              </a:rPr>
              <a:t>topics from  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Virtual Networks and Overlays 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Network Security 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Software Defined Networks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Cloud Computing </a:t>
            </a:r>
          </a:p>
          <a:p>
            <a:pPr lvl="1"/>
            <a:r>
              <a:rPr lang="en-US" altLang="x-none" sz="1600" dirty="0">
                <a:ea typeface="ＭＳ Ｐゴシック" charset="-128"/>
              </a:rPr>
              <a:t>Data Center Networking</a:t>
            </a:r>
            <a:endParaRPr lang="en-US" altLang="x-none" dirty="0">
              <a:ea typeface="ＭＳ Ｐゴシック" charset="-128"/>
            </a:endParaRPr>
          </a:p>
          <a:p>
            <a:pPr>
              <a:lnSpc>
                <a:spcPct val="150000"/>
              </a:lnSpc>
              <a:buFont typeface="Wingdings" charset="2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05840-4717-1F4A-AC4D-726677B1B959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Quick Survey: did you cover 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6188"/>
            <a:ext cx="8080375" cy="5191125"/>
          </a:xfrm>
        </p:spPr>
        <p:txBody>
          <a:bodyPr/>
          <a:lstStyle/>
          <a:p>
            <a:r>
              <a:rPr lang="en-US" altLang="x-none" sz="2000" dirty="0" smtClean="0">
                <a:ea typeface="ＭＳ Ｐゴシック" charset="-128"/>
              </a:rPr>
              <a:t>Socket programming? </a:t>
            </a:r>
          </a:p>
          <a:p>
            <a:r>
              <a:rPr lang="en-US" altLang="x-none" sz="2000" dirty="0" smtClean="0">
                <a:ea typeface="ＭＳ Ｐゴシック" charset="-128"/>
              </a:rPr>
              <a:t>Wireshark </a:t>
            </a:r>
            <a:r>
              <a:rPr lang="en-US" altLang="x-none" sz="2000" dirty="0">
                <a:ea typeface="ＭＳ Ｐゴシック" charset="-128"/>
              </a:rPr>
              <a:t>experiments? </a:t>
            </a:r>
            <a:endParaRPr lang="en-US" altLang="x-none" sz="1600" dirty="0">
              <a:ea typeface="ＭＳ Ｐゴシック" charset="-128"/>
            </a:endParaRPr>
          </a:p>
          <a:p>
            <a:r>
              <a:rPr lang="en-US" altLang="x-none" sz="2000" dirty="0" smtClean="0">
                <a:ea typeface="ＭＳ Ｐゴシック" charset="-128"/>
              </a:rPr>
              <a:t>IP </a:t>
            </a:r>
            <a:r>
              <a:rPr lang="en-US" altLang="x-none" sz="2000" dirty="0">
                <a:ea typeface="ＭＳ Ｐゴシック" charset="-128"/>
              </a:rPr>
              <a:t>Multicast? </a:t>
            </a:r>
          </a:p>
          <a:p>
            <a:r>
              <a:rPr lang="en-US" altLang="x-none" sz="2000" dirty="0">
                <a:ea typeface="ＭＳ Ｐゴシック" charset="-128"/>
              </a:rPr>
              <a:t>Multimedia Networking?</a:t>
            </a:r>
          </a:p>
          <a:p>
            <a:r>
              <a:rPr lang="en-US" altLang="x-none" sz="2000" dirty="0">
                <a:ea typeface="ＭＳ Ｐゴシック" charset="-128"/>
              </a:rPr>
              <a:t>Wireless Networks?   </a:t>
            </a:r>
          </a:p>
          <a:p>
            <a:r>
              <a:rPr lang="en-US" altLang="x-none" sz="2000" dirty="0" smtClean="0">
                <a:ea typeface="ＭＳ Ｐゴシック" charset="-128"/>
              </a:rPr>
              <a:t>Network </a:t>
            </a:r>
            <a:r>
              <a:rPr lang="en-US" altLang="x-none" sz="2000" dirty="0">
                <a:ea typeface="ＭＳ Ｐゴシック" charset="-128"/>
              </a:rPr>
              <a:t>Security?  </a:t>
            </a:r>
          </a:p>
          <a:p>
            <a:pPr>
              <a:lnSpc>
                <a:spcPct val="150000"/>
              </a:lnSpc>
              <a:buFont typeface="Wingdings" charset="2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A82C5D7-F6CE-9541-BE64-2486DC5CCDA5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  <a:p>
            <a:endParaRPr lang="en-US" altLang="x-none">
              <a:ea typeface="ＭＳ Ｐゴシック" charset="-128"/>
            </a:endParaRPr>
          </a:p>
          <a:p>
            <a:pPr algn="ctr">
              <a:buFont typeface="Wingdings" charset="2"/>
              <a:buNone/>
            </a:pPr>
            <a:r>
              <a:rPr lang="en-US" altLang="x-none" sz="3200">
                <a:solidFill>
                  <a:schemeClr val="accent2"/>
                </a:solidFill>
                <a:ea typeface="ＭＳ Ｐゴシック" charset="-128"/>
              </a:rPr>
              <a:t>Basic Networking Concepts </a:t>
            </a:r>
          </a:p>
          <a:p>
            <a:endParaRPr lang="en-US" altLang="x-none" sz="3200">
              <a:solidFill>
                <a:schemeClr val="accent2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6BEB69-2545-734F-82F6-7E7D94ABE5E6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Review of Basic Networking Concepts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Internet structure 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Protocol layering and encapsulation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Socket programming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Transport layer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Reliability and congestion control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Performance modeling of TCP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Network Layer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Addressing, Forwarding, Routing 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IP Multicast</a:t>
            </a:r>
          </a:p>
          <a:p>
            <a:pPr>
              <a:lnSpc>
                <a:spcPct val="90000"/>
              </a:lnSpc>
            </a:pPr>
            <a:endParaRPr lang="en-US" altLang="x-none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Introduction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x-none" i="1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Internet: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network of networks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”</a:t>
            </a:r>
            <a:endParaRPr lang="en-US" altLang="ja-JP">
              <a:solidFill>
                <a:srgbClr val="CC0000"/>
              </a:solidFill>
              <a:latin typeface="Gill Sans MT" charset="0"/>
              <a:ea typeface="ＭＳ Ｐゴシック" charset="-128"/>
            </a:endParaRPr>
          </a:p>
          <a:p>
            <a:pPr lvl="1" eaLnBrk="1" hangingPunct="1"/>
            <a:r>
              <a:rPr lang="en-US" altLang="x-none">
                <a:latin typeface="Gill Sans MT" charset="0"/>
                <a:ea typeface="ＭＳ Ｐゴシック" charset="-128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altLang="x-none" i="1">
                <a:solidFill>
                  <a:srgbClr val="CC0000"/>
                </a:solidFill>
                <a:latin typeface="Gill Sans MT" charset="0"/>
                <a:ea typeface="ＭＳ Ｐゴシック" charset="-128"/>
              </a:rPr>
              <a:t>protocols</a:t>
            </a:r>
            <a:r>
              <a:rPr lang="en-US" altLang="x-none">
                <a:solidFill>
                  <a:srgbClr val="FF0000"/>
                </a:solidFill>
                <a:latin typeface="Gill Sans MT" charset="0"/>
                <a:ea typeface="ＭＳ Ｐゴシック" charset="-128"/>
              </a:rPr>
              <a:t> </a:t>
            </a:r>
            <a:r>
              <a:rPr lang="en-US" altLang="x-none">
                <a:latin typeface="Gill Sans MT" charset="0"/>
                <a:ea typeface="ＭＳ Ｐゴシック" charset="-128"/>
              </a:rPr>
              <a:t>control sending, receiving of messages</a:t>
            </a:r>
          </a:p>
          <a:p>
            <a:pPr lvl="1" eaLnBrk="1" hangingPunct="1"/>
            <a:r>
              <a:rPr lang="en-US" altLang="x-none">
                <a:latin typeface="Gill Sans MT" charset="0"/>
                <a:ea typeface="ＭＳ Ｐゴシック" charset="-128"/>
              </a:rPr>
              <a:t>e.g., TCP, IP, HTTP, Skype,  802.11</a:t>
            </a:r>
          </a:p>
          <a:p>
            <a:pPr eaLnBrk="1" hangingPunct="1">
              <a:buSzPct val="75000"/>
            </a:pPr>
            <a:r>
              <a:rPr lang="en-US" altLang="x-none" i="1">
                <a:solidFill>
                  <a:srgbClr val="C00000"/>
                </a:solidFill>
                <a:latin typeface="Gill Sans MT" charset="0"/>
                <a:ea typeface="ＭＳ Ｐゴシック" charset="-128"/>
              </a:rPr>
              <a:t>Internet  standards</a:t>
            </a:r>
          </a:p>
          <a:p>
            <a:pPr lvl="1" eaLnBrk="1" hangingPunct="1"/>
            <a:r>
              <a:rPr lang="en-US" altLang="x-none">
                <a:latin typeface="Gill Sans MT" charset="0"/>
                <a:ea typeface="ＭＳ Ｐゴシック" charset="-128"/>
              </a:rPr>
              <a:t>RFC: Request for comments</a:t>
            </a:r>
          </a:p>
          <a:p>
            <a:pPr lvl="1" eaLnBrk="1" hangingPunct="1"/>
            <a:r>
              <a:rPr lang="en-US" altLang="x-none">
                <a:latin typeface="Gill Sans MT" charset="0"/>
                <a:ea typeface="ＭＳ Ｐゴシック" charset="-128"/>
              </a:rPr>
              <a:t>IETF: Internet Engineering Task Force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99"/>
                </a:solidFill>
                <a:latin typeface="Gill Sans MT" charset="0"/>
              </a:rPr>
              <a:t>The 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Internet: Network of Networks</a:t>
            </a:r>
            <a:endParaRPr lang="en-US" altLang="x-none" sz="440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8676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28678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1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29031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032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8682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11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29029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30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12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29027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28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13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29025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26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14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29023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024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8715" name="Picture 603" descr="car_icon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716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29021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022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17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290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0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90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9016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019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20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17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8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8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2900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900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900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9008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011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12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09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0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9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289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9000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003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04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01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2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0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2898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9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9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92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95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96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93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4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1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22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2898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8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8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84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87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8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85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6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3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2897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7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7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76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79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0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77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8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4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896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6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6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68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71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72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69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0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5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895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5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5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60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63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64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61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2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894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5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5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52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55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56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53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4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89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44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47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48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45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6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8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893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3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3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36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39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40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37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8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9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892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92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/>
                <a:endParaRPr lang="x-none" altLang="x-none"/>
              </a:p>
            </p:txBody>
          </p:sp>
          <p:sp>
            <p:nvSpPr>
              <p:cNvPr id="2892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928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931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2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29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30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0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8923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24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31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892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2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32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890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890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0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0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0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1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2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890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0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sp>
          <p:nvSpPr>
            <p:cNvPr id="28733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Arial" charset="0"/>
                </a:rPr>
                <a:t>mobile network</a:t>
              </a:r>
            </a:p>
          </p:txBody>
        </p:sp>
        <p:sp>
          <p:nvSpPr>
            <p:cNvPr id="28734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Arial" charset="0"/>
                </a:rPr>
                <a:t>global ISP</a:t>
              </a:r>
            </a:p>
          </p:txBody>
        </p:sp>
        <p:sp>
          <p:nvSpPr>
            <p:cNvPr id="28735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Arial" charset="0"/>
                </a:rPr>
                <a:t>regional ISP</a:t>
              </a:r>
            </a:p>
          </p:txBody>
        </p:sp>
        <p:sp>
          <p:nvSpPr>
            <p:cNvPr id="28736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x-none" sz="1600">
                  <a:latin typeface="Arial" charset="0"/>
                </a:rPr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x-none" sz="1600">
                  <a:latin typeface="Arial" charset="0"/>
                </a:rPr>
                <a:t>network</a:t>
              </a:r>
            </a:p>
          </p:txBody>
        </p:sp>
        <p:sp>
          <p:nvSpPr>
            <p:cNvPr id="28737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x-none" sz="1600">
                  <a:latin typeface="Arial" charset="0"/>
                </a:rPr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x-none" sz="1600">
                  <a:latin typeface="Arial" charset="0"/>
                </a:rPr>
                <a:t>       network</a:t>
              </a:r>
            </a:p>
          </p:txBody>
        </p:sp>
        <p:grpSp>
          <p:nvGrpSpPr>
            <p:cNvPr id="28738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28871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2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73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4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5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76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901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902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77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78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899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900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79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80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81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897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98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82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83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895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96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84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85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6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7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88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9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90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91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92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93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94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8739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2883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5 w 354"/>
                  <a:gd name="T3" fmla="*/ 11 h 2742"/>
                  <a:gd name="T4" fmla="*/ 5 w 354"/>
                  <a:gd name="T5" fmla="*/ 83 h 2742"/>
                  <a:gd name="T6" fmla="*/ 0 w 354"/>
                  <a:gd name="T7" fmla="*/ 86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4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3 w 211"/>
                  <a:gd name="T3" fmla="*/ 8 h 2537"/>
                  <a:gd name="T4" fmla="*/ 2 w 211"/>
                  <a:gd name="T5" fmla="*/ 7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5 h 226"/>
                  <a:gd name="T4" fmla="*/ 5 w 328"/>
                  <a:gd name="T5" fmla="*/ 8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4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6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7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4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4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86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6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4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4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grpSp>
            <p:nvGrpSpPr>
              <p:cNvPr id="2884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86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6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5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5 w 328"/>
                  <a:gd name="T3" fmla="*/ 4 h 226"/>
                  <a:gd name="T4" fmla="*/ 5 w 328"/>
                  <a:gd name="T5" fmla="*/ 7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5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86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  <p:sp>
              <p:nvSpPr>
                <p:cNvPr id="2886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endParaRPr lang="x-none" altLang="x-none"/>
                </a:p>
              </p:txBody>
            </p:sp>
          </p:grpSp>
          <p:sp>
            <p:nvSpPr>
              <p:cNvPr id="2885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5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5 w 296"/>
                  <a:gd name="T3" fmla="*/ 4 h 256"/>
                  <a:gd name="T4" fmla="*/ 5 w 296"/>
                  <a:gd name="T5" fmla="*/ 7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5 w 304"/>
                  <a:gd name="T3" fmla="*/ 6 h 288"/>
                  <a:gd name="T4" fmla="*/ 4 w 304"/>
                  <a:gd name="T5" fmla="*/ 9 h 288"/>
                  <a:gd name="T6" fmla="*/ 2 w 304"/>
                  <a:gd name="T7" fmla="*/ 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5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 h 240"/>
                  <a:gd name="T2" fmla="*/ 2 w 306"/>
                  <a:gd name="T3" fmla="*/ 8 h 240"/>
                  <a:gd name="T4" fmla="*/ 5 w 306"/>
                  <a:gd name="T5" fmla="*/ 4 h 240"/>
                  <a:gd name="T6" fmla="*/ 5 w 306"/>
                  <a:gd name="T7" fmla="*/ 0 h 240"/>
                  <a:gd name="T8" fmla="*/ 0 w 306"/>
                  <a:gd name="T9" fmla="*/ 4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5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5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6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x-none" altLang="x-none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6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2886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</p:grpSp>
        <p:grpSp>
          <p:nvGrpSpPr>
            <p:cNvPr id="28740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28816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17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18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819" name="Picture 1020" descr="screen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20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1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2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3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4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5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26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833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4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5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6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7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8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827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8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9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0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1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2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1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28793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94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95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96" name="Picture 106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97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8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9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0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1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2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03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810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1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2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3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4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5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804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5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6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7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8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9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2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28770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71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72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73" name="Picture 1118" descr="screen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74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7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80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787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88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89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0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1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2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81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3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28768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69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44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2874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4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4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48" name="Picture 1146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4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3 h 1659"/>
                  <a:gd name="T6" fmla="*/ 0 w 637"/>
                  <a:gd name="T7" fmla="*/ 3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5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76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5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latin typeface="Tahoma" charset="0"/>
              </a:rPr>
              <a:t>1-</a:t>
            </a:r>
            <a:fld id="{D4FB80CF-9C15-C349-8ECC-734F829F0429}" type="slidenum">
              <a:rPr lang="en-US" altLang="x-none" sz="1200">
                <a:latin typeface="Tahoma" charset="0"/>
              </a:rPr>
              <a:pPr/>
              <a:t>9</a:t>
            </a:fld>
            <a:endParaRPr lang="en-US" altLang="x-none" sz="12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17574</TotalTime>
  <Words>1959</Words>
  <Application>Microsoft Macintosh PowerPoint</Application>
  <PresentationFormat>On-screen Show (4:3)</PresentationFormat>
  <Paragraphs>599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 Rounded MT Bold</vt:lpstr>
      <vt:lpstr>Calibri</vt:lpstr>
      <vt:lpstr>Comic Sans MS</vt:lpstr>
      <vt:lpstr>Courier</vt:lpstr>
      <vt:lpstr>Courier New</vt:lpstr>
      <vt:lpstr>Gill Sans MT</vt:lpstr>
      <vt:lpstr>Helvetica</vt:lpstr>
      <vt:lpstr>ＭＳ Ｐゴシック</vt:lpstr>
      <vt:lpstr>Tahoma</vt:lpstr>
      <vt:lpstr>Times New Roman</vt:lpstr>
      <vt:lpstr>Wingdings</vt:lpstr>
      <vt:lpstr>Arial</vt:lpstr>
      <vt:lpstr>Default Design</vt:lpstr>
      <vt:lpstr>Clip</vt:lpstr>
      <vt:lpstr>PowerPoint Presentation</vt:lpstr>
      <vt:lpstr>Course Objectives </vt:lpstr>
      <vt:lpstr>Course Info: Textbooks and References</vt:lpstr>
      <vt:lpstr>Course Info: Grading (Tentative)</vt:lpstr>
      <vt:lpstr>Course Info: Topics </vt:lpstr>
      <vt:lpstr>Quick Survey: did you cover …</vt:lpstr>
      <vt:lpstr>PowerPoint Presentation</vt:lpstr>
      <vt:lpstr>Review of Basic Networking Concepts</vt:lpstr>
      <vt:lpstr>PowerPoint Presentation</vt:lpstr>
      <vt:lpstr>Internet structure: network of networks</vt:lpstr>
      <vt:lpstr>Tier-1 ISP: e.g., Sprint</vt:lpstr>
      <vt:lpstr>Internet structure: Tier-2 ISPs</vt:lpstr>
      <vt:lpstr>Internet structure: Tier-3 ISPs</vt:lpstr>
      <vt:lpstr>Internet structure: packet journey</vt:lpstr>
      <vt:lpstr>Internet protocol stack</vt:lpstr>
      <vt:lpstr>Encapsulation</vt:lpstr>
      <vt:lpstr>Internet Services</vt:lpstr>
      <vt:lpstr>Internet Services</vt:lpstr>
      <vt:lpstr>Network (Socket) Programming</vt:lpstr>
      <vt:lpstr>Identifying Processes</vt:lpstr>
      <vt:lpstr>Port Numbers</vt:lpstr>
      <vt:lpstr>UNIX Socket API</vt:lpstr>
      <vt:lpstr>Socket Programming using TCP</vt:lpstr>
      <vt:lpstr>Socket Programming using TCP</vt:lpstr>
      <vt:lpstr>TCP Socket: Basic Structure (Unix/C)</vt:lpstr>
      <vt:lpstr>TCP Daytime Server</vt:lpstr>
      <vt:lpstr>htonX and ntohX macros: Important</vt:lpstr>
      <vt:lpstr>Creating Socket: socket()</vt:lpstr>
      <vt:lpstr>TCP Daytime Client</vt:lpstr>
      <vt:lpstr>Concurrent TCP Servers</vt:lpstr>
      <vt:lpstr>TCP Daytime Server</vt:lpstr>
      <vt:lpstr>Concurrent Server</vt:lpstr>
      <vt:lpstr>Summary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880: Internet Architectures and Protocols</dc:title>
  <dc:creator>Mohamed Hefeeda</dc:creator>
  <dc:description/>
  <cp:lastModifiedBy>Mohamed Hefeeda</cp:lastModifiedBy>
  <cp:revision>342</cp:revision>
  <cp:lastPrinted>2014-09-02T18:08:37Z</cp:lastPrinted>
  <dcterms:created xsi:type="dcterms:W3CDTF">1999-10-08T19:08:27Z</dcterms:created>
  <dcterms:modified xsi:type="dcterms:W3CDTF">2017-01-09T00:10:40Z</dcterms:modified>
</cp:coreProperties>
</file>