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22.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26.bin" ContentType="application/vnd.openxmlformats-officedocument.oleObject"/>
  <Override PartName="/ppt/notesSlides/notesSlide16.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Microsoft_Equation2.bin" ContentType="application/vnd.openxmlformats-officedocument.oleObject"/>
  <Override PartName="/ppt/notesSlides/notesSlide1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8.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9.xml" ContentType="application/vnd.openxmlformats-officedocument.presentationml.notesSlide+xml"/>
  <Override PartName="/ppt/embeddings/Microsoft_Equation3.bin" ContentType="application/vnd.openxmlformats-officedocument.oleObject"/>
  <Override PartName="/ppt/embeddings/Microsoft_Equation4.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53"/>
  </p:notesMasterIdLst>
  <p:handoutMasterIdLst>
    <p:handoutMasterId r:id="rId54"/>
  </p:handoutMasterIdLst>
  <p:sldIdLst>
    <p:sldId id="371" r:id="rId3"/>
    <p:sldId id="541" r:id="rId4"/>
    <p:sldId id="552" r:id="rId5"/>
    <p:sldId id="555" r:id="rId6"/>
    <p:sldId id="556" r:id="rId7"/>
    <p:sldId id="557" r:id="rId8"/>
    <p:sldId id="558" r:id="rId9"/>
    <p:sldId id="559" r:id="rId10"/>
    <p:sldId id="560" r:id="rId11"/>
    <p:sldId id="567" r:id="rId12"/>
    <p:sldId id="570" r:id="rId13"/>
    <p:sldId id="571" r:id="rId14"/>
    <p:sldId id="572" r:id="rId15"/>
    <p:sldId id="574" r:id="rId16"/>
    <p:sldId id="575" r:id="rId17"/>
    <p:sldId id="576" r:id="rId18"/>
    <p:sldId id="638" r:id="rId19"/>
    <p:sldId id="639" r:id="rId20"/>
    <p:sldId id="584" r:id="rId21"/>
    <p:sldId id="586" r:id="rId22"/>
    <p:sldId id="587" r:id="rId23"/>
    <p:sldId id="588" r:id="rId24"/>
    <p:sldId id="589" r:id="rId25"/>
    <p:sldId id="590" r:id="rId26"/>
    <p:sldId id="591" r:id="rId27"/>
    <p:sldId id="592" r:id="rId28"/>
    <p:sldId id="661" r:id="rId29"/>
    <p:sldId id="594" r:id="rId30"/>
    <p:sldId id="640" r:id="rId31"/>
    <p:sldId id="654" r:id="rId32"/>
    <p:sldId id="647" r:id="rId33"/>
    <p:sldId id="663" r:id="rId34"/>
    <p:sldId id="648" r:id="rId35"/>
    <p:sldId id="659" r:id="rId36"/>
    <p:sldId id="668" r:id="rId37"/>
    <p:sldId id="660" r:id="rId38"/>
    <p:sldId id="666" r:id="rId39"/>
    <p:sldId id="653" r:id="rId40"/>
    <p:sldId id="669" r:id="rId41"/>
    <p:sldId id="670" r:id="rId42"/>
    <p:sldId id="657" r:id="rId43"/>
    <p:sldId id="672" r:id="rId44"/>
    <p:sldId id="671" r:id="rId45"/>
    <p:sldId id="658" r:id="rId46"/>
    <p:sldId id="673" r:id="rId47"/>
    <p:sldId id="674" r:id="rId48"/>
    <p:sldId id="675" r:id="rId49"/>
    <p:sldId id="679" r:id="rId50"/>
    <p:sldId id="678" r:id="rId51"/>
    <p:sldId id="656" r:id="rId52"/>
  </p:sldIdLst>
  <p:sldSz cx="9144000" cy="6858000" type="screen4x3"/>
  <p:notesSz cx="6954838" cy="9240838"/>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11">
          <p15:clr>
            <a:srgbClr val="A4A3A4"/>
          </p15:clr>
        </p15:guide>
        <p15:guide id="2" pos="2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CC33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61"/>
    <p:restoredTop sz="94648"/>
  </p:normalViewPr>
  <p:slideViewPr>
    <p:cSldViewPr snapToGrid="0">
      <p:cViewPr>
        <p:scale>
          <a:sx n="131" d="100"/>
          <a:sy n="131" d="100"/>
        </p:scale>
        <p:origin x="-2424" y="-8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404" y="-72"/>
      </p:cViewPr>
      <p:guideLst>
        <p:guide orient="horz" pos="2911"/>
        <p:guide pos="219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Chart%20in%20Microsoft%20Office%20PowerPoint"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Chart%20in%20Microsoft%20Office%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6890704829058"/>
          <c:y val="0.0308007330246914"/>
          <c:w val="0.776275215197331"/>
          <c:h val="0.746155092592593"/>
        </c:manualLayout>
      </c:layout>
      <c:lineChart>
        <c:grouping val="standard"/>
        <c:varyColors val="0"/>
        <c:ser>
          <c:idx val="1"/>
          <c:order val="0"/>
          <c:tx>
            <c:strRef>
              <c:f>'[Chart in Microsoft Office PowerPoint]Sheet1'!$C$1</c:f>
              <c:strCache>
                <c:ptCount val="1"/>
                <c:pt idx="0">
                  <c:v>RTT = 50ms</c:v>
                </c:pt>
              </c:strCache>
            </c:strRef>
          </c:tx>
          <c:spPr>
            <a:ln w="63500">
              <a:prstDash val="dash"/>
            </a:ln>
          </c:spPr>
          <c:marker>
            <c:symbol val="none"/>
          </c:marker>
          <c:val>
            <c:numRef>
              <c:f>'[Chart in Microsoft Office PowerPoint]Sheet1'!$C$2:$C$26</c:f>
              <c:numCache>
                <c:formatCode>General</c:formatCode>
                <c:ptCount val="25"/>
                <c:pt idx="0">
                  <c:v>244.9489742783178</c:v>
                </c:pt>
                <c:pt idx="1">
                  <c:v>173.2050807568878</c:v>
                </c:pt>
                <c:pt idx="2">
                  <c:v>141.4213562373095</c:v>
                </c:pt>
                <c:pt idx="3">
                  <c:v>122.4744871391589</c:v>
                </c:pt>
                <c:pt idx="4">
                  <c:v>109.5445115010332</c:v>
                </c:pt>
                <c:pt idx="5">
                  <c:v>100.0</c:v>
                </c:pt>
                <c:pt idx="6">
                  <c:v>92.58200997725515</c:v>
                </c:pt>
                <c:pt idx="7">
                  <c:v>86.60254037844361</c:v>
                </c:pt>
                <c:pt idx="8">
                  <c:v>81.64965809277261</c:v>
                </c:pt>
                <c:pt idx="9">
                  <c:v>77.4596669241484</c:v>
                </c:pt>
                <c:pt idx="10">
                  <c:v>73.85489458759965</c:v>
                </c:pt>
                <c:pt idx="11">
                  <c:v>70.71067811865444</c:v>
                </c:pt>
                <c:pt idx="12">
                  <c:v>67.9366220486758</c:v>
                </c:pt>
                <c:pt idx="13">
                  <c:v>65.46536707079771</c:v>
                </c:pt>
                <c:pt idx="14">
                  <c:v>63.2455532033676</c:v>
                </c:pt>
                <c:pt idx="15">
                  <c:v>61.23724356957945</c:v>
                </c:pt>
                <c:pt idx="16">
                  <c:v>59.40885257860045</c:v>
                </c:pt>
                <c:pt idx="17">
                  <c:v>57.73502691896258</c:v>
                </c:pt>
                <c:pt idx="18">
                  <c:v>56.19514869490163</c:v>
                </c:pt>
                <c:pt idx="19">
                  <c:v>54.77225575051661</c:v>
                </c:pt>
                <c:pt idx="20">
                  <c:v>53.45224838248487</c:v>
                </c:pt>
                <c:pt idx="21">
                  <c:v>52.22329678670934</c:v>
                </c:pt>
                <c:pt idx="22">
                  <c:v>51.07539184552491</c:v>
                </c:pt>
                <c:pt idx="23">
                  <c:v>50.0</c:v>
                </c:pt>
                <c:pt idx="24">
                  <c:v>48.98979485566338</c:v>
                </c:pt>
              </c:numCache>
            </c:numRef>
          </c:val>
          <c:smooth val="0"/>
        </c:ser>
        <c:dLbls>
          <c:showLegendKey val="0"/>
          <c:showVal val="0"/>
          <c:showCatName val="0"/>
          <c:showSerName val="0"/>
          <c:showPercent val="0"/>
          <c:showBubbleSize val="0"/>
        </c:dLbls>
        <c:marker val="1"/>
        <c:smooth val="0"/>
        <c:axId val="-2124602264"/>
        <c:axId val="-2124595992"/>
      </c:lineChart>
      <c:catAx>
        <c:axId val="-2124602264"/>
        <c:scaling>
          <c:orientation val="minMax"/>
        </c:scaling>
        <c:delete val="0"/>
        <c:axPos val="b"/>
        <c:title>
          <c:tx>
            <c:rich>
              <a:bodyPr/>
              <a:lstStyle/>
              <a:p>
                <a:pPr>
                  <a:defRPr/>
                </a:pPr>
                <a:r>
                  <a:rPr lang="en-US" dirty="0" smtClean="0">
                    <a:solidFill>
                      <a:srgbClr val="FF0000"/>
                    </a:solidFill>
                  </a:rPr>
                  <a:t>Loss rate p (%)</a:t>
                </a:r>
                <a:endParaRPr lang="en-US" dirty="0">
                  <a:solidFill>
                    <a:srgbClr val="FF0000"/>
                  </a:solidFill>
                </a:endParaRPr>
              </a:p>
            </c:rich>
          </c:tx>
          <c:layout>
            <c:manualLayout>
              <c:xMode val="edge"/>
              <c:yMode val="edge"/>
              <c:x val="0.445295689570521"/>
              <c:y val="0.891310570987654"/>
            </c:manualLayout>
          </c:layout>
          <c:overlay val="0"/>
        </c:title>
        <c:majorTickMark val="in"/>
        <c:minorTickMark val="none"/>
        <c:tickLblPos val="nextTo"/>
        <c:spPr>
          <a:ln w="15875"/>
        </c:spPr>
        <c:txPr>
          <a:bodyPr/>
          <a:lstStyle/>
          <a:p>
            <a:pPr>
              <a:defRPr sz="1600" baseline="0"/>
            </a:pPr>
            <a:endParaRPr lang="en-US"/>
          </a:p>
        </c:txPr>
        <c:crossAx val="-2124595992"/>
        <c:crosses val="autoZero"/>
        <c:auto val="1"/>
        <c:lblAlgn val="ctr"/>
        <c:lblOffset val="100"/>
        <c:tickLblSkip val="4"/>
        <c:tickMarkSkip val="1"/>
        <c:noMultiLvlLbl val="0"/>
      </c:catAx>
      <c:valAx>
        <c:axId val="-2124595992"/>
        <c:scaling>
          <c:orientation val="minMax"/>
          <c:max val="250.0"/>
        </c:scaling>
        <c:delete val="0"/>
        <c:axPos val="l"/>
        <c:majorGridlines/>
        <c:title>
          <c:tx>
            <c:rich>
              <a:bodyPr rot="-5400000" vert="horz"/>
              <a:lstStyle/>
              <a:p>
                <a:pPr>
                  <a:defRPr/>
                </a:pPr>
                <a:r>
                  <a:rPr lang="en-US" dirty="0" smtClean="0">
                    <a:solidFill>
                      <a:srgbClr val="FF0000"/>
                    </a:solidFill>
                  </a:rPr>
                  <a:t>TCP Throughput</a:t>
                </a:r>
                <a:endParaRPr lang="en-US" dirty="0">
                  <a:solidFill>
                    <a:srgbClr val="FF0000"/>
                  </a:solidFill>
                </a:endParaRPr>
              </a:p>
            </c:rich>
          </c:tx>
          <c:layout>
            <c:manualLayout>
              <c:xMode val="edge"/>
              <c:yMode val="edge"/>
              <c:x val="0.0227019003337716"/>
              <c:y val="0.219316550925926"/>
            </c:manualLayout>
          </c:layout>
          <c:overlay val="0"/>
        </c:title>
        <c:numFmt formatCode="General" sourceLinked="1"/>
        <c:majorTickMark val="out"/>
        <c:minorTickMark val="none"/>
        <c:tickLblPos val="nextTo"/>
        <c:crossAx val="-2124602264"/>
        <c:crosses val="autoZero"/>
        <c:crossBetween val="midCat"/>
      </c:valAx>
    </c:plotArea>
    <c:legend>
      <c:legendPos val="r"/>
      <c:layout>
        <c:manualLayout>
          <c:xMode val="edge"/>
          <c:yMode val="edge"/>
          <c:x val="0.432235363769054"/>
          <c:y val="0.010365162037037"/>
          <c:w val="0.376537620297463"/>
          <c:h val="0.17591300154321"/>
        </c:manualLayout>
      </c:layout>
      <c:overlay val="0"/>
    </c:legend>
    <c:plotVisOnly val="1"/>
    <c:dispBlanksAs val="gap"/>
    <c:showDLblsOverMax val="0"/>
  </c:chart>
  <c:txPr>
    <a:bodyPr/>
    <a:lstStyle/>
    <a:p>
      <a:pPr>
        <a:defRPr sz="2000" b="1" i="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76890704829058"/>
          <c:y val="0.0223367697594502"/>
          <c:w val="0.776275215197331"/>
          <c:h val="0.746155092592593"/>
        </c:manualLayout>
      </c:layout>
      <c:lineChart>
        <c:grouping val="standard"/>
        <c:varyColors val="0"/>
        <c:ser>
          <c:idx val="1"/>
          <c:order val="0"/>
          <c:tx>
            <c:strRef>
              <c:f>'[Chart in Microsoft Office PowerPoint]Sheet1'!$C$1</c:f>
              <c:strCache>
                <c:ptCount val="1"/>
                <c:pt idx="0">
                  <c:v>RTT = 50ms</c:v>
                </c:pt>
              </c:strCache>
            </c:strRef>
          </c:tx>
          <c:spPr>
            <a:ln w="63500">
              <a:prstDash val="dash"/>
            </a:ln>
          </c:spPr>
          <c:marker>
            <c:symbol val="none"/>
          </c:marker>
          <c:val>
            <c:numRef>
              <c:f>'[Chart in Microsoft Office PowerPoint]Sheet1'!$C$2:$C$26</c:f>
              <c:numCache>
                <c:formatCode>General</c:formatCode>
                <c:ptCount val="25"/>
                <c:pt idx="0">
                  <c:v>244.9489742783178</c:v>
                </c:pt>
                <c:pt idx="1">
                  <c:v>173.2050807568878</c:v>
                </c:pt>
                <c:pt idx="2">
                  <c:v>141.4213562373095</c:v>
                </c:pt>
                <c:pt idx="3">
                  <c:v>122.4744871391589</c:v>
                </c:pt>
                <c:pt idx="4">
                  <c:v>109.5445115010332</c:v>
                </c:pt>
                <c:pt idx="5">
                  <c:v>100.0</c:v>
                </c:pt>
                <c:pt idx="6">
                  <c:v>92.58200997725515</c:v>
                </c:pt>
                <c:pt idx="7">
                  <c:v>86.60254037844356</c:v>
                </c:pt>
                <c:pt idx="8">
                  <c:v>81.64965809277261</c:v>
                </c:pt>
                <c:pt idx="9">
                  <c:v>77.4596669241484</c:v>
                </c:pt>
                <c:pt idx="10">
                  <c:v>73.85489458759965</c:v>
                </c:pt>
                <c:pt idx="11">
                  <c:v>70.71067811865439</c:v>
                </c:pt>
                <c:pt idx="12">
                  <c:v>67.9366220486758</c:v>
                </c:pt>
                <c:pt idx="13">
                  <c:v>65.46536707079771</c:v>
                </c:pt>
                <c:pt idx="14">
                  <c:v>63.2455532033676</c:v>
                </c:pt>
                <c:pt idx="15">
                  <c:v>61.23724356957945</c:v>
                </c:pt>
                <c:pt idx="16">
                  <c:v>59.40885257860045</c:v>
                </c:pt>
                <c:pt idx="17">
                  <c:v>57.73502691896258</c:v>
                </c:pt>
                <c:pt idx="18">
                  <c:v>56.19514869490163</c:v>
                </c:pt>
                <c:pt idx="19">
                  <c:v>54.77225575051661</c:v>
                </c:pt>
                <c:pt idx="20">
                  <c:v>53.45224838248487</c:v>
                </c:pt>
                <c:pt idx="21">
                  <c:v>52.22329678670934</c:v>
                </c:pt>
                <c:pt idx="22">
                  <c:v>51.07539184552491</c:v>
                </c:pt>
                <c:pt idx="23">
                  <c:v>50.0</c:v>
                </c:pt>
                <c:pt idx="24">
                  <c:v>48.98979485566334</c:v>
                </c:pt>
              </c:numCache>
            </c:numRef>
          </c:val>
          <c:smooth val="0"/>
        </c:ser>
        <c:ser>
          <c:idx val="3"/>
          <c:order val="1"/>
          <c:tx>
            <c:strRef>
              <c:f>'[Chart in Microsoft Office PowerPoint]Sheet1'!$E$1</c:f>
              <c:strCache>
                <c:ptCount val="1"/>
                <c:pt idx="0">
                  <c:v>RTT = 200ms</c:v>
                </c:pt>
              </c:strCache>
            </c:strRef>
          </c:tx>
          <c:spPr>
            <a:ln w="63500"/>
          </c:spPr>
          <c:marker>
            <c:symbol val="none"/>
          </c:marker>
          <c:val>
            <c:numRef>
              <c:f>'[Chart in Microsoft Office PowerPoint]Sheet1'!$E$2:$E$26</c:f>
              <c:numCache>
                <c:formatCode>General</c:formatCode>
                <c:ptCount val="25"/>
                <c:pt idx="0">
                  <c:v>61.23724356957945</c:v>
                </c:pt>
                <c:pt idx="1">
                  <c:v>43.30127018922194</c:v>
                </c:pt>
                <c:pt idx="2">
                  <c:v>35.35533905932729</c:v>
                </c:pt>
                <c:pt idx="3">
                  <c:v>30.61862178478972</c:v>
                </c:pt>
                <c:pt idx="4">
                  <c:v>27.38612787525831</c:v>
                </c:pt>
                <c:pt idx="5">
                  <c:v>25.0</c:v>
                </c:pt>
                <c:pt idx="6">
                  <c:v>23.14550249431379</c:v>
                </c:pt>
                <c:pt idx="7">
                  <c:v>21.65063509461097</c:v>
                </c:pt>
                <c:pt idx="8">
                  <c:v>20.41241452319315</c:v>
                </c:pt>
                <c:pt idx="9">
                  <c:v>19.36491673103708</c:v>
                </c:pt>
                <c:pt idx="10">
                  <c:v>18.46372364689988</c:v>
                </c:pt>
                <c:pt idx="11">
                  <c:v>17.67766952966369</c:v>
                </c:pt>
                <c:pt idx="12">
                  <c:v>16.98415551216894</c:v>
                </c:pt>
                <c:pt idx="13">
                  <c:v>16.36634176769943</c:v>
                </c:pt>
                <c:pt idx="14">
                  <c:v>15.8113883008419</c:v>
                </c:pt>
                <c:pt idx="15">
                  <c:v>15.30931089239486</c:v>
                </c:pt>
                <c:pt idx="16">
                  <c:v>14.85221314465011</c:v>
                </c:pt>
                <c:pt idx="17">
                  <c:v>14.43375672974065</c:v>
                </c:pt>
                <c:pt idx="18">
                  <c:v>14.04878717372541</c:v>
                </c:pt>
                <c:pt idx="19">
                  <c:v>13.69306393762915</c:v>
                </c:pt>
                <c:pt idx="20">
                  <c:v>13.36306209562122</c:v>
                </c:pt>
                <c:pt idx="21">
                  <c:v>13.05582419667734</c:v>
                </c:pt>
                <c:pt idx="22">
                  <c:v>12.76884796138123</c:v>
                </c:pt>
                <c:pt idx="23">
                  <c:v>12.5</c:v>
                </c:pt>
                <c:pt idx="24">
                  <c:v>12.24744871391589</c:v>
                </c:pt>
              </c:numCache>
            </c:numRef>
          </c:val>
          <c:smooth val="0"/>
        </c:ser>
        <c:dLbls>
          <c:showLegendKey val="0"/>
          <c:showVal val="0"/>
          <c:showCatName val="0"/>
          <c:showSerName val="0"/>
          <c:showPercent val="0"/>
          <c:showBubbleSize val="0"/>
        </c:dLbls>
        <c:marker val="1"/>
        <c:smooth val="0"/>
        <c:axId val="-2124578936"/>
        <c:axId val="-2124573240"/>
      </c:lineChart>
      <c:catAx>
        <c:axId val="-2124578936"/>
        <c:scaling>
          <c:orientation val="minMax"/>
        </c:scaling>
        <c:delete val="0"/>
        <c:axPos val="b"/>
        <c:title>
          <c:tx>
            <c:rich>
              <a:bodyPr/>
              <a:lstStyle/>
              <a:p>
                <a:pPr>
                  <a:defRPr/>
                </a:pPr>
                <a:r>
                  <a:rPr lang="en-US" dirty="0" smtClean="0">
                    <a:solidFill>
                      <a:srgbClr val="FF0000"/>
                    </a:solidFill>
                  </a:rPr>
                  <a:t>Loss rate p (%)</a:t>
                </a:r>
                <a:endParaRPr lang="en-US" dirty="0">
                  <a:solidFill>
                    <a:srgbClr val="FF0000"/>
                  </a:solidFill>
                </a:endParaRPr>
              </a:p>
            </c:rich>
          </c:tx>
          <c:layout>
            <c:manualLayout>
              <c:xMode val="edge"/>
              <c:yMode val="edge"/>
              <c:x val="0.537616750927858"/>
              <c:y val="0.906009645061728"/>
            </c:manualLayout>
          </c:layout>
          <c:overlay val="0"/>
        </c:title>
        <c:majorTickMark val="in"/>
        <c:minorTickMark val="none"/>
        <c:tickLblPos val="nextTo"/>
        <c:txPr>
          <a:bodyPr/>
          <a:lstStyle/>
          <a:p>
            <a:pPr>
              <a:defRPr sz="1600" baseline="0"/>
            </a:pPr>
            <a:endParaRPr lang="en-US"/>
          </a:p>
        </c:txPr>
        <c:crossAx val="-2124573240"/>
        <c:crosses val="autoZero"/>
        <c:auto val="1"/>
        <c:lblAlgn val="ctr"/>
        <c:lblOffset val="100"/>
        <c:tickLblSkip val="4"/>
        <c:tickMarkSkip val="1"/>
        <c:noMultiLvlLbl val="0"/>
      </c:catAx>
      <c:valAx>
        <c:axId val="-2124573240"/>
        <c:scaling>
          <c:orientation val="minMax"/>
          <c:max val="250.0"/>
        </c:scaling>
        <c:delete val="0"/>
        <c:axPos val="l"/>
        <c:majorGridlines/>
        <c:title>
          <c:tx>
            <c:rich>
              <a:bodyPr rot="-5400000" vert="horz"/>
              <a:lstStyle/>
              <a:p>
                <a:pPr>
                  <a:defRPr/>
                </a:pPr>
                <a:r>
                  <a:rPr lang="en-US" dirty="0" smtClean="0">
                    <a:solidFill>
                      <a:srgbClr val="FF0000"/>
                    </a:solidFill>
                  </a:rPr>
                  <a:t>TCP Throughput</a:t>
                </a:r>
                <a:endParaRPr lang="en-US" dirty="0">
                  <a:solidFill>
                    <a:srgbClr val="FF0000"/>
                  </a:solidFill>
                </a:endParaRPr>
              </a:p>
            </c:rich>
          </c:tx>
          <c:layout>
            <c:manualLayout>
              <c:xMode val="edge"/>
              <c:yMode val="edge"/>
              <c:x val="0.0227019003337716"/>
              <c:y val="0.219316550925926"/>
            </c:manualLayout>
          </c:layout>
          <c:overlay val="0"/>
        </c:title>
        <c:numFmt formatCode="General" sourceLinked="1"/>
        <c:majorTickMark val="out"/>
        <c:minorTickMark val="none"/>
        <c:tickLblPos val="nextTo"/>
        <c:crossAx val="-2124578936"/>
        <c:crosses val="autoZero"/>
        <c:crossBetween val="midCat"/>
      </c:valAx>
    </c:plotArea>
    <c:legend>
      <c:legendPos val="r"/>
      <c:layout>
        <c:manualLayout>
          <c:xMode val="edge"/>
          <c:yMode val="edge"/>
          <c:x val="0.557852545615923"/>
          <c:y val="0.0471128472222222"/>
          <c:w val="0.376537620297463"/>
          <c:h val="0.25920775462963"/>
        </c:manualLayout>
      </c:layout>
      <c:overlay val="0"/>
    </c:legend>
    <c:plotVisOnly val="1"/>
    <c:dispBlanksAs val="gap"/>
    <c:showDLblsOverMax val="0"/>
  </c:chart>
  <c:txPr>
    <a:bodyPr/>
    <a:lstStyle/>
    <a:p>
      <a:pPr>
        <a:defRPr sz="2000" b="1" i="0"/>
      </a:pPr>
      <a:endParaRPr lang="en-US"/>
    </a:p>
  </c:txPr>
  <c:externalData r:id="rId2">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wmf"/><Relationship Id="rId1" Type="http://schemas.openxmlformats.org/officeDocument/2006/relationships/image" Target="../media/image1.wmf"/><Relationship Id="rId2"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014663" cy="461963"/>
          </a:xfrm>
          <a:prstGeom prst="rect">
            <a:avLst/>
          </a:prstGeom>
          <a:noFill/>
          <a:ln w="9525">
            <a:noFill/>
            <a:miter lim="800000"/>
            <a:headEnd/>
            <a:tailEnd/>
          </a:ln>
          <a:effectLst/>
        </p:spPr>
        <p:txBody>
          <a:bodyPr vert="horz" wrap="square" lIns="87536" tIns="43768" rIns="87536" bIns="43768" numCol="1" anchor="t" anchorCtr="0" compatLnSpc="1">
            <a:prstTxWarp prst="textNoShape">
              <a:avLst/>
            </a:prstTxWarp>
          </a:bodyPr>
          <a:lstStyle>
            <a:lvl1pPr defTabSz="874713">
              <a:defRPr sz="1100">
                <a:latin typeface="Times New Roman" pitchFamily="18" charset="0"/>
                <a:ea typeface="+mn-ea"/>
                <a:cs typeface="+mn-cs"/>
              </a:defRPr>
            </a:lvl1pPr>
          </a:lstStyle>
          <a:p>
            <a:pPr>
              <a:defRPr/>
            </a:pPr>
            <a:endParaRPr lang="en-US"/>
          </a:p>
        </p:txBody>
      </p:sp>
      <p:sp>
        <p:nvSpPr>
          <p:cNvPr id="131075" name="Rectangle 3"/>
          <p:cNvSpPr>
            <a:spLocks noGrp="1" noChangeArrowheads="1"/>
          </p:cNvSpPr>
          <p:nvPr>
            <p:ph type="dt" sz="quarter" idx="1"/>
          </p:nvPr>
        </p:nvSpPr>
        <p:spPr bwMode="auto">
          <a:xfrm>
            <a:off x="3938588" y="0"/>
            <a:ext cx="3014662" cy="461963"/>
          </a:xfrm>
          <a:prstGeom prst="rect">
            <a:avLst/>
          </a:prstGeom>
          <a:noFill/>
          <a:ln w="9525">
            <a:noFill/>
            <a:miter lim="800000"/>
            <a:headEnd/>
            <a:tailEnd/>
          </a:ln>
          <a:effectLst/>
        </p:spPr>
        <p:txBody>
          <a:bodyPr vert="horz" wrap="square" lIns="87536" tIns="43768" rIns="87536" bIns="43768" numCol="1" anchor="t" anchorCtr="0" compatLnSpc="1">
            <a:prstTxWarp prst="textNoShape">
              <a:avLst/>
            </a:prstTxWarp>
          </a:bodyPr>
          <a:lstStyle>
            <a:lvl1pPr algn="r" defTabSz="874713">
              <a:defRPr sz="1100">
                <a:latin typeface="Times New Roman" pitchFamily="18" charset="0"/>
                <a:ea typeface="+mn-ea"/>
                <a:cs typeface="+mn-cs"/>
              </a:defRPr>
            </a:lvl1pPr>
          </a:lstStyle>
          <a:p>
            <a:pPr>
              <a:defRPr/>
            </a:pPr>
            <a:endParaRPr lang="en-US"/>
          </a:p>
        </p:txBody>
      </p:sp>
      <p:sp>
        <p:nvSpPr>
          <p:cNvPr id="131076" name="Rectangle 4"/>
          <p:cNvSpPr>
            <a:spLocks noGrp="1" noChangeArrowheads="1"/>
          </p:cNvSpPr>
          <p:nvPr>
            <p:ph type="ftr" sz="quarter" idx="2"/>
          </p:nvPr>
        </p:nvSpPr>
        <p:spPr bwMode="auto">
          <a:xfrm>
            <a:off x="0" y="8777288"/>
            <a:ext cx="3014663" cy="461962"/>
          </a:xfrm>
          <a:prstGeom prst="rect">
            <a:avLst/>
          </a:prstGeom>
          <a:noFill/>
          <a:ln w="9525">
            <a:noFill/>
            <a:miter lim="800000"/>
            <a:headEnd/>
            <a:tailEnd/>
          </a:ln>
          <a:effectLst/>
        </p:spPr>
        <p:txBody>
          <a:bodyPr vert="horz" wrap="square" lIns="87536" tIns="43768" rIns="87536" bIns="43768" numCol="1" anchor="b" anchorCtr="0" compatLnSpc="1">
            <a:prstTxWarp prst="textNoShape">
              <a:avLst/>
            </a:prstTxWarp>
          </a:bodyPr>
          <a:lstStyle>
            <a:lvl1pPr defTabSz="874713">
              <a:defRPr sz="1100">
                <a:latin typeface="Times New Roman" pitchFamily="18" charset="0"/>
                <a:ea typeface="+mn-ea"/>
                <a:cs typeface="+mn-cs"/>
              </a:defRPr>
            </a:lvl1pPr>
          </a:lstStyle>
          <a:p>
            <a:pPr>
              <a:defRPr/>
            </a:pPr>
            <a:endParaRPr lang="en-US"/>
          </a:p>
        </p:txBody>
      </p:sp>
      <p:sp>
        <p:nvSpPr>
          <p:cNvPr id="131077" name="Rectangle 5"/>
          <p:cNvSpPr>
            <a:spLocks noGrp="1" noChangeArrowheads="1"/>
          </p:cNvSpPr>
          <p:nvPr>
            <p:ph type="sldNum" sz="quarter" idx="3"/>
          </p:nvPr>
        </p:nvSpPr>
        <p:spPr bwMode="auto">
          <a:xfrm>
            <a:off x="3938588" y="8777288"/>
            <a:ext cx="3014662" cy="461962"/>
          </a:xfrm>
          <a:prstGeom prst="rect">
            <a:avLst/>
          </a:prstGeom>
          <a:noFill/>
          <a:ln w="9525">
            <a:noFill/>
            <a:miter lim="800000"/>
            <a:headEnd/>
            <a:tailEnd/>
          </a:ln>
          <a:effectLst/>
        </p:spPr>
        <p:txBody>
          <a:bodyPr vert="horz" wrap="square" lIns="87536" tIns="43768" rIns="87536" bIns="43768" numCol="1" anchor="b" anchorCtr="0" compatLnSpc="1">
            <a:prstTxWarp prst="textNoShape">
              <a:avLst/>
            </a:prstTxWarp>
          </a:bodyPr>
          <a:lstStyle>
            <a:lvl1pPr algn="r" defTabSz="874713">
              <a:defRPr sz="1100"/>
            </a:lvl1pPr>
          </a:lstStyle>
          <a:p>
            <a:fld id="{E86DA108-39F5-7F4F-BF1A-B5D7684B063C}" type="slidenum">
              <a:rPr lang="en-US" altLang="x-none"/>
              <a:pPr/>
              <a:t>‹#›</a:t>
            </a:fld>
            <a:endParaRPr lang="en-US" altLang="x-none"/>
          </a:p>
        </p:txBody>
      </p:sp>
    </p:spTree>
    <p:extLst>
      <p:ext uri="{BB962C8B-B14F-4D97-AF65-F5344CB8AC3E}">
        <p14:creationId xmlns:p14="http://schemas.microsoft.com/office/powerpoint/2010/main" val="341330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14663" cy="461963"/>
          </a:xfrm>
          <a:prstGeom prst="rect">
            <a:avLst/>
          </a:prstGeom>
          <a:noFill/>
          <a:ln w="9525">
            <a:noFill/>
            <a:miter lim="800000"/>
            <a:headEnd/>
            <a:tailEnd/>
          </a:ln>
          <a:effectLst/>
        </p:spPr>
        <p:txBody>
          <a:bodyPr vert="horz" wrap="square" lIns="92534" tIns="46267" rIns="92534" bIns="46267" numCol="1" anchor="t" anchorCtr="0" compatLnSpc="1">
            <a:prstTxWarp prst="textNoShape">
              <a:avLst/>
            </a:prstTxWarp>
          </a:bodyPr>
          <a:lstStyle>
            <a:lvl1pPr defTabSz="925513">
              <a:defRPr sz="1200">
                <a:latin typeface="Times New Roman" pitchFamily="18"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3940175" y="0"/>
            <a:ext cx="3014663" cy="461963"/>
          </a:xfrm>
          <a:prstGeom prst="rect">
            <a:avLst/>
          </a:prstGeom>
          <a:noFill/>
          <a:ln w="9525">
            <a:noFill/>
            <a:miter lim="800000"/>
            <a:headEnd/>
            <a:tailEnd/>
          </a:ln>
          <a:effectLst/>
        </p:spPr>
        <p:txBody>
          <a:bodyPr vert="horz" wrap="square" lIns="92534" tIns="46267" rIns="92534" bIns="46267" numCol="1" anchor="t" anchorCtr="0" compatLnSpc="1">
            <a:prstTxWarp prst="textNoShape">
              <a:avLst/>
            </a:prstTxWarp>
          </a:bodyPr>
          <a:lstStyle>
            <a:lvl1pPr algn="r" defTabSz="925513">
              <a:defRPr sz="1200">
                <a:latin typeface="Times New Roman" pitchFamily="18"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66813" y="693738"/>
            <a:ext cx="4621212" cy="3465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27100" y="4389438"/>
            <a:ext cx="5100638" cy="4157662"/>
          </a:xfrm>
          <a:prstGeom prst="rect">
            <a:avLst/>
          </a:prstGeom>
          <a:noFill/>
          <a:ln w="9525">
            <a:noFill/>
            <a:miter lim="800000"/>
            <a:headEnd/>
            <a:tailEnd/>
          </a:ln>
          <a:effectLst/>
        </p:spPr>
        <p:txBody>
          <a:bodyPr vert="horz" wrap="square" lIns="92534" tIns="46267" rIns="92534" bIns="4626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778875"/>
            <a:ext cx="3014663" cy="461963"/>
          </a:xfrm>
          <a:prstGeom prst="rect">
            <a:avLst/>
          </a:prstGeom>
          <a:noFill/>
          <a:ln w="9525">
            <a:noFill/>
            <a:miter lim="800000"/>
            <a:headEnd/>
            <a:tailEnd/>
          </a:ln>
          <a:effectLst/>
        </p:spPr>
        <p:txBody>
          <a:bodyPr vert="horz" wrap="square" lIns="92534" tIns="46267" rIns="92534" bIns="46267" numCol="1" anchor="b" anchorCtr="0" compatLnSpc="1">
            <a:prstTxWarp prst="textNoShape">
              <a:avLst/>
            </a:prstTxWarp>
          </a:bodyPr>
          <a:lstStyle>
            <a:lvl1pPr defTabSz="925513">
              <a:defRPr sz="1200">
                <a:latin typeface="Times New Roman" pitchFamily="18"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3940175" y="8778875"/>
            <a:ext cx="3014663" cy="461963"/>
          </a:xfrm>
          <a:prstGeom prst="rect">
            <a:avLst/>
          </a:prstGeom>
          <a:noFill/>
          <a:ln w="9525">
            <a:noFill/>
            <a:miter lim="800000"/>
            <a:headEnd/>
            <a:tailEnd/>
          </a:ln>
          <a:effectLst/>
        </p:spPr>
        <p:txBody>
          <a:bodyPr vert="horz" wrap="square" lIns="92534" tIns="46267" rIns="92534" bIns="46267" numCol="1" anchor="b" anchorCtr="0" compatLnSpc="1">
            <a:prstTxWarp prst="textNoShape">
              <a:avLst/>
            </a:prstTxWarp>
          </a:bodyPr>
          <a:lstStyle>
            <a:lvl1pPr algn="r" defTabSz="925513">
              <a:defRPr sz="1200"/>
            </a:lvl1pPr>
          </a:lstStyle>
          <a:p>
            <a:fld id="{7F3A18D2-A216-0541-A148-95A37CBF7DE1}" type="slidenum">
              <a:rPr lang="en-US" altLang="x-none"/>
              <a:pPr/>
              <a:t>‹#›</a:t>
            </a:fld>
            <a:endParaRPr lang="en-US" altLang="x-none"/>
          </a:p>
        </p:txBody>
      </p:sp>
    </p:spTree>
    <p:extLst>
      <p:ext uri="{BB962C8B-B14F-4D97-AF65-F5344CB8AC3E}">
        <p14:creationId xmlns:p14="http://schemas.microsoft.com/office/powerpoint/2010/main" val="1649991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BD2962A7-AD35-ED44-BF88-E8B3DBB5CBCD}" type="slidenum">
              <a:rPr lang="en-US" altLang="x-none" sz="1200"/>
              <a:pPr/>
              <a:t>1</a:t>
            </a:fld>
            <a:endParaRPr lang="en-US" altLang="x-none"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xfrm>
            <a:off x="695325" y="4389438"/>
            <a:ext cx="5564188" cy="4157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a:ln/>
        </p:spPr>
      </p:sp>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Applet for TCP fairness: http://media.pearsoncmg.com/aw/aw_kurose_network_4/applets/fairness/index.html</a:t>
            </a:r>
          </a:p>
          <a:p>
            <a:endParaRPr lang="en-US" altLang="x-none">
              <a:latin typeface="Times New Roman" charset="0"/>
              <a:ea typeface="ＭＳ Ｐゴシック" charset="-128"/>
            </a:endParaRPr>
          </a:p>
        </p:txBody>
      </p:sp>
      <p:sp>
        <p:nvSpPr>
          <p:cNvPr id="4" name="Slide Number Placeholder 3"/>
          <p:cNvSpPr>
            <a:spLocks noGrp="1"/>
          </p:cNvSpPr>
          <p:nvPr>
            <p:ph type="sldNum" sz="quarter" idx="5"/>
          </p:nvPr>
        </p:nvSpPr>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DA39437D-5E45-2344-A40D-304E4BAFD4B9}" type="slidenum">
              <a:rPr lang="en-US" altLang="x-none" sz="1200"/>
              <a:pPr/>
              <a:t>28</a:t>
            </a:fld>
            <a:endParaRPr lang="en-US" altLang="x-none"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FEF906B3-C8AC-4840-88D9-16D925795A43}" type="slidenum">
              <a:rPr lang="en-US" altLang="x-none" sz="1200"/>
              <a:pPr/>
              <a:t>29</a:t>
            </a:fld>
            <a:endParaRPr lang="en-US" altLang="x-none" sz="120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5B33D504-3F52-4246-9088-4645632E9B83}" type="slidenum">
              <a:rPr lang="en-US" altLang="x-none" sz="1200"/>
              <a:pPr/>
              <a:t>30</a:t>
            </a:fld>
            <a:endParaRPr lang="en-US" altLang="x-none" sz="120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b="1">
              <a:latin typeface="Times New Roman" charset="0"/>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9A7B5B76-28FC-9942-A964-8B6F6939B3A2}" type="slidenum">
              <a:rPr lang="en-US" altLang="x-none" sz="1200"/>
              <a:pPr/>
              <a:t>31</a:t>
            </a:fld>
            <a:endParaRPr lang="en-US" altLang="x-none" sz="120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9A7B5B76-28FC-9942-A964-8B6F6939B3A2}" type="slidenum">
              <a:rPr lang="en-US" altLang="x-none" sz="1200"/>
              <a:pPr/>
              <a:t>32</a:t>
            </a:fld>
            <a:endParaRPr lang="en-US" altLang="x-none" sz="120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804517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18AA2749-7D9C-DC4B-AD20-8A4CB74A34F9}" type="slidenum">
              <a:rPr lang="en-US" altLang="x-none" sz="1200"/>
              <a:pPr/>
              <a:t>33</a:t>
            </a:fld>
            <a:endParaRPr lang="en-US" altLang="x-none" sz="120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a:p>
          <a:p>
            <a:endParaRPr lang="en-US" altLang="x-none">
              <a:latin typeface="Times New Roman" charset="0"/>
              <a:ea typeface="ＭＳ Ｐゴシック" charset="-128"/>
            </a:endParaRPr>
          </a:p>
          <a:p>
            <a:endParaRPr lang="en-US" altLang="x-none">
              <a:latin typeface="Times New Roman" charset="0"/>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ECFF7598-A5E9-1842-BC90-0545E813443D}" type="slidenum">
              <a:rPr lang="en-US" altLang="x-none" sz="1200"/>
              <a:pPr/>
              <a:t>34</a:t>
            </a:fld>
            <a:endParaRPr lang="en-US" altLang="x-none" sz="120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
        <p:nvSpPr>
          <p:cNvPr id="4" name="Slide Number Placeholder 3"/>
          <p:cNvSpPr>
            <a:spLocks noGrp="1"/>
          </p:cNvSpPr>
          <p:nvPr>
            <p:ph type="sldNum" sz="quarter" idx="5"/>
          </p:nvPr>
        </p:nvSpPr>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31BECF57-6BA9-DE47-AC2D-55F2FA70EC22}" type="slidenum">
              <a:rPr lang="en-US" altLang="x-none" sz="1200"/>
              <a:pPr/>
              <a:t>36</a:t>
            </a:fld>
            <a:endParaRPr lang="en-US" altLang="x-none"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
        <p:nvSpPr>
          <p:cNvPr id="4" name="Slide Number Placeholder 3"/>
          <p:cNvSpPr>
            <a:spLocks noGrp="1"/>
          </p:cNvSpPr>
          <p:nvPr>
            <p:ph type="sldNum" sz="quarter" idx="5"/>
          </p:nvPr>
        </p:nvSpPr>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31BECF57-6BA9-DE47-AC2D-55F2FA70EC22}" type="slidenum">
              <a:rPr lang="en-US" altLang="x-none" sz="1200"/>
              <a:pPr/>
              <a:t>37</a:t>
            </a:fld>
            <a:endParaRPr lang="en-US" altLang="x-none" sz="1200"/>
          </a:p>
        </p:txBody>
      </p:sp>
    </p:spTree>
    <p:extLst>
      <p:ext uri="{BB962C8B-B14F-4D97-AF65-F5344CB8AC3E}">
        <p14:creationId xmlns:p14="http://schemas.microsoft.com/office/powerpoint/2010/main" val="894779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1178017B-5504-C549-8302-C8B63EE881F6}" type="slidenum">
              <a:rPr lang="en-US" altLang="x-none" sz="1200"/>
              <a:pPr/>
              <a:t>38</a:t>
            </a:fld>
            <a:endParaRPr lang="en-US" altLang="x-none" sz="120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Why single timer? Timers are expensive especially for high speed links.</a:t>
            </a: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40319D54-9B5F-8B4B-8FDE-BC7E9D6DFE9C}" type="slidenum">
              <a:rPr lang="en-US" altLang="x-none" sz="1200"/>
              <a:pPr/>
              <a:t>10</a:t>
            </a:fld>
            <a:endParaRPr lang="en-US" altLang="x-none"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charset="0"/>
                <a:ea typeface="ＭＳ Ｐゴシック" charset="-128"/>
              </a:defRPr>
            </a:lvl1pPr>
            <a:lvl2pPr marL="742950" indent="-285750" defTabSz="923925">
              <a:defRPr sz="2400">
                <a:solidFill>
                  <a:schemeClr val="tx1"/>
                </a:solidFill>
                <a:latin typeface="Times New Roman" charset="0"/>
                <a:ea typeface="ＭＳ Ｐゴシック" charset="-128"/>
              </a:defRPr>
            </a:lvl2pPr>
            <a:lvl3pPr marL="1143000" indent="-228600" defTabSz="923925">
              <a:defRPr sz="2400">
                <a:solidFill>
                  <a:schemeClr val="tx1"/>
                </a:solidFill>
                <a:latin typeface="Times New Roman" charset="0"/>
                <a:ea typeface="ＭＳ Ｐゴシック" charset="-128"/>
              </a:defRPr>
            </a:lvl3pPr>
            <a:lvl4pPr marL="1600200" indent="-228600" defTabSz="923925">
              <a:defRPr sz="2400">
                <a:solidFill>
                  <a:schemeClr val="tx1"/>
                </a:solidFill>
                <a:latin typeface="Times New Roman" charset="0"/>
                <a:ea typeface="ＭＳ Ｐゴシック" charset="-128"/>
              </a:defRPr>
            </a:lvl4pPr>
            <a:lvl5pPr marL="2057400" indent="-228600" defTabSz="923925">
              <a:defRPr sz="2400">
                <a:solidFill>
                  <a:schemeClr val="tx1"/>
                </a:solidFill>
                <a:latin typeface="Times New Roman" charset="0"/>
                <a:ea typeface="ＭＳ Ｐゴシック" charset="-128"/>
              </a:defRPr>
            </a:lvl5pPr>
            <a:lvl6pPr marL="2514600" indent="-228600" defTabSz="923925"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3925"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3925"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3925" eaLnBrk="0" fontAlgn="base" hangingPunct="0">
              <a:spcBef>
                <a:spcPct val="0"/>
              </a:spcBef>
              <a:spcAft>
                <a:spcPct val="0"/>
              </a:spcAft>
              <a:defRPr sz="2400">
                <a:solidFill>
                  <a:schemeClr val="tx1"/>
                </a:solidFill>
                <a:latin typeface="Times New Roman" charset="0"/>
                <a:ea typeface="ＭＳ Ｐゴシック" charset="-128"/>
              </a:defRPr>
            </a:lvl9pPr>
          </a:lstStyle>
          <a:p>
            <a:fld id="{EF32CFE0-E025-C041-B3EB-8DC12A1DCA89}" type="slidenum">
              <a:rPr lang="en-US" altLang="x-none" sz="1200"/>
              <a:pPr/>
              <a:t>41</a:t>
            </a:fld>
            <a:endParaRPr lang="en-US" altLang="x-none" sz="120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charset="0"/>
                <a:ea typeface="ＭＳ Ｐゴシック" charset="-128"/>
              </a:defRPr>
            </a:lvl1pPr>
            <a:lvl2pPr marL="742950" indent="-285750" defTabSz="923925">
              <a:defRPr sz="2400">
                <a:solidFill>
                  <a:schemeClr val="tx1"/>
                </a:solidFill>
                <a:latin typeface="Times New Roman" charset="0"/>
                <a:ea typeface="ＭＳ Ｐゴシック" charset="-128"/>
              </a:defRPr>
            </a:lvl2pPr>
            <a:lvl3pPr marL="1143000" indent="-228600" defTabSz="923925">
              <a:defRPr sz="2400">
                <a:solidFill>
                  <a:schemeClr val="tx1"/>
                </a:solidFill>
                <a:latin typeface="Times New Roman" charset="0"/>
                <a:ea typeface="ＭＳ Ｐゴシック" charset="-128"/>
              </a:defRPr>
            </a:lvl3pPr>
            <a:lvl4pPr marL="1600200" indent="-228600" defTabSz="923925">
              <a:defRPr sz="2400">
                <a:solidFill>
                  <a:schemeClr val="tx1"/>
                </a:solidFill>
                <a:latin typeface="Times New Roman" charset="0"/>
                <a:ea typeface="ＭＳ Ｐゴシック" charset="-128"/>
              </a:defRPr>
            </a:lvl4pPr>
            <a:lvl5pPr marL="2057400" indent="-228600" defTabSz="923925">
              <a:defRPr sz="2400">
                <a:solidFill>
                  <a:schemeClr val="tx1"/>
                </a:solidFill>
                <a:latin typeface="Times New Roman" charset="0"/>
                <a:ea typeface="ＭＳ Ｐゴシック" charset="-128"/>
              </a:defRPr>
            </a:lvl5pPr>
            <a:lvl6pPr marL="2514600" indent="-228600" defTabSz="923925"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3925"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3925"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3925" eaLnBrk="0" fontAlgn="base" hangingPunct="0">
              <a:spcBef>
                <a:spcPct val="0"/>
              </a:spcBef>
              <a:spcAft>
                <a:spcPct val="0"/>
              </a:spcAft>
              <a:defRPr sz="2400">
                <a:solidFill>
                  <a:schemeClr val="tx1"/>
                </a:solidFill>
                <a:latin typeface="Times New Roman" charset="0"/>
                <a:ea typeface="ＭＳ Ｐゴシック" charset="-128"/>
              </a:defRPr>
            </a:lvl9pPr>
          </a:lstStyle>
          <a:p>
            <a:fld id="{F6F34701-DF82-2941-996A-9375EE9E30E0}" type="slidenum">
              <a:rPr lang="en-US" altLang="x-none" sz="1200"/>
              <a:pPr/>
              <a:t>42</a:t>
            </a:fld>
            <a:endParaRPr lang="en-US" altLang="x-none" sz="120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Times New Roman" charset="0"/>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charset="0"/>
                <a:ea typeface="ＭＳ Ｐゴシック" charset="-128"/>
              </a:defRPr>
            </a:lvl1pPr>
            <a:lvl2pPr marL="742950" indent="-285750" defTabSz="923925">
              <a:defRPr sz="2400">
                <a:solidFill>
                  <a:schemeClr val="tx1"/>
                </a:solidFill>
                <a:latin typeface="Times New Roman" charset="0"/>
                <a:ea typeface="ＭＳ Ｐゴシック" charset="-128"/>
              </a:defRPr>
            </a:lvl2pPr>
            <a:lvl3pPr marL="1143000" indent="-228600" defTabSz="923925">
              <a:defRPr sz="2400">
                <a:solidFill>
                  <a:schemeClr val="tx1"/>
                </a:solidFill>
                <a:latin typeface="Times New Roman" charset="0"/>
                <a:ea typeface="ＭＳ Ｐゴシック" charset="-128"/>
              </a:defRPr>
            </a:lvl3pPr>
            <a:lvl4pPr marL="1600200" indent="-228600" defTabSz="923925">
              <a:defRPr sz="2400">
                <a:solidFill>
                  <a:schemeClr val="tx1"/>
                </a:solidFill>
                <a:latin typeface="Times New Roman" charset="0"/>
                <a:ea typeface="ＭＳ Ｐゴシック" charset="-128"/>
              </a:defRPr>
            </a:lvl4pPr>
            <a:lvl5pPr marL="2057400" indent="-228600" defTabSz="923925">
              <a:defRPr sz="2400">
                <a:solidFill>
                  <a:schemeClr val="tx1"/>
                </a:solidFill>
                <a:latin typeface="Times New Roman" charset="0"/>
                <a:ea typeface="ＭＳ Ｐゴシック" charset="-128"/>
              </a:defRPr>
            </a:lvl5pPr>
            <a:lvl6pPr marL="2514600" indent="-228600" defTabSz="923925"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3925"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3925"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3925" eaLnBrk="0" fontAlgn="base" hangingPunct="0">
              <a:spcBef>
                <a:spcPct val="0"/>
              </a:spcBef>
              <a:spcAft>
                <a:spcPct val="0"/>
              </a:spcAft>
              <a:defRPr sz="2400">
                <a:solidFill>
                  <a:schemeClr val="tx1"/>
                </a:solidFill>
                <a:latin typeface="Times New Roman" charset="0"/>
                <a:ea typeface="ＭＳ Ｐゴシック" charset="-128"/>
              </a:defRPr>
            </a:lvl9pPr>
          </a:lstStyle>
          <a:p>
            <a:fld id="{F6F34701-DF82-2941-996A-9375EE9E30E0}" type="slidenum">
              <a:rPr lang="en-US" altLang="x-none" sz="1200"/>
              <a:pPr/>
              <a:t>43</a:t>
            </a:fld>
            <a:endParaRPr lang="en-US" altLang="x-none" sz="120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FEC: forward error correction. It adds R redundant packets to N original packet such that any received N packets out of N+R packets can be used to recoverthe whole data.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charset="0"/>
                <a:ea typeface="ＭＳ Ｐゴシック" charset="-128"/>
              </a:defRPr>
            </a:lvl1pPr>
            <a:lvl2pPr marL="742950" indent="-285750" defTabSz="923925">
              <a:defRPr sz="2400">
                <a:solidFill>
                  <a:schemeClr val="tx1"/>
                </a:solidFill>
                <a:latin typeface="Times New Roman" charset="0"/>
                <a:ea typeface="ＭＳ Ｐゴシック" charset="-128"/>
              </a:defRPr>
            </a:lvl2pPr>
            <a:lvl3pPr marL="1143000" indent="-228600" defTabSz="923925">
              <a:defRPr sz="2400">
                <a:solidFill>
                  <a:schemeClr val="tx1"/>
                </a:solidFill>
                <a:latin typeface="Times New Roman" charset="0"/>
                <a:ea typeface="ＭＳ Ｐゴシック" charset="-128"/>
              </a:defRPr>
            </a:lvl3pPr>
            <a:lvl4pPr marL="1600200" indent="-228600" defTabSz="923925">
              <a:defRPr sz="2400">
                <a:solidFill>
                  <a:schemeClr val="tx1"/>
                </a:solidFill>
                <a:latin typeface="Times New Roman" charset="0"/>
                <a:ea typeface="ＭＳ Ｐゴシック" charset="-128"/>
              </a:defRPr>
            </a:lvl4pPr>
            <a:lvl5pPr marL="2057400" indent="-228600" defTabSz="923925">
              <a:defRPr sz="2400">
                <a:solidFill>
                  <a:schemeClr val="tx1"/>
                </a:solidFill>
                <a:latin typeface="Times New Roman" charset="0"/>
                <a:ea typeface="ＭＳ Ｐゴシック" charset="-128"/>
              </a:defRPr>
            </a:lvl5pPr>
            <a:lvl6pPr marL="2514600" indent="-228600" defTabSz="923925"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3925"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3925"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3925" eaLnBrk="0" fontAlgn="base" hangingPunct="0">
              <a:spcBef>
                <a:spcPct val="0"/>
              </a:spcBef>
              <a:spcAft>
                <a:spcPct val="0"/>
              </a:spcAft>
              <a:defRPr sz="2400">
                <a:solidFill>
                  <a:schemeClr val="tx1"/>
                </a:solidFill>
                <a:latin typeface="Times New Roman" charset="0"/>
                <a:ea typeface="ＭＳ Ｐゴシック" charset="-128"/>
              </a:defRPr>
            </a:lvl9pPr>
          </a:lstStyle>
          <a:p>
            <a:fld id="{F6F34701-DF82-2941-996A-9375EE9E30E0}" type="slidenum">
              <a:rPr lang="en-US" altLang="x-none" sz="1200"/>
              <a:pPr/>
              <a:t>44</a:t>
            </a:fld>
            <a:endParaRPr lang="en-US" altLang="x-none" sz="120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dirty="0">
                <a:latin typeface="Times New Roman" charset="0"/>
                <a:ea typeface="ＭＳ Ｐゴシック" charset="-128"/>
              </a:rPr>
              <a:t>FEC: forward error correction. It adds R redundant packets to N original packet such that any received N packets out of N+R packets can be used to </a:t>
            </a:r>
            <a:r>
              <a:rPr lang="en-US" altLang="x-none" dirty="0" err="1">
                <a:latin typeface="Times New Roman" charset="0"/>
                <a:ea typeface="ＭＳ Ｐゴシック" charset="-128"/>
              </a:rPr>
              <a:t>recoverthe</a:t>
            </a:r>
            <a:r>
              <a:rPr lang="en-US" altLang="x-none" dirty="0">
                <a:latin typeface="Times New Roman" charset="0"/>
                <a:ea typeface="ＭＳ Ｐゴシック" charset="-128"/>
              </a:rPr>
              <a:t> whole data.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Times New Roman" charset="0"/>
                <a:ea typeface="ＭＳ Ｐゴシック" charset="-128"/>
              </a:defRPr>
            </a:lvl1pPr>
            <a:lvl2pPr marL="742950" indent="-285750" defTabSz="923925">
              <a:defRPr sz="2400">
                <a:solidFill>
                  <a:schemeClr val="tx1"/>
                </a:solidFill>
                <a:latin typeface="Times New Roman" charset="0"/>
                <a:ea typeface="ＭＳ Ｐゴシック" charset="-128"/>
              </a:defRPr>
            </a:lvl2pPr>
            <a:lvl3pPr marL="1143000" indent="-228600" defTabSz="923925">
              <a:defRPr sz="2400">
                <a:solidFill>
                  <a:schemeClr val="tx1"/>
                </a:solidFill>
                <a:latin typeface="Times New Roman" charset="0"/>
                <a:ea typeface="ＭＳ Ｐゴシック" charset="-128"/>
              </a:defRPr>
            </a:lvl3pPr>
            <a:lvl4pPr marL="1600200" indent="-228600" defTabSz="923925">
              <a:defRPr sz="2400">
                <a:solidFill>
                  <a:schemeClr val="tx1"/>
                </a:solidFill>
                <a:latin typeface="Times New Roman" charset="0"/>
                <a:ea typeface="ＭＳ Ｐゴシック" charset="-128"/>
              </a:defRPr>
            </a:lvl4pPr>
            <a:lvl5pPr marL="2057400" indent="-228600" defTabSz="923925">
              <a:defRPr sz="2400">
                <a:solidFill>
                  <a:schemeClr val="tx1"/>
                </a:solidFill>
                <a:latin typeface="Times New Roman" charset="0"/>
                <a:ea typeface="ＭＳ Ｐゴシック" charset="-128"/>
              </a:defRPr>
            </a:lvl5pPr>
            <a:lvl6pPr marL="2514600" indent="-228600" defTabSz="923925"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3925"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3925"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3925" eaLnBrk="0" fontAlgn="base" hangingPunct="0">
              <a:spcBef>
                <a:spcPct val="0"/>
              </a:spcBef>
              <a:spcAft>
                <a:spcPct val="0"/>
              </a:spcAft>
              <a:defRPr sz="2400">
                <a:solidFill>
                  <a:schemeClr val="tx1"/>
                </a:solidFill>
                <a:latin typeface="Times New Roman" charset="0"/>
                <a:ea typeface="ＭＳ Ｐゴシック" charset="-128"/>
              </a:defRPr>
            </a:lvl9pPr>
          </a:lstStyle>
          <a:p>
            <a:fld id="{F6F34701-DF82-2941-996A-9375EE9E30E0}" type="slidenum">
              <a:rPr lang="en-US" altLang="x-none" sz="1200"/>
              <a:pPr/>
              <a:t>48</a:t>
            </a:fld>
            <a:endParaRPr lang="en-US" altLang="x-none" sz="120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Times New Roman" charset="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
        <p:nvSpPr>
          <p:cNvPr id="808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9A90B407-6C03-5943-AA74-12C05E513BB0}" type="slidenum">
              <a:rPr lang="en-US" altLang="x-none" sz="1200"/>
              <a:pPr/>
              <a:t>50</a:t>
            </a:fld>
            <a:endParaRPr lang="en-US" altLang="x-none"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E3CC852B-86B1-454C-9CA1-9DB67DBE5261}" type="slidenum">
              <a:rPr lang="en-US" altLang="x-none" sz="1200"/>
              <a:pPr/>
              <a:t>11</a:t>
            </a:fld>
            <a:endParaRPr lang="en-US" altLang="x-none" sz="1200"/>
          </a:p>
        </p:txBody>
      </p:sp>
      <p:sp>
        <p:nvSpPr>
          <p:cNvPr id="31746" name="Rectangle 2"/>
          <p:cNvSpPr>
            <a:spLocks noGrp="1" noRot="1" noChangeAspect="1" noChangeArrowheads="1" noTextEdit="1"/>
          </p:cNvSpPr>
          <p:nvPr>
            <p:ph type="sldImg"/>
          </p:nvPr>
        </p:nvSpPr>
        <p:spPr>
          <a:xfrm>
            <a:off x="1166813" y="692150"/>
            <a:ext cx="4621212" cy="3465513"/>
          </a:xfrm>
          <a:ln/>
        </p:spPr>
      </p:sp>
      <p:sp>
        <p:nvSpPr>
          <p:cNvPr id="31747" name="Rectangle 3"/>
          <p:cNvSpPr>
            <a:spLocks noGrp="1" noChangeArrowheads="1"/>
          </p:cNvSpPr>
          <p:nvPr>
            <p:ph type="body" idx="1"/>
          </p:nvPr>
        </p:nvSpPr>
        <p:spPr>
          <a:xfrm>
            <a:off x="927100" y="4389438"/>
            <a:ext cx="5100638" cy="4159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Arial Rounded MT Bold" charset="0"/>
                <a:ea typeface="ＭＳ Ｐゴシック" charset="-128"/>
              </a:rPr>
              <a:t>0.125 =1/8  </a:t>
            </a:r>
            <a:r>
              <a:rPr lang="en-US" altLang="x-none">
                <a:latin typeface="Arial Rounded MT Bold" charset="0"/>
                <a:ea typeface="ＭＳ Ｐゴシック" charset="-128"/>
                <a:sym typeface="Wingdings" charset="2"/>
              </a:rPr>
              <a:t> </a:t>
            </a:r>
            <a:r>
              <a:rPr lang="en-US" altLang="x-none">
                <a:latin typeface="Arial Rounded MT Bold" charset="0"/>
                <a:ea typeface="ＭＳ Ｐゴシック" charset="-128"/>
              </a:rPr>
              <a:t> </a:t>
            </a:r>
            <a:r>
              <a:rPr lang="en-US" altLang="x-none">
                <a:latin typeface="Arial Rounded MT Bold" charset="0"/>
                <a:ea typeface="ＭＳ Ｐゴシック" charset="-128"/>
                <a:sym typeface="Wingdings" charset="2"/>
              </a:rPr>
              <a:t>shift left operation </a:t>
            </a:r>
            <a:endParaRPr lang="en-US" altLang="x-none">
              <a:latin typeface="Arial Rounded MT Bold" charset="0"/>
              <a:ea typeface="ＭＳ Ｐゴシック" charset="-128"/>
            </a:endParaRPr>
          </a:p>
          <a:p>
            <a:endParaRPr lang="en-US" altLang="x-none">
              <a:latin typeface="Times New Roman" charset="0"/>
              <a:ea typeface="ＭＳ Ｐゴシック" charset="-128"/>
            </a:endParaRPr>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5D8A88E6-453B-A349-8E63-3D7783BFC85C}" type="slidenum">
              <a:rPr lang="en-US" altLang="x-none" sz="1200"/>
              <a:pPr/>
              <a:t>13</a:t>
            </a:fld>
            <a:endParaRPr lang="en-US" altLang="x-none"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b="1">
                <a:latin typeface="Courier New" charset="0"/>
                <a:ea typeface="ＭＳ Ｐゴシック" charset="-128"/>
              </a:rPr>
              <a:t> </a:t>
            </a:r>
            <a:r>
              <a:rPr lang="en-US" altLang="x-none" b="1">
                <a:latin typeface="Courier New" charset="0"/>
                <a:ea typeface="ＭＳ Ｐゴシック" charset="-128"/>
                <a:sym typeface="Symbol" charset="2"/>
              </a:rPr>
              <a:t>  = 0.25 = ¼ </a:t>
            </a:r>
            <a:r>
              <a:rPr lang="en-US" altLang="x-none" b="1">
                <a:latin typeface="Courier New" charset="0"/>
                <a:ea typeface="ＭＳ Ｐゴシック" charset="-128"/>
                <a:sym typeface="Wingdings" charset="2"/>
              </a:rPr>
              <a:t> </a:t>
            </a:r>
            <a:r>
              <a:rPr lang="en-US" altLang="x-none" b="1">
                <a:latin typeface="Courier New" charset="0"/>
                <a:ea typeface="ＭＳ Ｐゴシック" charset="-128"/>
                <a:sym typeface="Symbol" charset="2"/>
              </a:rPr>
              <a:t>efficient computation. </a:t>
            </a:r>
          </a:p>
          <a:p>
            <a:endParaRPr lang="en-US" altLang="x-none" b="1">
              <a:latin typeface="Courier New" charset="0"/>
              <a:ea typeface="ＭＳ Ｐゴシック" charset="-128"/>
              <a:sym typeface="Symbol" charset="2"/>
            </a:endParaRPr>
          </a:p>
          <a:p>
            <a:r>
              <a:rPr lang="en-US" altLang="x-none" b="1">
                <a:latin typeface="Courier New" charset="0"/>
                <a:ea typeface="ＭＳ Ｐゴシック" charset="-128"/>
                <a:sym typeface="Symbol" charset="2"/>
              </a:rPr>
              <a:t>Why not use Standard Deviation instead of the above formula? SD is robust and known in statitics. Again because of efficient computation. SD needs square root and float point operations. But the DevRTT is implemented all in efficient  integer operations</a:t>
            </a:r>
            <a:endParaRPr lang="en-US" altLang="x-none">
              <a:latin typeface="Times New Roman" charset="0"/>
              <a:ea typeface="ＭＳ Ｐゴシック" charset="-128"/>
            </a:endParaRPr>
          </a:p>
        </p:txBody>
      </p:sp>
      <p:sp>
        <p:nvSpPr>
          <p:cNvPr id="4" name="Slide Number Placeholder 3"/>
          <p:cNvSpPr>
            <a:spLocks noGrp="1"/>
          </p:cNvSpPr>
          <p:nvPr>
            <p:ph type="sldNum" sz="quarter" idx="5"/>
          </p:nvPr>
        </p:nvSpPr>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D3986E9B-1917-E24A-9006-04EC40228B73}" type="slidenum">
              <a:rPr lang="en-US" altLang="x-none" sz="1200"/>
              <a:pPr/>
              <a:t>15</a:t>
            </a:fld>
            <a:endParaRPr lang="en-US" altLang="x-none"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E87EA419-C2CE-D543-BF32-ED8161F77A63}" type="slidenum">
              <a:rPr lang="en-US" altLang="x-none" sz="1200"/>
              <a:pPr/>
              <a:t>16</a:t>
            </a:fld>
            <a:endParaRPr lang="en-US" altLang="x-none"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a:latin typeface="Times New Roman" charset="0"/>
              <a:ea typeface="ＭＳ Ｐゴシック" charset="-128"/>
            </a:endParaRPr>
          </a:p>
          <a:p>
            <a:endParaRPr lang="en-US" altLang="x-none">
              <a:latin typeface="Times New Roman" charset="0"/>
              <a:ea typeface="ＭＳ Ｐゴシック" charset="-128"/>
            </a:endParaRPr>
          </a:p>
        </p:txBody>
      </p:sp>
      <p:sp>
        <p:nvSpPr>
          <p:cNvPr id="4" name="Slide Number Placeholder 3"/>
          <p:cNvSpPr>
            <a:spLocks noGrp="1"/>
          </p:cNvSpPr>
          <p:nvPr>
            <p:ph type="sldNum" sz="quarter" idx="5"/>
          </p:nvPr>
        </p:nvSpPr>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F9E29BC8-4708-174D-BC5E-A524EFF3A8CB}" type="slidenum">
              <a:rPr lang="en-US" altLang="x-none" sz="1200"/>
              <a:pPr/>
              <a:t>20</a:t>
            </a:fld>
            <a:endParaRPr lang="en-US" altLang="x-none"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Times New Roman" charset="0"/>
              <a:ea typeface="ＭＳ Ｐゴシック" charset="-128"/>
            </a:endParaRPr>
          </a:p>
        </p:txBody>
      </p:sp>
      <p:sp>
        <p:nvSpPr>
          <p:cNvPr id="4" name="Slide Number Placeholder 3"/>
          <p:cNvSpPr>
            <a:spLocks noGrp="1"/>
          </p:cNvSpPr>
          <p:nvPr>
            <p:ph type="sldNum" sz="quarter" idx="5"/>
          </p:nvPr>
        </p:nvSpPr>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5B434875-3B01-9E4F-8DF6-5A3F18CA7A64}" type="slidenum">
              <a:rPr lang="en-US" altLang="x-none" sz="1200"/>
              <a:pPr/>
              <a:t>21</a:t>
            </a:fld>
            <a:endParaRPr lang="en-US" altLang="x-none"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defRPr sz="2400">
                <a:solidFill>
                  <a:schemeClr val="tx1"/>
                </a:solidFill>
                <a:latin typeface="Times New Roman" charset="0"/>
                <a:ea typeface="ＭＳ Ｐゴシック" charset="-128"/>
              </a:defRPr>
            </a:lvl1pPr>
            <a:lvl2pPr marL="742950" indent="-285750" defTabSz="925513">
              <a:defRPr sz="2400">
                <a:solidFill>
                  <a:schemeClr val="tx1"/>
                </a:solidFill>
                <a:latin typeface="Times New Roman" charset="0"/>
                <a:ea typeface="ＭＳ Ｐゴシック" charset="-128"/>
              </a:defRPr>
            </a:lvl2pPr>
            <a:lvl3pPr marL="1143000" indent="-228600" defTabSz="925513">
              <a:defRPr sz="2400">
                <a:solidFill>
                  <a:schemeClr val="tx1"/>
                </a:solidFill>
                <a:latin typeface="Times New Roman" charset="0"/>
                <a:ea typeface="ＭＳ Ｐゴシック" charset="-128"/>
              </a:defRPr>
            </a:lvl3pPr>
            <a:lvl4pPr marL="1600200" indent="-228600" defTabSz="925513">
              <a:defRPr sz="2400">
                <a:solidFill>
                  <a:schemeClr val="tx1"/>
                </a:solidFill>
                <a:latin typeface="Times New Roman" charset="0"/>
                <a:ea typeface="ＭＳ Ｐゴシック" charset="-128"/>
              </a:defRPr>
            </a:lvl4pPr>
            <a:lvl5pPr marL="2057400" indent="-228600" defTabSz="925513">
              <a:defRPr sz="2400">
                <a:solidFill>
                  <a:schemeClr val="tx1"/>
                </a:solidFill>
                <a:latin typeface="Times New Roman" charset="0"/>
                <a:ea typeface="ＭＳ Ｐゴシック" charset="-128"/>
              </a:defRPr>
            </a:lvl5pPr>
            <a:lvl6pPr marL="2514600" indent="-228600" defTabSz="9255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255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255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25513" eaLnBrk="0" fontAlgn="base" hangingPunct="0">
              <a:spcBef>
                <a:spcPct val="0"/>
              </a:spcBef>
              <a:spcAft>
                <a:spcPct val="0"/>
              </a:spcAft>
              <a:defRPr sz="2400">
                <a:solidFill>
                  <a:schemeClr val="tx1"/>
                </a:solidFill>
                <a:latin typeface="Times New Roman" charset="0"/>
                <a:ea typeface="ＭＳ Ｐゴシック" charset="-128"/>
              </a:defRPr>
            </a:lvl9pPr>
          </a:lstStyle>
          <a:p>
            <a:fld id="{067D7513-7B5C-184B-9F86-3C0CF5C59666}" type="slidenum">
              <a:rPr lang="en-US" altLang="x-none" sz="1200"/>
              <a:pPr/>
              <a:t>23</a:t>
            </a:fld>
            <a:endParaRPr lang="en-US" altLang="x-none" sz="1200"/>
          </a:p>
        </p:txBody>
      </p:sp>
      <p:sp>
        <p:nvSpPr>
          <p:cNvPr id="50178" name="Rectangle 2"/>
          <p:cNvSpPr>
            <a:spLocks noGrp="1" noRot="1" noChangeAspect="1" noChangeArrowheads="1" noTextEdit="1"/>
          </p:cNvSpPr>
          <p:nvPr>
            <p:ph type="sldImg"/>
          </p:nvPr>
        </p:nvSpPr>
        <p:spPr>
          <a:xfrm>
            <a:off x="1166813" y="692150"/>
            <a:ext cx="4621212" cy="3465513"/>
          </a:xfrm>
          <a:ln/>
        </p:spPr>
      </p:sp>
      <p:sp>
        <p:nvSpPr>
          <p:cNvPr id="50179" name="Rectangle 3"/>
          <p:cNvSpPr>
            <a:spLocks noGrp="1" noChangeArrowheads="1"/>
          </p:cNvSpPr>
          <p:nvPr>
            <p:ph type="body" idx="1"/>
          </p:nvPr>
        </p:nvSpPr>
        <p:spPr>
          <a:xfrm>
            <a:off x="927100" y="4389438"/>
            <a:ext cx="5100638" cy="4159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Why do we increase for each ACK not the whole RTT? So that we do not need to keep track of when RTT starts and ends. TCP is usually referred to as </a:t>
            </a:r>
            <a:r>
              <a:rPr lang="en-US" altLang="en-US">
                <a:latin typeface="Times New Roman" charset="0"/>
                <a:ea typeface="ＭＳ Ｐゴシック" charset="-128"/>
              </a:rPr>
              <a:t>“</a:t>
            </a:r>
            <a:r>
              <a:rPr lang="en-US" altLang="x-none">
                <a:latin typeface="Times New Roman" charset="0"/>
                <a:ea typeface="ＭＳ Ｐゴシック" charset="-128"/>
              </a:rPr>
              <a:t>self clocking</a:t>
            </a:r>
            <a:r>
              <a:rPr lang="en-US" altLang="en-US">
                <a:latin typeface="Times New Roman" charset="0"/>
                <a:ea typeface="ＭＳ Ｐゴシック" charset="-128"/>
              </a:rPr>
              <a:t>”</a:t>
            </a:r>
            <a:r>
              <a:rPr lang="en-US" altLang="x-none">
                <a:latin typeface="Times New Roman" charset="0"/>
                <a:ea typeface="ＭＳ Ｐゴシック" charset="-128"/>
              </a:rPr>
              <a:t> protocol, which means it regulates the transmission of segments by itself—no need for external triggers.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864B694-B2BC-514E-82FE-CC92F84C2187}" type="slidenum">
              <a:rPr lang="en-US" altLang="x-none"/>
              <a:pPr/>
              <a:t>‹#›</a:t>
            </a:fld>
            <a:endParaRPr lang="en-US" altLang="x-none"/>
          </a:p>
        </p:txBody>
      </p:sp>
    </p:spTree>
    <p:extLst>
      <p:ext uri="{BB962C8B-B14F-4D97-AF65-F5344CB8AC3E}">
        <p14:creationId xmlns:p14="http://schemas.microsoft.com/office/powerpoint/2010/main" val="74219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86DEF63-A182-1F49-983B-2CDE26916C40}" type="slidenum">
              <a:rPr lang="en-US" altLang="x-none"/>
              <a:pPr/>
              <a:t>‹#›</a:t>
            </a:fld>
            <a:endParaRPr lang="en-US" altLang="x-none"/>
          </a:p>
        </p:txBody>
      </p:sp>
    </p:spTree>
    <p:extLst>
      <p:ext uri="{BB962C8B-B14F-4D97-AF65-F5344CB8AC3E}">
        <p14:creationId xmlns:p14="http://schemas.microsoft.com/office/powerpoint/2010/main" val="64215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138113"/>
            <a:ext cx="1943100" cy="6110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138113"/>
            <a:ext cx="5676900" cy="6110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3A4B16F-BEDC-7049-9542-3DD0AA9AD8FF}" type="slidenum">
              <a:rPr lang="en-US" altLang="x-none"/>
              <a:pPr/>
              <a:t>‹#›</a:t>
            </a:fld>
            <a:endParaRPr lang="en-US" altLang="x-none"/>
          </a:p>
        </p:txBody>
      </p:sp>
    </p:spTree>
    <p:extLst>
      <p:ext uri="{BB962C8B-B14F-4D97-AF65-F5344CB8AC3E}">
        <p14:creationId xmlns:p14="http://schemas.microsoft.com/office/powerpoint/2010/main" val="1633658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Transport</a:t>
            </a:r>
            <a:r>
              <a:rPr lang="en-US" sz="1400">
                <a:solidFill>
                  <a:srgbClr val="000000"/>
                </a:solidFill>
              </a:rPr>
              <a:t> </a:t>
            </a:r>
            <a:r>
              <a:rPr lang="en-US">
                <a:solidFill>
                  <a:srgbClr val="000000"/>
                </a:solidFill>
              </a:rPr>
              <a:t>Layer</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3-</a:t>
            </a:r>
            <a:fld id="{9BFA41B8-869B-C043-83D6-0B47ED55CBA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2013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Transport</a:t>
            </a:r>
            <a:r>
              <a:rPr lang="en-US" sz="1400">
                <a:solidFill>
                  <a:srgbClr val="000000"/>
                </a:solidFill>
              </a:rPr>
              <a:t> </a:t>
            </a:r>
            <a:r>
              <a:rPr lang="en-US">
                <a:solidFill>
                  <a:srgbClr val="000000"/>
                </a:solidFill>
              </a:rPr>
              <a:t>Layer</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3-</a:t>
            </a:r>
            <a:fld id="{E0E098E8-00B1-2F48-8916-893841F038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7718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Transport</a:t>
            </a:r>
            <a:r>
              <a:rPr lang="en-US" sz="1400">
                <a:solidFill>
                  <a:srgbClr val="000000"/>
                </a:solidFill>
              </a:rPr>
              <a:t> </a:t>
            </a:r>
            <a:r>
              <a:rPr lang="en-US">
                <a:solidFill>
                  <a:srgbClr val="000000"/>
                </a:solidFill>
              </a:rPr>
              <a:t>Layer</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3-</a:t>
            </a:r>
            <a:fld id="{163DAC3B-06CF-B94E-B2D0-F89BFBF3A89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96434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Transport</a:t>
            </a:r>
            <a:r>
              <a:rPr lang="en-US" sz="1400">
                <a:solidFill>
                  <a:srgbClr val="000000"/>
                </a:solidFill>
              </a:rPr>
              <a:t> </a:t>
            </a:r>
            <a:r>
              <a:rPr lang="en-US">
                <a:solidFill>
                  <a:srgbClr val="000000"/>
                </a:solidFill>
              </a:rPr>
              <a:t>Layer</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3-</a:t>
            </a:r>
            <a:fld id="{872AA974-1425-4B4A-A90D-F9C2948262B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00646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Transport</a:t>
            </a:r>
            <a:r>
              <a:rPr lang="en-US" sz="1400">
                <a:solidFill>
                  <a:srgbClr val="000000"/>
                </a:solidFill>
              </a:rPr>
              <a:t> </a:t>
            </a:r>
            <a:r>
              <a:rPr lang="en-US">
                <a:solidFill>
                  <a:srgbClr val="000000"/>
                </a:solidFill>
              </a:rPr>
              <a:t>Layer</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3-</a:t>
            </a:r>
            <a:fld id="{5ED82F3A-5DDB-1E43-8E03-A51A40310C8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7899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Transport</a:t>
            </a:r>
            <a:r>
              <a:rPr lang="en-US" sz="1400">
                <a:solidFill>
                  <a:srgbClr val="000000"/>
                </a:solidFill>
              </a:rPr>
              <a:t> </a:t>
            </a:r>
            <a:r>
              <a:rPr lang="en-US">
                <a:solidFill>
                  <a:srgbClr val="000000"/>
                </a:solidFill>
              </a:rPr>
              <a:t>Layer</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3-</a:t>
            </a:r>
            <a:fld id="{846260D7-3F6C-CA43-AA79-BB7D52AD19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6670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Transport</a:t>
            </a:r>
            <a:r>
              <a:rPr lang="en-US" sz="1400">
                <a:solidFill>
                  <a:srgbClr val="000000"/>
                </a:solidFill>
              </a:rPr>
              <a:t> </a:t>
            </a:r>
            <a:r>
              <a:rPr lang="en-US">
                <a:solidFill>
                  <a:srgbClr val="000000"/>
                </a:solidFill>
              </a:rPr>
              <a:t>Layer</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3-</a:t>
            </a:r>
            <a:fld id="{3B0E02EF-2C69-794A-A120-01C366029A5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2105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Transport</a:t>
            </a:r>
            <a:r>
              <a:rPr lang="en-US" sz="1400">
                <a:solidFill>
                  <a:srgbClr val="000000"/>
                </a:solidFill>
              </a:rPr>
              <a:t> </a:t>
            </a:r>
            <a:r>
              <a:rPr lang="en-US">
                <a:solidFill>
                  <a:srgbClr val="000000"/>
                </a:solidFill>
              </a:rPr>
              <a:t>Layer</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3-</a:t>
            </a:r>
            <a:fld id="{12E6C26D-A7E6-3847-A23B-AF0D00C3163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4284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C347CC1-EBAA-C44B-AC90-D1BFD739C6A5}" type="slidenum">
              <a:rPr lang="en-US" altLang="x-none"/>
              <a:pPr/>
              <a:t>‹#›</a:t>
            </a:fld>
            <a:endParaRPr lang="en-US" altLang="x-none"/>
          </a:p>
        </p:txBody>
      </p:sp>
    </p:spTree>
    <p:extLst>
      <p:ext uri="{BB962C8B-B14F-4D97-AF65-F5344CB8AC3E}">
        <p14:creationId xmlns:p14="http://schemas.microsoft.com/office/powerpoint/2010/main" val="14029973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Transport</a:t>
            </a:r>
            <a:r>
              <a:rPr lang="en-US" sz="1400">
                <a:solidFill>
                  <a:srgbClr val="000000"/>
                </a:solidFill>
              </a:rPr>
              <a:t> </a:t>
            </a:r>
            <a:r>
              <a:rPr lang="en-US">
                <a:solidFill>
                  <a:srgbClr val="000000"/>
                </a:solidFill>
              </a:rPr>
              <a:t>Layer</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3-</a:t>
            </a:r>
            <a:fld id="{F647F32D-70E6-3441-A1C7-328E9B9E47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62139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Transport</a:t>
            </a:r>
            <a:r>
              <a:rPr lang="en-US" sz="1400">
                <a:solidFill>
                  <a:srgbClr val="000000"/>
                </a:solidFill>
              </a:rPr>
              <a:t> </a:t>
            </a:r>
            <a:r>
              <a:rPr lang="en-US">
                <a:solidFill>
                  <a:srgbClr val="000000"/>
                </a:solidFill>
              </a:rPr>
              <a:t>Layer</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3-</a:t>
            </a:r>
            <a:fld id="{2EDE8AEF-185F-0441-8765-13C9CA78398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17670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Transport</a:t>
            </a:r>
            <a:r>
              <a:rPr lang="en-US" sz="1400">
                <a:solidFill>
                  <a:srgbClr val="000000"/>
                </a:solidFill>
              </a:rPr>
              <a:t> </a:t>
            </a:r>
            <a:r>
              <a:rPr lang="en-US">
                <a:solidFill>
                  <a:srgbClr val="000000"/>
                </a:solidFill>
              </a:rPr>
              <a:t>Layer</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000000"/>
                </a:solidFill>
              </a:rPr>
              <a:t>3-</a:t>
            </a:r>
            <a:fld id="{8FF6EAA6-B21B-6045-BB17-8B784E5F45D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888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A1038D-BD6D-9245-B91E-F1678BB0AF34}" type="slidenum">
              <a:rPr lang="en-US" altLang="x-none"/>
              <a:pPr/>
              <a:t>‹#›</a:t>
            </a:fld>
            <a:endParaRPr lang="en-US" altLang="x-none"/>
          </a:p>
        </p:txBody>
      </p:sp>
    </p:spTree>
    <p:extLst>
      <p:ext uri="{BB962C8B-B14F-4D97-AF65-F5344CB8AC3E}">
        <p14:creationId xmlns:p14="http://schemas.microsoft.com/office/powerpoint/2010/main" val="80536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268413"/>
            <a:ext cx="3810000" cy="4979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268413"/>
            <a:ext cx="3810000" cy="4979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AF1DC7B-9BC3-1E40-A657-B788EF8FB2F1}" type="slidenum">
              <a:rPr lang="en-US" altLang="x-none"/>
              <a:pPr/>
              <a:t>‹#›</a:t>
            </a:fld>
            <a:endParaRPr lang="en-US" altLang="x-none"/>
          </a:p>
        </p:txBody>
      </p:sp>
    </p:spTree>
    <p:extLst>
      <p:ext uri="{BB962C8B-B14F-4D97-AF65-F5344CB8AC3E}">
        <p14:creationId xmlns:p14="http://schemas.microsoft.com/office/powerpoint/2010/main" val="12831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D585F4D-A351-0247-B655-09C7661B94E9}" type="slidenum">
              <a:rPr lang="en-US" altLang="x-none"/>
              <a:pPr/>
              <a:t>‹#›</a:t>
            </a:fld>
            <a:endParaRPr lang="en-US" altLang="x-none"/>
          </a:p>
        </p:txBody>
      </p:sp>
    </p:spTree>
    <p:extLst>
      <p:ext uri="{BB962C8B-B14F-4D97-AF65-F5344CB8AC3E}">
        <p14:creationId xmlns:p14="http://schemas.microsoft.com/office/powerpoint/2010/main" val="46583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FC75A5-D066-A94A-AB43-BE7A363F1B90}" type="slidenum">
              <a:rPr lang="en-US" altLang="x-none"/>
              <a:pPr/>
              <a:t>‹#›</a:t>
            </a:fld>
            <a:endParaRPr lang="en-US" altLang="x-none"/>
          </a:p>
        </p:txBody>
      </p:sp>
    </p:spTree>
    <p:extLst>
      <p:ext uri="{BB962C8B-B14F-4D97-AF65-F5344CB8AC3E}">
        <p14:creationId xmlns:p14="http://schemas.microsoft.com/office/powerpoint/2010/main" val="167158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AACF4BFE-62CD-BD41-AD10-7D842E4C7A49}" type="slidenum">
              <a:rPr lang="en-US" altLang="x-none"/>
              <a:pPr/>
              <a:t>‹#›</a:t>
            </a:fld>
            <a:endParaRPr lang="en-US" altLang="x-none"/>
          </a:p>
        </p:txBody>
      </p:sp>
    </p:spTree>
    <p:extLst>
      <p:ext uri="{BB962C8B-B14F-4D97-AF65-F5344CB8AC3E}">
        <p14:creationId xmlns:p14="http://schemas.microsoft.com/office/powerpoint/2010/main" val="102686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59D6BD9-71FF-C248-843A-BA681165CB8E}" type="slidenum">
              <a:rPr lang="en-US" altLang="x-none"/>
              <a:pPr/>
              <a:t>‹#›</a:t>
            </a:fld>
            <a:endParaRPr lang="en-US" altLang="x-none"/>
          </a:p>
        </p:txBody>
      </p:sp>
    </p:spTree>
    <p:extLst>
      <p:ext uri="{BB962C8B-B14F-4D97-AF65-F5344CB8AC3E}">
        <p14:creationId xmlns:p14="http://schemas.microsoft.com/office/powerpoint/2010/main" val="136807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854AD3-0836-D340-BB2F-6932376D0E1D}" type="slidenum">
              <a:rPr lang="en-US" altLang="x-none"/>
              <a:pPr/>
              <a:t>‹#›</a:t>
            </a:fld>
            <a:endParaRPr lang="en-US" altLang="x-none"/>
          </a:p>
        </p:txBody>
      </p:sp>
    </p:spTree>
    <p:extLst>
      <p:ext uri="{BB962C8B-B14F-4D97-AF65-F5344CB8AC3E}">
        <p14:creationId xmlns:p14="http://schemas.microsoft.com/office/powerpoint/2010/main" val="986790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138113"/>
            <a:ext cx="7772400"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268413"/>
            <a:ext cx="7772400" cy="497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E03D281-9E4F-AF47-A6DD-EB2A5E05F44A}" type="slidenum">
              <a:rPr lang="en-US" altLang="x-none"/>
              <a:pPr/>
              <a:t>‹#›</a:t>
            </a:fld>
            <a:endParaRPr lang="en-US" altLang="x-none"/>
          </a:p>
        </p:txBody>
      </p:sp>
      <p:sp>
        <p:nvSpPr>
          <p:cNvPr id="1031" name="Rectangle 8"/>
          <p:cNvSpPr>
            <a:spLocks noChangeArrowheads="1"/>
          </p:cNvSpPr>
          <p:nvPr userDrawn="1"/>
        </p:nvSpPr>
        <p:spPr bwMode="auto">
          <a:xfrm>
            <a:off x="0" y="1042988"/>
            <a:ext cx="9144000" cy="508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a:solidFill>
            <a:schemeClr val="accent2"/>
          </a:solidFill>
          <a:latin typeface="+mj-lt"/>
          <a:ea typeface="ＭＳ Ｐゴシック" charset="0"/>
          <a:cs typeface="ＭＳ Ｐゴシック" charset="0"/>
        </a:defRPr>
      </a:lvl1pPr>
      <a:lvl2pPr algn="ctr" rtl="0" eaLnBrk="0" fontAlgn="base" hangingPunct="0">
        <a:spcBef>
          <a:spcPct val="0"/>
        </a:spcBef>
        <a:spcAft>
          <a:spcPct val="0"/>
        </a:spcAft>
        <a:defRPr sz="3200">
          <a:solidFill>
            <a:schemeClr val="accent2"/>
          </a:solidFill>
          <a:latin typeface="Arial Rounded MT Bold" pitchFamily="34" charset="0"/>
          <a:ea typeface="ＭＳ Ｐゴシック" charset="0"/>
          <a:cs typeface="ＭＳ Ｐゴシック" charset="0"/>
        </a:defRPr>
      </a:lvl2pPr>
      <a:lvl3pPr algn="ctr" rtl="0" eaLnBrk="0" fontAlgn="base" hangingPunct="0">
        <a:spcBef>
          <a:spcPct val="0"/>
        </a:spcBef>
        <a:spcAft>
          <a:spcPct val="0"/>
        </a:spcAft>
        <a:defRPr sz="3200">
          <a:solidFill>
            <a:schemeClr val="accent2"/>
          </a:solidFill>
          <a:latin typeface="Arial Rounded MT Bold" pitchFamily="34" charset="0"/>
          <a:ea typeface="ＭＳ Ｐゴシック" charset="0"/>
          <a:cs typeface="ＭＳ Ｐゴシック" charset="0"/>
        </a:defRPr>
      </a:lvl3pPr>
      <a:lvl4pPr algn="ctr" rtl="0" eaLnBrk="0" fontAlgn="base" hangingPunct="0">
        <a:spcBef>
          <a:spcPct val="0"/>
        </a:spcBef>
        <a:spcAft>
          <a:spcPct val="0"/>
        </a:spcAft>
        <a:defRPr sz="3200">
          <a:solidFill>
            <a:schemeClr val="accent2"/>
          </a:solidFill>
          <a:latin typeface="Arial Rounded MT Bold" pitchFamily="34" charset="0"/>
          <a:ea typeface="ＭＳ Ｐゴシック" charset="0"/>
          <a:cs typeface="ＭＳ Ｐゴシック" charset="0"/>
        </a:defRPr>
      </a:lvl4pPr>
      <a:lvl5pPr algn="ctr" rtl="0" eaLnBrk="0" fontAlgn="base" hangingPunct="0">
        <a:spcBef>
          <a:spcPct val="0"/>
        </a:spcBef>
        <a:spcAft>
          <a:spcPct val="0"/>
        </a:spcAft>
        <a:defRPr sz="3200">
          <a:solidFill>
            <a:schemeClr val="accent2"/>
          </a:solidFill>
          <a:latin typeface="Arial Rounded MT Bold" pitchFamily="34" charset="0"/>
          <a:ea typeface="ＭＳ Ｐゴシック" charset="0"/>
          <a:cs typeface="ＭＳ Ｐゴシック" charset="0"/>
        </a:defRPr>
      </a:lvl5pPr>
      <a:lvl6pPr marL="457200" algn="ctr" rtl="0" eaLnBrk="0" fontAlgn="base" hangingPunct="0">
        <a:spcBef>
          <a:spcPct val="0"/>
        </a:spcBef>
        <a:spcAft>
          <a:spcPct val="0"/>
        </a:spcAft>
        <a:defRPr sz="3200">
          <a:solidFill>
            <a:schemeClr val="accent2"/>
          </a:solidFill>
          <a:latin typeface="Arial Rounded MT Bold" pitchFamily="34" charset="0"/>
        </a:defRPr>
      </a:lvl6pPr>
      <a:lvl7pPr marL="914400" algn="ctr" rtl="0" eaLnBrk="0" fontAlgn="base" hangingPunct="0">
        <a:spcBef>
          <a:spcPct val="0"/>
        </a:spcBef>
        <a:spcAft>
          <a:spcPct val="0"/>
        </a:spcAft>
        <a:defRPr sz="3200">
          <a:solidFill>
            <a:schemeClr val="accent2"/>
          </a:solidFill>
          <a:latin typeface="Arial Rounded MT Bold" pitchFamily="34" charset="0"/>
        </a:defRPr>
      </a:lvl7pPr>
      <a:lvl8pPr marL="1371600" algn="ctr" rtl="0" eaLnBrk="0" fontAlgn="base" hangingPunct="0">
        <a:spcBef>
          <a:spcPct val="0"/>
        </a:spcBef>
        <a:spcAft>
          <a:spcPct val="0"/>
        </a:spcAft>
        <a:defRPr sz="3200">
          <a:solidFill>
            <a:schemeClr val="accent2"/>
          </a:solidFill>
          <a:latin typeface="Arial Rounded MT Bold" pitchFamily="34" charset="0"/>
        </a:defRPr>
      </a:lvl8pPr>
      <a:lvl9pPr marL="1828800" algn="ctr" rtl="0" eaLnBrk="0" fontAlgn="base" hangingPunct="0">
        <a:spcBef>
          <a:spcPct val="0"/>
        </a:spcBef>
        <a:spcAft>
          <a:spcPct val="0"/>
        </a:spcAft>
        <a:defRPr sz="3200">
          <a:solidFill>
            <a:schemeClr val="accent2"/>
          </a:solidFill>
          <a:latin typeface="Arial Rounded MT Bold" pitchFamily="34" charset="0"/>
        </a:defRPr>
      </a:lvl9pPr>
    </p:titleStyle>
    <p:bodyStyle>
      <a:lvl1pPr marL="341313" indent="-341313" algn="l" rtl="0" eaLnBrk="0" fontAlgn="base" hangingPunct="0">
        <a:spcBef>
          <a:spcPct val="30000"/>
        </a:spcBef>
        <a:spcAft>
          <a:spcPct val="0"/>
        </a:spcAft>
        <a:buClr>
          <a:schemeClr val="tx1"/>
        </a:buClr>
        <a:buFont typeface="Wingdings" charset="2"/>
        <a:buChar char="q"/>
        <a:defRPr sz="2400">
          <a:solidFill>
            <a:schemeClr val="tx1"/>
          </a:solidFill>
          <a:latin typeface="+mn-lt"/>
          <a:ea typeface="ＭＳ Ｐゴシック" charset="0"/>
          <a:cs typeface="ＭＳ Ｐゴシック" charset="0"/>
        </a:defRPr>
      </a:lvl1pPr>
      <a:lvl2pPr marL="857250" indent="-285750" algn="l" rtl="0" eaLnBrk="0" fontAlgn="base" hangingPunct="0">
        <a:spcBef>
          <a:spcPct val="20000"/>
        </a:spcBef>
        <a:spcAft>
          <a:spcPct val="0"/>
        </a:spcAft>
        <a:buClr>
          <a:schemeClr val="accent2"/>
        </a:buClr>
        <a:buFont typeface="Wingdings" charset="2"/>
        <a:buChar char="v"/>
        <a:defRPr sz="2000">
          <a:solidFill>
            <a:schemeClr val="accent2"/>
          </a:solidFill>
          <a:latin typeface="+mn-lt"/>
          <a:ea typeface="ＭＳ Ｐゴシック" charset="0"/>
        </a:defRPr>
      </a:lvl2pPr>
      <a:lvl3pPr marL="1200150" indent="-228600" algn="l" rtl="0" eaLnBrk="0" fontAlgn="base" hangingPunct="0">
        <a:spcBef>
          <a:spcPct val="20000"/>
        </a:spcBef>
        <a:spcAft>
          <a:spcPct val="0"/>
        </a:spcAft>
        <a:buChar char="•"/>
        <a:defRPr sz="2400">
          <a:solidFill>
            <a:schemeClr val="accent2"/>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atin typeface="Times New Roman" pitchFamily="-109" charset="0"/>
                <a:ea typeface="+mn-ea"/>
                <a:cs typeface="+mn-cs"/>
              </a:defRPr>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5576888" y="6445250"/>
            <a:ext cx="2895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a:defRPr/>
            </a:pPr>
            <a:r>
              <a:rPr lang="en-US">
                <a:solidFill>
                  <a:srgbClr val="000000"/>
                </a:solidFill>
              </a:rPr>
              <a:t>Transport</a:t>
            </a:r>
            <a:r>
              <a:rPr lang="en-US" sz="1400">
                <a:solidFill>
                  <a:srgbClr val="000000"/>
                </a:solidFill>
              </a:rPr>
              <a:t> </a:t>
            </a:r>
            <a:r>
              <a:rPr lang="en-US">
                <a:solidFill>
                  <a:srgbClr val="000000"/>
                </a:solidFill>
              </a:rPr>
              <a:t>Layer</a:t>
            </a:r>
          </a:p>
        </p:txBody>
      </p:sp>
      <p:sp>
        <p:nvSpPr>
          <p:cNvPr id="1030" name="Rectangle 6"/>
          <p:cNvSpPr>
            <a:spLocks noGrp="1" noChangeArrowheads="1"/>
          </p:cNvSpPr>
          <p:nvPr>
            <p:ph type="sldNum" sz="quarter" idx="4"/>
          </p:nvPr>
        </p:nvSpPr>
        <p:spPr bwMode="auto">
          <a:xfrm>
            <a:off x="8324850" y="6462713"/>
            <a:ext cx="6762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cs typeface="+mn-cs"/>
              </a:defRPr>
            </a:lvl1pPr>
          </a:lstStyle>
          <a:p>
            <a:pPr>
              <a:defRPr/>
            </a:pPr>
            <a:r>
              <a:rPr lang="en-US">
                <a:solidFill>
                  <a:srgbClr val="000000"/>
                </a:solidFill>
                <a:latin typeface="Tahoma" charset="0"/>
                <a:ea typeface="ＭＳ Ｐゴシック" charset="0"/>
              </a:rPr>
              <a:t>3-</a:t>
            </a:r>
            <a:fld id="{91090350-FD0B-A14D-B197-34A0C7F458F6}" type="slidenum">
              <a:rPr lang="en-US">
                <a:solidFill>
                  <a:srgbClr val="000000"/>
                </a:solidFill>
                <a:latin typeface="Tahoma" charset="0"/>
                <a:ea typeface="ＭＳ Ｐゴシック" charset="0"/>
              </a:rPr>
              <a:pPr>
                <a:defRPr/>
              </a:pPr>
              <a:t>‹#›</a:t>
            </a:fld>
            <a:endParaRPr lang="en-US">
              <a:solidFill>
                <a:srgbClr val="000000"/>
              </a:solidFill>
              <a:latin typeface="Tahoma" charset="0"/>
              <a:ea typeface="ＭＳ Ｐゴシック" charset="0"/>
            </a:endParaRPr>
          </a:p>
        </p:txBody>
      </p:sp>
    </p:spTree>
    <p:extLst>
      <p:ext uri="{BB962C8B-B14F-4D97-AF65-F5344CB8AC3E}">
        <p14:creationId xmlns:p14="http://schemas.microsoft.com/office/powerpoint/2010/main" val="1598698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4400">
          <a:solidFill>
            <a:srgbClr val="000099"/>
          </a:solidFill>
          <a:latin typeface="+mj-lt"/>
          <a:ea typeface="ＭＳ Ｐゴシック" charset="0"/>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p:titleStyle>
    <p:bodyStyle>
      <a:lvl1pPr marL="284163" indent="-284163" algn="l" rtl="0" eaLnBrk="0" fontAlgn="base" hangingPunct="0">
        <a:lnSpc>
          <a:spcPct val="85000"/>
        </a:lnSpc>
        <a:spcBef>
          <a:spcPct val="20000"/>
        </a:spcBef>
        <a:spcAft>
          <a:spcPct val="0"/>
        </a:spcAft>
        <a:buClr>
          <a:srgbClr val="000099"/>
        </a:buClr>
        <a:buSzPct val="100000"/>
        <a:buFont typeface="Wingdings" charset="0"/>
        <a:buChar char="§"/>
        <a:defRPr sz="32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charset="0"/>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6.bin"/><Relationship Id="rId5" Type="http://schemas.openxmlformats.org/officeDocument/2006/relationships/image" Target="../media/image1.wmf"/><Relationship Id="rId6" Type="http://schemas.openxmlformats.org/officeDocument/2006/relationships/oleObject" Target="../embeddings/oleObject17.bin"/><Relationship Id="rId7" Type="http://schemas.openxmlformats.org/officeDocument/2006/relationships/oleObject" Target="../embeddings/oleObject18.bin"/><Relationship Id="rId8" Type="http://schemas.openxmlformats.org/officeDocument/2006/relationships/oleObject" Target="../embeddings/oleObject19.bin"/><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1.wmf"/><Relationship Id="rId5" Type="http://schemas.openxmlformats.org/officeDocument/2006/relationships/oleObject" Target="../embeddings/oleObject21.bin"/><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20" Type="http://schemas.openxmlformats.org/officeDocument/2006/relationships/oleObject" Target="../embeddings/oleObject13.bin"/><Relationship Id="rId21" Type="http://schemas.openxmlformats.org/officeDocument/2006/relationships/oleObject" Target="../embeddings/oleObject14.bin"/><Relationship Id="rId22" Type="http://schemas.openxmlformats.org/officeDocument/2006/relationships/oleObject" Target="../embeddings/oleObject15.bin"/><Relationship Id="rId10" Type="http://schemas.openxmlformats.org/officeDocument/2006/relationships/oleObject" Target="../embeddings/oleObject6.bin"/><Relationship Id="rId11" Type="http://schemas.openxmlformats.org/officeDocument/2006/relationships/oleObject" Target="../embeddings/oleObject7.bin"/><Relationship Id="rId12" Type="http://schemas.openxmlformats.org/officeDocument/2006/relationships/oleObject" Target="../embeddings/oleObject8.bin"/><Relationship Id="rId13" Type="http://schemas.openxmlformats.org/officeDocument/2006/relationships/oleObject" Target="../embeddings/oleObject9.bin"/><Relationship Id="rId14" Type="http://schemas.openxmlformats.org/officeDocument/2006/relationships/image" Target="../media/image3.wmf"/><Relationship Id="rId15" Type="http://schemas.openxmlformats.org/officeDocument/2006/relationships/oleObject" Target="../embeddings/oleObject10.bin"/><Relationship Id="rId16" Type="http://schemas.openxmlformats.org/officeDocument/2006/relationships/oleObject" Target="../embeddings/oleObject11.bin"/><Relationship Id="rId17" Type="http://schemas.openxmlformats.org/officeDocument/2006/relationships/image" Target="../media/image4.wmf"/><Relationship Id="rId18" Type="http://schemas.openxmlformats.org/officeDocument/2006/relationships/oleObject" Target="../embeddings/oleObject12.bin"/><Relationship Id="rId19"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4.xml"/><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image" Target="../media/image2.wmf"/><Relationship Id="rId7" Type="http://schemas.openxmlformats.org/officeDocument/2006/relationships/oleObject" Target="../embeddings/oleObject3.bin"/><Relationship Id="rId8"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22.bin"/><Relationship Id="rId5" Type="http://schemas.openxmlformats.org/officeDocument/2006/relationships/image" Target="../media/image1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3.bin"/><Relationship Id="rId5"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4" Type="http://schemas.openxmlformats.org/officeDocument/2006/relationships/image" Target="../media/image1.wmf"/><Relationship Id="rId5" Type="http://schemas.openxmlformats.org/officeDocument/2006/relationships/oleObject" Target="../embeddings/oleObject25.bin"/><Relationship Id="rId1" Type="http://schemas.openxmlformats.org/officeDocument/2006/relationships/vmlDrawing" Target="../drawings/vmlDrawing6.vml"/><Relationship Id="rId2"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14.png"/><Relationship Id="rId1" Type="http://schemas.openxmlformats.org/officeDocument/2006/relationships/vmlDrawing" Target="../drawings/vmlDrawing7.vml"/><Relationship Id="rId2"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6.png"/><Relationship Id="rId5" Type="http://schemas.openxmlformats.org/officeDocument/2006/relationships/oleObject" Target="../embeddings/oleObject26.bin"/><Relationship Id="rId6" Type="http://schemas.openxmlformats.org/officeDocument/2006/relationships/image" Target="../media/image15.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17.emf"/><Relationship Id="rId6" Type="http://schemas.openxmlformats.org/officeDocument/2006/relationships/oleObject" Target="../embeddings/oleObject28.bin"/><Relationship Id="rId7" Type="http://schemas.openxmlformats.org/officeDocument/2006/relationships/image" Target="../media/image18.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19.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jpeg"/></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Equation3.bin"/><Relationship Id="rId4" Type="http://schemas.openxmlformats.org/officeDocument/2006/relationships/image" Target="../media/image19.emf"/><Relationship Id="rId5" Type="http://schemas.openxmlformats.org/officeDocument/2006/relationships/oleObject" Target="../embeddings/Microsoft_Equation4.bin"/><Relationship Id="rId6" Type="http://schemas.openxmlformats.org/officeDocument/2006/relationships/image" Target="../media/image21.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CP_congestion_contro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3.png"/><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DB6F736-7A5C-2C48-B644-1063CD97C9D4}" type="slidenum">
              <a:rPr lang="en-US" altLang="x-none" sz="1400"/>
              <a:pPr/>
              <a:t>1</a:t>
            </a:fld>
            <a:endParaRPr lang="en-US" altLang="x-none" sz="1400"/>
          </a:p>
        </p:txBody>
      </p:sp>
      <p:sp>
        <p:nvSpPr>
          <p:cNvPr id="139267" name="Rectangle 3"/>
          <p:cNvSpPr>
            <a:spLocks noGrp="1" noChangeArrowheads="1"/>
          </p:cNvSpPr>
          <p:nvPr>
            <p:ph type="body" idx="1"/>
          </p:nvPr>
        </p:nvSpPr>
        <p:spPr>
          <a:xfrm>
            <a:off x="533400" y="1285875"/>
            <a:ext cx="8027988" cy="4962525"/>
          </a:xfrm>
        </p:spPr>
        <p:txBody>
          <a:bodyPr/>
          <a:lstStyle/>
          <a:p>
            <a:pPr algn="ctr">
              <a:buFont typeface="Wingdings" charset="2"/>
              <a:buNone/>
            </a:pPr>
            <a:r>
              <a:rPr lang="en-US" altLang="x-none" sz="1800" b="1" dirty="0">
                <a:ea typeface="ＭＳ Ｐゴシック" charset="-128"/>
              </a:rPr>
              <a:t>School of Computing Science</a:t>
            </a:r>
          </a:p>
          <a:p>
            <a:pPr algn="ctr">
              <a:buFont typeface="Wingdings" charset="2"/>
              <a:buNone/>
            </a:pPr>
            <a:r>
              <a:rPr lang="en-US" altLang="x-none" sz="1800" b="1" dirty="0">
                <a:ea typeface="ＭＳ Ｐゴシック" charset="-128"/>
              </a:rPr>
              <a:t>Simon Fraser University</a:t>
            </a:r>
          </a:p>
          <a:p>
            <a:pPr algn="ctr">
              <a:buFont typeface="Wingdings" charset="2"/>
              <a:buNone/>
            </a:pPr>
            <a:endParaRPr lang="en-US" altLang="x-none" sz="1800" b="1" dirty="0">
              <a:ea typeface="ＭＳ Ｐゴシック" charset="-128"/>
            </a:endParaRPr>
          </a:p>
          <a:p>
            <a:pPr algn="ctr">
              <a:buFont typeface="Wingdings" charset="2"/>
              <a:buNone/>
            </a:pPr>
            <a:endParaRPr lang="en-US" altLang="x-none" sz="1800" b="1" dirty="0">
              <a:ea typeface="ＭＳ Ｐゴシック" charset="-128"/>
            </a:endParaRPr>
          </a:p>
          <a:p>
            <a:pPr algn="ctr">
              <a:buFont typeface="Wingdings" charset="2"/>
              <a:buNone/>
            </a:pPr>
            <a:endParaRPr lang="en-US" altLang="x-none" sz="1800" b="1" dirty="0">
              <a:ea typeface="ＭＳ Ｐゴシック" charset="-128"/>
            </a:endParaRPr>
          </a:p>
          <a:p>
            <a:pPr algn="ctr">
              <a:buFont typeface="Wingdings" charset="2"/>
              <a:buNone/>
            </a:pPr>
            <a:r>
              <a:rPr lang="en-US" altLang="x-none" b="1" dirty="0">
                <a:solidFill>
                  <a:srgbClr val="993300"/>
                </a:solidFill>
                <a:effectLst>
                  <a:outerShdw blurRad="38100" dist="38100" dir="2700000" algn="tl">
                    <a:srgbClr val="C0C0C0"/>
                  </a:outerShdw>
                </a:effectLst>
                <a:ea typeface="ＭＳ Ｐゴシック" charset="-128"/>
              </a:rPr>
              <a:t>CMPT 471: Networking II</a:t>
            </a:r>
          </a:p>
          <a:p>
            <a:pPr algn="ctr">
              <a:buFont typeface="Wingdings" charset="2"/>
              <a:buNone/>
            </a:pPr>
            <a:endParaRPr lang="en-US" altLang="x-none" b="1" dirty="0">
              <a:solidFill>
                <a:srgbClr val="993300"/>
              </a:solidFill>
              <a:effectLst>
                <a:outerShdw blurRad="38100" dist="38100" dir="2700000" algn="tl">
                  <a:srgbClr val="C0C0C0"/>
                </a:outerShdw>
              </a:effectLst>
              <a:ea typeface="ＭＳ Ｐゴシック" charset="-128"/>
            </a:endParaRPr>
          </a:p>
          <a:p>
            <a:pPr algn="ctr">
              <a:buFont typeface="Wingdings" charset="2"/>
              <a:buNone/>
            </a:pPr>
            <a:r>
              <a:rPr lang="en-US" altLang="x-none" b="1" dirty="0">
                <a:solidFill>
                  <a:srgbClr val="993300"/>
                </a:solidFill>
                <a:effectLst>
                  <a:outerShdw blurRad="38100" dist="38100" dir="2700000" algn="tl">
                    <a:srgbClr val="C0C0C0"/>
                  </a:outerShdw>
                </a:effectLst>
                <a:ea typeface="ＭＳ Ｐゴシック" charset="-128"/>
              </a:rPr>
              <a:t>Transport  </a:t>
            </a:r>
            <a:r>
              <a:rPr lang="en-US" altLang="x-none" b="1" dirty="0" smtClean="0">
                <a:solidFill>
                  <a:srgbClr val="993300"/>
                </a:solidFill>
                <a:effectLst>
                  <a:outerShdw blurRad="38100" dist="38100" dir="2700000" algn="tl">
                    <a:srgbClr val="C0C0C0"/>
                  </a:outerShdw>
                </a:effectLst>
                <a:ea typeface="ＭＳ Ｐゴシック" charset="-128"/>
              </a:rPr>
              <a:t>Layer</a:t>
            </a:r>
          </a:p>
          <a:p>
            <a:pPr algn="ctr">
              <a:buFont typeface="Wingdings" charset="2"/>
              <a:buNone/>
            </a:pPr>
            <a:endParaRPr lang="en-US" altLang="x-none" b="1" dirty="0">
              <a:solidFill>
                <a:srgbClr val="993300"/>
              </a:solidFill>
              <a:effectLst>
                <a:outerShdw blurRad="38100" dist="38100" dir="2700000" algn="tl">
                  <a:srgbClr val="C0C0C0"/>
                </a:outerShdw>
              </a:effectLst>
              <a:ea typeface="ＭＳ Ｐゴシック" charset="-128"/>
            </a:endParaRPr>
          </a:p>
          <a:p>
            <a:pPr algn="ctr">
              <a:buFont typeface="Wingdings" charset="2"/>
              <a:buNone/>
            </a:pPr>
            <a:r>
              <a:rPr lang="en-US" altLang="x-none" b="1" dirty="0">
                <a:solidFill>
                  <a:schemeClr val="accent2"/>
                </a:solidFill>
                <a:effectLst>
                  <a:outerShdw blurRad="38100" dist="38100" dir="2700000" algn="tl">
                    <a:srgbClr val="C0C0C0"/>
                  </a:outerShdw>
                </a:effectLst>
                <a:ea typeface="ＭＳ Ｐゴシック" charset="-128"/>
              </a:rPr>
              <a:t>Instructor: </a:t>
            </a:r>
            <a:r>
              <a:rPr lang="en-US" altLang="x-none" b="1" dirty="0" smtClean="0">
                <a:solidFill>
                  <a:schemeClr val="accent2"/>
                </a:solidFill>
                <a:effectLst>
                  <a:outerShdw blurRad="38100" dist="38100" dir="2700000" algn="tl">
                    <a:srgbClr val="C0C0C0"/>
                  </a:outerShdw>
                </a:effectLst>
                <a:ea typeface="ＭＳ Ｐゴシック" charset="-128"/>
              </a:rPr>
              <a:t>Mohamed </a:t>
            </a:r>
            <a:r>
              <a:rPr lang="en-US" altLang="x-none" b="1" dirty="0">
                <a:solidFill>
                  <a:schemeClr val="accent2"/>
                </a:solidFill>
                <a:effectLst>
                  <a:outerShdw blurRad="38100" dist="38100" dir="2700000" algn="tl">
                    <a:srgbClr val="C0C0C0"/>
                  </a:outerShdw>
                </a:effectLst>
                <a:ea typeface="ＭＳ Ｐゴシック" charset="-128"/>
              </a:rPr>
              <a:t>Hefeeda</a:t>
            </a:r>
          </a:p>
          <a:p>
            <a:pPr algn="ctr">
              <a:buFont typeface="Wingdings" charset="2"/>
              <a:buNone/>
            </a:pPr>
            <a:r>
              <a:rPr lang="en-US" altLang="x-none" sz="3200" b="1" dirty="0">
                <a:solidFill>
                  <a:schemeClr val="bg2"/>
                </a:solidFill>
                <a:effectLst>
                  <a:outerShdw blurRad="38100" dist="38100" dir="2700000" algn="tl">
                    <a:srgbClr val="C0C0C0"/>
                  </a:outerShdw>
                </a:effectLst>
                <a:ea typeface="ＭＳ Ｐゴシック" charset="-128"/>
              </a:rPr>
              <a:t>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FB73E1D-BB83-414A-AA78-8C2DF1E8A6A4}" type="slidenum">
              <a:rPr lang="en-US" altLang="x-none" sz="1400"/>
              <a:pPr/>
              <a:t>10</a:t>
            </a:fld>
            <a:endParaRPr lang="en-US" altLang="x-none" sz="1400"/>
          </a:p>
        </p:txBody>
      </p:sp>
      <p:sp>
        <p:nvSpPr>
          <p:cNvPr id="28674" name="Rectangle 2"/>
          <p:cNvSpPr>
            <a:spLocks noGrp="1" noChangeArrowheads="1"/>
          </p:cNvSpPr>
          <p:nvPr>
            <p:ph type="title"/>
          </p:nvPr>
        </p:nvSpPr>
        <p:spPr>
          <a:xfrm>
            <a:off x="533400" y="138113"/>
            <a:ext cx="7772400" cy="847725"/>
          </a:xfrm>
        </p:spPr>
        <p:txBody>
          <a:bodyPr/>
          <a:lstStyle/>
          <a:p>
            <a:r>
              <a:rPr lang="en-US" altLang="x-none">
                <a:ea typeface="ＭＳ Ｐゴシック" charset="-128"/>
              </a:rPr>
              <a:t>TCP reliable data transfer</a:t>
            </a:r>
          </a:p>
        </p:txBody>
      </p:sp>
      <p:sp>
        <p:nvSpPr>
          <p:cNvPr id="28675" name="Rectangle 3"/>
          <p:cNvSpPr>
            <a:spLocks noGrp="1" noChangeArrowheads="1"/>
          </p:cNvSpPr>
          <p:nvPr>
            <p:ph type="body" sz="half" idx="1"/>
          </p:nvPr>
        </p:nvSpPr>
        <p:spPr/>
        <p:txBody>
          <a:bodyPr/>
          <a:lstStyle/>
          <a:p>
            <a:r>
              <a:rPr lang="en-US" altLang="x-none" sz="2000">
                <a:ea typeface="ＭＳ Ｐゴシック" charset="-128"/>
              </a:rPr>
              <a:t>TCP creates rdt service on top of IP</a:t>
            </a:r>
            <a:r>
              <a:rPr lang="ja-JP" altLang="en-US" sz="2000">
                <a:ea typeface="ＭＳ Ｐゴシック" charset="-128"/>
              </a:rPr>
              <a:t>’</a:t>
            </a:r>
            <a:r>
              <a:rPr lang="en-US" altLang="ja-JP" sz="2000">
                <a:ea typeface="ＭＳ Ｐゴシック" charset="-128"/>
              </a:rPr>
              <a:t>s unreliable service</a:t>
            </a:r>
          </a:p>
          <a:p>
            <a:r>
              <a:rPr lang="en-US" altLang="x-none" sz="2000">
                <a:ea typeface="ＭＳ Ｐゴシック" charset="-128"/>
              </a:rPr>
              <a:t>Pipelined segments</a:t>
            </a:r>
          </a:p>
          <a:p>
            <a:r>
              <a:rPr lang="en-US" altLang="x-none" sz="2000">
                <a:solidFill>
                  <a:schemeClr val="accent2"/>
                </a:solidFill>
                <a:ea typeface="ＭＳ Ｐゴシック" charset="-128"/>
              </a:rPr>
              <a:t>Cumulative</a:t>
            </a:r>
            <a:r>
              <a:rPr lang="en-US" altLang="x-none" sz="2000">
                <a:ea typeface="ＭＳ Ｐゴシック" charset="-128"/>
              </a:rPr>
              <a:t> acks</a:t>
            </a:r>
          </a:p>
          <a:p>
            <a:r>
              <a:rPr lang="en-US" altLang="x-none" sz="2000">
                <a:ea typeface="ＭＳ Ｐゴシック" charset="-128"/>
              </a:rPr>
              <a:t>TCP uses </a:t>
            </a:r>
            <a:r>
              <a:rPr lang="en-US" altLang="x-none" sz="2000">
                <a:solidFill>
                  <a:schemeClr val="accent2"/>
                </a:solidFill>
                <a:ea typeface="ＭＳ Ｐゴシック" charset="-128"/>
              </a:rPr>
              <a:t>single</a:t>
            </a:r>
            <a:r>
              <a:rPr lang="en-US" altLang="x-none" sz="2000">
                <a:ea typeface="ＭＳ Ｐゴシック" charset="-128"/>
              </a:rPr>
              <a:t> retransmission timer</a:t>
            </a:r>
          </a:p>
          <a:p>
            <a:pPr lvl="1"/>
            <a:r>
              <a:rPr lang="en-US" altLang="x-none" sz="1600">
                <a:solidFill>
                  <a:srgbClr val="FF0000"/>
                </a:solidFill>
                <a:ea typeface="ＭＳ Ｐゴシック" charset="-128"/>
              </a:rPr>
              <a:t>Why single timer?</a:t>
            </a:r>
          </a:p>
        </p:txBody>
      </p:sp>
      <p:sp>
        <p:nvSpPr>
          <p:cNvPr id="28676" name="Rectangle 4"/>
          <p:cNvSpPr>
            <a:spLocks noGrp="1" noChangeArrowheads="1"/>
          </p:cNvSpPr>
          <p:nvPr>
            <p:ph type="body" sz="half" idx="2"/>
          </p:nvPr>
        </p:nvSpPr>
        <p:spPr/>
        <p:txBody>
          <a:bodyPr/>
          <a:lstStyle/>
          <a:p>
            <a:r>
              <a:rPr lang="en-US" altLang="x-none" sz="2000">
                <a:ea typeface="ＭＳ Ｐゴシック" charset="-128"/>
              </a:rPr>
              <a:t>Retransmissions are triggered by:</a:t>
            </a:r>
          </a:p>
          <a:p>
            <a:pPr lvl="1"/>
            <a:r>
              <a:rPr lang="en-US" altLang="x-none" sz="1800">
                <a:ea typeface="ＭＳ Ｐゴシック" charset="-128"/>
              </a:rPr>
              <a:t>timeout events</a:t>
            </a:r>
          </a:p>
          <a:p>
            <a:pPr lvl="1"/>
            <a:r>
              <a:rPr lang="en-US" altLang="x-none" sz="1800">
                <a:ea typeface="ＭＳ Ｐゴシック" charset="-128"/>
              </a:rPr>
              <a:t>duplicate acks</a:t>
            </a:r>
          </a:p>
          <a:p>
            <a:r>
              <a:rPr lang="en-US" altLang="x-none" sz="2000">
                <a:ea typeface="ＭＳ Ｐゴシック" charset="-128"/>
              </a:rPr>
              <a:t>Initially consider simplified TCP sender:</a:t>
            </a:r>
          </a:p>
          <a:p>
            <a:pPr lvl="1"/>
            <a:r>
              <a:rPr lang="en-US" altLang="x-none" sz="1800">
                <a:ea typeface="ＭＳ Ｐゴシック" charset="-128"/>
              </a:rPr>
              <a:t>ignore duplicate acks</a:t>
            </a:r>
          </a:p>
          <a:p>
            <a:pPr lvl="1"/>
            <a:r>
              <a:rPr lang="en-US" altLang="x-none" sz="1800">
                <a:ea typeface="ＭＳ Ｐゴシック" charset="-128"/>
              </a:rPr>
              <a:t>ignore flow control, congestion control</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C3039170-11A2-E946-BDDB-9D5CC3D90CE7}" type="slidenum">
              <a:rPr lang="en-US" altLang="x-none" sz="1400"/>
              <a:pPr/>
              <a:t>11</a:t>
            </a:fld>
            <a:endParaRPr lang="en-US" altLang="x-none" sz="1400"/>
          </a:p>
        </p:txBody>
      </p:sp>
      <p:sp>
        <p:nvSpPr>
          <p:cNvPr id="30722" name="Text Box 2"/>
          <p:cNvSpPr txBox="1">
            <a:spLocks noChangeArrowheads="1"/>
          </p:cNvSpPr>
          <p:nvPr/>
        </p:nvSpPr>
        <p:spPr bwMode="auto">
          <a:xfrm>
            <a:off x="4343400" y="5486400"/>
            <a:ext cx="1104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SendBase</a:t>
            </a:r>
          </a:p>
          <a:p>
            <a:pPr algn="ctr"/>
            <a:r>
              <a:rPr lang="en-US" altLang="x-none" sz="1600">
                <a:latin typeface="Comic Sans MS" charset="0"/>
              </a:rPr>
              <a:t>= 120</a:t>
            </a:r>
          </a:p>
        </p:txBody>
      </p:sp>
      <p:sp>
        <p:nvSpPr>
          <p:cNvPr id="30723" name="Line 3"/>
          <p:cNvSpPr>
            <a:spLocks noChangeShapeType="1"/>
          </p:cNvSpPr>
          <p:nvPr/>
        </p:nvSpPr>
        <p:spPr bwMode="auto">
          <a:xfrm flipH="1">
            <a:off x="5810250" y="3143250"/>
            <a:ext cx="2476500" cy="11049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4" name="Line 4"/>
          <p:cNvSpPr>
            <a:spLocks noChangeShapeType="1"/>
          </p:cNvSpPr>
          <p:nvPr/>
        </p:nvSpPr>
        <p:spPr bwMode="auto">
          <a:xfrm flipH="1">
            <a:off x="5781675" y="2733675"/>
            <a:ext cx="2543175" cy="13811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5" name="Rectangle 5"/>
          <p:cNvSpPr>
            <a:spLocks noChangeArrowheads="1"/>
          </p:cNvSpPr>
          <p:nvPr/>
        </p:nvSpPr>
        <p:spPr bwMode="auto">
          <a:xfrm rot="728579">
            <a:off x="6075363" y="3814763"/>
            <a:ext cx="1817687" cy="284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30726" name="Rectangle 6"/>
          <p:cNvSpPr>
            <a:spLocks noGrp="1" noChangeArrowheads="1"/>
          </p:cNvSpPr>
          <p:nvPr>
            <p:ph type="title"/>
          </p:nvPr>
        </p:nvSpPr>
        <p:spPr>
          <a:xfrm>
            <a:off x="476250" y="238125"/>
            <a:ext cx="7772400" cy="746125"/>
          </a:xfrm>
        </p:spPr>
        <p:txBody>
          <a:bodyPr/>
          <a:lstStyle/>
          <a:p>
            <a:r>
              <a:rPr lang="en-US" altLang="x-none">
                <a:ea typeface="ＭＳ Ｐゴシック" charset="-128"/>
              </a:rPr>
              <a:t>TCP: retransmission scenarios</a:t>
            </a:r>
          </a:p>
        </p:txBody>
      </p:sp>
      <p:sp>
        <p:nvSpPr>
          <p:cNvPr id="30727" name="Line 7"/>
          <p:cNvSpPr>
            <a:spLocks noChangeShapeType="1"/>
          </p:cNvSpPr>
          <p:nvPr/>
        </p:nvSpPr>
        <p:spPr bwMode="auto">
          <a:xfrm>
            <a:off x="5800725" y="200977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0728" name="Object 8"/>
          <p:cNvGraphicFramePr>
            <a:graphicFrameLocks noChangeAspect="1"/>
          </p:cNvGraphicFramePr>
          <p:nvPr/>
        </p:nvGraphicFramePr>
        <p:xfrm>
          <a:off x="5387975" y="1341438"/>
          <a:ext cx="485775" cy="385762"/>
        </p:xfrm>
        <a:graphic>
          <a:graphicData uri="http://schemas.openxmlformats.org/presentationml/2006/ole">
            <mc:AlternateContent xmlns:mc="http://schemas.openxmlformats.org/markup-compatibility/2006">
              <mc:Choice xmlns:v="urn:schemas-microsoft-com:vml" Requires="v">
                <p:oleObj spid="_x0000_s30906" name="Clip" r:id="rId4" imgW="1307263" imgH="1084139" progId="MS_ClipArt_Gallery.2">
                  <p:embed/>
                </p:oleObj>
              </mc:Choice>
              <mc:Fallback>
                <p:oleObj name="Clip" r:id="rId4" imgW="1307263" imgH="1084139"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7975" y="13414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729" name="Text Box 9"/>
          <p:cNvSpPr txBox="1">
            <a:spLocks noChangeArrowheads="1"/>
          </p:cNvSpPr>
          <p:nvPr/>
        </p:nvSpPr>
        <p:spPr bwMode="auto">
          <a:xfrm>
            <a:off x="5797550" y="13414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Host A</a:t>
            </a:r>
            <a:endParaRPr lang="en-US" altLang="x-none" sz="1000"/>
          </a:p>
        </p:txBody>
      </p:sp>
      <p:sp>
        <p:nvSpPr>
          <p:cNvPr id="30730" name="Text Box 10"/>
          <p:cNvSpPr txBox="1">
            <a:spLocks noChangeArrowheads="1"/>
          </p:cNvSpPr>
          <p:nvPr/>
        </p:nvSpPr>
        <p:spPr bwMode="auto">
          <a:xfrm rot="808459">
            <a:off x="5986463" y="2420938"/>
            <a:ext cx="2060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Seq=100, 20 bytes data</a:t>
            </a:r>
            <a:endParaRPr lang="en-US" altLang="x-none" sz="1000"/>
          </a:p>
        </p:txBody>
      </p:sp>
      <p:sp>
        <p:nvSpPr>
          <p:cNvPr id="30731" name="Text Box 11"/>
          <p:cNvSpPr txBox="1">
            <a:spLocks noChangeArrowheads="1"/>
          </p:cNvSpPr>
          <p:nvPr/>
        </p:nvSpPr>
        <p:spPr bwMode="auto">
          <a:xfrm rot="-1770084">
            <a:off x="6743700" y="3068638"/>
            <a:ext cx="949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ACK=100</a:t>
            </a:r>
            <a:endParaRPr lang="en-US" altLang="x-none" sz="1000"/>
          </a:p>
        </p:txBody>
      </p:sp>
      <p:grpSp>
        <p:nvGrpSpPr>
          <p:cNvPr id="30732" name="Group 12"/>
          <p:cNvGrpSpPr>
            <a:grpSpLocks/>
          </p:cNvGrpSpPr>
          <p:nvPr/>
        </p:nvGrpSpPr>
        <p:grpSpPr bwMode="auto">
          <a:xfrm>
            <a:off x="5410200" y="5943600"/>
            <a:ext cx="658813" cy="366713"/>
            <a:chOff x="3304" y="3530"/>
            <a:chExt cx="415" cy="231"/>
          </a:xfrm>
        </p:grpSpPr>
        <p:sp>
          <p:nvSpPr>
            <p:cNvPr id="30784" name="Rectangle 13"/>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30785" name="Text Box 14"/>
            <p:cNvSpPr txBox="1">
              <a:spLocks noChangeArrowheads="1"/>
            </p:cNvSpPr>
            <p:nvPr/>
          </p:nvSpPr>
          <p:spPr bwMode="auto">
            <a:xfrm>
              <a:off x="3304" y="3530"/>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800">
                  <a:solidFill>
                    <a:srgbClr val="FF0000"/>
                  </a:solidFill>
                  <a:latin typeface="Comic Sans MS" charset="0"/>
                </a:rPr>
                <a:t>time</a:t>
              </a:r>
              <a:endParaRPr lang="en-US" altLang="x-none" sz="1000"/>
            </a:p>
          </p:txBody>
        </p:sp>
      </p:grpSp>
      <p:sp>
        <p:nvSpPr>
          <p:cNvPr id="30733" name="Text Box 15"/>
          <p:cNvSpPr txBox="1">
            <a:spLocks noChangeArrowheads="1"/>
          </p:cNvSpPr>
          <p:nvPr/>
        </p:nvSpPr>
        <p:spPr bwMode="auto">
          <a:xfrm>
            <a:off x="4572000" y="6324600"/>
            <a:ext cx="2189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800">
                <a:solidFill>
                  <a:schemeClr val="accent2"/>
                </a:solidFill>
                <a:latin typeface="Comic Sans MS" charset="0"/>
              </a:rPr>
              <a:t>premature timeout</a:t>
            </a:r>
            <a:endParaRPr lang="en-US" altLang="x-none" sz="1000">
              <a:solidFill>
                <a:schemeClr val="accent2"/>
              </a:solidFill>
            </a:endParaRPr>
          </a:p>
        </p:txBody>
      </p:sp>
      <p:graphicFrame>
        <p:nvGraphicFramePr>
          <p:cNvPr id="30734" name="Object 16"/>
          <p:cNvGraphicFramePr>
            <a:graphicFrameLocks noChangeAspect="1"/>
          </p:cNvGraphicFramePr>
          <p:nvPr/>
        </p:nvGraphicFramePr>
        <p:xfrm>
          <a:off x="8045450" y="1350963"/>
          <a:ext cx="485775" cy="385762"/>
        </p:xfrm>
        <a:graphic>
          <a:graphicData uri="http://schemas.openxmlformats.org/presentationml/2006/ole">
            <mc:AlternateContent xmlns:mc="http://schemas.openxmlformats.org/markup-compatibility/2006">
              <mc:Choice xmlns:v="urn:schemas-microsoft-com:vml" Requires="v">
                <p:oleObj spid="_x0000_s30907" name="Clip" r:id="rId6" imgW="1307263" imgH="1084139" progId="MS_ClipArt_Gallery.2">
                  <p:embed/>
                </p:oleObj>
              </mc:Choice>
              <mc:Fallback>
                <p:oleObj name="Clip" r:id="rId6" imgW="1307263" imgH="1084139" progId="MS_ClipArt_Gallery.2">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5450" y="13509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735" name="Text Box 17"/>
          <p:cNvSpPr txBox="1">
            <a:spLocks noChangeArrowheads="1"/>
          </p:cNvSpPr>
          <p:nvPr/>
        </p:nvSpPr>
        <p:spPr bwMode="auto">
          <a:xfrm>
            <a:off x="7321550" y="13604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Host B</a:t>
            </a:r>
            <a:endParaRPr lang="en-US" altLang="x-none" sz="1000"/>
          </a:p>
        </p:txBody>
      </p:sp>
      <p:sp>
        <p:nvSpPr>
          <p:cNvPr id="30736" name="Line 18"/>
          <p:cNvSpPr>
            <a:spLocks noChangeShapeType="1"/>
          </p:cNvSpPr>
          <p:nvPr/>
        </p:nvSpPr>
        <p:spPr bwMode="auto">
          <a:xfrm>
            <a:off x="5800725" y="387667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7" name="Text Box 19"/>
          <p:cNvSpPr txBox="1">
            <a:spLocks noChangeArrowheads="1"/>
          </p:cNvSpPr>
          <p:nvPr/>
        </p:nvSpPr>
        <p:spPr bwMode="auto">
          <a:xfrm rot="706751">
            <a:off x="6069013" y="3792538"/>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Seq=92, 8 bytes data</a:t>
            </a:r>
            <a:endParaRPr lang="en-US" altLang="x-none" sz="1000"/>
          </a:p>
        </p:txBody>
      </p:sp>
      <p:sp>
        <p:nvSpPr>
          <p:cNvPr id="30738" name="Line 20"/>
          <p:cNvSpPr>
            <a:spLocks noChangeShapeType="1"/>
          </p:cNvSpPr>
          <p:nvPr/>
        </p:nvSpPr>
        <p:spPr bwMode="auto">
          <a:xfrm>
            <a:off x="5791200" y="1905000"/>
            <a:ext cx="0" cy="4076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9" name="Line 21"/>
          <p:cNvSpPr>
            <a:spLocks noChangeShapeType="1"/>
          </p:cNvSpPr>
          <p:nvPr/>
        </p:nvSpPr>
        <p:spPr bwMode="auto">
          <a:xfrm>
            <a:off x="8305800" y="1790700"/>
            <a:ext cx="0" cy="3848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0" name="Text Box 22"/>
          <p:cNvSpPr txBox="1">
            <a:spLocks noChangeArrowheads="1"/>
          </p:cNvSpPr>
          <p:nvPr/>
        </p:nvSpPr>
        <p:spPr bwMode="auto">
          <a:xfrm rot="-1338105">
            <a:off x="7105650" y="3179763"/>
            <a:ext cx="966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ACK=120</a:t>
            </a:r>
            <a:endParaRPr lang="en-US" altLang="x-none" sz="1000"/>
          </a:p>
        </p:txBody>
      </p:sp>
      <p:sp>
        <p:nvSpPr>
          <p:cNvPr id="30741" name="Line 23"/>
          <p:cNvSpPr>
            <a:spLocks noChangeShapeType="1"/>
          </p:cNvSpPr>
          <p:nvPr/>
        </p:nvSpPr>
        <p:spPr bwMode="auto">
          <a:xfrm>
            <a:off x="5788025" y="2362200"/>
            <a:ext cx="2508250" cy="6286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2" name="Text Box 24"/>
          <p:cNvSpPr txBox="1">
            <a:spLocks noChangeArrowheads="1"/>
          </p:cNvSpPr>
          <p:nvPr/>
        </p:nvSpPr>
        <p:spPr bwMode="auto">
          <a:xfrm rot="706751">
            <a:off x="6097588" y="2011363"/>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Seq=92, 8 bytes data</a:t>
            </a:r>
            <a:endParaRPr lang="en-US" altLang="x-none" sz="1000"/>
          </a:p>
        </p:txBody>
      </p:sp>
      <p:grpSp>
        <p:nvGrpSpPr>
          <p:cNvPr id="30743" name="Group 25"/>
          <p:cNvGrpSpPr>
            <a:grpSpLocks/>
          </p:cNvGrpSpPr>
          <p:nvPr/>
        </p:nvGrpSpPr>
        <p:grpSpPr bwMode="auto">
          <a:xfrm>
            <a:off x="5468938" y="2016125"/>
            <a:ext cx="325437" cy="1860550"/>
            <a:chOff x="3445" y="1270"/>
            <a:chExt cx="205" cy="1172"/>
          </a:xfrm>
        </p:grpSpPr>
        <p:sp>
          <p:nvSpPr>
            <p:cNvPr id="30778" name="Rectangle 26"/>
            <p:cNvSpPr>
              <a:spLocks noChangeArrowheads="1"/>
            </p:cNvSpPr>
            <p:nvPr/>
          </p:nvSpPr>
          <p:spPr bwMode="auto">
            <a:xfrm>
              <a:off x="3494" y="1432"/>
              <a:ext cx="128" cy="8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30779" name="Text Box 27"/>
            <p:cNvSpPr txBox="1">
              <a:spLocks noChangeArrowheads="1"/>
            </p:cNvSpPr>
            <p:nvPr/>
          </p:nvSpPr>
          <p:spPr bwMode="auto">
            <a:xfrm rot="-5400000">
              <a:off x="3070" y="1755"/>
              <a:ext cx="9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Comic Sans MS" charset="0"/>
                </a:rPr>
                <a:t>Seq=92 timeout</a:t>
              </a:r>
              <a:endParaRPr lang="en-US" altLang="x-none" sz="1000"/>
            </a:p>
          </p:txBody>
        </p:sp>
        <p:sp>
          <p:nvSpPr>
            <p:cNvPr id="30780" name="Line 28"/>
            <p:cNvSpPr>
              <a:spLocks noChangeShapeType="1"/>
            </p:cNvSpPr>
            <p:nvPr/>
          </p:nvSpPr>
          <p:spPr bwMode="auto">
            <a:xfrm flipV="1">
              <a:off x="3552" y="1270"/>
              <a:ext cx="4" cy="15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81" name="Line 29"/>
            <p:cNvSpPr>
              <a:spLocks noChangeShapeType="1"/>
            </p:cNvSpPr>
            <p:nvPr/>
          </p:nvSpPr>
          <p:spPr bwMode="auto">
            <a:xfrm flipH="1">
              <a:off x="3546" y="2296"/>
              <a:ext cx="0" cy="1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82" name="Line 30"/>
            <p:cNvSpPr>
              <a:spLocks noChangeShapeType="1"/>
            </p:cNvSpPr>
            <p:nvPr/>
          </p:nvSpPr>
          <p:spPr bwMode="auto">
            <a:xfrm flipH="1">
              <a:off x="3536" y="2442"/>
              <a:ext cx="1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3" name="Line 31"/>
            <p:cNvSpPr>
              <a:spLocks noChangeShapeType="1"/>
            </p:cNvSpPr>
            <p:nvPr/>
          </p:nvSpPr>
          <p:spPr bwMode="auto">
            <a:xfrm flipH="1">
              <a:off x="3524" y="1270"/>
              <a:ext cx="1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0744" name="Line 32"/>
          <p:cNvSpPr>
            <a:spLocks noChangeShapeType="1"/>
          </p:cNvSpPr>
          <p:nvPr/>
        </p:nvSpPr>
        <p:spPr bwMode="auto">
          <a:xfrm flipH="1">
            <a:off x="5816600" y="4521200"/>
            <a:ext cx="2476500" cy="11049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5" name="Text Box 33"/>
          <p:cNvSpPr txBox="1">
            <a:spLocks noChangeArrowheads="1"/>
          </p:cNvSpPr>
          <p:nvPr/>
        </p:nvSpPr>
        <p:spPr bwMode="auto">
          <a:xfrm rot="-1338105">
            <a:off x="6921500" y="4608513"/>
            <a:ext cx="966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ACK=120</a:t>
            </a:r>
            <a:endParaRPr lang="en-US" altLang="x-none" sz="1000"/>
          </a:p>
        </p:txBody>
      </p:sp>
      <p:grpSp>
        <p:nvGrpSpPr>
          <p:cNvPr id="30746" name="Group 34"/>
          <p:cNvGrpSpPr>
            <a:grpSpLocks/>
          </p:cNvGrpSpPr>
          <p:nvPr/>
        </p:nvGrpSpPr>
        <p:grpSpPr bwMode="auto">
          <a:xfrm>
            <a:off x="762000" y="1447800"/>
            <a:ext cx="3143250" cy="5226050"/>
            <a:chOff x="316" y="875"/>
            <a:chExt cx="1980" cy="3292"/>
          </a:xfrm>
        </p:grpSpPr>
        <p:sp>
          <p:nvSpPr>
            <p:cNvPr id="30757" name="Line 35"/>
            <p:cNvSpPr>
              <a:spLocks noChangeShapeType="1"/>
            </p:cNvSpPr>
            <p:nvPr/>
          </p:nvSpPr>
          <p:spPr bwMode="auto">
            <a:xfrm flipH="1">
              <a:off x="1170" y="1752"/>
              <a:ext cx="996" cy="30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58" name="Line 36"/>
            <p:cNvSpPr>
              <a:spLocks noChangeShapeType="1"/>
            </p:cNvSpPr>
            <p:nvPr/>
          </p:nvSpPr>
          <p:spPr bwMode="auto">
            <a:xfrm>
              <a:off x="576" y="1296"/>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0759" name="Object 37"/>
            <p:cNvGraphicFramePr>
              <a:graphicFrameLocks noChangeAspect="1"/>
            </p:cNvGraphicFramePr>
            <p:nvPr/>
          </p:nvGraphicFramePr>
          <p:xfrm>
            <a:off x="316" y="875"/>
            <a:ext cx="306" cy="243"/>
          </p:xfrm>
          <a:graphic>
            <a:graphicData uri="http://schemas.openxmlformats.org/presentationml/2006/ole">
              <mc:AlternateContent xmlns:mc="http://schemas.openxmlformats.org/markup-compatibility/2006">
                <mc:Choice xmlns:v="urn:schemas-microsoft-com:vml" Requires="v">
                  <p:oleObj spid="_x0000_s30908" name="Clip" r:id="rId7" imgW="1307263" imgH="1084139" progId="MS_ClipArt_Gallery.2">
                    <p:embed/>
                  </p:oleObj>
                </mc:Choice>
                <mc:Fallback>
                  <p:oleObj name="Clip" r:id="rId7" imgW="1307263" imgH="1084139" progId="MS_ClipArt_Gallery.2">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 y="875"/>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760" name="Text Box 38"/>
            <p:cNvSpPr txBox="1">
              <a:spLocks noChangeArrowheads="1"/>
            </p:cNvSpPr>
            <p:nvPr/>
          </p:nvSpPr>
          <p:spPr bwMode="auto">
            <a:xfrm>
              <a:off x="574" y="875"/>
              <a:ext cx="5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Host A</a:t>
              </a:r>
              <a:endParaRPr lang="en-US" altLang="x-none" sz="1000"/>
            </a:p>
          </p:txBody>
        </p:sp>
        <p:sp>
          <p:nvSpPr>
            <p:cNvPr id="30761" name="Text Box 39"/>
            <p:cNvSpPr txBox="1">
              <a:spLocks noChangeArrowheads="1"/>
            </p:cNvSpPr>
            <p:nvPr/>
          </p:nvSpPr>
          <p:spPr bwMode="auto">
            <a:xfrm rot="706751">
              <a:off x="817" y="1303"/>
              <a:ext cx="11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Seq=92, 8 bytes data</a:t>
              </a:r>
              <a:endParaRPr lang="en-US" altLang="x-none" sz="1000"/>
            </a:p>
          </p:txBody>
        </p:sp>
        <p:sp>
          <p:nvSpPr>
            <p:cNvPr id="30762" name="Text Box 40"/>
            <p:cNvSpPr txBox="1">
              <a:spLocks noChangeArrowheads="1"/>
            </p:cNvSpPr>
            <p:nvPr/>
          </p:nvSpPr>
          <p:spPr bwMode="auto">
            <a:xfrm rot="-982672">
              <a:off x="1374" y="1735"/>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ACK=100</a:t>
              </a:r>
              <a:endParaRPr lang="en-US" altLang="x-none" sz="1000"/>
            </a:p>
          </p:txBody>
        </p:sp>
        <p:sp>
          <p:nvSpPr>
            <p:cNvPr id="30763" name="Text Box 41"/>
            <p:cNvSpPr txBox="1">
              <a:spLocks noChangeArrowheads="1"/>
            </p:cNvSpPr>
            <p:nvPr/>
          </p:nvSpPr>
          <p:spPr bwMode="auto">
            <a:xfrm>
              <a:off x="945" y="2090"/>
              <a:ext cx="3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800">
                  <a:solidFill>
                    <a:srgbClr val="FF0000"/>
                  </a:solidFill>
                  <a:latin typeface="Comic Sans MS" charset="0"/>
                </a:rPr>
                <a:t>loss</a:t>
              </a:r>
              <a:endParaRPr lang="en-US" altLang="x-none" sz="1000"/>
            </a:p>
          </p:txBody>
        </p:sp>
        <p:sp>
          <p:nvSpPr>
            <p:cNvPr id="30764" name="Text Box 42"/>
            <p:cNvSpPr txBox="1">
              <a:spLocks noChangeArrowheads="1"/>
            </p:cNvSpPr>
            <p:nvPr/>
          </p:nvSpPr>
          <p:spPr bwMode="auto">
            <a:xfrm rot="-5400000">
              <a:off x="162" y="1805"/>
              <a:ext cx="5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timeout</a:t>
              </a:r>
              <a:endParaRPr lang="en-US" altLang="x-none" sz="1000"/>
            </a:p>
          </p:txBody>
        </p:sp>
        <p:sp>
          <p:nvSpPr>
            <p:cNvPr id="30765" name="Text Box 43"/>
            <p:cNvSpPr txBox="1">
              <a:spLocks noChangeArrowheads="1"/>
            </p:cNvSpPr>
            <p:nvPr/>
          </p:nvSpPr>
          <p:spPr bwMode="auto">
            <a:xfrm>
              <a:off x="768" y="3936"/>
              <a:ext cx="1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800">
                  <a:solidFill>
                    <a:schemeClr val="accent2"/>
                  </a:solidFill>
                  <a:latin typeface="Comic Sans MS" charset="0"/>
                </a:rPr>
                <a:t>lost ACK scenario</a:t>
              </a:r>
              <a:endParaRPr lang="en-US" altLang="x-none" sz="1000">
                <a:solidFill>
                  <a:schemeClr val="accent2"/>
                </a:solidFill>
              </a:endParaRPr>
            </a:p>
          </p:txBody>
        </p:sp>
        <p:graphicFrame>
          <p:nvGraphicFramePr>
            <p:cNvPr id="30766" name="Object 44"/>
            <p:cNvGraphicFramePr>
              <a:graphicFrameLocks noChangeAspect="1"/>
            </p:cNvGraphicFramePr>
            <p:nvPr/>
          </p:nvGraphicFramePr>
          <p:xfrm>
            <a:off x="1990" y="881"/>
            <a:ext cx="306" cy="243"/>
          </p:xfrm>
          <a:graphic>
            <a:graphicData uri="http://schemas.openxmlformats.org/presentationml/2006/ole">
              <mc:AlternateContent xmlns:mc="http://schemas.openxmlformats.org/markup-compatibility/2006">
                <mc:Choice xmlns:v="urn:schemas-microsoft-com:vml" Requires="v">
                  <p:oleObj spid="_x0000_s30909" name="Clip" r:id="rId8" imgW="1307263" imgH="1084139" progId="MS_ClipArt_Gallery.2">
                    <p:embed/>
                  </p:oleObj>
                </mc:Choice>
                <mc:Fallback>
                  <p:oleObj name="Clip" r:id="rId8" imgW="1307263" imgH="1084139" progId="MS_ClipArt_Gallery.2">
                    <p:embed/>
                    <p:pic>
                      <p:nvPicPr>
                        <p:cNvPr id="0"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0" y="881"/>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767" name="Text Box 45"/>
            <p:cNvSpPr txBox="1">
              <a:spLocks noChangeArrowheads="1"/>
            </p:cNvSpPr>
            <p:nvPr/>
          </p:nvSpPr>
          <p:spPr bwMode="auto">
            <a:xfrm>
              <a:off x="1534" y="887"/>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Host B</a:t>
              </a:r>
              <a:endParaRPr lang="en-US" altLang="x-none" sz="1000"/>
            </a:p>
          </p:txBody>
        </p:sp>
        <p:sp>
          <p:nvSpPr>
            <p:cNvPr id="30768" name="Text Box 46"/>
            <p:cNvSpPr txBox="1">
              <a:spLocks noChangeArrowheads="1"/>
            </p:cNvSpPr>
            <p:nvPr/>
          </p:nvSpPr>
          <p:spPr bwMode="auto">
            <a:xfrm>
              <a:off x="1012" y="191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a:solidFill>
                    <a:srgbClr val="FF0000"/>
                  </a:solidFill>
                  <a:latin typeface="Arial" charset="0"/>
                </a:rPr>
                <a:t>X</a:t>
              </a:r>
              <a:endParaRPr lang="en-US" altLang="x-none" sz="1000"/>
            </a:p>
          </p:txBody>
        </p:sp>
        <p:sp>
          <p:nvSpPr>
            <p:cNvPr id="30769" name="Line 47"/>
            <p:cNvSpPr>
              <a:spLocks noChangeShapeType="1"/>
            </p:cNvSpPr>
            <p:nvPr/>
          </p:nvSpPr>
          <p:spPr bwMode="auto">
            <a:xfrm>
              <a:off x="576" y="2472"/>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70" name="Text Box 48"/>
            <p:cNvSpPr txBox="1">
              <a:spLocks noChangeArrowheads="1"/>
            </p:cNvSpPr>
            <p:nvPr/>
          </p:nvSpPr>
          <p:spPr bwMode="auto">
            <a:xfrm rot="706751">
              <a:off x="763" y="2437"/>
              <a:ext cx="11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Seq=92, 8 bytes data</a:t>
              </a:r>
              <a:endParaRPr lang="en-US" altLang="x-none" sz="1000"/>
            </a:p>
          </p:txBody>
        </p:sp>
        <p:sp>
          <p:nvSpPr>
            <p:cNvPr id="30771" name="Line 49"/>
            <p:cNvSpPr>
              <a:spLocks noChangeShapeType="1"/>
            </p:cNvSpPr>
            <p:nvPr/>
          </p:nvSpPr>
          <p:spPr bwMode="auto">
            <a:xfrm>
              <a:off x="570" y="1158"/>
              <a:ext cx="6" cy="26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72" name="Line 50"/>
            <p:cNvSpPr>
              <a:spLocks noChangeShapeType="1"/>
            </p:cNvSpPr>
            <p:nvPr/>
          </p:nvSpPr>
          <p:spPr bwMode="auto">
            <a:xfrm>
              <a:off x="2154" y="1158"/>
              <a:ext cx="6" cy="26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73" name="Line 51"/>
            <p:cNvSpPr>
              <a:spLocks noChangeShapeType="1"/>
            </p:cNvSpPr>
            <p:nvPr/>
          </p:nvSpPr>
          <p:spPr bwMode="auto">
            <a:xfrm flipH="1">
              <a:off x="582" y="296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74" name="Text Box 52"/>
            <p:cNvSpPr txBox="1">
              <a:spLocks noChangeArrowheads="1"/>
            </p:cNvSpPr>
            <p:nvPr/>
          </p:nvSpPr>
          <p:spPr bwMode="auto">
            <a:xfrm rot="-926867">
              <a:off x="1092" y="3017"/>
              <a:ext cx="6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ACK=100</a:t>
              </a:r>
              <a:endParaRPr lang="en-US" altLang="x-none" sz="1000"/>
            </a:p>
          </p:txBody>
        </p:sp>
        <p:sp>
          <p:nvSpPr>
            <p:cNvPr id="30775" name="Line 53"/>
            <p:cNvSpPr>
              <a:spLocks noChangeShapeType="1"/>
            </p:cNvSpPr>
            <p:nvPr/>
          </p:nvSpPr>
          <p:spPr bwMode="auto">
            <a:xfrm flipV="1">
              <a:off x="462" y="1284"/>
              <a:ext cx="0" cy="37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76" name="Line 54"/>
            <p:cNvSpPr>
              <a:spLocks noChangeShapeType="1"/>
            </p:cNvSpPr>
            <p:nvPr/>
          </p:nvSpPr>
          <p:spPr bwMode="auto">
            <a:xfrm flipH="1">
              <a:off x="468" y="2166"/>
              <a:ext cx="0" cy="3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77" name="Text Box 55"/>
            <p:cNvSpPr txBox="1">
              <a:spLocks noChangeArrowheads="1"/>
            </p:cNvSpPr>
            <p:nvPr/>
          </p:nvSpPr>
          <p:spPr bwMode="auto">
            <a:xfrm>
              <a:off x="367" y="3825"/>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800">
                  <a:solidFill>
                    <a:srgbClr val="FF0000"/>
                  </a:solidFill>
                  <a:latin typeface="Comic Sans MS" charset="0"/>
                </a:rPr>
                <a:t>time</a:t>
              </a:r>
              <a:endParaRPr lang="en-US" altLang="x-none" sz="1600">
                <a:solidFill>
                  <a:srgbClr val="FF0000"/>
                </a:solidFill>
                <a:latin typeface="Comic Sans MS" charset="0"/>
              </a:endParaRPr>
            </a:p>
          </p:txBody>
        </p:sp>
      </p:grpSp>
      <p:sp>
        <p:nvSpPr>
          <p:cNvPr id="30747" name="Rectangle 56"/>
          <p:cNvSpPr>
            <a:spLocks noChangeArrowheads="1"/>
          </p:cNvSpPr>
          <p:nvPr/>
        </p:nvSpPr>
        <p:spPr bwMode="auto">
          <a:xfrm>
            <a:off x="5564188" y="4143375"/>
            <a:ext cx="203200" cy="132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30748" name="Text Box 57"/>
          <p:cNvSpPr txBox="1">
            <a:spLocks noChangeArrowheads="1"/>
          </p:cNvSpPr>
          <p:nvPr/>
        </p:nvSpPr>
        <p:spPr bwMode="auto">
          <a:xfrm rot="-5400000">
            <a:off x="4891881" y="4655344"/>
            <a:ext cx="1493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Comic Sans MS" charset="0"/>
              </a:rPr>
              <a:t>Seq=92 timeout</a:t>
            </a:r>
            <a:endParaRPr lang="en-US" altLang="x-none" sz="1000"/>
          </a:p>
        </p:txBody>
      </p:sp>
      <p:sp>
        <p:nvSpPr>
          <p:cNvPr id="30749" name="Line 58"/>
          <p:cNvSpPr>
            <a:spLocks noChangeShapeType="1"/>
          </p:cNvSpPr>
          <p:nvPr/>
        </p:nvSpPr>
        <p:spPr bwMode="auto">
          <a:xfrm flipV="1">
            <a:off x="5656263" y="3886200"/>
            <a:ext cx="6350" cy="2444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50" name="Line 59"/>
          <p:cNvSpPr>
            <a:spLocks noChangeShapeType="1"/>
          </p:cNvSpPr>
          <p:nvPr/>
        </p:nvSpPr>
        <p:spPr bwMode="auto">
          <a:xfrm flipH="1">
            <a:off x="5638800" y="5562600"/>
            <a:ext cx="0" cy="2222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51" name="Line 60"/>
          <p:cNvSpPr>
            <a:spLocks noChangeShapeType="1"/>
          </p:cNvSpPr>
          <p:nvPr/>
        </p:nvSpPr>
        <p:spPr bwMode="auto">
          <a:xfrm flipH="1">
            <a:off x="5562600" y="5791200"/>
            <a:ext cx="1809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2" name="Line 61"/>
          <p:cNvSpPr>
            <a:spLocks noChangeShapeType="1"/>
          </p:cNvSpPr>
          <p:nvPr/>
        </p:nvSpPr>
        <p:spPr bwMode="auto">
          <a:xfrm flipH="1">
            <a:off x="5611813" y="3886200"/>
            <a:ext cx="1809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53" name="Text Box 62"/>
          <p:cNvSpPr txBox="1">
            <a:spLocks noChangeArrowheads="1"/>
          </p:cNvSpPr>
          <p:nvPr/>
        </p:nvSpPr>
        <p:spPr bwMode="auto">
          <a:xfrm>
            <a:off x="152400" y="5257800"/>
            <a:ext cx="1104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SendBase</a:t>
            </a:r>
          </a:p>
          <a:p>
            <a:pPr algn="ctr"/>
            <a:r>
              <a:rPr lang="en-US" altLang="x-none" sz="1600">
                <a:latin typeface="Comic Sans MS" charset="0"/>
              </a:rPr>
              <a:t>= 100</a:t>
            </a:r>
          </a:p>
        </p:txBody>
      </p:sp>
      <p:sp>
        <p:nvSpPr>
          <p:cNvPr id="30754" name="Text Box 63"/>
          <p:cNvSpPr txBox="1">
            <a:spLocks noChangeArrowheads="1"/>
          </p:cNvSpPr>
          <p:nvPr/>
        </p:nvSpPr>
        <p:spPr bwMode="auto">
          <a:xfrm>
            <a:off x="4416425" y="4267200"/>
            <a:ext cx="1104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SendBase</a:t>
            </a:r>
          </a:p>
          <a:p>
            <a:pPr algn="ctr"/>
            <a:r>
              <a:rPr lang="en-US" altLang="x-none" sz="1600">
                <a:latin typeface="Comic Sans MS" charset="0"/>
              </a:rPr>
              <a:t>= 120</a:t>
            </a:r>
          </a:p>
        </p:txBody>
      </p:sp>
      <p:sp>
        <p:nvSpPr>
          <p:cNvPr id="30755" name="Text Box 64"/>
          <p:cNvSpPr txBox="1">
            <a:spLocks noChangeArrowheads="1"/>
          </p:cNvSpPr>
          <p:nvPr/>
        </p:nvSpPr>
        <p:spPr bwMode="auto">
          <a:xfrm>
            <a:off x="4343400" y="3810000"/>
            <a:ext cx="1096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Sendbase</a:t>
            </a:r>
          </a:p>
          <a:p>
            <a:pPr algn="ctr"/>
            <a:r>
              <a:rPr lang="en-US" altLang="x-none" sz="1600">
                <a:latin typeface="Comic Sans MS" charset="0"/>
              </a:rPr>
              <a:t>= 100</a:t>
            </a:r>
          </a:p>
        </p:txBody>
      </p:sp>
      <p:sp>
        <p:nvSpPr>
          <p:cNvPr id="430145" name="Rectangle 65"/>
          <p:cNvSpPr>
            <a:spLocks noChangeArrowheads="1"/>
          </p:cNvSpPr>
          <p:nvPr/>
        </p:nvSpPr>
        <p:spPr bwMode="auto">
          <a:xfrm>
            <a:off x="4191000" y="1066800"/>
            <a:ext cx="4419600" cy="556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30145"/>
                                        </p:tgtEl>
                                      </p:cBhvr>
                                    </p:animEffect>
                                    <p:set>
                                      <p:cBhvr>
                                        <p:cTn id="7" dur="1" fill="hold">
                                          <p:stCondLst>
                                            <p:cond delay="499"/>
                                          </p:stCondLst>
                                        </p:cTn>
                                        <p:tgtEl>
                                          <p:spTgt spid="4301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25682D4-EF3F-5643-8F2C-CAC8844FBB28}" type="slidenum">
              <a:rPr lang="en-US" altLang="x-none" sz="1400"/>
              <a:pPr/>
              <a:t>12</a:t>
            </a:fld>
            <a:endParaRPr lang="en-US" altLang="x-none" sz="1400"/>
          </a:p>
        </p:txBody>
      </p:sp>
      <p:sp>
        <p:nvSpPr>
          <p:cNvPr id="32770" name="Rectangle 2"/>
          <p:cNvSpPr>
            <a:spLocks noGrp="1" noChangeArrowheads="1"/>
          </p:cNvSpPr>
          <p:nvPr>
            <p:ph type="title"/>
          </p:nvPr>
        </p:nvSpPr>
        <p:spPr>
          <a:xfrm>
            <a:off x="533400" y="228600"/>
            <a:ext cx="8153400" cy="804863"/>
          </a:xfrm>
        </p:spPr>
        <p:txBody>
          <a:bodyPr/>
          <a:lstStyle/>
          <a:p>
            <a:r>
              <a:rPr lang="en-US" altLang="x-none">
                <a:ea typeface="ＭＳ Ｐゴシック" charset="-128"/>
              </a:rPr>
              <a:t>TCP retransmission scenarios (more)</a:t>
            </a:r>
          </a:p>
        </p:txBody>
      </p:sp>
      <p:grpSp>
        <p:nvGrpSpPr>
          <p:cNvPr id="32771" name="Group 3"/>
          <p:cNvGrpSpPr>
            <a:grpSpLocks/>
          </p:cNvGrpSpPr>
          <p:nvPr/>
        </p:nvGrpSpPr>
        <p:grpSpPr bwMode="auto">
          <a:xfrm>
            <a:off x="990600" y="1295400"/>
            <a:ext cx="3609975" cy="4786313"/>
            <a:chOff x="432" y="816"/>
            <a:chExt cx="2274" cy="3015"/>
          </a:xfrm>
        </p:grpSpPr>
        <p:sp>
          <p:nvSpPr>
            <p:cNvPr id="32773" name="Line 4"/>
            <p:cNvSpPr>
              <a:spLocks noChangeShapeType="1"/>
            </p:cNvSpPr>
            <p:nvPr/>
          </p:nvSpPr>
          <p:spPr bwMode="auto">
            <a:xfrm flipH="1">
              <a:off x="1382" y="1741"/>
              <a:ext cx="996" cy="30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4" name="Line 5"/>
            <p:cNvSpPr>
              <a:spLocks noChangeShapeType="1"/>
            </p:cNvSpPr>
            <p:nvPr/>
          </p:nvSpPr>
          <p:spPr bwMode="auto">
            <a:xfrm>
              <a:off x="788" y="1285"/>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2775" name="Object 6"/>
            <p:cNvGraphicFramePr>
              <a:graphicFrameLocks noChangeAspect="1"/>
            </p:cNvGraphicFramePr>
            <p:nvPr/>
          </p:nvGraphicFramePr>
          <p:xfrm>
            <a:off x="432" y="816"/>
            <a:ext cx="306" cy="243"/>
          </p:xfrm>
          <a:graphic>
            <a:graphicData uri="http://schemas.openxmlformats.org/presentationml/2006/ole">
              <mc:AlternateContent xmlns:mc="http://schemas.openxmlformats.org/markup-compatibility/2006">
                <mc:Choice xmlns:v="urn:schemas-microsoft-com:vml" Requires="v">
                  <p:oleObj spid="_x0000_s32856" name="Clip" r:id="rId3" imgW="1307263" imgH="1084139" progId="MS_ClipArt_Gallery.2">
                    <p:embed/>
                  </p:oleObj>
                </mc:Choice>
                <mc:Fallback>
                  <p:oleObj name="Clip" r:id="rId3" imgW="1307263" imgH="1084139"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81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2776" name="Text Box 7"/>
            <p:cNvSpPr txBox="1">
              <a:spLocks noChangeArrowheads="1"/>
            </p:cNvSpPr>
            <p:nvPr/>
          </p:nvSpPr>
          <p:spPr bwMode="auto">
            <a:xfrm>
              <a:off x="786" y="864"/>
              <a:ext cx="5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Host A</a:t>
              </a:r>
              <a:endParaRPr lang="en-US" altLang="x-none" sz="1000"/>
            </a:p>
          </p:txBody>
        </p:sp>
        <p:sp>
          <p:nvSpPr>
            <p:cNvPr id="32777" name="Text Box 8"/>
            <p:cNvSpPr txBox="1">
              <a:spLocks noChangeArrowheads="1"/>
            </p:cNvSpPr>
            <p:nvPr/>
          </p:nvSpPr>
          <p:spPr bwMode="auto">
            <a:xfrm rot="706751">
              <a:off x="1029" y="1292"/>
              <a:ext cx="11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Seq=92, 8 bytes data</a:t>
              </a:r>
              <a:endParaRPr lang="en-US" altLang="x-none" sz="1000"/>
            </a:p>
          </p:txBody>
        </p:sp>
        <p:sp>
          <p:nvSpPr>
            <p:cNvPr id="32778" name="Text Box 9"/>
            <p:cNvSpPr txBox="1">
              <a:spLocks noChangeArrowheads="1"/>
            </p:cNvSpPr>
            <p:nvPr/>
          </p:nvSpPr>
          <p:spPr bwMode="auto">
            <a:xfrm rot="-982672">
              <a:off x="1728" y="1632"/>
              <a:ext cx="5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ACK=100</a:t>
              </a:r>
              <a:endParaRPr lang="en-US" altLang="x-none" sz="1000"/>
            </a:p>
          </p:txBody>
        </p:sp>
        <p:sp>
          <p:nvSpPr>
            <p:cNvPr id="32779" name="Text Box 10"/>
            <p:cNvSpPr txBox="1">
              <a:spLocks noChangeArrowheads="1"/>
            </p:cNvSpPr>
            <p:nvPr/>
          </p:nvSpPr>
          <p:spPr bwMode="auto">
            <a:xfrm>
              <a:off x="1157" y="2079"/>
              <a:ext cx="3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800">
                  <a:solidFill>
                    <a:srgbClr val="FF0000"/>
                  </a:solidFill>
                  <a:latin typeface="Comic Sans MS" charset="0"/>
                </a:rPr>
                <a:t>loss</a:t>
              </a:r>
              <a:endParaRPr lang="en-US" altLang="x-none" sz="1000"/>
            </a:p>
          </p:txBody>
        </p:sp>
        <p:sp>
          <p:nvSpPr>
            <p:cNvPr id="32780" name="Text Box 11"/>
            <p:cNvSpPr txBox="1">
              <a:spLocks noChangeArrowheads="1"/>
            </p:cNvSpPr>
            <p:nvPr/>
          </p:nvSpPr>
          <p:spPr bwMode="auto">
            <a:xfrm rot="-5400000">
              <a:off x="374" y="1794"/>
              <a:ext cx="5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timeout</a:t>
              </a:r>
              <a:endParaRPr lang="en-US" altLang="x-none" sz="1000"/>
            </a:p>
          </p:txBody>
        </p:sp>
        <p:sp>
          <p:nvSpPr>
            <p:cNvPr id="32781" name="Text Box 12"/>
            <p:cNvSpPr txBox="1">
              <a:spLocks noChangeArrowheads="1"/>
            </p:cNvSpPr>
            <p:nvPr/>
          </p:nvSpPr>
          <p:spPr bwMode="auto">
            <a:xfrm>
              <a:off x="872" y="3600"/>
              <a:ext cx="17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800">
                  <a:solidFill>
                    <a:schemeClr val="accent2"/>
                  </a:solidFill>
                  <a:latin typeface="Comic Sans MS" charset="0"/>
                </a:rPr>
                <a:t>Cumulative ACK scenario</a:t>
              </a:r>
              <a:endParaRPr lang="en-US" altLang="x-none" sz="1000">
                <a:solidFill>
                  <a:schemeClr val="accent2"/>
                </a:solidFill>
              </a:endParaRPr>
            </a:p>
          </p:txBody>
        </p:sp>
        <p:graphicFrame>
          <p:nvGraphicFramePr>
            <p:cNvPr id="32782" name="Object 13"/>
            <p:cNvGraphicFramePr>
              <a:graphicFrameLocks noChangeAspect="1"/>
            </p:cNvGraphicFramePr>
            <p:nvPr/>
          </p:nvGraphicFramePr>
          <p:xfrm>
            <a:off x="2400" y="864"/>
            <a:ext cx="306" cy="243"/>
          </p:xfrm>
          <a:graphic>
            <a:graphicData uri="http://schemas.openxmlformats.org/presentationml/2006/ole">
              <mc:AlternateContent xmlns:mc="http://schemas.openxmlformats.org/markup-compatibility/2006">
                <mc:Choice xmlns:v="urn:schemas-microsoft-com:vml" Requires="v">
                  <p:oleObj spid="_x0000_s32857" name="Clip" r:id="rId5" imgW="1307263" imgH="1084139" progId="MS_ClipArt_Gallery.2">
                    <p:embed/>
                  </p:oleObj>
                </mc:Choice>
                <mc:Fallback>
                  <p:oleObj name="Clip" r:id="rId5" imgW="1307263" imgH="1084139"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 y="864"/>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2783" name="Text Box 14"/>
            <p:cNvSpPr txBox="1">
              <a:spLocks noChangeArrowheads="1"/>
            </p:cNvSpPr>
            <p:nvPr/>
          </p:nvSpPr>
          <p:spPr bwMode="auto">
            <a:xfrm>
              <a:off x="1824" y="864"/>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Host B</a:t>
              </a:r>
              <a:endParaRPr lang="en-US" altLang="x-none" sz="1000"/>
            </a:p>
          </p:txBody>
        </p:sp>
        <p:sp>
          <p:nvSpPr>
            <p:cNvPr id="32784" name="Text Box 15"/>
            <p:cNvSpPr txBox="1">
              <a:spLocks noChangeArrowheads="1"/>
            </p:cNvSpPr>
            <p:nvPr/>
          </p:nvSpPr>
          <p:spPr bwMode="auto">
            <a:xfrm>
              <a:off x="1224" y="190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a:solidFill>
                    <a:srgbClr val="FF0000"/>
                  </a:solidFill>
                  <a:latin typeface="Arial" charset="0"/>
                </a:rPr>
                <a:t>X</a:t>
              </a:r>
              <a:endParaRPr lang="en-US" altLang="x-none" sz="1000"/>
            </a:p>
          </p:txBody>
        </p:sp>
        <p:sp>
          <p:nvSpPr>
            <p:cNvPr id="32785" name="Line 16"/>
            <p:cNvSpPr>
              <a:spLocks noChangeShapeType="1"/>
            </p:cNvSpPr>
            <p:nvPr/>
          </p:nvSpPr>
          <p:spPr bwMode="auto">
            <a:xfrm>
              <a:off x="768" y="1776"/>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6" name="Text Box 17"/>
            <p:cNvSpPr txBox="1">
              <a:spLocks noChangeArrowheads="1"/>
            </p:cNvSpPr>
            <p:nvPr/>
          </p:nvSpPr>
          <p:spPr bwMode="auto">
            <a:xfrm rot="706751">
              <a:off x="946" y="1776"/>
              <a:ext cx="12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Seq=100, 20 bytes data</a:t>
              </a:r>
              <a:endParaRPr lang="en-US" altLang="x-none" sz="1000"/>
            </a:p>
          </p:txBody>
        </p:sp>
        <p:sp>
          <p:nvSpPr>
            <p:cNvPr id="32787" name="Line 18"/>
            <p:cNvSpPr>
              <a:spLocks noChangeShapeType="1"/>
            </p:cNvSpPr>
            <p:nvPr/>
          </p:nvSpPr>
          <p:spPr bwMode="auto">
            <a:xfrm>
              <a:off x="768" y="912"/>
              <a:ext cx="6" cy="24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8" name="Line 19"/>
            <p:cNvSpPr>
              <a:spLocks noChangeShapeType="1"/>
            </p:cNvSpPr>
            <p:nvPr/>
          </p:nvSpPr>
          <p:spPr bwMode="auto">
            <a:xfrm>
              <a:off x="2352" y="960"/>
              <a:ext cx="6" cy="24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9" name="Line 20"/>
            <p:cNvSpPr>
              <a:spLocks noChangeShapeType="1"/>
            </p:cNvSpPr>
            <p:nvPr/>
          </p:nvSpPr>
          <p:spPr bwMode="auto">
            <a:xfrm flipH="1">
              <a:off x="768" y="2208"/>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0" name="Text Box 21"/>
            <p:cNvSpPr txBox="1">
              <a:spLocks noChangeArrowheads="1"/>
            </p:cNvSpPr>
            <p:nvPr/>
          </p:nvSpPr>
          <p:spPr bwMode="auto">
            <a:xfrm rot="-926867">
              <a:off x="1200" y="2496"/>
              <a:ext cx="6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ACK=120</a:t>
              </a:r>
              <a:endParaRPr lang="en-US" altLang="x-none" sz="1000"/>
            </a:p>
          </p:txBody>
        </p:sp>
        <p:sp>
          <p:nvSpPr>
            <p:cNvPr id="32791" name="Line 22"/>
            <p:cNvSpPr>
              <a:spLocks noChangeShapeType="1"/>
            </p:cNvSpPr>
            <p:nvPr/>
          </p:nvSpPr>
          <p:spPr bwMode="auto">
            <a:xfrm flipV="1">
              <a:off x="674" y="1273"/>
              <a:ext cx="0" cy="37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2" name="Line 23"/>
            <p:cNvSpPr>
              <a:spLocks noChangeShapeType="1"/>
            </p:cNvSpPr>
            <p:nvPr/>
          </p:nvSpPr>
          <p:spPr bwMode="auto">
            <a:xfrm flipH="1">
              <a:off x="672" y="2155"/>
              <a:ext cx="8" cy="91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93" name="Text Box 24"/>
            <p:cNvSpPr txBox="1">
              <a:spLocks noChangeArrowheads="1"/>
            </p:cNvSpPr>
            <p:nvPr/>
          </p:nvSpPr>
          <p:spPr bwMode="auto">
            <a:xfrm>
              <a:off x="576" y="3408"/>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800">
                  <a:solidFill>
                    <a:srgbClr val="FF0000"/>
                  </a:solidFill>
                  <a:latin typeface="Comic Sans MS" charset="0"/>
                </a:rPr>
                <a:t>time</a:t>
              </a:r>
              <a:endParaRPr lang="en-US" altLang="x-none" sz="1600">
                <a:solidFill>
                  <a:srgbClr val="FF0000"/>
                </a:solidFill>
                <a:latin typeface="Comic Sans MS" charset="0"/>
              </a:endParaRPr>
            </a:p>
          </p:txBody>
        </p:sp>
      </p:grpSp>
      <p:sp>
        <p:nvSpPr>
          <p:cNvPr id="32772" name="Text Box 25"/>
          <p:cNvSpPr txBox="1">
            <a:spLocks noChangeArrowheads="1"/>
          </p:cNvSpPr>
          <p:nvPr/>
        </p:nvSpPr>
        <p:spPr bwMode="auto">
          <a:xfrm>
            <a:off x="152400" y="3962400"/>
            <a:ext cx="11049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SendBase</a:t>
            </a:r>
          </a:p>
          <a:p>
            <a:pPr algn="ctr"/>
            <a:r>
              <a:rPr lang="en-US" altLang="x-none" sz="1600">
                <a:latin typeface="Comic Sans MS" charset="0"/>
              </a:rPr>
              <a:t>= 120</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7C5E0E8-CF0A-3D48-A363-83DCF5479080}" type="slidenum">
              <a:rPr lang="en-US" altLang="x-none" sz="1400"/>
              <a:pPr/>
              <a:t>13</a:t>
            </a:fld>
            <a:endParaRPr lang="en-US" altLang="x-none" sz="1400"/>
          </a:p>
        </p:txBody>
      </p:sp>
      <p:sp>
        <p:nvSpPr>
          <p:cNvPr id="33794" name="Rectangle 2"/>
          <p:cNvSpPr>
            <a:spLocks noGrp="1" noChangeArrowheads="1"/>
          </p:cNvSpPr>
          <p:nvPr>
            <p:ph type="title"/>
          </p:nvPr>
        </p:nvSpPr>
        <p:spPr>
          <a:xfrm>
            <a:off x="542925" y="133350"/>
            <a:ext cx="7772400" cy="906463"/>
          </a:xfrm>
        </p:spPr>
        <p:txBody>
          <a:bodyPr/>
          <a:lstStyle/>
          <a:p>
            <a:r>
              <a:rPr lang="en-US" altLang="x-none" sz="2800">
                <a:ea typeface="ＭＳ Ｐゴシック" charset="-128"/>
              </a:rPr>
              <a:t>TCP Round Trip Time and Timeout</a:t>
            </a:r>
            <a:endParaRPr lang="en-US" altLang="x-none">
              <a:ea typeface="ＭＳ Ｐゴシック" charset="-128"/>
            </a:endParaRPr>
          </a:p>
        </p:txBody>
      </p:sp>
      <p:sp>
        <p:nvSpPr>
          <p:cNvPr id="433155" name="Rectangle 3"/>
          <p:cNvSpPr>
            <a:spLocks noGrp="1" noChangeArrowheads="1"/>
          </p:cNvSpPr>
          <p:nvPr>
            <p:ph type="body" sz="half" idx="1"/>
          </p:nvPr>
        </p:nvSpPr>
        <p:spPr>
          <a:xfrm>
            <a:off x="581025" y="1295400"/>
            <a:ext cx="8299450" cy="5207000"/>
          </a:xfrm>
        </p:spPr>
        <p:txBody>
          <a:bodyPr/>
          <a:lstStyle/>
          <a:p>
            <a:r>
              <a:rPr lang="en-US" altLang="x-none" sz="2000" dirty="0">
                <a:ea typeface="ＭＳ Ｐゴシック" charset="-128"/>
              </a:rPr>
              <a:t>If TCP timeout is  </a:t>
            </a:r>
          </a:p>
          <a:p>
            <a:pPr lvl="1"/>
            <a:r>
              <a:rPr lang="en-US" altLang="x-none" sz="2000" dirty="0">
                <a:ea typeface="ＭＳ Ｐゴシック" charset="-128"/>
              </a:rPr>
              <a:t>too short: premature timeout </a:t>
            </a:r>
            <a:r>
              <a:rPr lang="en-US" altLang="x-none" sz="2000" dirty="0">
                <a:ea typeface="ＭＳ Ｐゴシック" charset="-128"/>
                <a:sym typeface="Wingdings" charset="2"/>
              </a:rPr>
              <a:t> </a:t>
            </a:r>
            <a:r>
              <a:rPr lang="en-US" altLang="x-none" sz="2000" dirty="0">
                <a:ea typeface="ＭＳ Ｐゴシック" charset="-128"/>
              </a:rPr>
              <a:t>unnecessary retransmissions</a:t>
            </a:r>
          </a:p>
          <a:p>
            <a:pPr lvl="1"/>
            <a:r>
              <a:rPr lang="en-US" altLang="x-none" sz="2000" dirty="0">
                <a:ea typeface="ＭＳ Ｐゴシック" charset="-128"/>
              </a:rPr>
              <a:t>too long: slow reaction to segment loss</a:t>
            </a:r>
          </a:p>
          <a:p>
            <a:pPr>
              <a:buFont typeface="Wingdings" charset="2"/>
              <a:buNone/>
            </a:pPr>
            <a:r>
              <a:rPr lang="en-US" altLang="x-none" sz="2000" u="sng" dirty="0">
                <a:solidFill>
                  <a:srgbClr val="FF0000"/>
                </a:solidFill>
                <a:ea typeface="ＭＳ Ｐゴシック" charset="-128"/>
              </a:rPr>
              <a:t>Q:</a:t>
            </a:r>
            <a:r>
              <a:rPr lang="en-US" altLang="x-none" sz="2000" dirty="0">
                <a:ea typeface="ＭＳ Ｐゴシック" charset="-128"/>
              </a:rPr>
              <a:t> </a:t>
            </a:r>
            <a:r>
              <a:rPr lang="en-US" altLang="x-none" sz="2000" dirty="0">
                <a:solidFill>
                  <a:srgbClr val="FF0000"/>
                </a:solidFill>
                <a:ea typeface="ＭＳ Ｐゴシック" charset="-128"/>
              </a:rPr>
              <a:t>how to set TCP timeout value?</a:t>
            </a:r>
          </a:p>
          <a:p>
            <a:r>
              <a:rPr lang="en-US" altLang="x-none" sz="2000" dirty="0">
                <a:solidFill>
                  <a:schemeClr val="accent2"/>
                </a:solidFill>
                <a:ea typeface="ＭＳ Ｐゴシック" charset="-128"/>
              </a:rPr>
              <a:t>Based on Round Trip Time (RTT), but RTT varies with time! </a:t>
            </a:r>
          </a:p>
          <a:p>
            <a:r>
              <a:rPr lang="en-US" altLang="x-none" sz="2000" dirty="0">
                <a:solidFill>
                  <a:schemeClr val="accent2"/>
                </a:solidFill>
                <a:ea typeface="ＭＳ Ｐゴシック" charset="-128"/>
                <a:sym typeface="Wingdings" charset="2"/>
              </a:rPr>
              <a:t> </a:t>
            </a:r>
            <a:r>
              <a:rPr lang="en-US" altLang="x-none" sz="2000" dirty="0">
                <a:ea typeface="ＭＳ Ｐゴシック" charset="-128"/>
              </a:rPr>
              <a:t>We  </a:t>
            </a:r>
            <a:r>
              <a:rPr lang="en-US" altLang="x-none" sz="2000" b="1" u="sng" dirty="0">
                <a:ea typeface="ＭＳ Ｐゴシック" charset="-128"/>
              </a:rPr>
              <a:t>estimate</a:t>
            </a:r>
            <a:r>
              <a:rPr lang="en-US" altLang="x-none" sz="2000" dirty="0">
                <a:ea typeface="ＭＳ Ｐゴシック" charset="-128"/>
              </a:rPr>
              <a:t> current RTT</a:t>
            </a:r>
          </a:p>
        </p:txBody>
      </p:sp>
      <p:sp>
        <p:nvSpPr>
          <p:cNvPr id="6" name="Text Box 3"/>
          <p:cNvSpPr txBox="1">
            <a:spLocks noChangeArrowheads="1"/>
          </p:cNvSpPr>
          <p:nvPr/>
        </p:nvSpPr>
        <p:spPr bwMode="auto">
          <a:xfrm>
            <a:off x="985838" y="4262438"/>
            <a:ext cx="7515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2000" b="1">
                <a:latin typeface="Courier New" charset="0"/>
              </a:rPr>
              <a:t>EstimatedRTT = (1- </a:t>
            </a:r>
            <a:r>
              <a:rPr lang="en-US" altLang="x-none" sz="2000" b="1">
                <a:latin typeface="Courier New" charset="0"/>
                <a:sym typeface="Symbol" charset="2"/>
              </a:rPr>
              <a:t></a:t>
            </a:r>
            <a:r>
              <a:rPr lang="en-US" altLang="x-none" sz="2000" b="1">
                <a:latin typeface="Courier New" charset="0"/>
              </a:rPr>
              <a:t>)*EstimatedRTT + </a:t>
            </a:r>
            <a:r>
              <a:rPr lang="en-US" altLang="x-none" sz="2000" b="1">
                <a:latin typeface="Courier New" charset="0"/>
                <a:sym typeface="Symbol" charset="2"/>
              </a:rPr>
              <a:t></a:t>
            </a:r>
            <a:r>
              <a:rPr lang="en-US" altLang="x-none" sz="2000" b="1">
                <a:latin typeface="Courier New" charset="0"/>
              </a:rPr>
              <a:t>*SampleRTT</a:t>
            </a:r>
          </a:p>
        </p:txBody>
      </p:sp>
      <p:sp>
        <p:nvSpPr>
          <p:cNvPr id="7" name="Rectangle 4"/>
          <p:cNvSpPr>
            <a:spLocks noChangeArrowheads="1"/>
          </p:cNvSpPr>
          <p:nvPr/>
        </p:nvSpPr>
        <p:spPr bwMode="auto">
          <a:xfrm>
            <a:off x="985838" y="4960938"/>
            <a:ext cx="768508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30000"/>
              </a:spcBef>
              <a:buClr>
                <a:schemeClr val="tx1"/>
              </a:buClr>
              <a:buFont typeface="Wingdings" charset="2"/>
              <a:buChar char="q"/>
            </a:pPr>
            <a:r>
              <a:rPr lang="en-US" altLang="x-none" sz="1800">
                <a:latin typeface="Arial Rounded MT Bold" charset="0"/>
              </a:rPr>
              <a:t>Exponential weighted moving average</a:t>
            </a:r>
          </a:p>
          <a:p>
            <a:pPr>
              <a:spcBef>
                <a:spcPct val="30000"/>
              </a:spcBef>
              <a:buClr>
                <a:schemeClr val="tx1"/>
              </a:buClr>
              <a:buFont typeface="Wingdings" charset="2"/>
              <a:buChar char="q"/>
            </a:pPr>
            <a:r>
              <a:rPr lang="en-US" altLang="x-none" sz="1800">
                <a:latin typeface="Arial Rounded MT Bold" charset="0"/>
              </a:rPr>
              <a:t>influence of past sample decreases exponentially fast</a:t>
            </a:r>
          </a:p>
          <a:p>
            <a:pPr>
              <a:spcBef>
                <a:spcPct val="30000"/>
              </a:spcBef>
              <a:buClr>
                <a:schemeClr val="tx1"/>
              </a:buClr>
              <a:buFont typeface="Wingdings" charset="2"/>
              <a:buChar char="q"/>
            </a:pPr>
            <a:r>
              <a:rPr lang="en-US" altLang="x-none" sz="1800">
                <a:latin typeface="Arial Rounded MT Bold" charset="0"/>
              </a:rPr>
              <a:t>typical value: </a:t>
            </a:r>
            <a:r>
              <a:rPr lang="en-US" altLang="x-none" sz="1800" b="1">
                <a:latin typeface="Courier New" charset="0"/>
                <a:sym typeface="Symbol" charset="2"/>
              </a:rPr>
              <a:t> =</a:t>
            </a:r>
            <a:r>
              <a:rPr lang="en-US" altLang="x-none" sz="1800">
                <a:latin typeface="Arial Rounded MT Bold" charset="0"/>
              </a:rPr>
              <a:t> 0.125  (</a:t>
            </a:r>
            <a:r>
              <a:rPr lang="en-US" altLang="x-none" sz="1800">
                <a:latin typeface="Arial Rounded MT Bold" charset="0"/>
                <a:sym typeface="Wingdings" charset="2"/>
              </a:rPr>
              <a:t> efficient computation </a:t>
            </a:r>
            <a:r>
              <a:rPr lang="en-US" altLang="x-none" sz="1800">
                <a:solidFill>
                  <a:srgbClr val="FF0000"/>
                </a:solidFill>
                <a:latin typeface="Arial Rounded MT Bold" charset="0"/>
                <a:sym typeface="Wingdings" charset="2"/>
              </a:rPr>
              <a:t>why?</a:t>
            </a:r>
            <a:r>
              <a:rPr lang="en-US" altLang="x-none" sz="1800">
                <a:latin typeface="Arial Rounded MT Bold" charset="0"/>
                <a:sym typeface="Wingdings" charset="2"/>
              </a:rPr>
              <a:t>)</a:t>
            </a:r>
            <a:endParaRPr lang="en-US" altLang="x-none" sz="1800">
              <a:latin typeface="Arial Rounded MT Bold"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3155">
                                            <p:txEl>
                                              <p:pRg st="4" end="4"/>
                                            </p:txEl>
                                          </p:spTgt>
                                        </p:tgtEl>
                                        <p:attrNameLst>
                                          <p:attrName>style.visibility</p:attrName>
                                        </p:attrNameLst>
                                      </p:cBhvr>
                                      <p:to>
                                        <p:strVal val="visible"/>
                                      </p:to>
                                    </p:set>
                                    <p:animEffect transition="in" filter="blinds(horizontal)">
                                      <p:cBhvr>
                                        <p:cTn id="7" dur="500"/>
                                        <p:tgtEl>
                                          <p:spTgt spid="43315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3155">
                                            <p:txEl>
                                              <p:pRg st="5" end="5"/>
                                            </p:txEl>
                                          </p:spTgt>
                                        </p:tgtEl>
                                        <p:attrNameLst>
                                          <p:attrName>style.visibility</p:attrName>
                                        </p:attrNameLst>
                                      </p:cBhvr>
                                      <p:to>
                                        <p:strVal val="visible"/>
                                      </p:to>
                                    </p:set>
                                    <p:animEffect transition="in" filter="blinds(horizontal)">
                                      <p:cBhvr>
                                        <p:cTn id="12" dur="500"/>
                                        <p:tgtEl>
                                          <p:spTgt spid="433155">
                                            <p:txEl>
                                              <p:pRg st="5" end="5"/>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692A54A-9477-A547-B1C2-BBA32439018B}" type="slidenum">
              <a:rPr lang="en-US" altLang="x-none" sz="1400"/>
              <a:pPr/>
              <a:t>14</a:t>
            </a:fld>
            <a:endParaRPr lang="en-US" altLang="x-none" sz="1400"/>
          </a:p>
        </p:txBody>
      </p:sp>
      <p:sp>
        <p:nvSpPr>
          <p:cNvPr id="35842" name="Rectangle 2"/>
          <p:cNvSpPr>
            <a:spLocks noGrp="1" noChangeArrowheads="1"/>
          </p:cNvSpPr>
          <p:nvPr>
            <p:ph type="title"/>
          </p:nvPr>
        </p:nvSpPr>
        <p:spPr/>
        <p:txBody>
          <a:bodyPr/>
          <a:lstStyle/>
          <a:p>
            <a:r>
              <a:rPr lang="en-US" altLang="x-none" sz="2400">
                <a:ea typeface="ＭＳ Ｐゴシック" charset="-128"/>
              </a:rPr>
              <a:t>Example RTT estimation:</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049338"/>
            <a:ext cx="7739062" cy="529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A65ED2C-CAB7-5A48-9180-B8201FD6A019}" type="slidenum">
              <a:rPr lang="en-US" altLang="x-none" sz="1400"/>
              <a:pPr/>
              <a:t>15</a:t>
            </a:fld>
            <a:endParaRPr lang="en-US" altLang="x-none" sz="1400"/>
          </a:p>
        </p:txBody>
      </p:sp>
      <p:sp>
        <p:nvSpPr>
          <p:cNvPr id="36866" name="Rectangle 2"/>
          <p:cNvSpPr>
            <a:spLocks noGrp="1" noChangeArrowheads="1"/>
          </p:cNvSpPr>
          <p:nvPr>
            <p:ph type="title"/>
          </p:nvPr>
        </p:nvSpPr>
        <p:spPr>
          <a:xfrm>
            <a:off x="542925" y="133350"/>
            <a:ext cx="7772400" cy="1143000"/>
          </a:xfrm>
        </p:spPr>
        <p:txBody>
          <a:bodyPr/>
          <a:lstStyle/>
          <a:p>
            <a:r>
              <a:rPr lang="en-US" altLang="x-none" sz="2800">
                <a:ea typeface="ＭＳ Ｐゴシック" charset="-128"/>
              </a:rPr>
              <a:t>TCP Round Trip Time and Timeout</a:t>
            </a:r>
            <a:endParaRPr lang="en-US" altLang="x-none">
              <a:ea typeface="ＭＳ Ｐゴシック" charset="-128"/>
            </a:endParaRPr>
          </a:p>
        </p:txBody>
      </p:sp>
      <p:sp>
        <p:nvSpPr>
          <p:cNvPr id="36867" name="Rectangle 3"/>
          <p:cNvSpPr>
            <a:spLocks noGrp="1" noChangeArrowheads="1"/>
          </p:cNvSpPr>
          <p:nvPr>
            <p:ph type="body" sz="half" idx="1"/>
          </p:nvPr>
        </p:nvSpPr>
        <p:spPr>
          <a:xfrm>
            <a:off x="533400" y="1143000"/>
            <a:ext cx="8297863" cy="2057400"/>
          </a:xfrm>
        </p:spPr>
        <p:txBody>
          <a:bodyPr/>
          <a:lstStyle/>
          <a:p>
            <a:pPr>
              <a:buFont typeface="Wingdings" charset="2"/>
              <a:buNone/>
            </a:pPr>
            <a:r>
              <a:rPr lang="en-US" altLang="x-none" sz="2000" u="sng">
                <a:solidFill>
                  <a:srgbClr val="FF0000"/>
                </a:solidFill>
                <a:ea typeface="ＭＳ Ｐゴシック" charset="-128"/>
              </a:rPr>
              <a:t>Setting the timeout</a:t>
            </a:r>
            <a:endParaRPr lang="en-US" altLang="x-none" sz="2000">
              <a:ea typeface="ＭＳ Ｐゴシック" charset="-128"/>
            </a:endParaRPr>
          </a:p>
          <a:p>
            <a:pPr>
              <a:spcBef>
                <a:spcPct val="50000"/>
              </a:spcBef>
            </a:pPr>
            <a:r>
              <a:rPr lang="en-US" altLang="x-none" sz="2000" b="1">
                <a:latin typeface="Courier New" charset="0"/>
                <a:ea typeface="ＭＳ Ｐゴシック" charset="-128"/>
              </a:rPr>
              <a:t>EstimtedRTT</a:t>
            </a:r>
            <a:r>
              <a:rPr lang="en-US" altLang="x-none" sz="2000">
                <a:ea typeface="ＭＳ Ｐゴシック" charset="-128"/>
              </a:rPr>
              <a:t> plus </a:t>
            </a:r>
            <a:r>
              <a:rPr lang="en-US" altLang="x-none" sz="2000">
                <a:solidFill>
                  <a:schemeClr val="accent2"/>
                </a:solidFill>
                <a:ea typeface="ＭＳ Ｐゴシック" charset="-128"/>
              </a:rPr>
              <a:t>safety margin</a:t>
            </a:r>
          </a:p>
          <a:p>
            <a:pPr lvl="1"/>
            <a:r>
              <a:rPr lang="en-US" altLang="x-none" sz="2000">
                <a:ea typeface="ＭＳ Ｐゴシック" charset="-128"/>
              </a:rPr>
              <a:t>large variation in </a:t>
            </a:r>
            <a:r>
              <a:rPr lang="en-US" altLang="x-none" sz="2000" b="1">
                <a:latin typeface="Courier New" charset="0"/>
                <a:ea typeface="ＭＳ Ｐゴシック" charset="-128"/>
              </a:rPr>
              <a:t>EstimatedRTT -&gt;</a:t>
            </a:r>
            <a:r>
              <a:rPr lang="en-US" altLang="x-none" sz="2000">
                <a:ea typeface="ＭＳ Ｐゴシック" charset="-128"/>
              </a:rPr>
              <a:t> larger safety margin</a:t>
            </a:r>
          </a:p>
          <a:p>
            <a:r>
              <a:rPr lang="en-US" altLang="x-none" sz="2000">
                <a:ea typeface="ＭＳ Ｐゴシック" charset="-128"/>
              </a:rPr>
              <a:t>first estimate how much SampleRTT deviates from EstimatedRTT: </a:t>
            </a:r>
          </a:p>
        </p:txBody>
      </p:sp>
      <p:sp>
        <p:nvSpPr>
          <p:cNvPr id="36868" name="Text Box 4"/>
          <p:cNvSpPr txBox="1">
            <a:spLocks noChangeArrowheads="1"/>
          </p:cNvSpPr>
          <p:nvPr/>
        </p:nvSpPr>
        <p:spPr bwMode="auto">
          <a:xfrm>
            <a:off x="533400" y="5486400"/>
            <a:ext cx="643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2000" b="1">
                <a:latin typeface="Courier New" charset="0"/>
              </a:rPr>
              <a:t>TimeoutInterval = EstimatedRTT + 4*DevRTT</a:t>
            </a:r>
            <a:endParaRPr lang="en-US" altLang="x-none" sz="1000"/>
          </a:p>
        </p:txBody>
      </p:sp>
      <p:sp>
        <p:nvSpPr>
          <p:cNvPr id="36869" name="Text Box 5"/>
          <p:cNvSpPr txBox="1">
            <a:spLocks noChangeArrowheads="1"/>
          </p:cNvSpPr>
          <p:nvPr/>
        </p:nvSpPr>
        <p:spPr bwMode="auto">
          <a:xfrm>
            <a:off x="922338" y="3170238"/>
            <a:ext cx="697547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b="1">
                <a:latin typeface="Courier New" charset="0"/>
              </a:rPr>
              <a:t>DevRTT = (1-</a:t>
            </a:r>
            <a:r>
              <a:rPr lang="en-US" altLang="x-none" sz="2000" b="1">
                <a:latin typeface="Courier New" charset="0"/>
                <a:sym typeface="Symbol" charset="2"/>
              </a:rPr>
              <a:t></a:t>
            </a:r>
            <a:r>
              <a:rPr lang="en-US" altLang="x-none" sz="2000" b="1">
                <a:latin typeface="Courier New" charset="0"/>
              </a:rPr>
              <a:t>)*DevRTT +</a:t>
            </a:r>
          </a:p>
          <a:p>
            <a:r>
              <a:rPr lang="en-US" altLang="x-none" sz="2000" b="1">
                <a:latin typeface="Courier New" charset="0"/>
              </a:rPr>
              <a:t>             </a:t>
            </a:r>
            <a:r>
              <a:rPr lang="en-US" altLang="x-none" sz="2000" b="1">
                <a:latin typeface="Courier New" charset="0"/>
                <a:sym typeface="Symbol" charset="2"/>
              </a:rPr>
              <a:t></a:t>
            </a:r>
            <a:r>
              <a:rPr lang="en-US" altLang="x-none" sz="2000" b="1">
                <a:latin typeface="Courier New" charset="0"/>
              </a:rPr>
              <a:t>*|SampleRTT - EstimatedRTT|</a:t>
            </a:r>
          </a:p>
          <a:p>
            <a:endParaRPr lang="en-US" altLang="x-none" sz="2000" b="1">
              <a:latin typeface="Courier New" charset="0"/>
            </a:endParaRPr>
          </a:p>
          <a:p>
            <a:r>
              <a:rPr lang="en-US" altLang="x-none" sz="2000" b="1">
                <a:latin typeface="Courier New" charset="0"/>
              </a:rPr>
              <a:t>(typically, </a:t>
            </a:r>
            <a:r>
              <a:rPr lang="en-US" altLang="x-none" sz="2000" b="1">
                <a:latin typeface="Courier New" charset="0"/>
                <a:sym typeface="Symbol" charset="2"/>
              </a:rPr>
              <a:t> = 0.25)</a:t>
            </a:r>
          </a:p>
          <a:p>
            <a:endParaRPr lang="en-US" altLang="x-none" sz="2000" b="1">
              <a:latin typeface="Courier New" charset="0"/>
              <a:sym typeface="Symbol" charset="2"/>
            </a:endParaRPr>
          </a:p>
        </p:txBody>
      </p:sp>
      <p:sp>
        <p:nvSpPr>
          <p:cNvPr id="36870" name="Text Box 6"/>
          <p:cNvSpPr txBox="1">
            <a:spLocks noChangeArrowheads="1"/>
          </p:cNvSpPr>
          <p:nvPr/>
        </p:nvSpPr>
        <p:spPr bwMode="auto">
          <a:xfrm>
            <a:off x="381000" y="4953000"/>
            <a:ext cx="334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latin typeface="Comic Sans MS" charset="0"/>
              </a:rPr>
              <a:t> </a:t>
            </a:r>
            <a:r>
              <a:rPr lang="en-US" altLang="x-none" sz="2000">
                <a:solidFill>
                  <a:srgbClr val="FF0000"/>
                </a:solidFill>
                <a:latin typeface="Comic Sans MS" charset="0"/>
              </a:rPr>
              <a:t>Then set timeout interval:</a:t>
            </a:r>
            <a:endParaRPr lang="en-US" altLang="x-none" sz="2000">
              <a:latin typeface="Comic Sans MS"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8CF8C09-1B40-EB4B-8AF0-FFB6CB4F6EFE}" type="slidenum">
              <a:rPr lang="en-US" altLang="x-none" sz="1400"/>
              <a:pPr/>
              <a:t>16</a:t>
            </a:fld>
            <a:endParaRPr lang="en-US" altLang="x-none" sz="1400"/>
          </a:p>
        </p:txBody>
      </p:sp>
      <p:sp>
        <p:nvSpPr>
          <p:cNvPr id="38914" name="Rectangle 2"/>
          <p:cNvSpPr>
            <a:spLocks noGrp="1" noChangeArrowheads="1"/>
          </p:cNvSpPr>
          <p:nvPr>
            <p:ph type="title"/>
          </p:nvPr>
        </p:nvSpPr>
        <p:spPr/>
        <p:txBody>
          <a:bodyPr/>
          <a:lstStyle/>
          <a:p>
            <a:r>
              <a:rPr lang="en-US" altLang="x-none">
                <a:ea typeface="ＭＳ Ｐゴシック" charset="-128"/>
              </a:rPr>
              <a:t>Fast  Retransmit</a:t>
            </a:r>
          </a:p>
        </p:txBody>
      </p:sp>
      <p:sp>
        <p:nvSpPr>
          <p:cNvPr id="38915" name="Rectangle 3"/>
          <p:cNvSpPr>
            <a:spLocks noGrp="1" noChangeArrowheads="1"/>
          </p:cNvSpPr>
          <p:nvPr>
            <p:ph type="body" sz="half" idx="1"/>
          </p:nvPr>
        </p:nvSpPr>
        <p:spPr>
          <a:xfrm>
            <a:off x="522288" y="1449388"/>
            <a:ext cx="3810000" cy="4979987"/>
          </a:xfrm>
        </p:spPr>
        <p:txBody>
          <a:bodyPr/>
          <a:lstStyle/>
          <a:p>
            <a:r>
              <a:rPr lang="en-US" altLang="x-none" sz="2000">
                <a:ea typeface="ＭＳ Ｐゴシック" charset="-128"/>
              </a:rPr>
              <a:t>Time-out period  often relatively long:</a:t>
            </a:r>
          </a:p>
          <a:p>
            <a:pPr lvl="1"/>
            <a:r>
              <a:rPr lang="en-US" altLang="x-none" sz="1800">
                <a:ea typeface="ＭＳ Ｐゴシック" charset="-128"/>
              </a:rPr>
              <a:t>long delay before resending lost packet</a:t>
            </a:r>
          </a:p>
          <a:p>
            <a:r>
              <a:rPr lang="en-US" altLang="x-none" sz="2000">
                <a:ea typeface="ＭＳ Ｐゴシック" charset="-128"/>
              </a:rPr>
              <a:t>Detect lost segments via duplicate ACKs.</a:t>
            </a:r>
          </a:p>
          <a:p>
            <a:pPr lvl="1"/>
            <a:r>
              <a:rPr lang="en-US" altLang="x-none" sz="1800">
                <a:ea typeface="ＭＳ Ｐゴシック" charset="-128"/>
              </a:rPr>
              <a:t>Sender often sends many segments back-to-back</a:t>
            </a:r>
          </a:p>
          <a:p>
            <a:pPr lvl="1"/>
            <a:r>
              <a:rPr lang="en-US" altLang="x-none" sz="1800">
                <a:ea typeface="ＭＳ Ｐゴシック" charset="-128"/>
              </a:rPr>
              <a:t>If segment is lost, there will likely be many duplicate ACKs.</a:t>
            </a:r>
          </a:p>
          <a:p>
            <a:pPr lvl="1"/>
            <a:endParaRPr lang="en-US" altLang="x-none" sz="1800">
              <a:ea typeface="ＭＳ Ｐゴシック" charset="-128"/>
            </a:endParaRPr>
          </a:p>
          <a:p>
            <a:pPr lvl="1"/>
            <a:endParaRPr lang="en-US" altLang="x-none" sz="1800">
              <a:ea typeface="ＭＳ Ｐゴシック" charset="-128"/>
            </a:endParaRPr>
          </a:p>
        </p:txBody>
      </p:sp>
      <p:sp>
        <p:nvSpPr>
          <p:cNvPr id="38916" name="Rectangle 4"/>
          <p:cNvSpPr>
            <a:spLocks noGrp="1" noChangeArrowheads="1"/>
          </p:cNvSpPr>
          <p:nvPr>
            <p:ph type="body" sz="half" idx="2"/>
          </p:nvPr>
        </p:nvSpPr>
        <p:spPr>
          <a:xfrm>
            <a:off x="4495800" y="1600200"/>
            <a:ext cx="3962400" cy="4648200"/>
          </a:xfrm>
        </p:spPr>
        <p:txBody>
          <a:bodyPr/>
          <a:lstStyle/>
          <a:p>
            <a:r>
              <a:rPr lang="en-US" altLang="x-none" sz="2000">
                <a:ea typeface="ＭＳ Ｐゴシック" charset="-128"/>
              </a:rPr>
              <a:t>If sender receives 3 ACKs for the same data, it supposes that segment after ACKed data was lost:</a:t>
            </a:r>
          </a:p>
          <a:p>
            <a:pPr lvl="1"/>
            <a:r>
              <a:rPr lang="en-US" altLang="x-none" sz="1800" u="sng">
                <a:solidFill>
                  <a:srgbClr val="FF0000"/>
                </a:solidFill>
                <a:ea typeface="ＭＳ Ｐゴシック" charset="-128"/>
              </a:rPr>
              <a:t>fast retransmit:</a:t>
            </a:r>
            <a:r>
              <a:rPr lang="en-US" altLang="x-none" sz="1800">
                <a:solidFill>
                  <a:srgbClr val="FF0000"/>
                </a:solidFill>
                <a:ea typeface="ＭＳ Ｐゴシック" charset="-128"/>
              </a:rPr>
              <a:t> </a:t>
            </a:r>
            <a:r>
              <a:rPr lang="en-US" altLang="x-none" sz="1800">
                <a:ea typeface="ＭＳ Ｐゴシック" charset="-128"/>
              </a:rPr>
              <a:t>resend segment before timer expires</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0DC3098-7C02-9A43-87C6-F528E323ECCA}" type="slidenum">
              <a:rPr lang="en-US" altLang="x-none" sz="1400"/>
              <a:pPr/>
              <a:t>17</a:t>
            </a:fld>
            <a:endParaRPr lang="en-US" altLang="x-none" sz="1400"/>
          </a:p>
        </p:txBody>
      </p:sp>
      <p:sp>
        <p:nvSpPr>
          <p:cNvPr id="40962" name="Rectangle 2"/>
          <p:cNvSpPr>
            <a:spLocks noGrp="1" noChangeArrowheads="1"/>
          </p:cNvSpPr>
          <p:nvPr>
            <p:ph type="title"/>
          </p:nvPr>
        </p:nvSpPr>
        <p:spPr/>
        <p:txBody>
          <a:bodyPr/>
          <a:lstStyle/>
          <a:p>
            <a:r>
              <a:rPr lang="en-US" altLang="x-none">
                <a:ea typeface="ＭＳ Ｐゴシック" charset="-128"/>
              </a:rPr>
              <a:t>TCP Flow Control</a:t>
            </a:r>
          </a:p>
        </p:txBody>
      </p:sp>
      <p:sp>
        <p:nvSpPr>
          <p:cNvPr id="40963" name="Rectangle 3"/>
          <p:cNvSpPr>
            <a:spLocks noGrp="1" noChangeArrowheads="1"/>
          </p:cNvSpPr>
          <p:nvPr>
            <p:ph type="body" sz="half" idx="1"/>
          </p:nvPr>
        </p:nvSpPr>
        <p:spPr>
          <a:xfrm>
            <a:off x="533400" y="1268413"/>
            <a:ext cx="3810000" cy="1387475"/>
          </a:xfrm>
        </p:spPr>
        <p:txBody>
          <a:bodyPr/>
          <a:lstStyle/>
          <a:p>
            <a:r>
              <a:rPr lang="en-US" altLang="x-none" sz="2000">
                <a:ea typeface="ＭＳ Ｐゴシック" charset="-128"/>
              </a:rPr>
              <a:t>receive side of TCP connection has receive buffer:</a:t>
            </a:r>
          </a:p>
        </p:txBody>
      </p:sp>
      <p:sp>
        <p:nvSpPr>
          <p:cNvPr id="40964" name="Rectangle 4"/>
          <p:cNvSpPr>
            <a:spLocks noGrp="1" noChangeArrowheads="1"/>
          </p:cNvSpPr>
          <p:nvPr>
            <p:ph type="body" sz="half" idx="2"/>
          </p:nvPr>
        </p:nvSpPr>
        <p:spPr>
          <a:xfrm>
            <a:off x="5029200" y="3276600"/>
            <a:ext cx="3810000" cy="2895600"/>
          </a:xfrm>
        </p:spPr>
        <p:txBody>
          <a:bodyPr/>
          <a:lstStyle/>
          <a:p>
            <a:r>
              <a:rPr lang="en-US" altLang="x-none" sz="2000">
                <a:ea typeface="ＭＳ Ｐゴシック" charset="-128"/>
              </a:rPr>
              <a:t>speed-matching service: matching send rate to receiving app</a:t>
            </a:r>
            <a:r>
              <a:rPr lang="ja-JP" altLang="en-US" sz="2000">
                <a:ea typeface="ＭＳ Ｐゴシック" charset="-128"/>
              </a:rPr>
              <a:t>’</a:t>
            </a:r>
            <a:r>
              <a:rPr lang="en-US" altLang="ja-JP" sz="2000">
                <a:ea typeface="ＭＳ Ｐゴシック" charset="-128"/>
              </a:rPr>
              <a:t>s drain rate</a:t>
            </a:r>
          </a:p>
          <a:p>
            <a:endParaRPr lang="en-US" altLang="x-none" sz="2000">
              <a:ea typeface="ＭＳ Ｐゴシック" charset="-128"/>
            </a:endParaRPr>
          </a:p>
          <a:p>
            <a:r>
              <a:rPr lang="en-US" altLang="x-none" sz="2000">
                <a:solidFill>
                  <a:srgbClr val="FF0000"/>
                </a:solidFill>
                <a:ea typeface="ＭＳ Ｐゴシック" charset="-128"/>
              </a:rPr>
              <a:t>Flow control is end to end</a:t>
            </a:r>
          </a:p>
        </p:txBody>
      </p:sp>
      <p:pic>
        <p:nvPicPr>
          <p:cNvPr id="40965" name="Picture 5" descr="rcvw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71800"/>
            <a:ext cx="480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6"/>
          <p:cNvSpPr>
            <a:spLocks noChangeArrowheads="1"/>
          </p:cNvSpPr>
          <p:nvPr/>
        </p:nvSpPr>
        <p:spPr bwMode="auto">
          <a:xfrm>
            <a:off x="457200" y="4953000"/>
            <a:ext cx="381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30000"/>
              </a:spcBef>
              <a:buClr>
                <a:schemeClr val="tx1"/>
              </a:buClr>
              <a:buFont typeface="Wingdings" charset="2"/>
              <a:buChar char="q"/>
            </a:pPr>
            <a:r>
              <a:rPr lang="en-US" altLang="x-none" sz="2000">
                <a:latin typeface="Arial Rounded MT Bold" charset="0"/>
              </a:rPr>
              <a:t>app process may be slow at reading from buffer</a:t>
            </a:r>
          </a:p>
        </p:txBody>
      </p:sp>
      <p:grpSp>
        <p:nvGrpSpPr>
          <p:cNvPr id="40967" name="Group 7"/>
          <p:cNvGrpSpPr>
            <a:grpSpLocks/>
          </p:cNvGrpSpPr>
          <p:nvPr/>
        </p:nvGrpSpPr>
        <p:grpSpPr bwMode="auto">
          <a:xfrm>
            <a:off x="5181600" y="1066800"/>
            <a:ext cx="3057525" cy="1692275"/>
            <a:chOff x="564" y="803"/>
            <a:chExt cx="1926" cy="1066"/>
          </a:xfrm>
        </p:grpSpPr>
        <p:sp>
          <p:nvSpPr>
            <p:cNvPr id="40968" name="Rectangle 8"/>
            <p:cNvSpPr>
              <a:spLocks noChangeArrowheads="1"/>
            </p:cNvSpPr>
            <p:nvPr/>
          </p:nvSpPr>
          <p:spPr bwMode="auto">
            <a:xfrm>
              <a:off x="564" y="948"/>
              <a:ext cx="1926" cy="90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40969" name="Text Box 9"/>
            <p:cNvSpPr txBox="1">
              <a:spLocks noChangeArrowheads="1"/>
            </p:cNvSpPr>
            <p:nvPr/>
          </p:nvSpPr>
          <p:spPr bwMode="auto">
            <a:xfrm>
              <a:off x="618" y="1043"/>
              <a:ext cx="1809"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2000">
                  <a:latin typeface="Comic Sans MS" charset="0"/>
                </a:rPr>
                <a:t>sender won</a:t>
              </a:r>
              <a:r>
                <a:rPr lang="ja-JP" altLang="en-US" sz="2000">
                  <a:latin typeface="Comic Sans MS" charset="0"/>
                </a:rPr>
                <a:t>’</a:t>
              </a:r>
              <a:r>
                <a:rPr lang="en-US" altLang="ja-JP" sz="2000">
                  <a:latin typeface="Comic Sans MS" charset="0"/>
                </a:rPr>
                <a:t>t overflow</a:t>
              </a:r>
            </a:p>
            <a:p>
              <a:pPr algn="ctr"/>
              <a:r>
                <a:rPr lang="en-US" altLang="x-none" sz="2000">
                  <a:latin typeface="Comic Sans MS" charset="0"/>
                </a:rPr>
                <a:t>receiver</a:t>
              </a:r>
              <a:r>
                <a:rPr lang="ja-JP" altLang="en-US" sz="2000">
                  <a:latin typeface="Comic Sans MS" charset="0"/>
                </a:rPr>
                <a:t>’</a:t>
              </a:r>
              <a:r>
                <a:rPr lang="en-US" altLang="ja-JP" sz="2000">
                  <a:latin typeface="Comic Sans MS" charset="0"/>
                </a:rPr>
                <a:t>s buffer by</a:t>
              </a:r>
            </a:p>
            <a:p>
              <a:pPr algn="ctr"/>
              <a:r>
                <a:rPr lang="en-US" altLang="x-none" sz="2000">
                  <a:latin typeface="Comic Sans MS" charset="0"/>
                </a:rPr>
                <a:t>transmitting too much,</a:t>
              </a:r>
            </a:p>
            <a:p>
              <a:pPr algn="ctr"/>
              <a:r>
                <a:rPr lang="en-US" altLang="x-none" sz="2000">
                  <a:latin typeface="Comic Sans MS" charset="0"/>
                </a:rPr>
                <a:t> too fast</a:t>
              </a:r>
              <a:endParaRPr lang="en-US" altLang="x-none" sz="1000"/>
            </a:p>
          </p:txBody>
        </p:sp>
        <p:grpSp>
          <p:nvGrpSpPr>
            <p:cNvPr id="40970" name="Group 10"/>
            <p:cNvGrpSpPr>
              <a:grpSpLocks/>
            </p:cNvGrpSpPr>
            <p:nvPr/>
          </p:nvGrpSpPr>
          <p:grpSpPr bwMode="auto">
            <a:xfrm>
              <a:off x="604" y="803"/>
              <a:ext cx="1193" cy="288"/>
              <a:chOff x="3448" y="305"/>
              <a:chExt cx="1193" cy="288"/>
            </a:xfrm>
          </p:grpSpPr>
          <p:sp>
            <p:nvSpPr>
              <p:cNvPr id="40971" name="Rectangle 11"/>
              <p:cNvSpPr>
                <a:spLocks noChangeArrowheads="1"/>
              </p:cNvSpPr>
              <p:nvPr/>
            </p:nvSpPr>
            <p:spPr bwMode="auto">
              <a:xfrm>
                <a:off x="3486" y="330"/>
                <a:ext cx="1134"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40972" name="Text Box 12"/>
              <p:cNvSpPr txBox="1">
                <a:spLocks noChangeArrowheads="1"/>
              </p:cNvSpPr>
              <p:nvPr/>
            </p:nvSpPr>
            <p:spPr bwMode="auto">
              <a:xfrm>
                <a:off x="3448" y="305"/>
                <a:ext cx="11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a:solidFill>
                      <a:srgbClr val="FF0000"/>
                    </a:solidFill>
                    <a:latin typeface="Comic Sans MS" charset="0"/>
                  </a:rPr>
                  <a:t>flow control</a:t>
                </a:r>
                <a:endParaRPr lang="en-US" altLang="x-none" sz="1000"/>
              </a:p>
            </p:txBody>
          </p:sp>
        </p:grpSp>
      </p:gr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28345D84-3B3F-C34D-A0B5-2D97D707AA87}" type="slidenum">
              <a:rPr lang="en-US" altLang="x-none" sz="1400"/>
              <a:pPr/>
              <a:t>18</a:t>
            </a:fld>
            <a:endParaRPr lang="en-US" altLang="x-none" sz="1400"/>
          </a:p>
        </p:txBody>
      </p:sp>
      <p:sp>
        <p:nvSpPr>
          <p:cNvPr id="41986" name="Rectangle 2"/>
          <p:cNvSpPr>
            <a:spLocks noGrp="1" noChangeArrowheads="1"/>
          </p:cNvSpPr>
          <p:nvPr>
            <p:ph type="title"/>
          </p:nvPr>
        </p:nvSpPr>
        <p:spPr>
          <a:xfrm>
            <a:off x="533400" y="138113"/>
            <a:ext cx="7772400" cy="825500"/>
          </a:xfrm>
        </p:spPr>
        <p:txBody>
          <a:bodyPr/>
          <a:lstStyle/>
          <a:p>
            <a:r>
              <a:rPr lang="en-US" altLang="x-none">
                <a:ea typeface="ＭＳ Ｐゴシック" charset="-128"/>
              </a:rPr>
              <a:t>TCP Flow control: how it works</a:t>
            </a:r>
          </a:p>
        </p:txBody>
      </p:sp>
      <p:sp>
        <p:nvSpPr>
          <p:cNvPr id="41987" name="Rectangle 3"/>
          <p:cNvSpPr>
            <a:spLocks noGrp="1" noChangeArrowheads="1"/>
          </p:cNvSpPr>
          <p:nvPr>
            <p:ph type="body" sz="half" idx="1"/>
          </p:nvPr>
        </p:nvSpPr>
        <p:spPr>
          <a:xfrm>
            <a:off x="533400" y="3267075"/>
            <a:ext cx="4343400" cy="2981325"/>
          </a:xfrm>
        </p:spPr>
        <p:txBody>
          <a:bodyPr/>
          <a:lstStyle/>
          <a:p>
            <a:pPr>
              <a:buFont typeface="Wingdings" charset="2"/>
              <a:buNone/>
            </a:pPr>
            <a:r>
              <a:rPr lang="en-US" altLang="x-none" sz="2000">
                <a:ea typeface="ＭＳ Ｐゴシック" charset="-128"/>
              </a:rPr>
              <a:t>(Suppose TCP receiver discards out-of-order segments)</a:t>
            </a:r>
          </a:p>
          <a:p>
            <a:r>
              <a:rPr lang="en-US" altLang="x-none" sz="2000">
                <a:ea typeface="ＭＳ Ｐゴシック" charset="-128"/>
              </a:rPr>
              <a:t>spare room in buffer</a:t>
            </a:r>
            <a:endParaRPr lang="en-US" altLang="x-none" sz="2000">
              <a:latin typeface="Courier New" charset="0"/>
              <a:ea typeface="ＭＳ Ｐゴシック" charset="-128"/>
            </a:endParaRPr>
          </a:p>
          <a:p>
            <a:pPr>
              <a:buFont typeface="Wingdings" charset="2"/>
              <a:buNone/>
            </a:pPr>
            <a:r>
              <a:rPr lang="en-US" altLang="x-none" sz="1800" b="1">
                <a:latin typeface="Courier New" charset="0"/>
                <a:ea typeface="ＭＳ Ｐゴシック" charset="-128"/>
              </a:rPr>
              <a:t>= RcvWindow</a:t>
            </a:r>
            <a:endParaRPr lang="en-US" altLang="x-none" sz="1800">
              <a:ea typeface="ＭＳ Ｐゴシック" charset="-128"/>
            </a:endParaRPr>
          </a:p>
          <a:p>
            <a:pPr>
              <a:buFont typeface="Wingdings" charset="2"/>
              <a:buNone/>
            </a:pPr>
            <a:r>
              <a:rPr lang="en-US" altLang="x-none" sz="1800" b="1">
                <a:latin typeface="Courier New" charset="0"/>
                <a:ea typeface="ＭＳ Ｐゴシック" charset="-128"/>
              </a:rPr>
              <a:t>= RcvBuffer-[LastByteRcvd - LastByteRead]</a:t>
            </a:r>
          </a:p>
        </p:txBody>
      </p:sp>
      <p:sp>
        <p:nvSpPr>
          <p:cNvPr id="41988" name="Rectangle 4"/>
          <p:cNvSpPr>
            <a:spLocks noGrp="1" noChangeArrowheads="1"/>
          </p:cNvSpPr>
          <p:nvPr>
            <p:ph type="body" sz="half" idx="2"/>
          </p:nvPr>
        </p:nvSpPr>
        <p:spPr>
          <a:xfrm>
            <a:off x="5029200" y="1447800"/>
            <a:ext cx="3886200" cy="4648200"/>
          </a:xfrm>
        </p:spPr>
        <p:txBody>
          <a:bodyPr/>
          <a:lstStyle/>
          <a:p>
            <a:r>
              <a:rPr lang="en-US" altLang="x-none" sz="2000">
                <a:ea typeface="ＭＳ Ｐゴシック" charset="-128"/>
              </a:rPr>
              <a:t>Rcvr advertises spare room by including value of </a:t>
            </a:r>
            <a:r>
              <a:rPr lang="en-US" altLang="x-none" sz="2000" b="1">
                <a:latin typeface="Courier New" charset="0"/>
                <a:ea typeface="ＭＳ Ｐゴシック" charset="-128"/>
              </a:rPr>
              <a:t>RcvWindow</a:t>
            </a:r>
            <a:r>
              <a:rPr lang="en-US" altLang="x-none" sz="2000">
                <a:ea typeface="ＭＳ Ｐゴシック" charset="-128"/>
              </a:rPr>
              <a:t> in segments</a:t>
            </a:r>
          </a:p>
          <a:p>
            <a:r>
              <a:rPr lang="en-US" altLang="x-none" sz="2000">
                <a:ea typeface="ＭＳ Ｐゴシック" charset="-128"/>
              </a:rPr>
              <a:t>Sender limits </a:t>
            </a:r>
            <a:r>
              <a:rPr lang="en-US" altLang="x-none" sz="2000">
                <a:solidFill>
                  <a:schemeClr val="accent2"/>
                </a:solidFill>
                <a:ea typeface="ＭＳ Ｐゴシック" charset="-128"/>
              </a:rPr>
              <a:t>unACKed</a:t>
            </a:r>
            <a:r>
              <a:rPr lang="en-US" altLang="x-none" sz="2000">
                <a:ea typeface="ＭＳ Ｐゴシック" charset="-128"/>
              </a:rPr>
              <a:t> data to </a:t>
            </a:r>
            <a:r>
              <a:rPr lang="en-US" altLang="x-none" sz="2000" b="1">
                <a:latin typeface="Courier New" charset="0"/>
                <a:ea typeface="ＭＳ Ｐゴシック" charset="-128"/>
              </a:rPr>
              <a:t>RcvWindow</a:t>
            </a:r>
            <a:endParaRPr lang="en-US" altLang="x-none" sz="2000">
              <a:latin typeface="Courier New" charset="0"/>
              <a:ea typeface="ＭＳ Ｐゴシック" charset="-128"/>
            </a:endParaRPr>
          </a:p>
          <a:p>
            <a:pPr lvl="1"/>
            <a:r>
              <a:rPr lang="en-US" altLang="x-none" sz="1800">
                <a:ea typeface="ＭＳ Ｐゴシック" charset="-128"/>
              </a:rPr>
              <a:t>guarantees receive buffer doesn</a:t>
            </a:r>
            <a:r>
              <a:rPr lang="ja-JP" altLang="en-US" sz="1800">
                <a:ea typeface="ＭＳ Ｐゴシック" charset="-128"/>
              </a:rPr>
              <a:t>’</a:t>
            </a:r>
            <a:r>
              <a:rPr lang="en-US" altLang="ja-JP" sz="1800">
                <a:ea typeface="ＭＳ Ｐゴシック" charset="-128"/>
              </a:rPr>
              <a:t>t overflow</a:t>
            </a:r>
            <a:endParaRPr lang="en-US" altLang="x-none" sz="1800">
              <a:latin typeface="Courier New" charset="0"/>
              <a:ea typeface="ＭＳ Ｐゴシック" charset="-128"/>
            </a:endParaRPr>
          </a:p>
        </p:txBody>
      </p:sp>
      <p:pic>
        <p:nvPicPr>
          <p:cNvPr id="41989" name="Picture 5" descr="rcvw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480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6E354F4-F78C-7C47-BB4D-0F42A929083C}" type="slidenum">
              <a:rPr lang="en-US" altLang="x-none" sz="1400"/>
              <a:pPr/>
              <a:t>19</a:t>
            </a:fld>
            <a:endParaRPr lang="en-US" altLang="x-none" sz="1400"/>
          </a:p>
        </p:txBody>
      </p:sp>
      <p:sp>
        <p:nvSpPr>
          <p:cNvPr id="43010" name="Rectangle 2"/>
          <p:cNvSpPr>
            <a:spLocks noGrp="1" noChangeArrowheads="1"/>
          </p:cNvSpPr>
          <p:nvPr>
            <p:ph type="title"/>
          </p:nvPr>
        </p:nvSpPr>
        <p:spPr>
          <a:xfrm>
            <a:off x="533400" y="138113"/>
            <a:ext cx="7772400" cy="803275"/>
          </a:xfrm>
        </p:spPr>
        <p:txBody>
          <a:bodyPr/>
          <a:lstStyle/>
          <a:p>
            <a:r>
              <a:rPr lang="en-US" altLang="x-none">
                <a:ea typeface="ＭＳ Ｐゴシック" charset="-128"/>
              </a:rPr>
              <a:t>Congestion Control</a:t>
            </a:r>
          </a:p>
        </p:txBody>
      </p:sp>
      <p:sp>
        <p:nvSpPr>
          <p:cNvPr id="43011" name="Rectangle 3"/>
          <p:cNvSpPr>
            <a:spLocks noGrp="1" noChangeArrowheads="1"/>
          </p:cNvSpPr>
          <p:nvPr>
            <p:ph type="body" sz="half" idx="1"/>
          </p:nvPr>
        </p:nvSpPr>
        <p:spPr>
          <a:xfrm>
            <a:off x="484188" y="1295400"/>
            <a:ext cx="8285162" cy="4953000"/>
          </a:xfrm>
        </p:spPr>
        <p:txBody>
          <a:bodyPr/>
          <a:lstStyle/>
          <a:p>
            <a:r>
              <a:rPr lang="en-US" altLang="x-none" sz="2000">
                <a:ea typeface="ＭＳ Ｐゴシック" charset="-128"/>
              </a:rPr>
              <a:t>Congestion: sources send too much data for </a:t>
            </a:r>
            <a:r>
              <a:rPr lang="en-US" altLang="x-none" sz="2000">
                <a:solidFill>
                  <a:schemeClr val="accent2"/>
                </a:solidFill>
                <a:ea typeface="ＭＳ Ｐゴシック" charset="-128"/>
              </a:rPr>
              <a:t>network</a:t>
            </a:r>
            <a:r>
              <a:rPr lang="en-US" altLang="x-none" sz="2000">
                <a:ea typeface="ＭＳ Ｐゴシック" charset="-128"/>
              </a:rPr>
              <a:t> to handle </a:t>
            </a:r>
          </a:p>
          <a:p>
            <a:pPr lvl="1"/>
            <a:r>
              <a:rPr lang="en-US" altLang="x-none" sz="2000">
                <a:ea typeface="ＭＳ Ｐゴシック" charset="-128"/>
              </a:rPr>
              <a:t>different from flow control, which is e2e</a:t>
            </a:r>
          </a:p>
          <a:p>
            <a:endParaRPr lang="en-US" altLang="x-none" sz="2000">
              <a:ea typeface="ＭＳ Ｐゴシック" charset="-128"/>
            </a:endParaRPr>
          </a:p>
          <a:p>
            <a:r>
              <a:rPr lang="en-US" altLang="x-none" sz="2000">
                <a:ea typeface="ＭＳ Ｐゴシック" charset="-128"/>
              </a:rPr>
              <a:t>Congestion results in …</a:t>
            </a:r>
          </a:p>
          <a:p>
            <a:pPr lvl="1"/>
            <a:r>
              <a:rPr lang="en-US" altLang="x-none" sz="2000">
                <a:ea typeface="ＭＳ Ｐゴシック" charset="-128"/>
              </a:rPr>
              <a:t>lost packets (buffer overflow at routers)</a:t>
            </a:r>
          </a:p>
          <a:p>
            <a:pPr lvl="2"/>
            <a:r>
              <a:rPr lang="en-US" altLang="x-none">
                <a:ea typeface="ＭＳ Ｐゴシック" charset="-128"/>
              </a:rPr>
              <a:t>more work (retransmissions) for given </a:t>
            </a:r>
            <a:r>
              <a:rPr lang="ja-JP" altLang="en-US">
                <a:ea typeface="ＭＳ Ｐゴシック" charset="-128"/>
              </a:rPr>
              <a:t>“</a:t>
            </a:r>
            <a:r>
              <a:rPr lang="en-US" altLang="ja-JP">
                <a:ea typeface="ＭＳ Ｐゴシック" charset="-128"/>
              </a:rPr>
              <a:t>goodput</a:t>
            </a:r>
            <a:r>
              <a:rPr lang="ja-JP" altLang="en-US">
                <a:ea typeface="ＭＳ Ｐゴシック" charset="-128"/>
              </a:rPr>
              <a:t>”</a:t>
            </a:r>
            <a:endParaRPr lang="en-US" altLang="ja-JP">
              <a:ea typeface="ＭＳ Ｐゴシック" charset="-128"/>
            </a:endParaRPr>
          </a:p>
          <a:p>
            <a:pPr lvl="2"/>
            <a:r>
              <a:rPr lang="en-US" altLang="x-none">
                <a:ea typeface="ＭＳ Ｐゴシック" charset="-128"/>
              </a:rPr>
              <a:t>waste of upstream links</a:t>
            </a:r>
            <a:r>
              <a:rPr lang="ja-JP" altLang="en-US">
                <a:ea typeface="ＭＳ Ｐゴシック" charset="-128"/>
              </a:rPr>
              <a:t>’</a:t>
            </a:r>
            <a:r>
              <a:rPr lang="en-US" altLang="ja-JP">
                <a:ea typeface="ＭＳ Ｐゴシック" charset="-128"/>
              </a:rPr>
              <a:t> capacity </a:t>
            </a:r>
          </a:p>
          <a:p>
            <a:pPr lvl="3"/>
            <a:r>
              <a:rPr lang="en-US" altLang="x-none">
                <a:ea typeface="ＭＳ Ｐゴシック" charset="-128"/>
              </a:rPr>
              <a:t>Pkt traversed several links, then dropped at congested router</a:t>
            </a:r>
          </a:p>
          <a:p>
            <a:pPr lvl="1"/>
            <a:r>
              <a:rPr lang="en-US" altLang="x-none" sz="2000">
                <a:ea typeface="ＭＳ Ｐゴシック" charset="-128"/>
              </a:rPr>
              <a:t>long delays (queuing in router buffers)</a:t>
            </a:r>
          </a:p>
          <a:p>
            <a:pPr lvl="2"/>
            <a:r>
              <a:rPr lang="en-US" altLang="x-none">
                <a:ea typeface="ＭＳ Ｐゴシック" charset="-128"/>
              </a:rPr>
              <a:t>poor performance (less responsive app) </a:t>
            </a:r>
          </a:p>
          <a:p>
            <a:pPr lvl="2"/>
            <a:r>
              <a:rPr lang="en-US" altLang="x-none">
                <a:ea typeface="ＭＳ Ｐゴシック" charset="-128"/>
              </a:rPr>
              <a:t>premature (unneeded) retransmissions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62B76C7-BCD8-2141-B356-8D0EB3DCA5C0}" type="slidenum">
              <a:rPr lang="en-US" altLang="x-none" sz="1400"/>
              <a:pPr/>
              <a:t>2</a:t>
            </a:fld>
            <a:endParaRPr lang="en-US" altLang="x-none" sz="1400"/>
          </a:p>
        </p:txBody>
      </p:sp>
      <p:sp>
        <p:nvSpPr>
          <p:cNvPr id="17410" name="Rectangle 2"/>
          <p:cNvSpPr>
            <a:spLocks noGrp="1" noChangeArrowheads="1"/>
          </p:cNvSpPr>
          <p:nvPr>
            <p:ph type="title"/>
          </p:nvPr>
        </p:nvSpPr>
        <p:spPr>
          <a:xfrm>
            <a:off x="304800" y="228600"/>
            <a:ext cx="8382000" cy="838200"/>
          </a:xfrm>
        </p:spPr>
        <p:txBody>
          <a:bodyPr/>
          <a:lstStyle/>
          <a:p>
            <a:r>
              <a:rPr lang="en-US" altLang="x-none">
                <a:ea typeface="ＭＳ Ｐゴシック" charset="-128"/>
              </a:rPr>
              <a:t>Transport services and protocols</a:t>
            </a:r>
          </a:p>
        </p:txBody>
      </p:sp>
      <p:sp>
        <p:nvSpPr>
          <p:cNvPr id="17411" name="Rectangle 3"/>
          <p:cNvSpPr>
            <a:spLocks noGrp="1" noChangeArrowheads="1"/>
          </p:cNvSpPr>
          <p:nvPr>
            <p:ph type="body" sz="half" idx="1"/>
          </p:nvPr>
        </p:nvSpPr>
        <p:spPr>
          <a:xfrm>
            <a:off x="438150" y="1400175"/>
            <a:ext cx="4086225" cy="5114925"/>
          </a:xfrm>
        </p:spPr>
        <p:txBody>
          <a:bodyPr/>
          <a:lstStyle/>
          <a:p>
            <a:r>
              <a:rPr lang="en-US" altLang="x-none" sz="1800">
                <a:ea typeface="ＭＳ Ｐゴシック" charset="-128"/>
              </a:rPr>
              <a:t>provide</a:t>
            </a:r>
            <a:r>
              <a:rPr lang="en-US" altLang="x-none" sz="1800" i="1">
                <a:solidFill>
                  <a:srgbClr val="FF0000"/>
                </a:solidFill>
                <a:ea typeface="ＭＳ Ｐゴシック" charset="-128"/>
              </a:rPr>
              <a:t> </a:t>
            </a:r>
            <a:r>
              <a:rPr lang="en-US" altLang="x-none" sz="1800">
                <a:solidFill>
                  <a:srgbClr val="FF0000"/>
                </a:solidFill>
                <a:ea typeface="ＭＳ Ｐゴシック" charset="-128"/>
              </a:rPr>
              <a:t>logical communication</a:t>
            </a:r>
            <a:r>
              <a:rPr lang="en-US" altLang="x-none" sz="1800">
                <a:ea typeface="ＭＳ Ｐゴシック" charset="-128"/>
              </a:rPr>
              <a:t> between app processes running on different hosts</a:t>
            </a:r>
          </a:p>
          <a:p>
            <a:r>
              <a:rPr lang="en-US" altLang="x-none" sz="1800">
                <a:ea typeface="ＭＳ Ｐゴシック" charset="-128"/>
              </a:rPr>
              <a:t>transport protocols run in end systems </a:t>
            </a:r>
          </a:p>
          <a:p>
            <a:pPr lvl="1"/>
            <a:r>
              <a:rPr lang="en-US" altLang="x-none" sz="1800">
                <a:ea typeface="ＭＳ Ｐゴシック" charset="-128"/>
              </a:rPr>
              <a:t>send side: breaks app messages into </a:t>
            </a:r>
            <a:r>
              <a:rPr lang="en-US" altLang="x-none" sz="1800">
                <a:solidFill>
                  <a:srgbClr val="FF0000"/>
                </a:solidFill>
                <a:ea typeface="ＭＳ Ｐゴシック" charset="-128"/>
              </a:rPr>
              <a:t>segments</a:t>
            </a:r>
            <a:r>
              <a:rPr lang="en-US" altLang="x-none" sz="1800">
                <a:ea typeface="ＭＳ Ｐゴシック" charset="-128"/>
              </a:rPr>
              <a:t>, passes to  network layer</a:t>
            </a:r>
          </a:p>
          <a:p>
            <a:pPr lvl="1"/>
            <a:r>
              <a:rPr lang="en-US" altLang="x-none" sz="1800">
                <a:ea typeface="ＭＳ Ｐゴシック" charset="-128"/>
              </a:rPr>
              <a:t>rcv side: reassembles segments into messages, passes to app layer</a:t>
            </a:r>
          </a:p>
          <a:p>
            <a:r>
              <a:rPr lang="en-US" altLang="x-none" sz="1800">
                <a:ea typeface="ＭＳ Ｐゴシック" charset="-128"/>
              </a:rPr>
              <a:t>more than one transport protocol available to apps</a:t>
            </a:r>
          </a:p>
          <a:p>
            <a:pPr lvl="1"/>
            <a:r>
              <a:rPr lang="en-US" altLang="x-none" sz="1800">
                <a:ea typeface="ＭＳ Ｐゴシック" charset="-128"/>
              </a:rPr>
              <a:t>Internet: TCP and UDP</a:t>
            </a:r>
          </a:p>
        </p:txBody>
      </p:sp>
      <p:sp>
        <p:nvSpPr>
          <p:cNvPr id="17412" name="Freeform 4"/>
          <p:cNvSpPr>
            <a:spLocks/>
          </p:cNvSpPr>
          <p:nvPr/>
        </p:nvSpPr>
        <p:spPr bwMode="auto">
          <a:xfrm>
            <a:off x="6788150" y="2019300"/>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7413" name="Freeform 5"/>
          <p:cNvSpPr>
            <a:spLocks/>
          </p:cNvSpPr>
          <p:nvPr/>
        </p:nvSpPr>
        <p:spPr bwMode="auto">
          <a:xfrm>
            <a:off x="4908550" y="1876425"/>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7414" name="Freeform 6"/>
          <p:cNvSpPr>
            <a:spLocks/>
          </p:cNvSpPr>
          <p:nvPr/>
        </p:nvSpPr>
        <p:spPr bwMode="auto">
          <a:xfrm>
            <a:off x="5276850" y="3327400"/>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7415" name="Group 7"/>
          <p:cNvGrpSpPr>
            <a:grpSpLocks/>
          </p:cNvGrpSpPr>
          <p:nvPr/>
        </p:nvGrpSpPr>
        <p:grpSpPr bwMode="auto">
          <a:xfrm>
            <a:off x="5026025" y="2011363"/>
            <a:ext cx="733425" cy="319087"/>
            <a:chOff x="3552" y="246"/>
            <a:chExt cx="527" cy="248"/>
          </a:xfrm>
        </p:grpSpPr>
        <p:graphicFrame>
          <p:nvGraphicFramePr>
            <p:cNvPr id="17679"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121" name="Clip" r:id="rId3" imgW="1307263" imgH="1084139" progId="MS_ClipArt_Gallery.2">
                    <p:embed/>
                  </p:oleObj>
                </mc:Choice>
                <mc:Fallback>
                  <p:oleObj name="Clip" r:id="rId3" imgW="1307263" imgH="1084139"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80"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122" name="Clip" r:id="rId5" imgW="681706" imgH="480401" progId="MS_ClipArt_Gallery.2">
                    <p:embed/>
                  </p:oleObj>
                </mc:Choice>
                <mc:Fallback>
                  <p:oleObj name="Clip" r:id="rId5" imgW="681706" imgH="480401" progId="MS_ClipArt_Gallery.2">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681"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16" name="Group 11"/>
          <p:cNvGrpSpPr>
            <a:grpSpLocks/>
          </p:cNvGrpSpPr>
          <p:nvPr/>
        </p:nvGrpSpPr>
        <p:grpSpPr bwMode="auto">
          <a:xfrm>
            <a:off x="5026025" y="2606675"/>
            <a:ext cx="733425" cy="319088"/>
            <a:chOff x="3552" y="246"/>
            <a:chExt cx="527" cy="248"/>
          </a:xfrm>
        </p:grpSpPr>
        <p:graphicFrame>
          <p:nvGraphicFramePr>
            <p:cNvPr id="17676"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123" name="Clip" r:id="rId7" imgW="1307263" imgH="1084139" progId="MS_ClipArt_Gallery.2">
                    <p:embed/>
                  </p:oleObj>
                </mc:Choice>
                <mc:Fallback>
                  <p:oleObj name="Clip" r:id="rId7" imgW="1307263" imgH="1084139" progId="MS_ClipArt_Gallery.2">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77"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124" name="Clip" r:id="rId8" imgW="681706" imgH="480401" progId="MS_ClipArt_Gallery.2">
                    <p:embed/>
                  </p:oleObj>
                </mc:Choice>
                <mc:Fallback>
                  <p:oleObj name="Clip" r:id="rId8" imgW="681706" imgH="480401" progId="MS_ClipArt_Gallery.2">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678"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17" name="Group 15"/>
          <p:cNvGrpSpPr>
            <a:grpSpLocks/>
          </p:cNvGrpSpPr>
          <p:nvPr/>
        </p:nvGrpSpPr>
        <p:grpSpPr bwMode="auto">
          <a:xfrm>
            <a:off x="5402263" y="2393950"/>
            <a:ext cx="69850" cy="214313"/>
            <a:chOff x="3842" y="406"/>
            <a:chExt cx="51" cy="167"/>
          </a:xfrm>
        </p:grpSpPr>
        <p:sp>
          <p:nvSpPr>
            <p:cNvPr id="17673"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74"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75"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7418" name="Group 19"/>
          <p:cNvGrpSpPr>
            <a:grpSpLocks/>
          </p:cNvGrpSpPr>
          <p:nvPr/>
        </p:nvGrpSpPr>
        <p:grpSpPr bwMode="auto">
          <a:xfrm>
            <a:off x="5872163" y="2897188"/>
            <a:ext cx="209550" cy="395287"/>
            <a:chOff x="4180" y="783"/>
            <a:chExt cx="150" cy="307"/>
          </a:xfrm>
        </p:grpSpPr>
        <p:sp>
          <p:nvSpPr>
            <p:cNvPr id="17665"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66"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67"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68"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69"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70"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71"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72"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7419" name="Group 28"/>
          <p:cNvGrpSpPr>
            <a:grpSpLocks/>
          </p:cNvGrpSpPr>
          <p:nvPr/>
        </p:nvGrpSpPr>
        <p:grpSpPr bwMode="auto">
          <a:xfrm rot="-5400000">
            <a:off x="6184900" y="2974975"/>
            <a:ext cx="80963" cy="233363"/>
            <a:chOff x="3842" y="406"/>
            <a:chExt cx="51" cy="167"/>
          </a:xfrm>
        </p:grpSpPr>
        <p:sp>
          <p:nvSpPr>
            <p:cNvPr id="17662"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63"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64"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7420" name="Line 32"/>
          <p:cNvSpPr>
            <a:spLocks noChangeShapeType="1"/>
          </p:cNvSpPr>
          <p:nvPr/>
        </p:nvSpPr>
        <p:spPr bwMode="auto">
          <a:xfrm>
            <a:off x="6008688" y="2805113"/>
            <a:ext cx="495300" cy="1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1" name="Line 33"/>
          <p:cNvSpPr>
            <a:spLocks noChangeShapeType="1"/>
          </p:cNvSpPr>
          <p:nvPr/>
        </p:nvSpPr>
        <p:spPr bwMode="auto">
          <a:xfrm>
            <a:off x="6011863" y="2801938"/>
            <a:ext cx="1587" cy="95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34"/>
          <p:cNvSpPr>
            <a:spLocks noChangeShapeType="1"/>
          </p:cNvSpPr>
          <p:nvPr/>
        </p:nvSpPr>
        <p:spPr bwMode="auto">
          <a:xfrm>
            <a:off x="6507163" y="2800350"/>
            <a:ext cx="1587" cy="82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3" name="Line 35"/>
          <p:cNvSpPr>
            <a:spLocks noChangeShapeType="1"/>
          </p:cNvSpPr>
          <p:nvPr/>
        </p:nvSpPr>
        <p:spPr bwMode="auto">
          <a:xfrm>
            <a:off x="5708650" y="2265363"/>
            <a:ext cx="288925" cy="265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4" name="Line 36"/>
          <p:cNvSpPr>
            <a:spLocks noChangeShapeType="1"/>
          </p:cNvSpPr>
          <p:nvPr/>
        </p:nvSpPr>
        <p:spPr bwMode="auto">
          <a:xfrm flipV="1">
            <a:off x="5721350" y="2551113"/>
            <a:ext cx="276225" cy="330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5" name="Line 37"/>
          <p:cNvSpPr>
            <a:spLocks noChangeShapeType="1"/>
          </p:cNvSpPr>
          <p:nvPr/>
        </p:nvSpPr>
        <p:spPr bwMode="auto">
          <a:xfrm flipV="1">
            <a:off x="6248400" y="2636838"/>
            <a:ext cx="1588"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26" name="Group 38"/>
          <p:cNvGrpSpPr>
            <a:grpSpLocks/>
          </p:cNvGrpSpPr>
          <p:nvPr/>
        </p:nvGrpSpPr>
        <p:grpSpPr bwMode="auto">
          <a:xfrm>
            <a:off x="6367463" y="2874963"/>
            <a:ext cx="209550" cy="395287"/>
            <a:chOff x="4180" y="783"/>
            <a:chExt cx="150" cy="307"/>
          </a:xfrm>
        </p:grpSpPr>
        <p:sp>
          <p:nvSpPr>
            <p:cNvPr id="17654"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55"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56"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57"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58"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59"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60"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61"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7427" name="Group 47"/>
          <p:cNvGrpSpPr>
            <a:grpSpLocks/>
          </p:cNvGrpSpPr>
          <p:nvPr/>
        </p:nvGrpSpPr>
        <p:grpSpPr bwMode="auto">
          <a:xfrm>
            <a:off x="5410200" y="3494088"/>
            <a:ext cx="479425" cy="925512"/>
            <a:chOff x="3314" y="1248"/>
            <a:chExt cx="344" cy="694"/>
          </a:xfrm>
        </p:grpSpPr>
        <p:graphicFrame>
          <p:nvGraphicFramePr>
            <p:cNvPr id="17645"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8125" name="Clip" r:id="rId9" imgW="1307263" imgH="1084139" progId="MS_ClipArt_Gallery.2">
                    <p:embed/>
                  </p:oleObj>
                </mc:Choice>
                <mc:Fallback>
                  <p:oleObj name="Clip" r:id="rId9" imgW="1307263" imgH="1084139" progId="MS_ClipArt_Gallery.2">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646" name="Line 49"/>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647"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8126" name="Clip" r:id="rId10" imgW="1307263" imgH="1084139" progId="MS_ClipArt_Gallery.2">
                    <p:embed/>
                  </p:oleObj>
                </mc:Choice>
                <mc:Fallback>
                  <p:oleObj name="Clip" r:id="rId10" imgW="1307263" imgH="1084139" progId="MS_ClipArt_Gallery.2">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648" name="Line 51"/>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649" name="Group 52"/>
            <p:cNvGrpSpPr>
              <a:grpSpLocks/>
            </p:cNvGrpSpPr>
            <p:nvPr/>
          </p:nvGrpSpPr>
          <p:grpSpPr bwMode="auto">
            <a:xfrm>
              <a:off x="3404" y="1504"/>
              <a:ext cx="51" cy="167"/>
              <a:chOff x="3842" y="406"/>
              <a:chExt cx="51" cy="167"/>
            </a:xfrm>
          </p:grpSpPr>
          <p:sp>
            <p:nvSpPr>
              <p:cNvPr id="17651" name="Oval 53"/>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52" name="Oval 54"/>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53" name="Oval 55"/>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7650" name="Line 56"/>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7428" name="Object 57"/>
          <p:cNvGraphicFramePr>
            <a:graphicFrameLocks noChangeAspect="1"/>
          </p:cNvGraphicFramePr>
          <p:nvPr/>
        </p:nvGraphicFramePr>
        <p:xfrm>
          <a:off x="6278563" y="4503738"/>
          <a:ext cx="417512" cy="331787"/>
        </p:xfrm>
        <a:graphic>
          <a:graphicData uri="http://schemas.openxmlformats.org/presentationml/2006/ole">
            <mc:AlternateContent xmlns:mc="http://schemas.openxmlformats.org/markup-compatibility/2006">
              <mc:Choice xmlns:v="urn:schemas-microsoft-com:vml" Requires="v">
                <p:oleObj spid="_x0000_s18127" name="Clip" r:id="rId11" imgW="1307263" imgH="1084139" progId="MS_ClipArt_Gallery.2">
                  <p:embed/>
                </p:oleObj>
              </mc:Choice>
              <mc:Fallback>
                <p:oleObj name="Clip" r:id="rId11" imgW="1307263" imgH="1084139" progId="MS_ClipArt_Gallery.2">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563" y="4503738"/>
                        <a:ext cx="41751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429" name="Object 58"/>
          <p:cNvGraphicFramePr>
            <a:graphicFrameLocks noChangeAspect="1"/>
          </p:cNvGraphicFramePr>
          <p:nvPr/>
        </p:nvGraphicFramePr>
        <p:xfrm>
          <a:off x="5664200" y="4492625"/>
          <a:ext cx="415925" cy="330200"/>
        </p:xfrm>
        <a:graphic>
          <a:graphicData uri="http://schemas.openxmlformats.org/presentationml/2006/ole">
            <mc:AlternateContent xmlns:mc="http://schemas.openxmlformats.org/markup-compatibility/2006">
              <mc:Choice xmlns:v="urn:schemas-microsoft-com:vml" Requires="v">
                <p:oleObj spid="_x0000_s18128" name="Clip" r:id="rId12" imgW="1307263" imgH="1084139" progId="MS_ClipArt_Gallery.2">
                  <p:embed/>
                </p:oleObj>
              </mc:Choice>
              <mc:Fallback>
                <p:oleObj name="Clip" r:id="rId12" imgW="1307263" imgH="1084139" progId="MS_ClipArt_Gallery.2">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200" y="4492625"/>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430" name="Oval 59"/>
          <p:cNvSpPr>
            <a:spLocks noChangeArrowheads="1"/>
          </p:cNvSpPr>
          <p:nvPr/>
        </p:nvSpPr>
        <p:spPr bwMode="auto">
          <a:xfrm rot="-5400000">
            <a:off x="6080919" y="4596606"/>
            <a:ext cx="63500"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431" name="Oval 60"/>
          <p:cNvSpPr>
            <a:spLocks noChangeArrowheads="1"/>
          </p:cNvSpPr>
          <p:nvPr/>
        </p:nvSpPr>
        <p:spPr bwMode="auto">
          <a:xfrm rot="-5400000">
            <a:off x="6165851" y="4594225"/>
            <a:ext cx="63500" cy="6667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432" name="Oval 61"/>
          <p:cNvSpPr>
            <a:spLocks noChangeArrowheads="1"/>
          </p:cNvSpPr>
          <p:nvPr/>
        </p:nvSpPr>
        <p:spPr bwMode="auto">
          <a:xfrm rot="-5400000">
            <a:off x="6243637" y="4598988"/>
            <a:ext cx="61913" cy="6508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433" name="Line 62"/>
          <p:cNvSpPr>
            <a:spLocks noChangeShapeType="1"/>
          </p:cNvSpPr>
          <p:nvPr/>
        </p:nvSpPr>
        <p:spPr bwMode="auto">
          <a:xfrm rot="-5400000">
            <a:off x="6503194" y="4479132"/>
            <a:ext cx="6032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4" name="Line 63"/>
          <p:cNvSpPr>
            <a:spLocks noChangeShapeType="1"/>
          </p:cNvSpPr>
          <p:nvPr/>
        </p:nvSpPr>
        <p:spPr bwMode="auto">
          <a:xfrm rot="5400000" flipH="1">
            <a:off x="5876925" y="4470400"/>
            <a:ext cx="6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64"/>
          <p:cNvSpPr>
            <a:spLocks noChangeShapeType="1"/>
          </p:cNvSpPr>
          <p:nvPr/>
        </p:nvSpPr>
        <p:spPr bwMode="auto">
          <a:xfrm rot="16200000" flipV="1">
            <a:off x="6223794" y="4131469"/>
            <a:ext cx="0" cy="627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6" name="Line 65"/>
          <p:cNvSpPr>
            <a:spLocks noChangeShapeType="1"/>
          </p:cNvSpPr>
          <p:nvPr/>
        </p:nvSpPr>
        <p:spPr bwMode="auto">
          <a:xfrm flipV="1">
            <a:off x="5889625" y="4070350"/>
            <a:ext cx="93663"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7" name="Line 66"/>
          <p:cNvSpPr>
            <a:spLocks noChangeShapeType="1"/>
          </p:cNvSpPr>
          <p:nvPr/>
        </p:nvSpPr>
        <p:spPr bwMode="auto">
          <a:xfrm>
            <a:off x="6491288" y="4116388"/>
            <a:ext cx="30321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8" name="Line 67"/>
          <p:cNvSpPr>
            <a:spLocks noChangeShapeType="1"/>
          </p:cNvSpPr>
          <p:nvPr/>
        </p:nvSpPr>
        <p:spPr bwMode="auto">
          <a:xfrm flipH="1">
            <a:off x="7286625" y="4113213"/>
            <a:ext cx="279400" cy="39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439" name="Object 68"/>
          <p:cNvGraphicFramePr>
            <a:graphicFrameLocks noChangeAspect="1"/>
          </p:cNvGraphicFramePr>
          <p:nvPr/>
        </p:nvGraphicFramePr>
        <p:xfrm>
          <a:off x="7464425" y="3665538"/>
          <a:ext cx="203200" cy="241300"/>
        </p:xfrm>
        <a:graphic>
          <a:graphicData uri="http://schemas.openxmlformats.org/presentationml/2006/ole">
            <mc:AlternateContent xmlns:mc="http://schemas.openxmlformats.org/markup-compatibility/2006">
              <mc:Choice xmlns:v="urn:schemas-microsoft-com:vml" Requires="v">
                <p:oleObj spid="_x0000_s18129" name="Clip" r:id="rId13" imgW="982811" imgH="1208363" progId="MS_ClipArt_Gallery.2">
                  <p:embed/>
                </p:oleObj>
              </mc:Choice>
              <mc:Fallback>
                <p:oleObj name="Clip" r:id="rId13" imgW="982811" imgH="1208363" progId="MS_ClipArt_Gallery.2">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64425" y="3665538"/>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440" name="Object 69"/>
          <p:cNvGraphicFramePr>
            <a:graphicFrameLocks noChangeAspect="1"/>
          </p:cNvGraphicFramePr>
          <p:nvPr/>
        </p:nvGraphicFramePr>
        <p:xfrm>
          <a:off x="6127750" y="3746500"/>
          <a:ext cx="203200" cy="239713"/>
        </p:xfrm>
        <a:graphic>
          <a:graphicData uri="http://schemas.openxmlformats.org/presentationml/2006/ole">
            <mc:AlternateContent xmlns:mc="http://schemas.openxmlformats.org/markup-compatibility/2006">
              <mc:Choice xmlns:v="urn:schemas-microsoft-com:vml" Requires="v">
                <p:oleObj spid="_x0000_s18130" name="Clip" r:id="rId15" imgW="982811" imgH="1208363" progId="MS_ClipArt_Gallery.2">
                  <p:embed/>
                </p:oleObj>
              </mc:Choice>
              <mc:Fallback>
                <p:oleObj name="Clip" r:id="rId15" imgW="982811" imgH="1208363" progId="MS_ClipArt_Gallery.2">
                  <p:embed/>
                  <p:pic>
                    <p:nvPicPr>
                      <p:cNvPr id="0"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7750" y="3746500"/>
                        <a:ext cx="2032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7441" name="Group 70"/>
          <p:cNvGrpSpPr>
            <a:grpSpLocks/>
          </p:cNvGrpSpPr>
          <p:nvPr/>
        </p:nvGrpSpPr>
        <p:grpSpPr bwMode="auto">
          <a:xfrm>
            <a:off x="6475413" y="4943475"/>
            <a:ext cx="406400" cy="427038"/>
            <a:chOff x="2870" y="1518"/>
            <a:chExt cx="292" cy="320"/>
          </a:xfrm>
        </p:grpSpPr>
        <p:graphicFrame>
          <p:nvGraphicFramePr>
            <p:cNvPr id="17643" name="Object 7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131" name="Clip" r:id="rId16" imgW="826829" imgH="840406" progId="MS_ClipArt_Gallery.2">
                    <p:embed/>
                  </p:oleObj>
                </mc:Choice>
                <mc:Fallback>
                  <p:oleObj name="Clip" r:id="rId16" imgW="826829" imgH="840406" progId="MS_ClipArt_Gallery.2">
                    <p:embed/>
                    <p:pic>
                      <p:nvPicPr>
                        <p:cNvPr id="0" name="Object 7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44" name="Object 7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132" name="Clip" r:id="rId18" imgW="1268295" imgH="1199426" progId="MS_ClipArt_Gallery.2">
                    <p:embed/>
                  </p:oleObj>
                </mc:Choice>
                <mc:Fallback>
                  <p:oleObj name="Clip" r:id="rId18" imgW="1268295" imgH="1199426" progId="MS_ClipArt_Gallery.2">
                    <p:embed/>
                    <p:pic>
                      <p:nvPicPr>
                        <p:cNvPr id="0" name="Object 7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7442" name="Group 73"/>
          <p:cNvGrpSpPr>
            <a:grpSpLocks/>
          </p:cNvGrpSpPr>
          <p:nvPr/>
        </p:nvGrpSpPr>
        <p:grpSpPr bwMode="auto">
          <a:xfrm>
            <a:off x="7253288" y="4975225"/>
            <a:ext cx="406400" cy="427038"/>
            <a:chOff x="2870" y="1518"/>
            <a:chExt cx="292" cy="320"/>
          </a:xfrm>
        </p:grpSpPr>
        <p:graphicFrame>
          <p:nvGraphicFramePr>
            <p:cNvPr id="17641"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8133" name="Clip" r:id="rId20" imgW="826829" imgH="840406" progId="MS_ClipArt_Gallery.2">
                    <p:embed/>
                  </p:oleObj>
                </mc:Choice>
                <mc:Fallback>
                  <p:oleObj name="Clip" r:id="rId20" imgW="826829" imgH="840406" progId="MS_ClipArt_Gallery.2">
                    <p:embed/>
                    <p:pic>
                      <p:nvPicPr>
                        <p:cNvPr id="0" name="Object 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42"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8134" name="Clip" r:id="rId21" imgW="1268295" imgH="1199426" progId="MS_ClipArt_Gallery.2">
                    <p:embed/>
                  </p:oleObj>
                </mc:Choice>
                <mc:Fallback>
                  <p:oleObj name="Clip" r:id="rId21" imgW="1268295" imgH="1199426" progId="MS_ClipArt_Gallery.2">
                    <p:embed/>
                    <p:pic>
                      <p:nvPicPr>
                        <p:cNvPr id="0" name="Object 7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7443" name="Group 76"/>
          <p:cNvGrpSpPr>
            <a:grpSpLocks/>
          </p:cNvGrpSpPr>
          <p:nvPr/>
        </p:nvGrpSpPr>
        <p:grpSpPr bwMode="auto">
          <a:xfrm>
            <a:off x="6838950" y="4691063"/>
            <a:ext cx="379413" cy="376237"/>
            <a:chOff x="4733" y="2082"/>
            <a:chExt cx="272" cy="282"/>
          </a:xfrm>
        </p:grpSpPr>
        <p:graphicFrame>
          <p:nvGraphicFramePr>
            <p:cNvPr id="17639" name="Object 77"/>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8135" name="Clip" r:id="rId22" imgW="826829" imgH="840406" progId="MS_ClipArt_Gallery.2">
                    <p:embed/>
                  </p:oleObj>
                </mc:Choice>
                <mc:Fallback>
                  <p:oleObj name="Clip" r:id="rId22" imgW="826829" imgH="840406" progId="MS_ClipArt_Gallery.2">
                    <p:embed/>
                    <p:pic>
                      <p:nvPicPr>
                        <p:cNvPr id="0" name="Object 7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640" name="Rectangle 78"/>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7444" name="Line 79"/>
          <p:cNvSpPr>
            <a:spLocks noChangeShapeType="1"/>
          </p:cNvSpPr>
          <p:nvPr/>
        </p:nvSpPr>
        <p:spPr bwMode="auto">
          <a:xfrm>
            <a:off x="7145338" y="459422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45" name="Group 80"/>
          <p:cNvGrpSpPr>
            <a:grpSpLocks/>
          </p:cNvGrpSpPr>
          <p:nvPr/>
        </p:nvGrpSpPr>
        <p:grpSpPr bwMode="auto">
          <a:xfrm>
            <a:off x="7866063" y="4017963"/>
            <a:ext cx="207962" cy="409575"/>
            <a:chOff x="4180" y="783"/>
            <a:chExt cx="150" cy="307"/>
          </a:xfrm>
        </p:grpSpPr>
        <p:sp>
          <p:nvSpPr>
            <p:cNvPr id="17631" name="AutoShape 8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32" name="Rectangle 8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33" name="Rectangle 8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34" name="AutoShape 8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35" name="Line 8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36" name="Line 8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37" name="Rectangle 8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38" name="Rectangle 8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grpSp>
        <p:nvGrpSpPr>
          <p:cNvPr id="17446" name="Group 89"/>
          <p:cNvGrpSpPr>
            <a:grpSpLocks/>
          </p:cNvGrpSpPr>
          <p:nvPr/>
        </p:nvGrpSpPr>
        <p:grpSpPr bwMode="auto">
          <a:xfrm>
            <a:off x="7853363" y="4462463"/>
            <a:ext cx="207962" cy="409575"/>
            <a:chOff x="4180" y="783"/>
            <a:chExt cx="150" cy="307"/>
          </a:xfrm>
        </p:grpSpPr>
        <p:sp>
          <p:nvSpPr>
            <p:cNvPr id="17623" name="AutoShape 9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24" name="Rectangle 9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25" name="Rectangle 9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26" name="AutoShape 9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27" name="Line 9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8" name="Line 9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9" name="Rectangle 9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30" name="Rectangle 9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17447" name="Line 98"/>
          <p:cNvSpPr>
            <a:spLocks noChangeShapeType="1"/>
          </p:cNvSpPr>
          <p:nvPr/>
        </p:nvSpPr>
        <p:spPr bwMode="auto">
          <a:xfrm rot="5400000" flipH="1">
            <a:off x="7479506" y="4391819"/>
            <a:ext cx="611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8" name="Line 99"/>
          <p:cNvSpPr>
            <a:spLocks noChangeShapeType="1"/>
          </p:cNvSpPr>
          <p:nvPr/>
        </p:nvSpPr>
        <p:spPr bwMode="auto">
          <a:xfrm rot="-5400000">
            <a:off x="7833519" y="4644231"/>
            <a:ext cx="0" cy="103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9" name="Line 100"/>
          <p:cNvSpPr>
            <a:spLocks noChangeShapeType="1"/>
          </p:cNvSpPr>
          <p:nvPr/>
        </p:nvSpPr>
        <p:spPr bwMode="auto">
          <a:xfrm rot="-5400000">
            <a:off x="7823200" y="4175125"/>
            <a:ext cx="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0" name="Line 101"/>
          <p:cNvSpPr>
            <a:spLocks noChangeShapeType="1"/>
          </p:cNvSpPr>
          <p:nvPr/>
        </p:nvSpPr>
        <p:spPr bwMode="auto">
          <a:xfrm flipV="1">
            <a:off x="6502400" y="2316163"/>
            <a:ext cx="458788"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1" name="Line 102"/>
          <p:cNvSpPr>
            <a:spLocks noChangeShapeType="1"/>
          </p:cNvSpPr>
          <p:nvPr/>
        </p:nvSpPr>
        <p:spPr bwMode="auto">
          <a:xfrm>
            <a:off x="7437438" y="2300288"/>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2" name="Line 103"/>
          <p:cNvSpPr>
            <a:spLocks noChangeShapeType="1"/>
          </p:cNvSpPr>
          <p:nvPr/>
        </p:nvSpPr>
        <p:spPr bwMode="auto">
          <a:xfrm flipH="1">
            <a:off x="7956550" y="2636838"/>
            <a:ext cx="24130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3" name="Line 104"/>
          <p:cNvSpPr>
            <a:spLocks noChangeShapeType="1"/>
          </p:cNvSpPr>
          <p:nvPr/>
        </p:nvSpPr>
        <p:spPr bwMode="auto">
          <a:xfrm>
            <a:off x="7186613" y="2413000"/>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4" name="Line 105"/>
          <p:cNvSpPr>
            <a:spLocks noChangeShapeType="1"/>
          </p:cNvSpPr>
          <p:nvPr/>
        </p:nvSpPr>
        <p:spPr bwMode="auto">
          <a:xfrm>
            <a:off x="7212013" y="3060700"/>
            <a:ext cx="534987"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5" name="Line 106"/>
          <p:cNvSpPr>
            <a:spLocks noChangeShapeType="1"/>
          </p:cNvSpPr>
          <p:nvPr/>
        </p:nvSpPr>
        <p:spPr bwMode="auto">
          <a:xfrm flipH="1">
            <a:off x="7672388" y="3525838"/>
            <a:ext cx="26670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6" name="Line 107"/>
          <p:cNvSpPr>
            <a:spLocks noChangeShapeType="1"/>
          </p:cNvSpPr>
          <p:nvPr/>
        </p:nvSpPr>
        <p:spPr bwMode="auto">
          <a:xfrm flipH="1">
            <a:off x="7445375" y="2605088"/>
            <a:ext cx="560388"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7" name="Line 108"/>
          <p:cNvSpPr>
            <a:spLocks noChangeShapeType="1"/>
          </p:cNvSpPr>
          <p:nvPr/>
        </p:nvSpPr>
        <p:spPr bwMode="auto">
          <a:xfrm flipH="1">
            <a:off x="7454900" y="2044700"/>
            <a:ext cx="350838"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8" name="Line 109"/>
          <p:cNvSpPr>
            <a:spLocks noChangeShapeType="1"/>
          </p:cNvSpPr>
          <p:nvPr/>
        </p:nvSpPr>
        <p:spPr bwMode="auto">
          <a:xfrm flipH="1">
            <a:off x="8172450" y="2220913"/>
            <a:ext cx="201613" cy="176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59" name="Group 110"/>
          <p:cNvGrpSpPr>
            <a:grpSpLocks/>
          </p:cNvGrpSpPr>
          <p:nvPr/>
        </p:nvGrpSpPr>
        <p:grpSpPr bwMode="auto">
          <a:xfrm>
            <a:off x="5983288" y="2413000"/>
            <a:ext cx="501650" cy="233363"/>
            <a:chOff x="3600" y="219"/>
            <a:chExt cx="360" cy="175"/>
          </a:xfrm>
        </p:grpSpPr>
        <p:sp>
          <p:nvSpPr>
            <p:cNvPr id="17610" name="Oval 1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611" name="Line 11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2" name="Line 11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3" name="Rectangle 11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x-none" altLang="x-none"/>
            </a:p>
          </p:txBody>
        </p:sp>
        <p:sp>
          <p:nvSpPr>
            <p:cNvPr id="17614" name="Oval 1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7615" name="Group 116"/>
            <p:cNvGrpSpPr>
              <a:grpSpLocks/>
            </p:cNvGrpSpPr>
            <p:nvPr/>
          </p:nvGrpSpPr>
          <p:grpSpPr bwMode="auto">
            <a:xfrm>
              <a:off x="3686" y="244"/>
              <a:ext cx="177" cy="66"/>
              <a:chOff x="2848" y="848"/>
              <a:chExt cx="140" cy="98"/>
            </a:xfrm>
          </p:grpSpPr>
          <p:sp>
            <p:nvSpPr>
              <p:cNvPr id="17620" name="Line 11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1" name="Line 11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22" name="Line 11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16" name="Group 120"/>
            <p:cNvGrpSpPr>
              <a:grpSpLocks/>
            </p:cNvGrpSpPr>
            <p:nvPr/>
          </p:nvGrpSpPr>
          <p:grpSpPr bwMode="auto">
            <a:xfrm flipV="1">
              <a:off x="3686" y="243"/>
              <a:ext cx="177" cy="66"/>
              <a:chOff x="2848" y="848"/>
              <a:chExt cx="140" cy="98"/>
            </a:xfrm>
          </p:grpSpPr>
          <p:sp>
            <p:nvSpPr>
              <p:cNvPr id="17617" name="Line 1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8" name="Line 1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9" name="Line 1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0" name="Group 124"/>
          <p:cNvGrpSpPr>
            <a:grpSpLocks/>
          </p:cNvGrpSpPr>
          <p:nvPr/>
        </p:nvGrpSpPr>
        <p:grpSpPr bwMode="auto">
          <a:xfrm>
            <a:off x="6935788" y="2184400"/>
            <a:ext cx="501650" cy="233363"/>
            <a:chOff x="3600" y="219"/>
            <a:chExt cx="360" cy="175"/>
          </a:xfrm>
        </p:grpSpPr>
        <p:sp>
          <p:nvSpPr>
            <p:cNvPr id="17597" name="Oval 12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98" name="Line 12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99" name="Line 12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0" name="Rectangle 12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x-none" altLang="x-none"/>
            </a:p>
          </p:txBody>
        </p:sp>
        <p:sp>
          <p:nvSpPr>
            <p:cNvPr id="17601" name="Oval 12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7602" name="Group 130"/>
            <p:cNvGrpSpPr>
              <a:grpSpLocks/>
            </p:cNvGrpSpPr>
            <p:nvPr/>
          </p:nvGrpSpPr>
          <p:grpSpPr bwMode="auto">
            <a:xfrm>
              <a:off x="3686" y="244"/>
              <a:ext cx="177" cy="66"/>
              <a:chOff x="2848" y="848"/>
              <a:chExt cx="140" cy="98"/>
            </a:xfrm>
          </p:grpSpPr>
          <p:sp>
            <p:nvSpPr>
              <p:cNvPr id="17607" name="Line 13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8" name="Line 13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9" name="Line 13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03" name="Group 134"/>
            <p:cNvGrpSpPr>
              <a:grpSpLocks/>
            </p:cNvGrpSpPr>
            <p:nvPr/>
          </p:nvGrpSpPr>
          <p:grpSpPr bwMode="auto">
            <a:xfrm flipV="1">
              <a:off x="3686" y="243"/>
              <a:ext cx="177" cy="66"/>
              <a:chOff x="2848" y="848"/>
              <a:chExt cx="140" cy="98"/>
            </a:xfrm>
          </p:grpSpPr>
          <p:sp>
            <p:nvSpPr>
              <p:cNvPr id="17604" name="Line 13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5" name="Line 13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6" name="Line 13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1" name="Group 138"/>
          <p:cNvGrpSpPr>
            <a:grpSpLocks/>
          </p:cNvGrpSpPr>
          <p:nvPr/>
        </p:nvGrpSpPr>
        <p:grpSpPr bwMode="auto">
          <a:xfrm>
            <a:off x="6953250" y="2841625"/>
            <a:ext cx="501650" cy="233363"/>
            <a:chOff x="3600" y="219"/>
            <a:chExt cx="360" cy="175"/>
          </a:xfrm>
        </p:grpSpPr>
        <p:sp>
          <p:nvSpPr>
            <p:cNvPr id="17584" name="Oval 13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85" name="Line 14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6" name="Line 14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7" name="Rectangle 14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x-none" altLang="x-none"/>
            </a:p>
          </p:txBody>
        </p:sp>
        <p:sp>
          <p:nvSpPr>
            <p:cNvPr id="17588" name="Oval 14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7589" name="Group 144"/>
            <p:cNvGrpSpPr>
              <a:grpSpLocks/>
            </p:cNvGrpSpPr>
            <p:nvPr/>
          </p:nvGrpSpPr>
          <p:grpSpPr bwMode="auto">
            <a:xfrm>
              <a:off x="3686" y="244"/>
              <a:ext cx="177" cy="66"/>
              <a:chOff x="2848" y="848"/>
              <a:chExt cx="140" cy="98"/>
            </a:xfrm>
          </p:grpSpPr>
          <p:sp>
            <p:nvSpPr>
              <p:cNvPr id="17594" name="Line 1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95" name="Line 1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96" name="Line 1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90" name="Group 148"/>
            <p:cNvGrpSpPr>
              <a:grpSpLocks/>
            </p:cNvGrpSpPr>
            <p:nvPr/>
          </p:nvGrpSpPr>
          <p:grpSpPr bwMode="auto">
            <a:xfrm flipV="1">
              <a:off x="3686" y="243"/>
              <a:ext cx="177" cy="66"/>
              <a:chOff x="2848" y="848"/>
              <a:chExt cx="140" cy="98"/>
            </a:xfrm>
          </p:grpSpPr>
          <p:sp>
            <p:nvSpPr>
              <p:cNvPr id="17591" name="Line 1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92" name="Line 1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93" name="Line 1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2" name="Group 152"/>
          <p:cNvGrpSpPr>
            <a:grpSpLocks/>
          </p:cNvGrpSpPr>
          <p:nvPr/>
        </p:nvGrpSpPr>
        <p:grpSpPr bwMode="auto">
          <a:xfrm>
            <a:off x="7923213" y="2392363"/>
            <a:ext cx="500062" cy="233362"/>
            <a:chOff x="3600" y="219"/>
            <a:chExt cx="360" cy="175"/>
          </a:xfrm>
        </p:grpSpPr>
        <p:sp>
          <p:nvSpPr>
            <p:cNvPr id="17571" name="Oval 15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72" name="Line 15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73" name="Line 15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74" name="Rectangle 15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x-none" altLang="x-none"/>
            </a:p>
          </p:txBody>
        </p:sp>
        <p:sp>
          <p:nvSpPr>
            <p:cNvPr id="17575" name="Oval 15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7576" name="Group 158"/>
            <p:cNvGrpSpPr>
              <a:grpSpLocks/>
            </p:cNvGrpSpPr>
            <p:nvPr/>
          </p:nvGrpSpPr>
          <p:grpSpPr bwMode="auto">
            <a:xfrm>
              <a:off x="3686" y="244"/>
              <a:ext cx="177" cy="66"/>
              <a:chOff x="2848" y="848"/>
              <a:chExt cx="140" cy="98"/>
            </a:xfrm>
          </p:grpSpPr>
          <p:sp>
            <p:nvSpPr>
              <p:cNvPr id="17581" name="Line 1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2" name="Line 1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3" name="Line 1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77" name="Group 162"/>
            <p:cNvGrpSpPr>
              <a:grpSpLocks/>
            </p:cNvGrpSpPr>
            <p:nvPr/>
          </p:nvGrpSpPr>
          <p:grpSpPr bwMode="auto">
            <a:xfrm flipV="1">
              <a:off x="3686" y="243"/>
              <a:ext cx="177" cy="66"/>
              <a:chOff x="2848" y="848"/>
              <a:chExt cx="140" cy="98"/>
            </a:xfrm>
          </p:grpSpPr>
          <p:sp>
            <p:nvSpPr>
              <p:cNvPr id="17578" name="Line 16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79" name="Line 16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80" name="Line 16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3" name="Group 166"/>
          <p:cNvGrpSpPr>
            <a:grpSpLocks/>
          </p:cNvGrpSpPr>
          <p:nvPr/>
        </p:nvGrpSpPr>
        <p:grpSpPr bwMode="auto">
          <a:xfrm>
            <a:off x="7729538" y="3289300"/>
            <a:ext cx="501650" cy="233363"/>
            <a:chOff x="3600" y="219"/>
            <a:chExt cx="360" cy="175"/>
          </a:xfrm>
        </p:grpSpPr>
        <p:sp>
          <p:nvSpPr>
            <p:cNvPr id="17558" name="Oval 16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59" name="Line 16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0" name="Line 16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1" name="Rectangle 17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x-none" altLang="x-none"/>
            </a:p>
          </p:txBody>
        </p:sp>
        <p:sp>
          <p:nvSpPr>
            <p:cNvPr id="17562" name="Oval 17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7563" name="Group 172"/>
            <p:cNvGrpSpPr>
              <a:grpSpLocks/>
            </p:cNvGrpSpPr>
            <p:nvPr/>
          </p:nvGrpSpPr>
          <p:grpSpPr bwMode="auto">
            <a:xfrm>
              <a:off x="3686" y="244"/>
              <a:ext cx="177" cy="66"/>
              <a:chOff x="2848" y="848"/>
              <a:chExt cx="140" cy="98"/>
            </a:xfrm>
          </p:grpSpPr>
          <p:sp>
            <p:nvSpPr>
              <p:cNvPr id="17568" name="Line 1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9" name="Line 1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70" name="Line 1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64" name="Group 176"/>
            <p:cNvGrpSpPr>
              <a:grpSpLocks/>
            </p:cNvGrpSpPr>
            <p:nvPr/>
          </p:nvGrpSpPr>
          <p:grpSpPr bwMode="auto">
            <a:xfrm flipV="1">
              <a:off x="3686" y="243"/>
              <a:ext cx="177" cy="66"/>
              <a:chOff x="2848" y="848"/>
              <a:chExt cx="140" cy="98"/>
            </a:xfrm>
          </p:grpSpPr>
          <p:sp>
            <p:nvSpPr>
              <p:cNvPr id="17565" name="Line 17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6" name="Line 17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67" name="Line 17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4" name="Group 180"/>
          <p:cNvGrpSpPr>
            <a:grpSpLocks/>
          </p:cNvGrpSpPr>
          <p:nvPr/>
        </p:nvGrpSpPr>
        <p:grpSpPr bwMode="auto">
          <a:xfrm>
            <a:off x="7396163" y="3873500"/>
            <a:ext cx="501650" cy="234950"/>
            <a:chOff x="3600" y="219"/>
            <a:chExt cx="360" cy="175"/>
          </a:xfrm>
        </p:grpSpPr>
        <p:sp>
          <p:nvSpPr>
            <p:cNvPr id="17545" name="Oval 18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46" name="Line 18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7" name="Line 18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8" name="Rectangle 18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x-none" altLang="x-none"/>
            </a:p>
          </p:txBody>
        </p:sp>
        <p:sp>
          <p:nvSpPr>
            <p:cNvPr id="17549" name="Oval 18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7550" name="Group 186"/>
            <p:cNvGrpSpPr>
              <a:grpSpLocks/>
            </p:cNvGrpSpPr>
            <p:nvPr/>
          </p:nvGrpSpPr>
          <p:grpSpPr bwMode="auto">
            <a:xfrm>
              <a:off x="3686" y="244"/>
              <a:ext cx="177" cy="66"/>
              <a:chOff x="2848" y="848"/>
              <a:chExt cx="140" cy="98"/>
            </a:xfrm>
          </p:grpSpPr>
          <p:sp>
            <p:nvSpPr>
              <p:cNvPr id="17555" name="Line 1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6" name="Line 1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7" name="Line 1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51" name="Group 190"/>
            <p:cNvGrpSpPr>
              <a:grpSpLocks/>
            </p:cNvGrpSpPr>
            <p:nvPr/>
          </p:nvGrpSpPr>
          <p:grpSpPr bwMode="auto">
            <a:xfrm flipV="1">
              <a:off x="3686" y="243"/>
              <a:ext cx="177" cy="66"/>
              <a:chOff x="2848" y="848"/>
              <a:chExt cx="140" cy="98"/>
            </a:xfrm>
          </p:grpSpPr>
          <p:sp>
            <p:nvSpPr>
              <p:cNvPr id="17552" name="Line 19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3" name="Line 19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54" name="Line 19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5" name="Group 194"/>
          <p:cNvGrpSpPr>
            <a:grpSpLocks/>
          </p:cNvGrpSpPr>
          <p:nvPr/>
        </p:nvGrpSpPr>
        <p:grpSpPr bwMode="auto">
          <a:xfrm>
            <a:off x="6786563" y="4362450"/>
            <a:ext cx="500062" cy="233363"/>
            <a:chOff x="3600" y="219"/>
            <a:chExt cx="360" cy="175"/>
          </a:xfrm>
        </p:grpSpPr>
        <p:sp>
          <p:nvSpPr>
            <p:cNvPr id="17532" name="Oval 19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33" name="Line 19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4" name="Line 19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5" name="Rectangle 19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x-none" altLang="x-none"/>
            </a:p>
          </p:txBody>
        </p:sp>
        <p:sp>
          <p:nvSpPr>
            <p:cNvPr id="17536" name="Oval 19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7537" name="Group 200"/>
            <p:cNvGrpSpPr>
              <a:grpSpLocks/>
            </p:cNvGrpSpPr>
            <p:nvPr/>
          </p:nvGrpSpPr>
          <p:grpSpPr bwMode="auto">
            <a:xfrm>
              <a:off x="3686" y="244"/>
              <a:ext cx="177" cy="66"/>
              <a:chOff x="2848" y="848"/>
              <a:chExt cx="140" cy="98"/>
            </a:xfrm>
          </p:grpSpPr>
          <p:sp>
            <p:nvSpPr>
              <p:cNvPr id="17542" name="Line 20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3" name="Line 20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4" name="Line 20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38" name="Group 204"/>
            <p:cNvGrpSpPr>
              <a:grpSpLocks/>
            </p:cNvGrpSpPr>
            <p:nvPr/>
          </p:nvGrpSpPr>
          <p:grpSpPr bwMode="auto">
            <a:xfrm flipV="1">
              <a:off x="3686" y="243"/>
              <a:ext cx="177" cy="66"/>
              <a:chOff x="2848" y="848"/>
              <a:chExt cx="140" cy="98"/>
            </a:xfrm>
          </p:grpSpPr>
          <p:sp>
            <p:nvSpPr>
              <p:cNvPr id="17539" name="Line 20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0" name="Line 20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41" name="Line 20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7466" name="Group 208"/>
          <p:cNvGrpSpPr>
            <a:grpSpLocks/>
          </p:cNvGrpSpPr>
          <p:nvPr/>
        </p:nvGrpSpPr>
        <p:grpSpPr bwMode="auto">
          <a:xfrm>
            <a:off x="5983288" y="3986213"/>
            <a:ext cx="501650" cy="233362"/>
            <a:chOff x="3600" y="219"/>
            <a:chExt cx="360" cy="175"/>
          </a:xfrm>
        </p:grpSpPr>
        <p:sp>
          <p:nvSpPr>
            <p:cNvPr id="17519" name="Oval 20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20" name="Line 21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1" name="Line 21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2" name="Rectangle 21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x-none" altLang="x-none"/>
            </a:p>
          </p:txBody>
        </p:sp>
        <p:sp>
          <p:nvSpPr>
            <p:cNvPr id="17523" name="Oval 2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nvGrpSpPr>
            <p:cNvPr id="17524" name="Group 214"/>
            <p:cNvGrpSpPr>
              <a:grpSpLocks/>
            </p:cNvGrpSpPr>
            <p:nvPr/>
          </p:nvGrpSpPr>
          <p:grpSpPr bwMode="auto">
            <a:xfrm>
              <a:off x="3686" y="244"/>
              <a:ext cx="177" cy="66"/>
              <a:chOff x="2848" y="848"/>
              <a:chExt cx="140" cy="98"/>
            </a:xfrm>
          </p:grpSpPr>
          <p:sp>
            <p:nvSpPr>
              <p:cNvPr id="17529" name="Line 2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0" name="Line 2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1" name="Line 2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25" name="Group 218"/>
            <p:cNvGrpSpPr>
              <a:grpSpLocks/>
            </p:cNvGrpSpPr>
            <p:nvPr/>
          </p:nvGrpSpPr>
          <p:grpSpPr bwMode="auto">
            <a:xfrm flipV="1">
              <a:off x="3686" y="243"/>
              <a:ext cx="177" cy="66"/>
              <a:chOff x="2848" y="848"/>
              <a:chExt cx="140" cy="98"/>
            </a:xfrm>
          </p:grpSpPr>
          <p:sp>
            <p:nvSpPr>
              <p:cNvPr id="17526" name="Line 2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7" name="Line 2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8" name="Line 22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7467" name="Line 222"/>
          <p:cNvSpPr>
            <a:spLocks noChangeShapeType="1"/>
          </p:cNvSpPr>
          <p:nvPr/>
        </p:nvSpPr>
        <p:spPr bwMode="auto">
          <a:xfrm flipV="1">
            <a:off x="6238875" y="4198938"/>
            <a:ext cx="1588" cy="249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68" name="Group 223"/>
          <p:cNvGrpSpPr>
            <a:grpSpLocks/>
          </p:cNvGrpSpPr>
          <p:nvPr/>
        </p:nvGrpSpPr>
        <p:grpSpPr bwMode="auto">
          <a:xfrm>
            <a:off x="4692650" y="1533525"/>
            <a:ext cx="814388" cy="854075"/>
            <a:chOff x="4180" y="744"/>
            <a:chExt cx="513" cy="538"/>
          </a:xfrm>
        </p:grpSpPr>
        <p:sp>
          <p:nvSpPr>
            <p:cNvPr id="17512" name="Rectangle 224"/>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13" name="Rectangle 22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14" name="Rectangle 226"/>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15" name="Text Box 227"/>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000">
                  <a:latin typeface="Comic Sans MS" charset="0"/>
                </a:rPr>
                <a:t>application</a:t>
              </a:r>
            </a:p>
            <a:p>
              <a:pPr algn="ctr"/>
              <a:r>
                <a:rPr lang="en-US" altLang="x-none" sz="1000">
                  <a:solidFill>
                    <a:schemeClr val="bg1"/>
                  </a:solidFill>
                  <a:latin typeface="Comic Sans MS" charset="0"/>
                </a:rPr>
                <a:t>transport</a:t>
              </a:r>
              <a:endParaRPr lang="en-US" altLang="x-none" sz="1000">
                <a:latin typeface="Comic Sans MS" charset="0"/>
              </a:endParaRPr>
            </a:p>
            <a:p>
              <a:pPr algn="ctr"/>
              <a:r>
                <a:rPr lang="en-US" altLang="x-none" sz="1000">
                  <a:latin typeface="Comic Sans MS" charset="0"/>
                </a:rPr>
                <a:t>network</a:t>
              </a:r>
            </a:p>
            <a:p>
              <a:pPr algn="ctr"/>
              <a:r>
                <a:rPr lang="en-US" altLang="x-none" sz="1000">
                  <a:latin typeface="Comic Sans MS" charset="0"/>
                </a:rPr>
                <a:t>data link</a:t>
              </a:r>
            </a:p>
            <a:p>
              <a:pPr algn="ctr"/>
              <a:r>
                <a:rPr lang="en-US" altLang="x-none" sz="1000">
                  <a:latin typeface="Comic Sans MS" charset="0"/>
                </a:rPr>
                <a:t>physical</a:t>
              </a:r>
              <a:endParaRPr lang="en-US" altLang="x-none"/>
            </a:p>
          </p:txBody>
        </p:sp>
        <p:sp>
          <p:nvSpPr>
            <p:cNvPr id="17516" name="Line 228"/>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7" name="Line 229"/>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8" name="Line 230"/>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69" name="Group 231"/>
          <p:cNvGrpSpPr>
            <a:grpSpLocks/>
          </p:cNvGrpSpPr>
          <p:nvPr/>
        </p:nvGrpSpPr>
        <p:grpSpPr bwMode="auto">
          <a:xfrm>
            <a:off x="7816850" y="4419600"/>
            <a:ext cx="814388" cy="854075"/>
            <a:chOff x="4180" y="744"/>
            <a:chExt cx="513" cy="538"/>
          </a:xfrm>
        </p:grpSpPr>
        <p:sp>
          <p:nvSpPr>
            <p:cNvPr id="17505" name="Rectangle 232"/>
            <p:cNvSpPr>
              <a:spLocks noChangeArrowheads="1"/>
            </p:cNvSpPr>
            <p:nvPr/>
          </p:nvSpPr>
          <p:spPr bwMode="auto">
            <a:xfrm>
              <a:off x="4242" y="747"/>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06" name="Rectangle 233"/>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07" name="Rectangle 234"/>
            <p:cNvSpPr>
              <a:spLocks noChangeArrowheads="1"/>
            </p:cNvSpPr>
            <p:nvPr/>
          </p:nvSpPr>
          <p:spPr bwMode="auto">
            <a:xfrm>
              <a:off x="4224" y="873"/>
              <a:ext cx="42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08" name="Text Box 235"/>
            <p:cNvSpPr txBox="1">
              <a:spLocks noChangeArrowheads="1"/>
            </p:cNvSpPr>
            <p:nvPr/>
          </p:nvSpPr>
          <p:spPr bwMode="auto">
            <a:xfrm>
              <a:off x="4180" y="744"/>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000">
                  <a:latin typeface="Comic Sans MS" charset="0"/>
                </a:rPr>
                <a:t>application</a:t>
              </a:r>
            </a:p>
            <a:p>
              <a:pPr algn="ctr"/>
              <a:r>
                <a:rPr lang="en-US" altLang="x-none" sz="1000">
                  <a:solidFill>
                    <a:schemeClr val="bg1"/>
                  </a:solidFill>
                  <a:latin typeface="Comic Sans MS" charset="0"/>
                </a:rPr>
                <a:t>transport</a:t>
              </a:r>
              <a:endParaRPr lang="en-US" altLang="x-none" sz="1000">
                <a:latin typeface="Comic Sans MS" charset="0"/>
              </a:endParaRPr>
            </a:p>
            <a:p>
              <a:pPr algn="ctr"/>
              <a:r>
                <a:rPr lang="en-US" altLang="x-none" sz="1000">
                  <a:latin typeface="Comic Sans MS" charset="0"/>
                </a:rPr>
                <a:t>network</a:t>
              </a:r>
            </a:p>
            <a:p>
              <a:pPr algn="ctr"/>
              <a:r>
                <a:rPr lang="en-US" altLang="x-none" sz="1000">
                  <a:latin typeface="Comic Sans MS" charset="0"/>
                </a:rPr>
                <a:t>data link</a:t>
              </a:r>
            </a:p>
            <a:p>
              <a:pPr algn="ctr"/>
              <a:r>
                <a:rPr lang="en-US" altLang="x-none" sz="1000">
                  <a:latin typeface="Comic Sans MS" charset="0"/>
                </a:rPr>
                <a:t>physical</a:t>
              </a:r>
              <a:endParaRPr lang="en-US" altLang="x-none"/>
            </a:p>
          </p:txBody>
        </p:sp>
        <p:sp>
          <p:nvSpPr>
            <p:cNvPr id="17509" name="Line 236"/>
            <p:cNvSpPr>
              <a:spLocks noChangeShapeType="1"/>
            </p:cNvSpPr>
            <p:nvPr/>
          </p:nvSpPr>
          <p:spPr bwMode="auto">
            <a:xfrm>
              <a:off x="4221" y="97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0" name="Line 237"/>
            <p:cNvSpPr>
              <a:spLocks noChangeShapeType="1"/>
            </p:cNvSpPr>
            <p:nvPr/>
          </p:nvSpPr>
          <p:spPr bwMode="auto">
            <a:xfrm>
              <a:off x="4227" y="106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1" name="Line 238"/>
            <p:cNvSpPr>
              <a:spLocks noChangeShapeType="1"/>
            </p:cNvSpPr>
            <p:nvPr/>
          </p:nvSpPr>
          <p:spPr bwMode="auto">
            <a:xfrm>
              <a:off x="4227" y="115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70" name="Group 239"/>
          <p:cNvGrpSpPr>
            <a:grpSpLocks/>
          </p:cNvGrpSpPr>
          <p:nvPr/>
        </p:nvGrpSpPr>
        <p:grpSpPr bwMode="auto">
          <a:xfrm>
            <a:off x="7154863" y="3538538"/>
            <a:ext cx="814387" cy="701675"/>
            <a:chOff x="2923" y="3345"/>
            <a:chExt cx="513" cy="442"/>
          </a:xfrm>
        </p:grpSpPr>
        <p:sp>
          <p:nvSpPr>
            <p:cNvPr id="17500" name="Rectangle 240"/>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01" name="Rectangle 241"/>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502" name="Text Box 242"/>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en-US" altLang="x-none" sz="1000">
                <a:latin typeface="Comic Sans MS" charset="0"/>
              </a:endParaRPr>
            </a:p>
            <a:p>
              <a:pPr algn="ctr"/>
              <a:r>
                <a:rPr lang="en-US" altLang="x-none" sz="1000">
                  <a:latin typeface="Comic Sans MS" charset="0"/>
                </a:rPr>
                <a:t>network</a:t>
              </a:r>
            </a:p>
            <a:p>
              <a:pPr algn="ctr"/>
              <a:r>
                <a:rPr lang="en-US" altLang="x-none" sz="1000">
                  <a:latin typeface="Comic Sans MS" charset="0"/>
                </a:rPr>
                <a:t>data link</a:t>
              </a:r>
            </a:p>
            <a:p>
              <a:pPr algn="ctr"/>
              <a:r>
                <a:rPr lang="en-US" altLang="x-none" sz="1000">
                  <a:latin typeface="Comic Sans MS" charset="0"/>
                </a:rPr>
                <a:t>physical</a:t>
              </a:r>
              <a:endParaRPr lang="en-US" altLang="x-none"/>
            </a:p>
          </p:txBody>
        </p:sp>
        <p:sp>
          <p:nvSpPr>
            <p:cNvPr id="17503" name="Line 243"/>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4" name="Line 244"/>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71" name="Group 245"/>
          <p:cNvGrpSpPr>
            <a:grpSpLocks/>
          </p:cNvGrpSpPr>
          <p:nvPr/>
        </p:nvGrpSpPr>
        <p:grpSpPr bwMode="auto">
          <a:xfrm>
            <a:off x="7688263" y="2957513"/>
            <a:ext cx="814387" cy="701675"/>
            <a:chOff x="2923" y="3345"/>
            <a:chExt cx="513" cy="442"/>
          </a:xfrm>
        </p:grpSpPr>
        <p:sp>
          <p:nvSpPr>
            <p:cNvPr id="17495" name="Rectangle 246"/>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496" name="Rectangle 247"/>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497" name="Text Box 248"/>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en-US" altLang="x-none" sz="1000">
                <a:latin typeface="Comic Sans MS" charset="0"/>
              </a:endParaRPr>
            </a:p>
            <a:p>
              <a:pPr algn="ctr"/>
              <a:r>
                <a:rPr lang="en-US" altLang="x-none" sz="1000">
                  <a:latin typeface="Comic Sans MS" charset="0"/>
                </a:rPr>
                <a:t>network</a:t>
              </a:r>
            </a:p>
            <a:p>
              <a:pPr algn="ctr"/>
              <a:r>
                <a:rPr lang="en-US" altLang="x-none" sz="1000">
                  <a:latin typeface="Comic Sans MS" charset="0"/>
                </a:rPr>
                <a:t>data link</a:t>
              </a:r>
            </a:p>
            <a:p>
              <a:pPr algn="ctr"/>
              <a:r>
                <a:rPr lang="en-US" altLang="x-none" sz="1000">
                  <a:latin typeface="Comic Sans MS" charset="0"/>
                </a:rPr>
                <a:t>physical</a:t>
              </a:r>
              <a:endParaRPr lang="en-US" altLang="x-none"/>
            </a:p>
          </p:txBody>
        </p:sp>
        <p:sp>
          <p:nvSpPr>
            <p:cNvPr id="17498" name="Line 249"/>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9" name="Line 250"/>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72" name="Group 251"/>
          <p:cNvGrpSpPr>
            <a:grpSpLocks/>
          </p:cNvGrpSpPr>
          <p:nvPr/>
        </p:nvGrpSpPr>
        <p:grpSpPr bwMode="auto">
          <a:xfrm>
            <a:off x="6802438" y="2652713"/>
            <a:ext cx="814387" cy="701675"/>
            <a:chOff x="2923" y="3345"/>
            <a:chExt cx="513" cy="442"/>
          </a:xfrm>
        </p:grpSpPr>
        <p:sp>
          <p:nvSpPr>
            <p:cNvPr id="17490" name="Rectangle 252"/>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491" name="Rectangle 25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492" name="Text Box 254"/>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en-US" altLang="x-none" sz="1000">
                <a:latin typeface="Comic Sans MS" charset="0"/>
              </a:endParaRPr>
            </a:p>
            <a:p>
              <a:pPr algn="ctr"/>
              <a:r>
                <a:rPr lang="en-US" altLang="x-none" sz="1000">
                  <a:latin typeface="Comic Sans MS" charset="0"/>
                </a:rPr>
                <a:t>network</a:t>
              </a:r>
            </a:p>
            <a:p>
              <a:pPr algn="ctr"/>
              <a:r>
                <a:rPr lang="en-US" altLang="x-none" sz="1000">
                  <a:latin typeface="Comic Sans MS" charset="0"/>
                </a:rPr>
                <a:t>data link</a:t>
              </a:r>
            </a:p>
            <a:p>
              <a:pPr algn="ctr"/>
              <a:r>
                <a:rPr lang="en-US" altLang="x-none" sz="1000">
                  <a:latin typeface="Comic Sans MS" charset="0"/>
                </a:rPr>
                <a:t>physical</a:t>
              </a:r>
              <a:endParaRPr lang="en-US" altLang="x-none"/>
            </a:p>
          </p:txBody>
        </p:sp>
        <p:sp>
          <p:nvSpPr>
            <p:cNvPr id="17493" name="Line 255"/>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4" name="Line 256"/>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73" name="Group 257"/>
          <p:cNvGrpSpPr>
            <a:grpSpLocks/>
          </p:cNvGrpSpPr>
          <p:nvPr/>
        </p:nvGrpSpPr>
        <p:grpSpPr bwMode="auto">
          <a:xfrm>
            <a:off x="6735763" y="1881188"/>
            <a:ext cx="814387" cy="701675"/>
            <a:chOff x="2923" y="3345"/>
            <a:chExt cx="513" cy="442"/>
          </a:xfrm>
        </p:grpSpPr>
        <p:sp>
          <p:nvSpPr>
            <p:cNvPr id="17485" name="Rectangle 258"/>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486" name="Rectangle 259"/>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487" name="Text Box 260"/>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en-US" altLang="x-none" sz="1000">
                <a:latin typeface="Comic Sans MS" charset="0"/>
              </a:endParaRPr>
            </a:p>
            <a:p>
              <a:pPr algn="ctr"/>
              <a:r>
                <a:rPr lang="en-US" altLang="x-none" sz="1000">
                  <a:latin typeface="Comic Sans MS" charset="0"/>
                </a:rPr>
                <a:t>network</a:t>
              </a:r>
            </a:p>
            <a:p>
              <a:pPr algn="ctr"/>
              <a:r>
                <a:rPr lang="en-US" altLang="x-none" sz="1000">
                  <a:latin typeface="Comic Sans MS" charset="0"/>
                </a:rPr>
                <a:t>data link</a:t>
              </a:r>
            </a:p>
            <a:p>
              <a:pPr algn="ctr"/>
              <a:r>
                <a:rPr lang="en-US" altLang="x-none" sz="1000">
                  <a:latin typeface="Comic Sans MS" charset="0"/>
                </a:rPr>
                <a:t>physical</a:t>
              </a:r>
              <a:endParaRPr lang="en-US" altLang="x-none"/>
            </a:p>
          </p:txBody>
        </p:sp>
        <p:sp>
          <p:nvSpPr>
            <p:cNvPr id="17488" name="Line 261"/>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9" name="Line 262"/>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74" name="Group 263"/>
          <p:cNvGrpSpPr>
            <a:grpSpLocks/>
          </p:cNvGrpSpPr>
          <p:nvPr/>
        </p:nvGrpSpPr>
        <p:grpSpPr bwMode="auto">
          <a:xfrm>
            <a:off x="5802313" y="2166938"/>
            <a:ext cx="814387" cy="701675"/>
            <a:chOff x="2923" y="3345"/>
            <a:chExt cx="513" cy="442"/>
          </a:xfrm>
        </p:grpSpPr>
        <p:sp>
          <p:nvSpPr>
            <p:cNvPr id="17480" name="Rectangle 264"/>
            <p:cNvSpPr>
              <a:spLocks noChangeArrowheads="1"/>
            </p:cNvSpPr>
            <p:nvPr/>
          </p:nvSpPr>
          <p:spPr bwMode="auto">
            <a:xfrm>
              <a:off x="2988" y="3444"/>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481" name="Rectangle 265"/>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482" name="Text Box 266"/>
            <p:cNvSpPr txBox="1">
              <a:spLocks noChangeArrowheads="1"/>
            </p:cNvSpPr>
            <p:nvPr/>
          </p:nvSpPr>
          <p:spPr bwMode="auto">
            <a:xfrm>
              <a:off x="2923" y="3345"/>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endParaRPr lang="en-US" altLang="x-none" sz="1000">
                <a:latin typeface="Comic Sans MS" charset="0"/>
              </a:endParaRPr>
            </a:p>
            <a:p>
              <a:pPr algn="ctr"/>
              <a:r>
                <a:rPr lang="en-US" altLang="x-none" sz="1000">
                  <a:latin typeface="Comic Sans MS" charset="0"/>
                </a:rPr>
                <a:t>network</a:t>
              </a:r>
            </a:p>
            <a:p>
              <a:pPr algn="ctr"/>
              <a:r>
                <a:rPr lang="en-US" altLang="x-none" sz="1000">
                  <a:latin typeface="Comic Sans MS" charset="0"/>
                </a:rPr>
                <a:t>data link</a:t>
              </a:r>
            </a:p>
            <a:p>
              <a:pPr algn="ctr"/>
              <a:r>
                <a:rPr lang="en-US" altLang="x-none" sz="1000">
                  <a:latin typeface="Comic Sans MS" charset="0"/>
                </a:rPr>
                <a:t>physical</a:t>
              </a:r>
              <a:endParaRPr lang="en-US" altLang="x-none"/>
            </a:p>
          </p:txBody>
        </p:sp>
        <p:sp>
          <p:nvSpPr>
            <p:cNvPr id="17483" name="Line 267"/>
            <p:cNvSpPr>
              <a:spLocks noChangeShapeType="1"/>
            </p:cNvSpPr>
            <p:nvPr/>
          </p:nvSpPr>
          <p:spPr bwMode="auto">
            <a:xfrm>
              <a:off x="2958" y="3657"/>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4" name="Line 268"/>
            <p:cNvSpPr>
              <a:spLocks noChangeShapeType="1"/>
            </p:cNvSpPr>
            <p:nvPr/>
          </p:nvSpPr>
          <p:spPr bwMode="auto">
            <a:xfrm>
              <a:off x="2964" y="356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75" name="Group 269"/>
          <p:cNvGrpSpPr>
            <a:grpSpLocks/>
          </p:cNvGrpSpPr>
          <p:nvPr/>
        </p:nvGrpSpPr>
        <p:grpSpPr bwMode="auto">
          <a:xfrm rot="2937887">
            <a:off x="4748213" y="2986088"/>
            <a:ext cx="3781425" cy="434975"/>
            <a:chOff x="2937" y="3579"/>
            <a:chExt cx="2382" cy="274"/>
          </a:xfrm>
        </p:grpSpPr>
        <p:sp>
          <p:nvSpPr>
            <p:cNvPr id="17476" name="Rectangle 270"/>
            <p:cNvSpPr>
              <a:spLocks noChangeArrowheads="1"/>
            </p:cNvSpPr>
            <p:nvPr/>
          </p:nvSpPr>
          <p:spPr bwMode="auto">
            <a:xfrm>
              <a:off x="3168" y="3630"/>
              <a:ext cx="1920" cy="17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17477" name="Text Box 271"/>
            <p:cNvSpPr txBox="1">
              <a:spLocks noChangeArrowheads="1"/>
            </p:cNvSpPr>
            <p:nvPr/>
          </p:nvSpPr>
          <p:spPr bwMode="auto">
            <a:xfrm>
              <a:off x="3343" y="3617"/>
              <a:ext cx="16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solidFill>
                    <a:schemeClr val="bg1"/>
                  </a:solidFill>
                  <a:latin typeface="Comic Sans MS" charset="0"/>
                </a:rPr>
                <a:t>logical end-end transport</a:t>
              </a:r>
              <a:endParaRPr lang="en-US" altLang="x-none" sz="1600">
                <a:latin typeface="Comic Sans MS" charset="0"/>
              </a:endParaRPr>
            </a:p>
          </p:txBody>
        </p:sp>
        <p:sp>
          <p:nvSpPr>
            <p:cNvPr id="17478" name="Freeform 272"/>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7479" name="Freeform 273"/>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A2059574-18DF-504D-87AC-1711FA5295FD}" type="slidenum">
              <a:rPr lang="en-US" altLang="x-none" sz="1400"/>
              <a:pPr/>
              <a:t>20</a:t>
            </a:fld>
            <a:endParaRPr lang="en-US" altLang="x-none" sz="1400"/>
          </a:p>
        </p:txBody>
      </p:sp>
      <p:sp>
        <p:nvSpPr>
          <p:cNvPr id="44034" name="Rectangle 2"/>
          <p:cNvSpPr>
            <a:spLocks noGrp="1" noChangeArrowheads="1"/>
          </p:cNvSpPr>
          <p:nvPr>
            <p:ph type="title"/>
          </p:nvPr>
        </p:nvSpPr>
        <p:spPr>
          <a:xfrm>
            <a:off x="228600" y="228600"/>
            <a:ext cx="8458200" cy="815975"/>
          </a:xfrm>
        </p:spPr>
        <p:txBody>
          <a:bodyPr/>
          <a:lstStyle/>
          <a:p>
            <a:r>
              <a:rPr lang="en-US" altLang="x-none">
                <a:ea typeface="ＭＳ Ｐゴシック" charset="-128"/>
              </a:rPr>
              <a:t>TCP congestion control: Approach </a:t>
            </a:r>
            <a:endParaRPr lang="en-US" altLang="x-none" sz="2400">
              <a:ea typeface="ＭＳ Ｐゴシック" charset="-128"/>
            </a:endParaRPr>
          </a:p>
        </p:txBody>
      </p:sp>
      <p:graphicFrame>
        <p:nvGraphicFramePr>
          <p:cNvPr id="44035" name="Object 3"/>
          <p:cNvGraphicFramePr>
            <a:graphicFrameLocks noGrp="1" noChangeAspect="1"/>
          </p:cNvGraphicFramePr>
          <p:nvPr>
            <p:ph type="body" idx="1"/>
          </p:nvPr>
        </p:nvGraphicFramePr>
        <p:xfrm>
          <a:off x="3200400" y="3200400"/>
          <a:ext cx="5638800" cy="2560638"/>
        </p:xfrm>
        <a:graphic>
          <a:graphicData uri="http://schemas.openxmlformats.org/presentationml/2006/ole">
            <mc:AlternateContent xmlns:mc="http://schemas.openxmlformats.org/markup-compatibility/2006">
              <mc:Choice xmlns:v="urn:schemas-microsoft-com:vml" Requires="v">
                <p:oleObj spid="_x0000_s44074" name="VISIO" r:id="rId4" imgW="7810500" imgH="3543300" progId="Visio.Drawing.5">
                  <p:embed/>
                </p:oleObj>
              </mc:Choice>
              <mc:Fallback>
                <p:oleObj name="VISIO" r:id="rId4" imgW="7810500" imgH="3543300" progId="Visio.Drawing.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200400"/>
                        <a:ext cx="5638800"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Rectangle 4"/>
          <p:cNvSpPr>
            <a:spLocks noChangeArrowheads="1"/>
          </p:cNvSpPr>
          <p:nvPr/>
        </p:nvSpPr>
        <p:spPr bwMode="auto">
          <a:xfrm>
            <a:off x="457200" y="1371600"/>
            <a:ext cx="8305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Times New Roman" charset="0"/>
                <a:ea typeface="ＭＳ Ｐゴシック" charset="-128"/>
              </a:defRPr>
            </a:lvl1pPr>
            <a:lvl2pPr marL="8572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30000"/>
              </a:spcBef>
              <a:buClr>
                <a:schemeClr val="tx1"/>
              </a:buClr>
              <a:buFont typeface="Wingdings" charset="2"/>
              <a:buChar char="q"/>
            </a:pPr>
            <a:r>
              <a:rPr lang="en-US" altLang="x-none" sz="2000">
                <a:solidFill>
                  <a:srgbClr val="FF0000"/>
                </a:solidFill>
                <a:latin typeface="Arial Rounded MT Bold" charset="0"/>
              </a:rPr>
              <a:t>Approach: </a:t>
            </a:r>
            <a:r>
              <a:rPr lang="en-US" altLang="x-none" sz="2000">
                <a:solidFill>
                  <a:schemeClr val="accent2"/>
                </a:solidFill>
                <a:latin typeface="Arial Rounded MT Bold" charset="0"/>
              </a:rPr>
              <a:t>probe</a:t>
            </a:r>
            <a:r>
              <a:rPr lang="en-US" altLang="x-none" sz="2000">
                <a:latin typeface="Arial Rounded MT Bold" charset="0"/>
              </a:rPr>
              <a:t> for usable bandwidth in network </a:t>
            </a:r>
          </a:p>
          <a:p>
            <a:pPr lvl="1">
              <a:spcBef>
                <a:spcPct val="20000"/>
              </a:spcBef>
              <a:buClr>
                <a:schemeClr val="accent2"/>
              </a:buClr>
              <a:buFont typeface="Wingdings" charset="2"/>
              <a:buChar char="v"/>
            </a:pPr>
            <a:r>
              <a:rPr lang="en-US" altLang="x-none" sz="2000">
                <a:solidFill>
                  <a:schemeClr val="accent2"/>
                </a:solidFill>
                <a:latin typeface="Arial Rounded MT Bold" charset="0"/>
              </a:rPr>
              <a:t>increase transmission rate until loss occurs then decrease  </a:t>
            </a:r>
          </a:p>
          <a:p>
            <a:pPr lvl="1">
              <a:spcBef>
                <a:spcPct val="20000"/>
              </a:spcBef>
              <a:buClr>
                <a:schemeClr val="accent2"/>
              </a:buClr>
              <a:buFont typeface="Wingdings" charset="2"/>
              <a:buChar char="v"/>
            </a:pPr>
            <a:r>
              <a:rPr lang="en-US" altLang="x-none" sz="2000">
                <a:solidFill>
                  <a:schemeClr val="accent2"/>
                </a:solidFill>
                <a:latin typeface="Arial Rounded MT Bold" charset="0"/>
              </a:rPr>
              <a:t>Additive increase, multiplicative decrease (AIMD)</a:t>
            </a:r>
          </a:p>
        </p:txBody>
      </p:sp>
      <p:sp>
        <p:nvSpPr>
          <p:cNvPr id="44037" name="Text Box 5"/>
          <p:cNvSpPr txBox="1">
            <a:spLocks noChangeArrowheads="1"/>
          </p:cNvSpPr>
          <p:nvPr/>
        </p:nvSpPr>
        <p:spPr bwMode="auto">
          <a:xfrm>
            <a:off x="7539038" y="5757863"/>
            <a:ext cx="568325"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Arial" charset="0"/>
              </a:rPr>
              <a:t>time</a:t>
            </a:r>
          </a:p>
        </p:txBody>
      </p:sp>
      <p:sp>
        <p:nvSpPr>
          <p:cNvPr id="44038" name="Rectangle 6"/>
          <p:cNvSpPr>
            <a:spLocks noChangeArrowheads="1"/>
          </p:cNvSpPr>
          <p:nvPr/>
        </p:nvSpPr>
        <p:spPr bwMode="auto">
          <a:xfrm>
            <a:off x="3352800" y="3581400"/>
            <a:ext cx="685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44039" name="Text Box 7"/>
          <p:cNvSpPr txBox="1">
            <a:spLocks noChangeArrowheads="1"/>
          </p:cNvSpPr>
          <p:nvPr/>
        </p:nvSpPr>
        <p:spPr bwMode="auto">
          <a:xfrm rot="-5400000">
            <a:off x="2243931" y="4537869"/>
            <a:ext cx="1639888"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Arial" charset="0"/>
              </a:rPr>
              <a:t>Rate (CongWin)</a:t>
            </a:r>
          </a:p>
        </p:txBody>
      </p:sp>
      <p:sp>
        <p:nvSpPr>
          <p:cNvPr id="44040" name="Text Box 8"/>
          <p:cNvSpPr txBox="1">
            <a:spLocks noChangeArrowheads="1"/>
          </p:cNvSpPr>
          <p:nvPr/>
        </p:nvSpPr>
        <p:spPr bwMode="auto">
          <a:xfrm>
            <a:off x="304800" y="4114800"/>
            <a:ext cx="22367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2000">
                <a:latin typeface="Comic Sans MS" charset="0"/>
              </a:rPr>
              <a:t>Saw tooth</a:t>
            </a:r>
          </a:p>
          <a:p>
            <a:pPr algn="ctr"/>
            <a:r>
              <a:rPr lang="en-US" altLang="x-none" sz="2000">
                <a:latin typeface="Comic Sans MS" charset="0"/>
              </a:rPr>
              <a:t>behavior: probing</a:t>
            </a:r>
          </a:p>
          <a:p>
            <a:pPr algn="ctr"/>
            <a:r>
              <a:rPr lang="en-US" altLang="x-none" sz="2000">
                <a:latin typeface="Comic Sans MS" charset="0"/>
              </a:rPr>
              <a:t>for bandwidth</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D53AD064-8E96-594C-91C4-1498F937FCA5}" type="slidenum">
              <a:rPr lang="en-US" altLang="x-none" sz="1400"/>
              <a:pPr/>
              <a:t>21</a:t>
            </a:fld>
            <a:endParaRPr lang="en-US" altLang="x-none" sz="1400"/>
          </a:p>
        </p:txBody>
      </p:sp>
      <p:sp>
        <p:nvSpPr>
          <p:cNvPr id="46082" name="Rectangle 2"/>
          <p:cNvSpPr>
            <a:spLocks noGrp="1" noChangeArrowheads="1"/>
          </p:cNvSpPr>
          <p:nvPr>
            <p:ph type="title"/>
          </p:nvPr>
        </p:nvSpPr>
        <p:spPr/>
        <p:txBody>
          <a:bodyPr/>
          <a:lstStyle/>
          <a:p>
            <a:r>
              <a:rPr lang="en-US" altLang="x-none">
                <a:ea typeface="ＭＳ Ｐゴシック" charset="-128"/>
              </a:rPr>
              <a:t>TCP Congestion Control</a:t>
            </a:r>
          </a:p>
        </p:txBody>
      </p:sp>
      <p:sp>
        <p:nvSpPr>
          <p:cNvPr id="449539" name="Rectangle 3"/>
          <p:cNvSpPr>
            <a:spLocks noGrp="1" noChangeArrowheads="1"/>
          </p:cNvSpPr>
          <p:nvPr>
            <p:ph type="body" sz="half" idx="1"/>
          </p:nvPr>
        </p:nvSpPr>
        <p:spPr>
          <a:xfrm>
            <a:off x="457200" y="1371600"/>
            <a:ext cx="8382000" cy="4876800"/>
          </a:xfrm>
        </p:spPr>
        <p:txBody>
          <a:bodyPr/>
          <a:lstStyle/>
          <a:p>
            <a:r>
              <a:rPr lang="en-US" altLang="x-none" sz="2000">
                <a:ea typeface="ＭＳ Ｐゴシック" charset="-128"/>
              </a:rPr>
              <a:t>Sender keeps new variable, Congestion Window (</a:t>
            </a:r>
            <a:r>
              <a:rPr lang="en-US" altLang="x-none" sz="2000">
                <a:solidFill>
                  <a:srgbClr val="CC3300"/>
                </a:solidFill>
                <a:ea typeface="ＭＳ Ｐゴシック" charset="-128"/>
              </a:rPr>
              <a:t>CongWin</a:t>
            </a:r>
            <a:r>
              <a:rPr lang="en-US" altLang="x-none" sz="2000">
                <a:ea typeface="ＭＳ Ｐゴシック" charset="-128"/>
              </a:rPr>
              <a:t>), and limits unacked bytes to:</a:t>
            </a:r>
          </a:p>
          <a:p>
            <a:pPr>
              <a:buFont typeface="Wingdings" charset="2"/>
              <a:buNone/>
            </a:pPr>
            <a:endParaRPr lang="en-US" altLang="x-none" sz="1800" b="1">
              <a:solidFill>
                <a:srgbClr val="FF0000"/>
              </a:solidFill>
              <a:latin typeface="Courier New" charset="0"/>
              <a:ea typeface="ＭＳ Ｐゴシック" charset="-128"/>
            </a:endParaRPr>
          </a:p>
          <a:p>
            <a:pPr>
              <a:buFont typeface="Wingdings" charset="2"/>
              <a:buNone/>
            </a:pPr>
            <a:r>
              <a:rPr lang="en-US" altLang="x-none" sz="1800" b="1">
                <a:solidFill>
                  <a:srgbClr val="FF0000"/>
                </a:solidFill>
                <a:latin typeface="Courier New" charset="0"/>
                <a:ea typeface="ＭＳ Ｐゴシック" charset="-128"/>
              </a:rPr>
              <a:t> </a:t>
            </a:r>
            <a:r>
              <a:rPr lang="en-US" altLang="x-none" sz="1800" b="1">
                <a:solidFill>
                  <a:schemeClr val="accent2"/>
                </a:solidFill>
                <a:latin typeface="Courier New" charset="0"/>
                <a:ea typeface="ＭＳ Ｐゴシック" charset="-128"/>
              </a:rPr>
              <a:t>LastByteSent - LastByteAcked </a:t>
            </a:r>
            <a:r>
              <a:rPr lang="en-US" altLang="x-none" sz="1800" b="1">
                <a:solidFill>
                  <a:schemeClr val="accent2"/>
                </a:solidFill>
                <a:latin typeface="Courier New" charset="0"/>
                <a:ea typeface="ＭＳ Ｐゴシック" charset="-128"/>
                <a:sym typeface="Symbol" charset="2"/>
              </a:rPr>
              <a:t> min {CongWin, RcvWin}</a:t>
            </a:r>
          </a:p>
          <a:p>
            <a:pPr lvl="1"/>
            <a:endParaRPr lang="en-US" altLang="x-none" sz="1800">
              <a:ea typeface="ＭＳ Ｐゴシック" charset="-128"/>
            </a:endParaRPr>
          </a:p>
          <a:p>
            <a:pPr lvl="1"/>
            <a:r>
              <a:rPr lang="en-US" altLang="x-none" sz="1800">
                <a:ea typeface="ＭＳ Ｐゴシック" charset="-128"/>
              </a:rPr>
              <a:t>For our discussion: assume RcvWin is large enough</a:t>
            </a:r>
          </a:p>
          <a:p>
            <a:pPr lvl="1"/>
            <a:r>
              <a:rPr lang="en-US" altLang="x-none" sz="1800">
                <a:ea typeface="ＭＳ Ｐゴシック" charset="-128"/>
              </a:rPr>
              <a:t>Above equation achieves both flow and congestion control </a:t>
            </a:r>
          </a:p>
          <a:p>
            <a:endParaRPr lang="en-US" altLang="x-none" sz="2000">
              <a:ea typeface="ＭＳ Ｐゴシック" charset="-128"/>
            </a:endParaRPr>
          </a:p>
          <a:p>
            <a:r>
              <a:rPr lang="en-US" altLang="x-none" sz="2000">
                <a:solidFill>
                  <a:srgbClr val="CC3300"/>
                </a:solidFill>
                <a:ea typeface="ＭＳ Ｐゴシック" charset="-128"/>
              </a:rPr>
              <a:t>Roughly, what is the sending rate as a function of CongWin?</a:t>
            </a:r>
            <a:r>
              <a:rPr lang="en-US" altLang="x-none" sz="2000">
                <a:ea typeface="ＭＳ Ｐゴシック" charset="-128"/>
              </a:rPr>
              <a:t> </a:t>
            </a:r>
          </a:p>
          <a:p>
            <a:pPr lvl="1"/>
            <a:r>
              <a:rPr lang="en-US" altLang="x-none" sz="1800">
                <a:ea typeface="ＭＳ Ｐゴシック" charset="-128"/>
              </a:rPr>
              <a:t>Ignore loss and transmission delay</a:t>
            </a:r>
          </a:p>
          <a:p>
            <a:pPr lvl="1"/>
            <a:endParaRPr lang="en-US" altLang="x-none" sz="1800">
              <a:ea typeface="ＭＳ Ｐゴシック" charset="-128"/>
            </a:endParaRPr>
          </a:p>
          <a:p>
            <a:r>
              <a:rPr lang="en-US" altLang="x-none" sz="2000" b="1">
                <a:solidFill>
                  <a:schemeClr val="accent2"/>
                </a:solidFill>
                <a:ea typeface="ＭＳ Ｐゴシック" charset="-128"/>
              </a:rPr>
              <a:t>Rate  =  CongWin/RTT     (bytes/sec)</a:t>
            </a:r>
          </a:p>
          <a:p>
            <a:pPr lvl="1"/>
            <a:r>
              <a:rPr lang="en-US" altLang="x-none" sz="1600">
                <a:solidFill>
                  <a:srgbClr val="800000"/>
                </a:solidFill>
                <a:ea typeface="ＭＳ Ｐゴシック" charset="-128"/>
              </a:rPr>
              <a:t>So, rate and CongWin are somewhat synonymous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animEffect transition="in" filter="blinds(horizontal)">
                                      <p:cBhvr>
                                        <p:cTn id="7" dur="500"/>
                                        <p:tgtEl>
                                          <p:spTgt spid="449539">
                                            <p:txEl>
                                              <p:pRg st="10" end="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9539">
                                            <p:txEl>
                                              <p:pRg st="11" end="11"/>
                                            </p:txEl>
                                          </p:spTgt>
                                        </p:tgtEl>
                                        <p:attrNameLst>
                                          <p:attrName>style.visibility</p:attrName>
                                        </p:attrNameLst>
                                      </p:cBhvr>
                                      <p:to>
                                        <p:strVal val="visible"/>
                                      </p:to>
                                    </p:set>
                                    <p:animEffect transition="in" filter="blinds(horizontal)">
                                      <p:cBhvr>
                                        <p:cTn id="10" dur="500"/>
                                        <p:tgtEl>
                                          <p:spTgt spid="4495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19C582A-39ED-7645-B579-EA6AB2F5A103}" type="slidenum">
              <a:rPr lang="en-US" altLang="x-none" sz="1400"/>
              <a:pPr/>
              <a:t>22</a:t>
            </a:fld>
            <a:endParaRPr lang="en-US" altLang="x-none" sz="1400"/>
          </a:p>
        </p:txBody>
      </p:sp>
      <p:sp>
        <p:nvSpPr>
          <p:cNvPr id="48130" name="Rectangle 2"/>
          <p:cNvSpPr>
            <a:spLocks noGrp="1" noChangeArrowheads="1"/>
          </p:cNvSpPr>
          <p:nvPr>
            <p:ph type="title"/>
          </p:nvPr>
        </p:nvSpPr>
        <p:spPr/>
        <p:txBody>
          <a:bodyPr/>
          <a:lstStyle/>
          <a:p>
            <a:r>
              <a:rPr lang="en-US" altLang="x-none">
                <a:ea typeface="ＭＳ Ｐゴシック" charset="-128"/>
              </a:rPr>
              <a:t>TCP Congestion Control</a:t>
            </a:r>
          </a:p>
        </p:txBody>
      </p:sp>
      <p:sp>
        <p:nvSpPr>
          <p:cNvPr id="48131" name="Rectangle 3"/>
          <p:cNvSpPr>
            <a:spLocks noGrp="1" noChangeArrowheads="1"/>
          </p:cNvSpPr>
          <p:nvPr>
            <p:ph type="body" sz="half" idx="1"/>
          </p:nvPr>
        </p:nvSpPr>
        <p:spPr>
          <a:xfrm>
            <a:off x="381000" y="1371600"/>
            <a:ext cx="8382000" cy="4800600"/>
          </a:xfrm>
        </p:spPr>
        <p:txBody>
          <a:bodyPr/>
          <a:lstStyle/>
          <a:p>
            <a:r>
              <a:rPr lang="en-US" altLang="x-none" sz="2000">
                <a:ea typeface="ＭＳ Ｐゴシック" charset="-128"/>
              </a:rPr>
              <a:t>Congestion occurs at routers (inside the network) </a:t>
            </a:r>
          </a:p>
          <a:p>
            <a:pPr lvl="1"/>
            <a:r>
              <a:rPr lang="en-US" altLang="x-none" sz="1800">
                <a:ea typeface="ＭＳ Ｐゴシック" charset="-128"/>
              </a:rPr>
              <a:t>Routers do not provide any feedback to TCP  </a:t>
            </a:r>
          </a:p>
          <a:p>
            <a:r>
              <a:rPr lang="en-US" altLang="x-none" sz="2000">
                <a:solidFill>
                  <a:srgbClr val="FF0000"/>
                </a:solidFill>
                <a:ea typeface="ＭＳ Ｐゴシック" charset="-128"/>
              </a:rPr>
              <a:t>How can TCP infer congestion?</a:t>
            </a:r>
            <a:r>
              <a:rPr lang="en-US" altLang="x-none" sz="2000">
                <a:ea typeface="ＭＳ Ｐゴシック" charset="-128"/>
              </a:rPr>
              <a:t> </a:t>
            </a:r>
          </a:p>
          <a:p>
            <a:pPr lvl="1"/>
            <a:r>
              <a:rPr lang="en-US" altLang="x-none" sz="1800">
                <a:ea typeface="ＭＳ Ｐゴシック" charset="-128"/>
              </a:rPr>
              <a:t>From its symptoms: timeout or duplicate acks</a:t>
            </a:r>
          </a:p>
          <a:p>
            <a:pPr lvl="1"/>
            <a:r>
              <a:rPr lang="en-US" altLang="x-none" sz="1800">
                <a:ea typeface="ＭＳ Ｐゴシック" charset="-128"/>
              </a:rPr>
              <a:t>Define </a:t>
            </a:r>
            <a:r>
              <a:rPr lang="en-US" altLang="x-none" sz="1800" b="1">
                <a:ea typeface="ＭＳ Ｐゴシック" charset="-128"/>
              </a:rPr>
              <a:t>loss event</a:t>
            </a:r>
            <a:r>
              <a:rPr lang="en-US" altLang="x-none" sz="1800">
                <a:ea typeface="ＭＳ Ｐゴシック" charset="-128"/>
              </a:rPr>
              <a:t> </a:t>
            </a:r>
            <a:r>
              <a:rPr lang="en-US" altLang="x-none" sz="1800">
                <a:latin typeface="Helvetica" charset="0"/>
                <a:ea typeface="ＭＳ Ｐゴシック" charset="-128"/>
              </a:rPr>
              <a:t>≡ </a:t>
            </a:r>
            <a:r>
              <a:rPr lang="en-US" altLang="x-none" sz="1800">
                <a:ea typeface="ＭＳ Ｐゴシック" charset="-128"/>
              </a:rPr>
              <a:t>timeout  </a:t>
            </a:r>
            <a:r>
              <a:rPr lang="en-US" altLang="x-none" sz="1800" b="1">
                <a:ea typeface="ＭＳ Ｐゴシック" charset="-128"/>
              </a:rPr>
              <a:t>or</a:t>
            </a:r>
            <a:r>
              <a:rPr lang="en-US" altLang="x-none" sz="1800">
                <a:ea typeface="ＭＳ Ｐゴシック" charset="-128"/>
              </a:rPr>
              <a:t>  3 duplicate acks</a:t>
            </a:r>
          </a:p>
          <a:p>
            <a:pPr lvl="1"/>
            <a:r>
              <a:rPr lang="en-US" altLang="x-none" sz="1800">
                <a:ea typeface="ＭＳ Ｐゴシック" charset="-128"/>
              </a:rPr>
              <a:t>TCP decreases its CongWin (rate) after a loss event</a:t>
            </a:r>
          </a:p>
          <a:p>
            <a:pPr>
              <a:buFont typeface="Wingdings" charset="2"/>
              <a:buNone/>
            </a:pPr>
            <a:endParaRPr lang="en-US" altLang="x-none" sz="2000" u="sng">
              <a:solidFill>
                <a:srgbClr val="FF0000"/>
              </a:solidFill>
              <a:ea typeface="ＭＳ Ｐゴシック" charset="-128"/>
            </a:endParaRPr>
          </a:p>
          <a:p>
            <a:r>
              <a:rPr lang="en-US" altLang="x-none" sz="2000" u="sng">
                <a:solidFill>
                  <a:srgbClr val="FF0000"/>
                </a:solidFill>
                <a:ea typeface="ＭＳ Ｐゴシック" charset="-128"/>
              </a:rPr>
              <a:t>TCP Congestion Control Algorithm: three components</a:t>
            </a:r>
            <a:endParaRPr lang="en-US" altLang="x-none" sz="2000">
              <a:ea typeface="ＭＳ Ｐゴシック" charset="-128"/>
            </a:endParaRPr>
          </a:p>
          <a:p>
            <a:pPr lvl="1"/>
            <a:r>
              <a:rPr lang="en-US" altLang="x-none" sz="1800">
                <a:ea typeface="ＭＳ Ｐゴシック" charset="-128"/>
              </a:rPr>
              <a:t>AIMD: additive increase, multiplicative decrease</a:t>
            </a:r>
          </a:p>
          <a:p>
            <a:pPr lvl="1"/>
            <a:r>
              <a:rPr lang="en-US" altLang="x-none" sz="1800">
                <a:ea typeface="ＭＳ Ｐゴシック" charset="-128"/>
              </a:rPr>
              <a:t>slow start</a:t>
            </a:r>
          </a:p>
          <a:p>
            <a:pPr lvl="1"/>
            <a:r>
              <a:rPr lang="en-US" altLang="x-none" sz="1800">
                <a:ea typeface="ＭＳ Ｐゴシック" charset="-128"/>
              </a:rPr>
              <a:t>Reaction to timeout events</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B1A44D9-F175-EB4B-B3DE-944582373261}" type="slidenum">
              <a:rPr lang="en-US" altLang="x-none" sz="1400"/>
              <a:pPr/>
              <a:t>23</a:t>
            </a:fld>
            <a:endParaRPr lang="en-US" altLang="x-none" sz="1400"/>
          </a:p>
        </p:txBody>
      </p:sp>
      <p:sp>
        <p:nvSpPr>
          <p:cNvPr id="49154" name="Rectangle 2"/>
          <p:cNvSpPr>
            <a:spLocks noGrp="1" noChangeArrowheads="1"/>
          </p:cNvSpPr>
          <p:nvPr>
            <p:ph type="title"/>
          </p:nvPr>
        </p:nvSpPr>
        <p:spPr>
          <a:xfrm>
            <a:off x="533400" y="0"/>
            <a:ext cx="7772400" cy="1143000"/>
          </a:xfrm>
        </p:spPr>
        <p:txBody>
          <a:bodyPr/>
          <a:lstStyle/>
          <a:p>
            <a:r>
              <a:rPr lang="en-US" altLang="x-none">
                <a:ea typeface="ＭＳ Ｐゴシック" charset="-128"/>
              </a:rPr>
              <a:t>AIMD</a:t>
            </a:r>
          </a:p>
        </p:txBody>
      </p:sp>
      <p:sp>
        <p:nvSpPr>
          <p:cNvPr id="451587" name="Rectangle 3"/>
          <p:cNvSpPr>
            <a:spLocks noGrp="1" noChangeArrowheads="1"/>
          </p:cNvSpPr>
          <p:nvPr>
            <p:ph type="body" sz="half" idx="1"/>
          </p:nvPr>
        </p:nvSpPr>
        <p:spPr>
          <a:xfrm>
            <a:off x="533400" y="1193800"/>
            <a:ext cx="8153400" cy="2844800"/>
          </a:xfrm>
        </p:spPr>
        <p:txBody>
          <a:bodyPr/>
          <a:lstStyle/>
          <a:p>
            <a:r>
              <a:rPr lang="en-US" altLang="x-none" sz="2000">
                <a:solidFill>
                  <a:schemeClr val="accent2"/>
                </a:solidFill>
                <a:ea typeface="ＭＳ Ｐゴシック" charset="-128"/>
              </a:rPr>
              <a:t>additive increase: </a:t>
            </a:r>
            <a:r>
              <a:rPr lang="en-US" altLang="x-none" sz="2000">
                <a:ea typeface="ＭＳ Ｐゴシック" charset="-128"/>
              </a:rPr>
              <a:t>(congestion avoidance phase)</a:t>
            </a:r>
          </a:p>
          <a:p>
            <a:pPr lvl="1"/>
            <a:r>
              <a:rPr lang="en-US" altLang="x-none" sz="1800">
                <a:ea typeface="ＭＳ Ｐゴシック" charset="-128"/>
              </a:rPr>
              <a:t>increase </a:t>
            </a:r>
            <a:r>
              <a:rPr lang="en-US" altLang="x-none" sz="1800" b="1">
                <a:ea typeface="ＭＳ Ｐゴシック" charset="-128"/>
              </a:rPr>
              <a:t>CongWin</a:t>
            </a:r>
            <a:r>
              <a:rPr lang="en-US" altLang="x-none" sz="1800">
                <a:ea typeface="ＭＳ Ｐゴシック" charset="-128"/>
              </a:rPr>
              <a:t> by 1 MSS every RTT until loss detected</a:t>
            </a:r>
          </a:p>
          <a:p>
            <a:pPr lvl="1"/>
            <a:r>
              <a:rPr lang="en-US" altLang="x-none" sz="1800">
                <a:ea typeface="ＭＳ Ｐゴシック" charset="-128"/>
              </a:rPr>
              <a:t>TCP increases CongWin by: MSS x (MSS/CongWin) for every ACK received</a:t>
            </a:r>
          </a:p>
          <a:p>
            <a:pPr lvl="1"/>
            <a:r>
              <a:rPr lang="en-US" altLang="x-none" sz="1800">
                <a:solidFill>
                  <a:srgbClr val="CC3300"/>
                </a:solidFill>
                <a:ea typeface="ＭＳ Ｐゴシック" charset="-128"/>
              </a:rPr>
              <a:t>Ex. MSS = 1,460 bytes and CongWin = 14,600 bytes</a:t>
            </a:r>
          </a:p>
          <a:p>
            <a:pPr lvl="1"/>
            <a:r>
              <a:rPr lang="en-US" altLang="x-none" sz="1800">
                <a:solidFill>
                  <a:srgbClr val="CC3300"/>
                </a:solidFill>
                <a:ea typeface="ＭＳ Ｐゴシック" charset="-128"/>
              </a:rPr>
              <a:t>With every ACK, CongWin is increased by 146 bytes</a:t>
            </a:r>
            <a:r>
              <a:rPr lang="en-US" altLang="x-none" sz="1800">
                <a:ea typeface="ＭＳ Ｐゴシック" charset="-128"/>
              </a:rPr>
              <a:t> </a:t>
            </a:r>
          </a:p>
          <a:p>
            <a:r>
              <a:rPr lang="en-US" altLang="x-none" sz="2000">
                <a:solidFill>
                  <a:schemeClr val="accent2"/>
                </a:solidFill>
                <a:ea typeface="ＭＳ Ｐゴシック" charset="-128"/>
              </a:rPr>
              <a:t>multiplicative decrease: </a:t>
            </a:r>
          </a:p>
          <a:p>
            <a:pPr lvl="1"/>
            <a:r>
              <a:rPr lang="en-US" altLang="x-none" sz="1800">
                <a:ea typeface="ＭＳ Ｐゴシック" charset="-128"/>
              </a:rPr>
              <a:t>cut </a:t>
            </a:r>
            <a:r>
              <a:rPr lang="en-US" altLang="x-none" sz="1800" b="1">
                <a:ea typeface="ＭＳ Ｐゴシック" charset="-128"/>
              </a:rPr>
              <a:t>CongWin</a:t>
            </a:r>
            <a:r>
              <a:rPr lang="en-US" altLang="x-none" sz="1800">
                <a:ea typeface="ＭＳ Ｐゴシック" charset="-128"/>
              </a:rPr>
              <a:t> in half after loss </a:t>
            </a:r>
          </a:p>
          <a:p>
            <a:endParaRPr lang="en-US" altLang="x-none" sz="2000">
              <a:ea typeface="ＭＳ Ｐゴシック" charset="-128"/>
            </a:endParaRPr>
          </a:p>
          <a:p>
            <a:endParaRPr lang="en-US" altLang="x-none" sz="2000">
              <a:ea typeface="ＭＳ Ｐゴシック" charset="-128"/>
            </a:endParaRPr>
          </a:p>
          <a:p>
            <a:endParaRPr lang="en-US" altLang="x-none" sz="1800">
              <a:ea typeface="ＭＳ Ｐゴシック" charset="-128"/>
            </a:endParaRPr>
          </a:p>
        </p:txBody>
      </p:sp>
      <p:grpSp>
        <p:nvGrpSpPr>
          <p:cNvPr id="49156" name="Group 4"/>
          <p:cNvGrpSpPr>
            <a:grpSpLocks/>
          </p:cNvGrpSpPr>
          <p:nvPr/>
        </p:nvGrpSpPr>
        <p:grpSpPr bwMode="auto">
          <a:xfrm>
            <a:off x="1001713" y="4035425"/>
            <a:ext cx="5945187" cy="2560638"/>
            <a:chOff x="1343" y="2352"/>
            <a:chExt cx="3745" cy="1613"/>
          </a:xfrm>
        </p:grpSpPr>
        <p:graphicFrame>
          <p:nvGraphicFramePr>
            <p:cNvPr id="49157" name="Object 5"/>
            <p:cNvGraphicFramePr>
              <a:graphicFrameLocks noChangeAspect="1"/>
            </p:cNvGraphicFramePr>
            <p:nvPr/>
          </p:nvGraphicFramePr>
          <p:xfrm>
            <a:off x="1536" y="2352"/>
            <a:ext cx="3552" cy="1613"/>
          </p:xfrm>
          <a:graphic>
            <a:graphicData uri="http://schemas.openxmlformats.org/presentationml/2006/ole">
              <mc:AlternateContent xmlns:mc="http://schemas.openxmlformats.org/markup-compatibility/2006">
                <mc:Choice xmlns:v="urn:schemas-microsoft-com:vml" Requires="v">
                  <p:oleObj spid="_x0000_s49192" name="VISIO" r:id="rId4" imgW="7810500" imgH="3543300" progId="Visio.Drawing.5">
                    <p:embed/>
                  </p:oleObj>
                </mc:Choice>
                <mc:Fallback>
                  <p:oleObj name="VISIO" r:id="rId4" imgW="7810500" imgH="3543300" progId="Visio.Drawing.5">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 y="2352"/>
                          <a:ext cx="3552" cy="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9158" name="Text Box 6"/>
            <p:cNvSpPr txBox="1">
              <a:spLocks noChangeArrowheads="1"/>
            </p:cNvSpPr>
            <p:nvPr/>
          </p:nvSpPr>
          <p:spPr bwMode="auto">
            <a:xfrm rot="-5400000">
              <a:off x="1128" y="3196"/>
              <a:ext cx="641"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Arial" charset="0"/>
                </a:rPr>
                <a:t>CongWin</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587">
                                            <p:txEl>
                                              <p:pRg st="2" end="2"/>
                                            </p:txEl>
                                          </p:spTgt>
                                        </p:tgtEl>
                                        <p:attrNameLst>
                                          <p:attrName>style.visibility</p:attrName>
                                        </p:attrNameLst>
                                      </p:cBhvr>
                                      <p:to>
                                        <p:strVal val="visible"/>
                                      </p:to>
                                    </p:set>
                                    <p:animEffect transition="in" filter="blinds(horizontal)">
                                      <p:cBhvr>
                                        <p:cTn id="7" dur="500"/>
                                        <p:tgtEl>
                                          <p:spTgt spid="45158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1587">
                                            <p:txEl>
                                              <p:pRg st="3" end="3"/>
                                            </p:txEl>
                                          </p:spTgt>
                                        </p:tgtEl>
                                        <p:attrNameLst>
                                          <p:attrName>style.visibility</p:attrName>
                                        </p:attrNameLst>
                                      </p:cBhvr>
                                      <p:to>
                                        <p:strVal val="visible"/>
                                      </p:to>
                                    </p:set>
                                    <p:animEffect transition="in" filter="blinds(horizontal)">
                                      <p:cBhvr>
                                        <p:cTn id="10" dur="500"/>
                                        <p:tgtEl>
                                          <p:spTgt spid="45158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1587">
                                            <p:txEl>
                                              <p:pRg st="4" end="4"/>
                                            </p:txEl>
                                          </p:spTgt>
                                        </p:tgtEl>
                                        <p:attrNameLst>
                                          <p:attrName>style.visibility</p:attrName>
                                        </p:attrNameLst>
                                      </p:cBhvr>
                                      <p:to>
                                        <p:strVal val="visible"/>
                                      </p:to>
                                    </p:set>
                                    <p:animEffect transition="in" filter="blinds(horizontal)">
                                      <p:cBhvr>
                                        <p:cTn id="13" dur="500"/>
                                        <p:tgtEl>
                                          <p:spTgt spid="451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52642E65-DFDC-E94A-A2CE-5F81F2EC769E}" type="slidenum">
              <a:rPr lang="en-US" altLang="x-none" sz="1400"/>
              <a:pPr/>
              <a:t>24</a:t>
            </a:fld>
            <a:endParaRPr lang="en-US" altLang="x-none" sz="1400"/>
          </a:p>
        </p:txBody>
      </p:sp>
      <p:sp>
        <p:nvSpPr>
          <p:cNvPr id="51202" name="Rectangle 2"/>
          <p:cNvSpPr>
            <a:spLocks noGrp="1" noChangeArrowheads="1"/>
          </p:cNvSpPr>
          <p:nvPr>
            <p:ph type="title"/>
          </p:nvPr>
        </p:nvSpPr>
        <p:spPr/>
        <p:txBody>
          <a:bodyPr/>
          <a:lstStyle/>
          <a:p>
            <a:r>
              <a:rPr lang="en-US" altLang="x-none">
                <a:ea typeface="ＭＳ Ｐゴシック" charset="-128"/>
              </a:rPr>
              <a:t>TCP Slow Start</a:t>
            </a:r>
          </a:p>
        </p:txBody>
      </p:sp>
      <p:sp>
        <p:nvSpPr>
          <p:cNvPr id="453635" name="Rectangle 3"/>
          <p:cNvSpPr>
            <a:spLocks noGrp="1" noChangeArrowheads="1"/>
          </p:cNvSpPr>
          <p:nvPr>
            <p:ph type="body" sz="half" idx="1"/>
          </p:nvPr>
        </p:nvSpPr>
        <p:spPr>
          <a:xfrm>
            <a:off x="304800" y="1371600"/>
            <a:ext cx="8305800" cy="5029200"/>
          </a:xfrm>
        </p:spPr>
        <p:txBody>
          <a:bodyPr/>
          <a:lstStyle/>
          <a:p>
            <a:r>
              <a:rPr lang="en-US" altLang="x-none" sz="2000">
                <a:ea typeface="ＭＳ Ｐゴシック" charset="-128"/>
              </a:rPr>
              <a:t>When connection begins, </a:t>
            </a:r>
            <a:r>
              <a:rPr lang="en-US" altLang="x-none" sz="2000" b="1">
                <a:latin typeface="Courier New" charset="0"/>
                <a:ea typeface="ＭＳ Ｐゴシック" charset="-128"/>
              </a:rPr>
              <a:t>CongWin</a:t>
            </a:r>
            <a:r>
              <a:rPr lang="en-US" altLang="x-none" sz="2000">
                <a:ea typeface="ＭＳ Ｐゴシック" charset="-128"/>
              </a:rPr>
              <a:t> = 1 MSS</a:t>
            </a:r>
          </a:p>
          <a:p>
            <a:pPr lvl="1"/>
            <a:r>
              <a:rPr lang="en-US" altLang="x-none" sz="1800">
                <a:ea typeface="ＭＳ Ｐゴシック" charset="-128"/>
              </a:rPr>
              <a:t>Example: MSS = 500 bytes &amp; RTT = 200 msec</a:t>
            </a:r>
          </a:p>
          <a:p>
            <a:pPr lvl="1"/>
            <a:r>
              <a:rPr lang="en-US" altLang="x-none" sz="1800">
                <a:ea typeface="ＭＳ Ｐゴシック" charset="-128"/>
              </a:rPr>
              <a:t>initial rate = CongWin/RTT =  20 kbps</a:t>
            </a:r>
          </a:p>
          <a:p>
            <a:endParaRPr lang="en-US" altLang="x-none" sz="2000">
              <a:ea typeface="ＭＳ Ｐゴシック" charset="-128"/>
            </a:endParaRPr>
          </a:p>
          <a:p>
            <a:r>
              <a:rPr lang="en-US" altLang="x-none" sz="2000">
                <a:ea typeface="ＭＳ Ｐゴシック" charset="-128"/>
              </a:rPr>
              <a:t>available bandwidth may be  &gt;&gt;  MSS/RTT</a:t>
            </a:r>
          </a:p>
          <a:p>
            <a:pPr lvl="1"/>
            <a:r>
              <a:rPr lang="en-US" altLang="x-none" sz="1800">
                <a:ea typeface="ＭＳ Ｐゴシック" charset="-128"/>
              </a:rPr>
              <a:t>desirable to quickly ramp up to respectable rate</a:t>
            </a:r>
          </a:p>
          <a:p>
            <a:pPr lvl="1"/>
            <a:endParaRPr lang="en-US" altLang="x-none" sz="1800">
              <a:ea typeface="ＭＳ Ｐゴシック" charset="-128"/>
            </a:endParaRPr>
          </a:p>
          <a:p>
            <a:r>
              <a:rPr lang="en-US" altLang="x-none" sz="2000">
                <a:ea typeface="ＭＳ Ｐゴシック" charset="-128"/>
              </a:rPr>
              <a:t>Slow start: </a:t>
            </a:r>
          </a:p>
          <a:p>
            <a:pPr lvl="1"/>
            <a:r>
              <a:rPr lang="en-US" altLang="x-none" sz="1800">
                <a:ea typeface="ＭＳ Ｐゴシック" charset="-128"/>
              </a:rPr>
              <a:t>When connection begins, increase rate </a:t>
            </a:r>
            <a:r>
              <a:rPr lang="en-US" altLang="x-none" sz="1800" b="1">
                <a:ea typeface="ＭＳ Ｐゴシック" charset="-128"/>
              </a:rPr>
              <a:t>exponentially</a:t>
            </a:r>
            <a:r>
              <a:rPr lang="en-US" altLang="x-none" sz="1800">
                <a:ea typeface="ＭＳ Ｐゴシック" charset="-128"/>
              </a:rPr>
              <a:t> </a:t>
            </a:r>
            <a:r>
              <a:rPr lang="en-US" altLang="x-none" sz="1800" b="1">
                <a:ea typeface="ＭＳ Ｐゴシック" charset="-128"/>
              </a:rPr>
              <a:t>fast</a:t>
            </a:r>
            <a:r>
              <a:rPr lang="en-US" altLang="x-none" sz="1800">
                <a:ea typeface="ＭＳ Ｐゴシック" charset="-128"/>
              </a:rPr>
              <a:t> until first loss event. </a:t>
            </a:r>
            <a:r>
              <a:rPr lang="en-US" altLang="x-none" sz="1800">
                <a:solidFill>
                  <a:srgbClr val="FF0000"/>
                </a:solidFill>
                <a:ea typeface="ＭＳ Ｐゴシック" charset="-128"/>
              </a:rPr>
              <a:t>How can we do that?</a:t>
            </a:r>
          </a:p>
          <a:p>
            <a:pPr lvl="1"/>
            <a:r>
              <a:rPr lang="en-US" altLang="x-none" sz="1800">
                <a:ea typeface="ＭＳ Ｐゴシック" charset="-128"/>
              </a:rPr>
              <a:t>double </a:t>
            </a:r>
            <a:r>
              <a:rPr lang="en-US" altLang="x-none" sz="1800" b="1">
                <a:latin typeface="Courier New" charset="0"/>
                <a:ea typeface="ＭＳ Ｐゴシック" charset="-128"/>
              </a:rPr>
              <a:t>CongWin</a:t>
            </a:r>
            <a:r>
              <a:rPr lang="en-US" altLang="x-none" sz="1800">
                <a:ea typeface="ＭＳ Ｐゴシック" charset="-128"/>
              </a:rPr>
              <a:t> every RTT. </a:t>
            </a:r>
            <a:r>
              <a:rPr lang="en-US" altLang="x-none" sz="1800">
                <a:solidFill>
                  <a:srgbClr val="FF0000"/>
                </a:solidFill>
                <a:ea typeface="ＭＳ Ｐゴシック" charset="-128"/>
              </a:rPr>
              <a:t>How?</a:t>
            </a:r>
          </a:p>
          <a:p>
            <a:pPr lvl="1"/>
            <a:r>
              <a:rPr lang="en-US" altLang="x-none" sz="1800">
                <a:ea typeface="ＭＳ Ｐゴシック" charset="-128"/>
              </a:rPr>
              <a:t>Increment </a:t>
            </a:r>
            <a:r>
              <a:rPr lang="en-US" altLang="x-none" sz="1800" b="1">
                <a:latin typeface="Courier New" charset="0"/>
                <a:ea typeface="ＭＳ Ｐゴシック" charset="-128"/>
              </a:rPr>
              <a:t>CongWin</a:t>
            </a:r>
            <a:r>
              <a:rPr lang="en-US" altLang="x-none" sz="1800">
                <a:ea typeface="ＭＳ Ｐゴシック" charset="-128"/>
              </a:rPr>
              <a:t> by 1 MSS for every ACK received</a:t>
            </a:r>
          </a:p>
        </p:txBody>
      </p:sp>
      <p:sp>
        <p:nvSpPr>
          <p:cNvPr id="51204" name="Rectangle 4"/>
          <p:cNvSpPr>
            <a:spLocks noChangeArrowheads="1"/>
          </p:cNvSpPr>
          <p:nvPr/>
        </p:nvSpPr>
        <p:spPr bwMode="auto">
          <a:xfrm>
            <a:off x="4876800" y="1600200"/>
            <a:ext cx="4038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30000"/>
              </a:spcBef>
              <a:buClr>
                <a:schemeClr val="tx1"/>
              </a:buClr>
              <a:buFont typeface="Wingdings" charset="2"/>
              <a:buChar char="q"/>
            </a:pPr>
            <a:endParaRPr lang="x-none" altLang="x-none" sz="2000">
              <a:latin typeface="Arial Rounded MT Bold" charset="0"/>
            </a:endParaRPr>
          </a:p>
        </p:txBody>
      </p:sp>
      <p:sp>
        <p:nvSpPr>
          <p:cNvPr id="51205" name="Rectangle 5"/>
          <p:cNvSpPr>
            <a:spLocks noChangeArrowheads="1"/>
          </p:cNvSpPr>
          <p:nvPr/>
        </p:nvSpPr>
        <p:spPr bwMode="auto">
          <a:xfrm>
            <a:off x="4419600" y="1600200"/>
            <a:ext cx="4038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30000"/>
              </a:spcBef>
              <a:buClr>
                <a:schemeClr val="tx1"/>
              </a:buClr>
              <a:buFont typeface="Wingdings" charset="2"/>
              <a:buChar char="q"/>
            </a:pPr>
            <a:endParaRPr lang="en-US" altLang="x-none" sz="2000">
              <a:latin typeface="Arial Rounded MT Bold" charset="0"/>
            </a:endParaRPr>
          </a:p>
          <a:p>
            <a:pPr>
              <a:spcBef>
                <a:spcPct val="30000"/>
              </a:spcBef>
              <a:buClr>
                <a:schemeClr val="tx1"/>
              </a:buClr>
              <a:buFont typeface="Wingdings" charset="2"/>
              <a:buChar char="q"/>
            </a:pPr>
            <a:endParaRPr lang="en-US" altLang="x-none" sz="2000">
              <a:latin typeface="Arial Rounded MT Bold" charset="0"/>
            </a:endParaRPr>
          </a:p>
          <a:p>
            <a:pPr>
              <a:spcBef>
                <a:spcPct val="30000"/>
              </a:spcBef>
              <a:buClr>
                <a:schemeClr val="tx1"/>
              </a:buClr>
              <a:buFont typeface="Wingdings" charset="2"/>
              <a:buChar char="q"/>
            </a:pPr>
            <a:endParaRPr lang="en-US" altLang="x-none" sz="2000">
              <a:latin typeface="Arial Rounded MT Bold"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3635">
                                            <p:txEl>
                                              <p:pRg st="9" end="9"/>
                                            </p:txEl>
                                          </p:spTgt>
                                        </p:tgtEl>
                                        <p:attrNameLst>
                                          <p:attrName>style.visibility</p:attrName>
                                        </p:attrNameLst>
                                      </p:cBhvr>
                                      <p:to>
                                        <p:strVal val="visible"/>
                                      </p:to>
                                    </p:set>
                                    <p:animEffect transition="in" filter="blinds(horizontal)">
                                      <p:cBhvr>
                                        <p:cTn id="7" dur="500"/>
                                        <p:tgtEl>
                                          <p:spTgt spid="453635">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3635">
                                            <p:txEl>
                                              <p:pRg st="10" end="10"/>
                                            </p:txEl>
                                          </p:spTgt>
                                        </p:tgtEl>
                                        <p:attrNameLst>
                                          <p:attrName>style.visibility</p:attrName>
                                        </p:attrNameLst>
                                      </p:cBhvr>
                                      <p:to>
                                        <p:strVal val="visible"/>
                                      </p:to>
                                    </p:set>
                                    <p:animEffect transition="in" filter="blinds(horizontal)">
                                      <p:cBhvr>
                                        <p:cTn id="12" dur="500"/>
                                        <p:tgtEl>
                                          <p:spTgt spid="4536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60A10DD-7F26-1845-A61F-E465EFD1A17B}" type="slidenum">
              <a:rPr lang="en-US" altLang="x-none" sz="1400"/>
              <a:pPr/>
              <a:t>25</a:t>
            </a:fld>
            <a:endParaRPr lang="en-US" altLang="x-none" sz="1400"/>
          </a:p>
        </p:txBody>
      </p:sp>
      <p:sp>
        <p:nvSpPr>
          <p:cNvPr id="52226" name="Rectangle 2"/>
          <p:cNvSpPr>
            <a:spLocks noGrp="1" noChangeArrowheads="1"/>
          </p:cNvSpPr>
          <p:nvPr>
            <p:ph type="title"/>
          </p:nvPr>
        </p:nvSpPr>
        <p:spPr>
          <a:xfrm>
            <a:off x="533400" y="138113"/>
            <a:ext cx="7772400" cy="804862"/>
          </a:xfrm>
        </p:spPr>
        <p:txBody>
          <a:bodyPr/>
          <a:lstStyle/>
          <a:p>
            <a:r>
              <a:rPr lang="en-US" altLang="x-none">
                <a:ea typeface="ＭＳ Ｐゴシック" charset="-128"/>
              </a:rPr>
              <a:t>TCP Slow Start (cont</a:t>
            </a:r>
            <a:r>
              <a:rPr lang="ja-JP" altLang="en-US">
                <a:ea typeface="ＭＳ Ｐゴシック" charset="-128"/>
              </a:rPr>
              <a:t>’</a:t>
            </a:r>
            <a:r>
              <a:rPr lang="en-US" altLang="ja-JP">
                <a:ea typeface="ＭＳ Ｐゴシック" charset="-128"/>
              </a:rPr>
              <a:t>d) </a:t>
            </a:r>
            <a:endParaRPr lang="en-US" altLang="x-none">
              <a:ea typeface="ＭＳ Ｐゴシック" charset="-128"/>
            </a:endParaRPr>
          </a:p>
        </p:txBody>
      </p:sp>
      <p:sp>
        <p:nvSpPr>
          <p:cNvPr id="52227" name="Rectangle 3"/>
          <p:cNvSpPr>
            <a:spLocks noGrp="1" noChangeArrowheads="1"/>
          </p:cNvSpPr>
          <p:nvPr>
            <p:ph type="body" sz="half" idx="1"/>
          </p:nvPr>
        </p:nvSpPr>
        <p:spPr>
          <a:xfrm>
            <a:off x="533400" y="1600200"/>
            <a:ext cx="3962400" cy="4800600"/>
          </a:xfrm>
        </p:spPr>
        <p:txBody>
          <a:bodyPr/>
          <a:lstStyle/>
          <a:p>
            <a:r>
              <a:rPr lang="en-US" altLang="x-none" sz="2000">
                <a:ea typeface="ＭＳ Ｐゴシック" charset="-128"/>
              </a:rPr>
              <a:t>Increment CongWin by 1 MSS for every ACK</a:t>
            </a:r>
          </a:p>
          <a:p>
            <a:endParaRPr lang="en-US" altLang="x-none" sz="2000" u="sng">
              <a:solidFill>
                <a:srgbClr val="FF0000"/>
              </a:solidFill>
              <a:ea typeface="ＭＳ Ｐゴシック" charset="-128"/>
            </a:endParaRPr>
          </a:p>
          <a:p>
            <a:endParaRPr lang="en-US" altLang="x-none" sz="2000" u="sng">
              <a:solidFill>
                <a:srgbClr val="FF0000"/>
              </a:solidFill>
              <a:ea typeface="ＭＳ Ｐゴシック" charset="-128"/>
            </a:endParaRPr>
          </a:p>
          <a:p>
            <a:r>
              <a:rPr lang="en-US" altLang="x-none" sz="2000" u="sng">
                <a:solidFill>
                  <a:srgbClr val="FF0000"/>
                </a:solidFill>
                <a:ea typeface="ＭＳ Ｐゴシック" charset="-128"/>
              </a:rPr>
              <a:t>Summary:</a:t>
            </a:r>
            <a:r>
              <a:rPr lang="en-US" altLang="x-none" sz="2000">
                <a:ea typeface="ＭＳ Ｐゴシック" charset="-128"/>
              </a:rPr>
              <a:t> initial rate is slow but ramps up exponentially fast</a:t>
            </a:r>
          </a:p>
        </p:txBody>
      </p:sp>
      <p:sp>
        <p:nvSpPr>
          <p:cNvPr id="52228" name="Line 4"/>
          <p:cNvSpPr>
            <a:spLocks noChangeShapeType="1"/>
          </p:cNvSpPr>
          <p:nvPr/>
        </p:nvSpPr>
        <p:spPr bwMode="auto">
          <a:xfrm>
            <a:off x="5360988" y="2387600"/>
            <a:ext cx="2505075" cy="3524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52229" name="Object 5"/>
          <p:cNvGraphicFramePr>
            <a:graphicFrameLocks noChangeAspect="1"/>
          </p:cNvGraphicFramePr>
          <p:nvPr/>
        </p:nvGraphicFramePr>
        <p:xfrm>
          <a:off x="4953000" y="1752600"/>
          <a:ext cx="485775" cy="385763"/>
        </p:xfrm>
        <a:graphic>
          <a:graphicData uri="http://schemas.openxmlformats.org/presentationml/2006/ole">
            <mc:AlternateContent xmlns:mc="http://schemas.openxmlformats.org/markup-compatibility/2006">
              <mc:Choice xmlns:v="urn:schemas-microsoft-com:vml" Requires="v">
                <p:oleObj spid="_x0000_s52321" name="Clip" r:id="rId3" imgW="1307263" imgH="1084139" progId="MS_ClipArt_Gallery.2">
                  <p:embed/>
                </p:oleObj>
              </mc:Choice>
              <mc:Fallback>
                <p:oleObj name="Clip" r:id="rId3" imgW="1307263" imgH="1084139"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75260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2230" name="Text Box 6"/>
          <p:cNvSpPr txBox="1">
            <a:spLocks noChangeArrowheads="1"/>
          </p:cNvSpPr>
          <p:nvPr/>
        </p:nvSpPr>
        <p:spPr bwMode="auto">
          <a:xfrm>
            <a:off x="5362575" y="1752600"/>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Host A</a:t>
            </a:r>
            <a:endParaRPr lang="en-US" altLang="x-none" sz="1000"/>
          </a:p>
        </p:txBody>
      </p:sp>
      <p:sp>
        <p:nvSpPr>
          <p:cNvPr id="52231" name="Text Box 7"/>
          <p:cNvSpPr txBox="1">
            <a:spLocks noChangeArrowheads="1"/>
          </p:cNvSpPr>
          <p:nvPr/>
        </p:nvSpPr>
        <p:spPr bwMode="auto">
          <a:xfrm rot="408567">
            <a:off x="6367463" y="2354263"/>
            <a:ext cx="1208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one segment</a:t>
            </a:r>
            <a:endParaRPr lang="en-US" altLang="x-none" sz="1000"/>
          </a:p>
        </p:txBody>
      </p:sp>
      <p:sp>
        <p:nvSpPr>
          <p:cNvPr id="52232" name="Text Box 8"/>
          <p:cNvSpPr txBox="1">
            <a:spLocks noChangeArrowheads="1"/>
          </p:cNvSpPr>
          <p:nvPr/>
        </p:nvSpPr>
        <p:spPr bwMode="auto">
          <a:xfrm rot="-5400000">
            <a:off x="4918075" y="2592388"/>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Comic Sans MS" charset="0"/>
              </a:rPr>
              <a:t>RTT</a:t>
            </a:r>
            <a:endParaRPr lang="en-US" altLang="x-none" sz="1000"/>
          </a:p>
        </p:txBody>
      </p:sp>
      <p:graphicFrame>
        <p:nvGraphicFramePr>
          <p:cNvPr id="52233" name="Object 9"/>
          <p:cNvGraphicFramePr>
            <a:graphicFrameLocks noChangeAspect="1"/>
          </p:cNvGraphicFramePr>
          <p:nvPr/>
        </p:nvGraphicFramePr>
        <p:xfrm>
          <a:off x="7610475" y="1762125"/>
          <a:ext cx="485775" cy="385763"/>
        </p:xfrm>
        <a:graphic>
          <a:graphicData uri="http://schemas.openxmlformats.org/presentationml/2006/ole">
            <mc:AlternateContent xmlns:mc="http://schemas.openxmlformats.org/markup-compatibility/2006">
              <mc:Choice xmlns:v="urn:schemas-microsoft-com:vml" Requires="v">
                <p:oleObj spid="_x0000_s52322" name="Clip" r:id="rId5" imgW="1307263" imgH="1084139" progId="MS_ClipArt_Gallery.2">
                  <p:embed/>
                </p:oleObj>
              </mc:Choice>
              <mc:Fallback>
                <p:oleObj name="Clip" r:id="rId5" imgW="1307263" imgH="1084139" progId="MS_ClipArt_Gallery.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0475" y="1762125"/>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2234" name="Text Box 10"/>
          <p:cNvSpPr txBox="1">
            <a:spLocks noChangeArrowheads="1"/>
          </p:cNvSpPr>
          <p:nvPr/>
        </p:nvSpPr>
        <p:spPr bwMode="auto">
          <a:xfrm>
            <a:off x="6886575" y="1771650"/>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latin typeface="Comic Sans MS" charset="0"/>
              </a:rPr>
              <a:t>Host B</a:t>
            </a:r>
            <a:endParaRPr lang="en-US" altLang="x-none" sz="1000"/>
          </a:p>
        </p:txBody>
      </p:sp>
      <p:sp>
        <p:nvSpPr>
          <p:cNvPr id="52235" name="Line 11"/>
          <p:cNvSpPr>
            <a:spLocks noChangeShapeType="1"/>
          </p:cNvSpPr>
          <p:nvPr/>
        </p:nvSpPr>
        <p:spPr bwMode="auto">
          <a:xfrm>
            <a:off x="5356225" y="2201863"/>
            <a:ext cx="0" cy="38481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6" name="Line 12"/>
          <p:cNvSpPr>
            <a:spLocks noChangeShapeType="1"/>
          </p:cNvSpPr>
          <p:nvPr/>
        </p:nvSpPr>
        <p:spPr bwMode="auto">
          <a:xfrm>
            <a:off x="7870825" y="2239963"/>
            <a:ext cx="0" cy="38481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7" name="Line 13"/>
          <p:cNvSpPr>
            <a:spLocks noChangeShapeType="1"/>
          </p:cNvSpPr>
          <p:nvPr/>
        </p:nvSpPr>
        <p:spPr bwMode="auto">
          <a:xfrm flipH="1" flipV="1">
            <a:off x="5175250" y="2373313"/>
            <a:ext cx="4763" cy="2190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8" name="Line 14"/>
          <p:cNvSpPr>
            <a:spLocks noChangeShapeType="1"/>
          </p:cNvSpPr>
          <p:nvPr/>
        </p:nvSpPr>
        <p:spPr bwMode="auto">
          <a:xfrm>
            <a:off x="5184775" y="2935288"/>
            <a:ext cx="4763" cy="2238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9" name="Line 15"/>
          <p:cNvSpPr>
            <a:spLocks noChangeShapeType="1"/>
          </p:cNvSpPr>
          <p:nvPr/>
        </p:nvSpPr>
        <p:spPr bwMode="auto">
          <a:xfrm flipV="1">
            <a:off x="5337175" y="2792413"/>
            <a:ext cx="2505075" cy="352425"/>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2240" name="Group 16"/>
          <p:cNvGrpSpPr>
            <a:grpSpLocks/>
          </p:cNvGrpSpPr>
          <p:nvPr/>
        </p:nvGrpSpPr>
        <p:grpSpPr bwMode="auto">
          <a:xfrm>
            <a:off x="7564438" y="5538788"/>
            <a:ext cx="658812" cy="366712"/>
            <a:chOff x="3304" y="3530"/>
            <a:chExt cx="415" cy="231"/>
          </a:xfrm>
        </p:grpSpPr>
        <p:sp>
          <p:nvSpPr>
            <p:cNvPr id="52257" name="Rectangle 17"/>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52258" name="Text Box 18"/>
            <p:cNvSpPr txBox="1">
              <a:spLocks noChangeArrowheads="1"/>
            </p:cNvSpPr>
            <p:nvPr/>
          </p:nvSpPr>
          <p:spPr bwMode="auto">
            <a:xfrm>
              <a:off x="3304" y="3530"/>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800">
                  <a:latin typeface="Comic Sans MS" charset="0"/>
                </a:rPr>
                <a:t>time</a:t>
              </a:r>
              <a:endParaRPr lang="en-US" altLang="x-none" sz="1000"/>
            </a:p>
          </p:txBody>
        </p:sp>
      </p:grpSp>
      <p:sp>
        <p:nvSpPr>
          <p:cNvPr id="52241" name="Line 19"/>
          <p:cNvSpPr>
            <a:spLocks noChangeShapeType="1"/>
          </p:cNvSpPr>
          <p:nvPr/>
        </p:nvSpPr>
        <p:spPr bwMode="auto">
          <a:xfrm>
            <a:off x="5365750" y="3168650"/>
            <a:ext cx="2505075" cy="3524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2" name="Line 20"/>
          <p:cNvSpPr>
            <a:spLocks noChangeShapeType="1"/>
          </p:cNvSpPr>
          <p:nvPr/>
        </p:nvSpPr>
        <p:spPr bwMode="auto">
          <a:xfrm>
            <a:off x="5360988" y="3254375"/>
            <a:ext cx="2505075" cy="3524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43" name="Line 21"/>
          <p:cNvSpPr>
            <a:spLocks noChangeShapeType="1"/>
          </p:cNvSpPr>
          <p:nvPr/>
        </p:nvSpPr>
        <p:spPr bwMode="auto">
          <a:xfrm flipV="1">
            <a:off x="5360988" y="3778250"/>
            <a:ext cx="2528887" cy="36195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4" name="Line 22"/>
          <p:cNvSpPr>
            <a:spLocks noChangeShapeType="1"/>
          </p:cNvSpPr>
          <p:nvPr/>
        </p:nvSpPr>
        <p:spPr bwMode="auto">
          <a:xfrm flipV="1">
            <a:off x="5334000" y="4038600"/>
            <a:ext cx="2505075" cy="352425"/>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5" name="Text Box 23"/>
          <p:cNvSpPr txBox="1">
            <a:spLocks noChangeArrowheads="1"/>
          </p:cNvSpPr>
          <p:nvPr/>
        </p:nvSpPr>
        <p:spPr bwMode="auto">
          <a:xfrm rot="408567">
            <a:off x="6365875" y="3140075"/>
            <a:ext cx="1277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two segments</a:t>
            </a:r>
            <a:endParaRPr lang="en-US" altLang="x-none" sz="1000"/>
          </a:p>
        </p:txBody>
      </p:sp>
      <p:sp>
        <p:nvSpPr>
          <p:cNvPr id="52246" name="Text Box 24"/>
          <p:cNvSpPr txBox="1">
            <a:spLocks noChangeArrowheads="1"/>
          </p:cNvSpPr>
          <p:nvPr/>
        </p:nvSpPr>
        <p:spPr bwMode="auto">
          <a:xfrm rot="408567">
            <a:off x="6457950" y="4154488"/>
            <a:ext cx="1306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400">
                <a:latin typeface="Arial" charset="0"/>
              </a:rPr>
              <a:t>four segments</a:t>
            </a:r>
            <a:endParaRPr lang="en-US" altLang="x-none" sz="1000"/>
          </a:p>
        </p:txBody>
      </p:sp>
      <p:grpSp>
        <p:nvGrpSpPr>
          <p:cNvPr id="52247" name="Group 25"/>
          <p:cNvGrpSpPr>
            <a:grpSpLocks/>
          </p:cNvGrpSpPr>
          <p:nvPr/>
        </p:nvGrpSpPr>
        <p:grpSpPr bwMode="auto">
          <a:xfrm>
            <a:off x="5356225" y="4173538"/>
            <a:ext cx="2519363" cy="652462"/>
            <a:chOff x="3954" y="2214"/>
            <a:chExt cx="1587" cy="411"/>
          </a:xfrm>
        </p:grpSpPr>
        <p:sp>
          <p:nvSpPr>
            <p:cNvPr id="52253" name="Line 26"/>
            <p:cNvSpPr>
              <a:spLocks noChangeShapeType="1"/>
            </p:cNvSpPr>
            <p:nvPr/>
          </p:nvSpPr>
          <p:spPr bwMode="auto">
            <a:xfrm>
              <a:off x="3963" y="2214"/>
              <a:ext cx="1578" cy="22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4" name="Line 27"/>
            <p:cNvSpPr>
              <a:spLocks noChangeShapeType="1"/>
            </p:cNvSpPr>
            <p:nvPr/>
          </p:nvSpPr>
          <p:spPr bwMode="auto">
            <a:xfrm>
              <a:off x="3954" y="2274"/>
              <a:ext cx="1578" cy="22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5" name="Line 28"/>
            <p:cNvSpPr>
              <a:spLocks noChangeShapeType="1"/>
            </p:cNvSpPr>
            <p:nvPr/>
          </p:nvSpPr>
          <p:spPr bwMode="auto">
            <a:xfrm>
              <a:off x="3963" y="2340"/>
              <a:ext cx="1578" cy="22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6" name="Line 29"/>
            <p:cNvSpPr>
              <a:spLocks noChangeShapeType="1"/>
            </p:cNvSpPr>
            <p:nvPr/>
          </p:nvSpPr>
          <p:spPr bwMode="auto">
            <a:xfrm>
              <a:off x="3957" y="2403"/>
              <a:ext cx="1578" cy="22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2248" name="Group 30"/>
          <p:cNvGrpSpPr>
            <a:grpSpLocks/>
          </p:cNvGrpSpPr>
          <p:nvPr/>
        </p:nvGrpSpPr>
        <p:grpSpPr bwMode="auto">
          <a:xfrm flipV="1">
            <a:off x="5641975" y="4554538"/>
            <a:ext cx="2228850" cy="604837"/>
            <a:chOff x="3954" y="2214"/>
            <a:chExt cx="1587" cy="411"/>
          </a:xfrm>
        </p:grpSpPr>
        <p:sp>
          <p:nvSpPr>
            <p:cNvPr id="52249" name="Line 31"/>
            <p:cNvSpPr>
              <a:spLocks noChangeShapeType="1"/>
            </p:cNvSpPr>
            <p:nvPr/>
          </p:nvSpPr>
          <p:spPr bwMode="auto">
            <a:xfrm>
              <a:off x="3963" y="2214"/>
              <a:ext cx="1578" cy="222"/>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0" name="Line 32"/>
            <p:cNvSpPr>
              <a:spLocks noChangeShapeType="1"/>
            </p:cNvSpPr>
            <p:nvPr/>
          </p:nvSpPr>
          <p:spPr bwMode="auto">
            <a:xfrm>
              <a:off x="3954" y="2274"/>
              <a:ext cx="1578" cy="222"/>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1" name="Line 33"/>
            <p:cNvSpPr>
              <a:spLocks noChangeShapeType="1"/>
            </p:cNvSpPr>
            <p:nvPr/>
          </p:nvSpPr>
          <p:spPr bwMode="auto">
            <a:xfrm>
              <a:off x="3963" y="2340"/>
              <a:ext cx="1578" cy="222"/>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2" name="Line 34"/>
            <p:cNvSpPr>
              <a:spLocks noChangeShapeType="1"/>
            </p:cNvSpPr>
            <p:nvPr/>
          </p:nvSpPr>
          <p:spPr bwMode="auto">
            <a:xfrm>
              <a:off x="3957" y="2403"/>
              <a:ext cx="1578" cy="222"/>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4E005FD4-5AD3-A24D-A06E-49AE35B15421}" type="slidenum">
              <a:rPr lang="en-US" altLang="x-none" sz="1400"/>
              <a:pPr/>
              <a:t>26</a:t>
            </a:fld>
            <a:endParaRPr lang="en-US" altLang="x-none" sz="1400"/>
          </a:p>
        </p:txBody>
      </p:sp>
      <p:sp>
        <p:nvSpPr>
          <p:cNvPr id="53250" name="Rectangle 2"/>
          <p:cNvSpPr>
            <a:spLocks noGrp="1" noChangeArrowheads="1"/>
          </p:cNvSpPr>
          <p:nvPr>
            <p:ph type="title"/>
          </p:nvPr>
        </p:nvSpPr>
        <p:spPr>
          <a:xfrm>
            <a:off x="533400" y="0"/>
            <a:ext cx="7772400" cy="1066800"/>
          </a:xfrm>
        </p:spPr>
        <p:txBody>
          <a:bodyPr/>
          <a:lstStyle/>
          <a:p>
            <a:r>
              <a:rPr lang="en-US" altLang="x-none">
                <a:ea typeface="ＭＳ Ｐゴシック" charset="-128"/>
              </a:rPr>
              <a:t>Reaction to a Loss event</a:t>
            </a:r>
          </a:p>
        </p:txBody>
      </p:sp>
      <p:sp>
        <p:nvSpPr>
          <p:cNvPr id="53251" name="Rectangle 3"/>
          <p:cNvSpPr>
            <a:spLocks noGrp="1" noChangeArrowheads="1"/>
          </p:cNvSpPr>
          <p:nvPr>
            <p:ph type="body" sz="half" idx="1"/>
          </p:nvPr>
        </p:nvSpPr>
        <p:spPr>
          <a:xfrm>
            <a:off x="533400" y="1219200"/>
            <a:ext cx="8305800" cy="5105400"/>
          </a:xfrm>
        </p:spPr>
        <p:txBody>
          <a:bodyPr/>
          <a:lstStyle/>
          <a:p>
            <a:r>
              <a:rPr lang="en-US" altLang="x-none" sz="2000" dirty="0">
                <a:solidFill>
                  <a:schemeClr val="accent2"/>
                </a:solidFill>
                <a:ea typeface="ＭＳ Ｐゴシック" charset="-128"/>
              </a:rPr>
              <a:t>TCP Tahoe (Old)</a:t>
            </a:r>
          </a:p>
          <a:p>
            <a:pPr lvl="1"/>
            <a:r>
              <a:rPr lang="en-US" altLang="x-none" sz="2000" dirty="0">
                <a:ea typeface="ＭＳ Ｐゴシック" charset="-128"/>
              </a:rPr>
              <a:t>Threshold = </a:t>
            </a:r>
            <a:r>
              <a:rPr lang="en-US" altLang="x-none" sz="2000" dirty="0" err="1">
                <a:ea typeface="ＭＳ Ｐゴシック" charset="-128"/>
              </a:rPr>
              <a:t>CongWin</a:t>
            </a:r>
            <a:r>
              <a:rPr lang="en-US" altLang="x-none" sz="2000" dirty="0">
                <a:ea typeface="ＭＳ Ｐゴシック" charset="-128"/>
              </a:rPr>
              <a:t> / 2</a:t>
            </a:r>
          </a:p>
          <a:p>
            <a:pPr lvl="1"/>
            <a:r>
              <a:rPr lang="en-US" altLang="x-none" sz="2000" dirty="0">
                <a:ea typeface="ＭＳ Ｐゴシック" charset="-128"/>
              </a:rPr>
              <a:t>Set </a:t>
            </a:r>
            <a:r>
              <a:rPr lang="en-US" altLang="x-none" sz="2000" dirty="0" err="1">
                <a:ea typeface="ＭＳ Ｐゴシック" charset="-128"/>
              </a:rPr>
              <a:t>CongWin</a:t>
            </a:r>
            <a:r>
              <a:rPr lang="en-US" altLang="x-none" sz="2000" dirty="0">
                <a:ea typeface="ＭＳ Ｐゴシック" charset="-128"/>
              </a:rPr>
              <a:t> = </a:t>
            </a:r>
            <a:r>
              <a:rPr lang="en-US" altLang="x-none" sz="2000" dirty="0" smtClean="0">
                <a:ea typeface="ＭＳ Ｐゴシック" charset="-128"/>
              </a:rPr>
              <a:t>1 MSS</a:t>
            </a:r>
            <a:endParaRPr lang="en-US" altLang="x-none" sz="2000" dirty="0">
              <a:ea typeface="ＭＳ Ｐゴシック" charset="-128"/>
            </a:endParaRPr>
          </a:p>
          <a:p>
            <a:pPr lvl="1"/>
            <a:r>
              <a:rPr lang="en-US" altLang="x-none" sz="2000" dirty="0">
                <a:ea typeface="ＭＳ Ｐゴシック" charset="-128"/>
              </a:rPr>
              <a:t>Slow start till threshold </a:t>
            </a:r>
          </a:p>
          <a:p>
            <a:pPr lvl="1"/>
            <a:r>
              <a:rPr lang="en-US" altLang="x-none" sz="2000" dirty="0">
                <a:ea typeface="ＭＳ Ｐゴシック" charset="-128"/>
              </a:rPr>
              <a:t>Then Additive Increase            // congestion avoidance </a:t>
            </a:r>
          </a:p>
          <a:p>
            <a:endParaRPr lang="en-US" altLang="x-none" sz="2000" dirty="0">
              <a:solidFill>
                <a:schemeClr val="accent2"/>
              </a:solidFill>
              <a:ea typeface="ＭＳ Ｐゴシック" charset="-128"/>
            </a:endParaRPr>
          </a:p>
          <a:p>
            <a:r>
              <a:rPr lang="en-US" altLang="x-none" sz="2000" dirty="0">
                <a:solidFill>
                  <a:schemeClr val="accent2"/>
                </a:solidFill>
                <a:ea typeface="ＭＳ Ｐゴシック" charset="-128"/>
              </a:rPr>
              <a:t>TCP Reno (most current TCP implementations)</a:t>
            </a:r>
            <a:r>
              <a:rPr lang="en-US" altLang="x-none" sz="2000" dirty="0">
                <a:ea typeface="ＭＳ Ｐゴシック" charset="-128"/>
              </a:rPr>
              <a:t>   </a:t>
            </a:r>
          </a:p>
          <a:p>
            <a:pPr lvl="1"/>
            <a:r>
              <a:rPr lang="en-US" altLang="x-none" sz="2000" dirty="0">
                <a:ea typeface="ＭＳ Ｐゴシック" charset="-128"/>
              </a:rPr>
              <a:t>If 3 dup </a:t>
            </a:r>
            <a:r>
              <a:rPr lang="en-US" altLang="x-none" sz="2000" dirty="0" err="1">
                <a:ea typeface="ＭＳ Ｐゴシック" charset="-128"/>
              </a:rPr>
              <a:t>acks</a:t>
            </a:r>
            <a:r>
              <a:rPr lang="en-US" altLang="x-none" sz="2000" dirty="0">
                <a:ea typeface="ＭＳ Ｐゴシック" charset="-128"/>
              </a:rPr>
              <a:t>                           // fast retransmit </a:t>
            </a:r>
          </a:p>
          <a:p>
            <a:pPr lvl="2"/>
            <a:r>
              <a:rPr lang="en-US" altLang="x-none" dirty="0">
                <a:ea typeface="ＭＳ Ｐゴシック" charset="-128"/>
              </a:rPr>
              <a:t>Threshold = </a:t>
            </a:r>
            <a:r>
              <a:rPr lang="en-US" altLang="x-none" dirty="0" err="1">
                <a:ea typeface="ＭＳ Ｐゴシック" charset="-128"/>
              </a:rPr>
              <a:t>CongWin</a:t>
            </a:r>
            <a:r>
              <a:rPr lang="en-US" altLang="x-none" dirty="0">
                <a:ea typeface="ＭＳ Ｐゴシック" charset="-128"/>
              </a:rPr>
              <a:t> / 2</a:t>
            </a:r>
          </a:p>
          <a:p>
            <a:pPr lvl="2"/>
            <a:r>
              <a:rPr lang="en-US" altLang="x-none" dirty="0">
                <a:ea typeface="ＭＳ Ｐゴシック" charset="-128"/>
              </a:rPr>
              <a:t>Set </a:t>
            </a:r>
            <a:r>
              <a:rPr lang="en-US" altLang="x-none" dirty="0" err="1">
                <a:ea typeface="ＭＳ Ｐゴシック" charset="-128"/>
              </a:rPr>
              <a:t>CongWin</a:t>
            </a:r>
            <a:r>
              <a:rPr lang="en-US" altLang="x-none" dirty="0">
                <a:ea typeface="ＭＳ Ｐゴシック" charset="-128"/>
              </a:rPr>
              <a:t> = Threshold  </a:t>
            </a:r>
            <a:r>
              <a:rPr lang="en-US" altLang="x-none" dirty="0" smtClean="0">
                <a:ea typeface="ＭＳ Ｐゴシック" charset="-128"/>
              </a:rPr>
              <a:t>+  3 MSS    // </a:t>
            </a:r>
            <a:r>
              <a:rPr lang="en-US" altLang="x-none" dirty="0">
                <a:ea typeface="ＭＳ Ｐゴシック" charset="-128"/>
              </a:rPr>
              <a:t>fast recovery </a:t>
            </a:r>
          </a:p>
          <a:p>
            <a:pPr lvl="2"/>
            <a:r>
              <a:rPr lang="en-US" altLang="x-none" dirty="0">
                <a:ea typeface="ＭＳ Ｐゴシック" charset="-128"/>
              </a:rPr>
              <a:t>Additive Increase </a:t>
            </a:r>
          </a:p>
          <a:p>
            <a:pPr lvl="1"/>
            <a:r>
              <a:rPr lang="en-US" altLang="x-none" sz="2000" dirty="0">
                <a:ea typeface="ＭＳ Ｐゴシック" charset="-128"/>
              </a:rPr>
              <a:t>Else                                       // timeout</a:t>
            </a:r>
          </a:p>
          <a:p>
            <a:pPr lvl="2"/>
            <a:r>
              <a:rPr lang="en-US" altLang="x-none" dirty="0">
                <a:ea typeface="ＭＳ Ｐゴシック" charset="-128"/>
              </a:rPr>
              <a:t>Same as TCP Tahoe</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400">
                <a:latin typeface="Comic Sans MS" charset="0"/>
              </a:rPr>
              <a:t>Transport Layer</a:t>
            </a:r>
            <a:endParaRPr lang="en-US" altLang="en-US" sz="1400">
              <a:latin typeface="Times New Roman" charset="0"/>
            </a:endParaRPr>
          </a:p>
        </p:txBody>
      </p:sp>
      <p:sp>
        <p:nvSpPr>
          <p:cNvPr id="112642"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400">
                <a:latin typeface="Arial" charset="0"/>
              </a:rPr>
              <a:t>3-</a:t>
            </a:r>
            <a:fld id="{0AEE4209-D62D-4F46-AA47-2669FA6C6752}" type="slidenum">
              <a:rPr lang="en-US" altLang="en-US" sz="1400">
                <a:latin typeface="Arial" charset="0"/>
              </a:rPr>
              <a:pPr>
                <a:lnSpc>
                  <a:spcPct val="100000"/>
                </a:lnSpc>
                <a:spcBef>
                  <a:spcPct val="0"/>
                </a:spcBef>
                <a:buClrTx/>
                <a:buSzTx/>
                <a:buFontTx/>
                <a:buNone/>
              </a:pPr>
              <a:t>27</a:t>
            </a:fld>
            <a:endParaRPr lang="en-US" altLang="en-US" sz="1400">
              <a:latin typeface="Arial" charset="0"/>
            </a:endParaRPr>
          </a:p>
        </p:txBody>
      </p:sp>
      <p:sp>
        <p:nvSpPr>
          <p:cNvPr id="112643" name="Rectangle 3"/>
          <p:cNvSpPr>
            <a:spLocks noGrp="1" noChangeArrowheads="1"/>
          </p:cNvSpPr>
          <p:nvPr>
            <p:ph type="title"/>
          </p:nvPr>
        </p:nvSpPr>
        <p:spPr>
          <a:xfrm>
            <a:off x="533400" y="0"/>
            <a:ext cx="7772400" cy="1143000"/>
          </a:xfrm>
        </p:spPr>
        <p:txBody>
          <a:bodyPr/>
          <a:lstStyle/>
          <a:p>
            <a:r>
              <a:rPr lang="en-US" altLang="en-US" sz="3600">
                <a:latin typeface="Comic Sans MS" charset="0"/>
                <a:ea typeface="ＭＳ Ｐゴシック" charset="-128"/>
              </a:rPr>
              <a:t>Reaction to a Loss event (cont</a:t>
            </a:r>
            <a:r>
              <a:rPr lang="ja-JP" altLang="en-US" sz="3600">
                <a:latin typeface="Comic Sans MS" charset="0"/>
                <a:ea typeface="ＭＳ Ｐゴシック" charset="-128"/>
              </a:rPr>
              <a:t>’</a:t>
            </a:r>
            <a:r>
              <a:rPr lang="en-US" altLang="ja-JP" sz="3600">
                <a:latin typeface="Comic Sans MS" charset="0"/>
                <a:ea typeface="ＭＳ Ｐゴシック" charset="-128"/>
              </a:rPr>
              <a:t>d)</a:t>
            </a:r>
            <a:endParaRPr lang="en-US" altLang="en-US" sz="3600">
              <a:latin typeface="Comic Sans MS" charset="0"/>
              <a:ea typeface="ＭＳ Ｐゴシック" charset="-128"/>
            </a:endParaRPr>
          </a:p>
        </p:txBody>
      </p:sp>
      <p:sp>
        <p:nvSpPr>
          <p:cNvPr id="356357" name="Rectangle 5"/>
          <p:cNvSpPr>
            <a:spLocks noGrp="1" noChangeArrowheads="1"/>
          </p:cNvSpPr>
          <p:nvPr>
            <p:ph type="body" sz="half" idx="2"/>
          </p:nvPr>
        </p:nvSpPr>
        <p:spPr>
          <a:xfrm>
            <a:off x="661988" y="4481513"/>
            <a:ext cx="8001000" cy="1722437"/>
          </a:xfrm>
        </p:spPr>
        <p:txBody>
          <a:bodyPr/>
          <a:lstStyle/>
          <a:p>
            <a:pPr>
              <a:lnSpc>
                <a:spcPct val="90000"/>
              </a:lnSpc>
            </a:pPr>
            <a:r>
              <a:rPr lang="en-US" altLang="en-US" sz="2400">
                <a:solidFill>
                  <a:srgbClr val="FF0000"/>
                </a:solidFill>
                <a:latin typeface="Comic Sans MS" charset="0"/>
                <a:ea typeface="ＭＳ Ｐゴシック" charset="-128"/>
              </a:rPr>
              <a:t>Why differentiate between 3 dup acks and timeout? </a:t>
            </a:r>
          </a:p>
          <a:p>
            <a:pPr>
              <a:lnSpc>
                <a:spcPct val="90000"/>
              </a:lnSpc>
            </a:pPr>
            <a:r>
              <a:rPr lang="en-US" altLang="en-US" sz="2400">
                <a:solidFill>
                  <a:schemeClr val="accent2"/>
                </a:solidFill>
                <a:latin typeface="Comic Sans MS" charset="0"/>
                <a:ea typeface="ＭＳ Ｐゴシック" charset="-128"/>
              </a:rPr>
              <a:t>3 dup ACKs indicate network capable of </a:t>
            </a:r>
            <a:br>
              <a:rPr lang="en-US" altLang="en-US" sz="2400">
                <a:solidFill>
                  <a:schemeClr val="accent2"/>
                </a:solidFill>
                <a:latin typeface="Comic Sans MS" charset="0"/>
                <a:ea typeface="ＭＳ Ｐゴシック" charset="-128"/>
              </a:rPr>
            </a:br>
            <a:r>
              <a:rPr lang="en-US" altLang="en-US" sz="2400">
                <a:solidFill>
                  <a:schemeClr val="accent2"/>
                </a:solidFill>
                <a:latin typeface="Comic Sans MS" charset="0"/>
                <a:ea typeface="ＭＳ Ｐゴシック" charset="-128"/>
              </a:rPr>
              <a:t>delivering some segments</a:t>
            </a:r>
          </a:p>
          <a:p>
            <a:pPr>
              <a:lnSpc>
                <a:spcPct val="90000"/>
              </a:lnSpc>
            </a:pPr>
            <a:r>
              <a:rPr lang="en-US" altLang="en-US" sz="2400">
                <a:solidFill>
                  <a:schemeClr val="accent2"/>
                </a:solidFill>
                <a:latin typeface="Comic Sans MS" charset="0"/>
                <a:ea typeface="ＭＳ Ｐゴシック" charset="-128"/>
              </a:rPr>
              <a:t> timeout indicates a </a:t>
            </a:r>
            <a:r>
              <a:rPr lang="ja-JP" altLang="en-US" sz="2400">
                <a:solidFill>
                  <a:schemeClr val="accent2"/>
                </a:solidFill>
                <a:latin typeface="Comic Sans MS" charset="0"/>
                <a:ea typeface="ＭＳ Ｐゴシック" charset="-128"/>
              </a:rPr>
              <a:t>“</a:t>
            </a:r>
            <a:r>
              <a:rPr lang="en-US" altLang="ja-JP" sz="2400">
                <a:solidFill>
                  <a:schemeClr val="accent2"/>
                </a:solidFill>
                <a:latin typeface="Comic Sans MS" charset="0"/>
                <a:ea typeface="ＭＳ Ｐゴシック" charset="-128"/>
              </a:rPr>
              <a:t>more alarming</a:t>
            </a:r>
            <a:r>
              <a:rPr lang="ja-JP" altLang="en-US" sz="2400">
                <a:solidFill>
                  <a:schemeClr val="accent2"/>
                </a:solidFill>
                <a:latin typeface="Comic Sans MS" charset="0"/>
                <a:ea typeface="ＭＳ Ｐゴシック" charset="-128"/>
              </a:rPr>
              <a:t>”</a:t>
            </a:r>
            <a:r>
              <a:rPr lang="en-US" altLang="ja-JP" sz="2400">
                <a:solidFill>
                  <a:schemeClr val="accent2"/>
                </a:solidFill>
                <a:latin typeface="Comic Sans MS" charset="0"/>
                <a:ea typeface="ＭＳ Ｐゴシック" charset="-128"/>
              </a:rPr>
              <a:t> congestion scenario</a:t>
            </a:r>
            <a:endParaRPr lang="en-US" altLang="en-US" sz="2400">
              <a:solidFill>
                <a:schemeClr val="accent2"/>
              </a:solidFill>
              <a:latin typeface="Comic Sans MS" charset="0"/>
              <a:ea typeface="ＭＳ Ｐゴシック" charset="-128"/>
            </a:endParaRPr>
          </a:p>
        </p:txBody>
      </p:sp>
      <p:sp>
        <p:nvSpPr>
          <p:cNvPr id="112645" name="Rectangle 2"/>
          <p:cNvSpPr>
            <a:spLocks noChangeArrowheads="1"/>
          </p:cNvSpPr>
          <p:nvPr/>
        </p:nvSpPr>
        <p:spPr bwMode="auto">
          <a:xfrm>
            <a:off x="1870075" y="1828800"/>
            <a:ext cx="317500" cy="1490663"/>
          </a:xfrm>
          <a:prstGeom prst="rect">
            <a:avLst/>
          </a:prstGeom>
          <a:solidFill>
            <a:schemeClr val="bg1"/>
          </a:solidFill>
          <a:ln w="9525">
            <a:solidFill>
              <a:srgbClr val="FFFFFF"/>
            </a:solidFill>
            <a:round/>
            <a:headEnd/>
            <a:tailEnd/>
          </a:ln>
        </p:spPr>
        <p:txBody>
          <a:bodyPr wrap="none"/>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endParaRPr lang="en-US" altLang="en-US" sz="1600">
              <a:latin typeface="Tahoma" charset="0"/>
            </a:endParaRPr>
          </a:p>
        </p:txBody>
      </p:sp>
      <p:graphicFrame>
        <p:nvGraphicFramePr>
          <p:cNvPr id="112646" name="Chart 4"/>
          <p:cNvGraphicFramePr>
            <a:graphicFrameLocks/>
          </p:cNvGraphicFramePr>
          <p:nvPr/>
        </p:nvGraphicFramePr>
        <p:xfrm>
          <a:off x="1592263" y="1111250"/>
          <a:ext cx="5654675" cy="3236913"/>
        </p:xfrm>
        <a:graphic>
          <a:graphicData uri="http://schemas.openxmlformats.org/presentationml/2006/ole">
            <mc:AlternateContent xmlns:mc="http://schemas.openxmlformats.org/markup-compatibility/2006">
              <mc:Choice xmlns:v="urn:schemas-microsoft-com:vml" Requires="v">
                <p:oleObj spid="_x0000_s1052" name="Worksheet" r:id="rId3" imgW="5656620" imgH="3242804" progId="Excel.Sheet.8">
                  <p:embed/>
                </p:oleObj>
              </mc:Choice>
              <mc:Fallback>
                <p:oleObj name="Worksheet" r:id="rId3" imgW="5656620" imgH="3242804"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263" y="1111250"/>
                        <a:ext cx="5654675" cy="3236913"/>
                      </a:xfrm>
                      <a:prstGeom prst="rect">
                        <a:avLst/>
                      </a:prstGeom>
                      <a:noFill/>
                      <a:extLst/>
                    </p:spPr>
                  </p:pic>
                </p:oleObj>
              </mc:Fallback>
            </mc:AlternateContent>
          </a:graphicData>
        </a:graphic>
      </p:graphicFrame>
    </p:spTree>
    <p:extLst>
      <p:ext uri="{BB962C8B-B14F-4D97-AF65-F5344CB8AC3E}">
        <p14:creationId xmlns:p14="http://schemas.microsoft.com/office/powerpoint/2010/main" val="306173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6357">
                                            <p:txEl>
                                              <p:pRg st="0" end="0"/>
                                            </p:txEl>
                                          </p:spTgt>
                                        </p:tgtEl>
                                        <p:attrNameLst>
                                          <p:attrName>style.visibility</p:attrName>
                                        </p:attrNameLst>
                                      </p:cBhvr>
                                      <p:to>
                                        <p:strVal val="visible"/>
                                      </p:to>
                                    </p:set>
                                    <p:animEffect transition="in" filter="blinds(horizontal)">
                                      <p:cBhvr>
                                        <p:cTn id="7" dur="500"/>
                                        <p:tgtEl>
                                          <p:spTgt spid="3563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6357">
                                            <p:txEl>
                                              <p:pRg st="1" end="1"/>
                                            </p:txEl>
                                          </p:spTgt>
                                        </p:tgtEl>
                                        <p:attrNameLst>
                                          <p:attrName>style.visibility</p:attrName>
                                        </p:attrNameLst>
                                      </p:cBhvr>
                                      <p:to>
                                        <p:strVal val="visible"/>
                                      </p:to>
                                    </p:set>
                                    <p:animEffect transition="in" filter="blinds(horizontal)">
                                      <p:cBhvr>
                                        <p:cTn id="12" dur="500"/>
                                        <p:tgtEl>
                                          <p:spTgt spid="35635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6357">
                                            <p:txEl>
                                              <p:pRg st="2" end="2"/>
                                            </p:txEl>
                                          </p:spTgt>
                                        </p:tgtEl>
                                        <p:attrNameLst>
                                          <p:attrName>style.visibility</p:attrName>
                                        </p:attrNameLst>
                                      </p:cBhvr>
                                      <p:to>
                                        <p:strVal val="visible"/>
                                      </p:to>
                                    </p:set>
                                    <p:animEffect transition="in" filter="blinds(horizontal)">
                                      <p:cBhvr>
                                        <p:cTn id="15" dur="500"/>
                                        <p:tgtEl>
                                          <p:spTgt spid="3563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03603FBE-E909-434A-BB1B-690EB7CF5BFC}" type="slidenum">
              <a:rPr lang="en-US" altLang="x-none" sz="1400"/>
              <a:pPr/>
              <a:t>28</a:t>
            </a:fld>
            <a:endParaRPr lang="en-US" altLang="x-none" sz="1400"/>
          </a:p>
        </p:txBody>
      </p:sp>
      <p:sp>
        <p:nvSpPr>
          <p:cNvPr id="55298" name="Rectangle 2"/>
          <p:cNvSpPr>
            <a:spLocks noGrp="1" noChangeArrowheads="1"/>
          </p:cNvSpPr>
          <p:nvPr>
            <p:ph type="title"/>
          </p:nvPr>
        </p:nvSpPr>
        <p:spPr>
          <a:xfrm>
            <a:off x="762000" y="228600"/>
            <a:ext cx="7772400" cy="776288"/>
          </a:xfrm>
        </p:spPr>
        <p:txBody>
          <a:bodyPr/>
          <a:lstStyle/>
          <a:p>
            <a:r>
              <a:rPr lang="en-US" altLang="x-none">
                <a:ea typeface="ＭＳ Ｐゴシック" charset="-128"/>
              </a:rPr>
              <a:t>TCP Congestion Control: Summary</a:t>
            </a:r>
          </a:p>
        </p:txBody>
      </p:sp>
      <p:sp>
        <p:nvSpPr>
          <p:cNvPr id="55299" name="Rectangle 3"/>
          <p:cNvSpPr>
            <a:spLocks noGrp="1" noChangeArrowheads="1"/>
          </p:cNvSpPr>
          <p:nvPr>
            <p:ph type="body" idx="1"/>
          </p:nvPr>
        </p:nvSpPr>
        <p:spPr>
          <a:xfrm>
            <a:off x="228600" y="1238250"/>
            <a:ext cx="8763000" cy="5364163"/>
          </a:xfrm>
        </p:spPr>
        <p:txBody>
          <a:bodyPr/>
          <a:lstStyle/>
          <a:p>
            <a:pPr>
              <a:lnSpc>
                <a:spcPct val="90000"/>
              </a:lnSpc>
              <a:spcBef>
                <a:spcPct val="70000"/>
              </a:spcBef>
            </a:pPr>
            <a:r>
              <a:rPr lang="en-US" altLang="x-none" sz="1800" b="1" dirty="0">
                <a:ea typeface="ＭＳ Ｐゴシック" charset="-128"/>
              </a:rPr>
              <a:t>Initially</a:t>
            </a:r>
            <a:r>
              <a:rPr lang="en-US" altLang="x-none" sz="1800" dirty="0">
                <a:ea typeface="ＭＳ Ｐゴシック" charset="-128"/>
              </a:rPr>
              <a:t> </a:t>
            </a:r>
          </a:p>
          <a:p>
            <a:pPr lvl="1">
              <a:lnSpc>
                <a:spcPct val="90000"/>
              </a:lnSpc>
              <a:spcBef>
                <a:spcPct val="70000"/>
              </a:spcBef>
            </a:pPr>
            <a:r>
              <a:rPr lang="en-US" altLang="x-none" sz="1800" b="1" dirty="0">
                <a:latin typeface="Courier New" charset="0"/>
                <a:ea typeface="ＭＳ Ｐゴシック" charset="-128"/>
              </a:rPr>
              <a:t>Threshold</a:t>
            </a:r>
            <a:r>
              <a:rPr lang="en-US" altLang="x-none" sz="1800" dirty="0">
                <a:ea typeface="ＭＳ Ｐゴシック" charset="-128"/>
              </a:rPr>
              <a:t> is set to large value (65 Kbytes), has no effect  </a:t>
            </a:r>
          </a:p>
          <a:p>
            <a:pPr lvl="1">
              <a:lnSpc>
                <a:spcPct val="90000"/>
              </a:lnSpc>
              <a:spcBef>
                <a:spcPct val="70000"/>
              </a:spcBef>
            </a:pPr>
            <a:r>
              <a:rPr lang="en-US" altLang="x-none" sz="1800" b="1" dirty="0" err="1">
                <a:latin typeface="Courier New" charset="0"/>
                <a:ea typeface="ＭＳ Ｐゴシック" charset="-128"/>
              </a:rPr>
              <a:t>CongWin</a:t>
            </a:r>
            <a:r>
              <a:rPr lang="en-US" altLang="x-none" sz="1800" dirty="0">
                <a:ea typeface="ＭＳ Ｐゴシック" charset="-128"/>
              </a:rPr>
              <a:t> = 1 MSS </a:t>
            </a:r>
          </a:p>
          <a:p>
            <a:pPr>
              <a:lnSpc>
                <a:spcPct val="90000"/>
              </a:lnSpc>
              <a:spcBef>
                <a:spcPct val="70000"/>
              </a:spcBef>
            </a:pPr>
            <a:r>
              <a:rPr lang="en-US" altLang="x-none" sz="1800" b="1" dirty="0">
                <a:ea typeface="ＭＳ Ｐゴシック" charset="-128"/>
              </a:rPr>
              <a:t>Slow Start (SS): </a:t>
            </a:r>
            <a:r>
              <a:rPr lang="en-US" altLang="x-none" sz="1800" b="1" dirty="0" err="1">
                <a:latin typeface="Courier New" charset="0"/>
                <a:ea typeface="ＭＳ Ｐゴシック" charset="-128"/>
              </a:rPr>
              <a:t>CongWin</a:t>
            </a:r>
            <a:r>
              <a:rPr lang="en-US" altLang="x-none" sz="1800" dirty="0">
                <a:ea typeface="ＭＳ Ｐゴシック" charset="-128"/>
              </a:rPr>
              <a:t> grows exponentially </a:t>
            </a:r>
          </a:p>
          <a:p>
            <a:pPr lvl="1">
              <a:lnSpc>
                <a:spcPct val="90000"/>
              </a:lnSpc>
              <a:spcBef>
                <a:spcPct val="70000"/>
              </a:spcBef>
            </a:pPr>
            <a:r>
              <a:rPr lang="en-US" altLang="x-none" sz="1800" dirty="0">
                <a:ea typeface="ＭＳ Ｐゴシック" charset="-128"/>
              </a:rPr>
              <a:t>till </a:t>
            </a:r>
            <a:r>
              <a:rPr lang="en-US" altLang="x-none" sz="1800" dirty="0" smtClean="0">
                <a:ea typeface="ＭＳ Ｐゴシック" charset="-128"/>
              </a:rPr>
              <a:t>loss </a:t>
            </a:r>
            <a:r>
              <a:rPr lang="en-US" altLang="x-none" sz="1800" dirty="0">
                <a:ea typeface="ＭＳ Ｐゴシック" charset="-128"/>
              </a:rPr>
              <a:t>event occurs (timeout or 3 dup </a:t>
            </a:r>
            <a:r>
              <a:rPr lang="en-US" altLang="x-none" sz="1800" dirty="0" err="1" smtClean="0">
                <a:ea typeface="ＭＳ Ｐゴシック" charset="-128"/>
              </a:rPr>
              <a:t>ACks</a:t>
            </a:r>
            <a:r>
              <a:rPr lang="en-US" altLang="x-none" sz="1800" dirty="0" smtClean="0">
                <a:ea typeface="ＭＳ Ｐゴシック" charset="-128"/>
              </a:rPr>
              <a:t>) </a:t>
            </a:r>
            <a:r>
              <a:rPr lang="en-US" altLang="x-none" sz="1800" dirty="0">
                <a:ea typeface="ＭＳ Ｐゴシック" charset="-128"/>
              </a:rPr>
              <a:t>or reaches </a:t>
            </a:r>
            <a:r>
              <a:rPr lang="en-US" altLang="x-none" sz="1800" b="1" dirty="0">
                <a:latin typeface="Courier New" charset="0"/>
                <a:ea typeface="ＭＳ Ｐゴシック" charset="-128"/>
              </a:rPr>
              <a:t>Threshold</a:t>
            </a:r>
            <a:r>
              <a:rPr lang="en-US" altLang="x-none" sz="1800" dirty="0">
                <a:ea typeface="ＭＳ Ｐゴシック" charset="-128"/>
              </a:rPr>
              <a:t> </a:t>
            </a:r>
          </a:p>
          <a:p>
            <a:pPr>
              <a:lnSpc>
                <a:spcPct val="90000"/>
              </a:lnSpc>
              <a:spcBef>
                <a:spcPct val="70000"/>
              </a:spcBef>
            </a:pPr>
            <a:r>
              <a:rPr lang="en-US" altLang="x-none" sz="1800" b="1" dirty="0">
                <a:ea typeface="ＭＳ Ｐゴシック" charset="-128"/>
              </a:rPr>
              <a:t>Congestion Avoidance (CA): </a:t>
            </a:r>
            <a:r>
              <a:rPr lang="en-US" altLang="x-none" sz="1800" dirty="0">
                <a:ea typeface="ＭＳ Ｐゴシック" charset="-128"/>
              </a:rPr>
              <a:t> </a:t>
            </a:r>
            <a:r>
              <a:rPr lang="en-US" altLang="x-none" sz="1800" b="1" dirty="0" err="1">
                <a:latin typeface="Courier New" charset="0"/>
                <a:ea typeface="ＭＳ Ｐゴシック" charset="-128"/>
              </a:rPr>
              <a:t>CongWin</a:t>
            </a:r>
            <a:r>
              <a:rPr lang="en-US" altLang="x-none" sz="1800" dirty="0">
                <a:ea typeface="ＭＳ Ｐゴシック" charset="-128"/>
              </a:rPr>
              <a:t> grows linearly</a:t>
            </a:r>
          </a:p>
          <a:p>
            <a:pPr>
              <a:lnSpc>
                <a:spcPct val="90000"/>
              </a:lnSpc>
              <a:spcBef>
                <a:spcPct val="70000"/>
              </a:spcBef>
            </a:pPr>
            <a:r>
              <a:rPr lang="en-US" altLang="x-none" sz="1800" b="1" dirty="0">
                <a:ea typeface="ＭＳ Ｐゴシック" charset="-128"/>
              </a:rPr>
              <a:t>3 duplicate ACK occurs:</a:t>
            </a:r>
            <a:r>
              <a:rPr lang="en-US" altLang="x-none" sz="1800" dirty="0">
                <a:ea typeface="ＭＳ Ｐゴシック" charset="-128"/>
              </a:rPr>
              <a:t>  </a:t>
            </a:r>
          </a:p>
          <a:p>
            <a:pPr lvl="1">
              <a:lnSpc>
                <a:spcPct val="90000"/>
              </a:lnSpc>
              <a:spcBef>
                <a:spcPct val="70000"/>
              </a:spcBef>
            </a:pPr>
            <a:r>
              <a:rPr lang="en-US" altLang="x-none" sz="1800" b="1" dirty="0">
                <a:latin typeface="Courier New" charset="0"/>
                <a:ea typeface="ＭＳ Ｐゴシック" charset="-128"/>
              </a:rPr>
              <a:t>Threshold</a:t>
            </a:r>
            <a:r>
              <a:rPr lang="en-US" altLang="x-none" sz="1800" dirty="0">
                <a:ea typeface="ＭＳ Ｐゴシック" charset="-128"/>
              </a:rPr>
              <a:t> =  </a:t>
            </a:r>
            <a:r>
              <a:rPr lang="en-US" altLang="x-none" sz="1800" b="1" dirty="0" err="1" smtClean="0">
                <a:latin typeface="Courier New" charset="0"/>
                <a:ea typeface="ＭＳ Ｐゴシック" charset="-128"/>
              </a:rPr>
              <a:t>CongWin</a:t>
            </a:r>
            <a:r>
              <a:rPr lang="en-US" altLang="x-none" sz="1800" b="1" dirty="0" smtClean="0">
                <a:latin typeface="Courier New" charset="0"/>
                <a:ea typeface="ＭＳ Ｐゴシック" charset="-128"/>
              </a:rPr>
              <a:t>/2;CongWin</a:t>
            </a:r>
            <a:r>
              <a:rPr lang="en-US" altLang="x-none" sz="1800" dirty="0" smtClean="0">
                <a:ea typeface="ＭＳ Ｐゴシック" charset="-128"/>
              </a:rPr>
              <a:t> </a:t>
            </a:r>
            <a:r>
              <a:rPr lang="en-US" altLang="x-none" sz="1800" dirty="0">
                <a:ea typeface="ＭＳ Ｐゴシック" charset="-128"/>
              </a:rPr>
              <a:t>= </a:t>
            </a:r>
            <a:r>
              <a:rPr lang="en-US" altLang="x-none" sz="1800" b="1" dirty="0" smtClean="0">
                <a:latin typeface="Courier New" charset="0"/>
                <a:ea typeface="ＭＳ Ｐゴシック" charset="-128"/>
              </a:rPr>
              <a:t>Threshold +3 MSS; </a:t>
            </a:r>
            <a:r>
              <a:rPr lang="en-US" altLang="x-none" sz="1800" b="1" dirty="0" smtClean="0">
                <a:ea typeface="ＭＳ Ｐゴシック" charset="-128"/>
              </a:rPr>
              <a:t>CA</a:t>
            </a:r>
            <a:endParaRPr lang="en-US" altLang="x-none" sz="1800" b="1" dirty="0">
              <a:ea typeface="ＭＳ Ｐゴシック" charset="-128"/>
            </a:endParaRPr>
          </a:p>
          <a:p>
            <a:pPr>
              <a:lnSpc>
                <a:spcPct val="90000"/>
              </a:lnSpc>
              <a:spcBef>
                <a:spcPct val="70000"/>
              </a:spcBef>
            </a:pPr>
            <a:r>
              <a:rPr lang="en-US" altLang="x-none" sz="1800" b="1" dirty="0">
                <a:ea typeface="ＭＳ Ｐゴシック" charset="-128"/>
              </a:rPr>
              <a:t>Timeout occurs:</a:t>
            </a:r>
            <a:r>
              <a:rPr lang="en-US" altLang="x-none" sz="1800" dirty="0">
                <a:ea typeface="ＭＳ Ｐゴシック" charset="-128"/>
              </a:rPr>
              <a:t> </a:t>
            </a:r>
          </a:p>
          <a:p>
            <a:pPr lvl="1">
              <a:lnSpc>
                <a:spcPct val="90000"/>
              </a:lnSpc>
              <a:spcBef>
                <a:spcPct val="70000"/>
              </a:spcBef>
            </a:pPr>
            <a:r>
              <a:rPr lang="en-US" altLang="x-none" sz="1800" b="1" dirty="0">
                <a:latin typeface="Courier New" charset="0"/>
                <a:ea typeface="ＭＳ Ｐゴシック" charset="-128"/>
              </a:rPr>
              <a:t>Threshold</a:t>
            </a:r>
            <a:r>
              <a:rPr lang="en-US" altLang="x-none" sz="1800" dirty="0">
                <a:ea typeface="ＭＳ Ｐゴシック" charset="-128"/>
              </a:rPr>
              <a:t> =  </a:t>
            </a:r>
            <a:r>
              <a:rPr lang="en-US" altLang="x-none" sz="1800" b="1" dirty="0" err="1">
                <a:latin typeface="Courier New" charset="0"/>
                <a:ea typeface="ＭＳ Ｐゴシック" charset="-128"/>
              </a:rPr>
              <a:t>CongWin</a:t>
            </a:r>
            <a:r>
              <a:rPr lang="en-US" altLang="x-none" sz="1800" b="1" dirty="0">
                <a:latin typeface="Courier New" charset="0"/>
                <a:ea typeface="ＭＳ Ｐゴシック" charset="-128"/>
              </a:rPr>
              <a:t>/2; </a:t>
            </a:r>
            <a:r>
              <a:rPr lang="en-US" altLang="x-none" sz="1800" b="1" dirty="0" err="1">
                <a:latin typeface="Courier New" charset="0"/>
                <a:ea typeface="ＭＳ Ｐゴシック" charset="-128"/>
              </a:rPr>
              <a:t>CongWin</a:t>
            </a:r>
            <a:r>
              <a:rPr lang="en-US" altLang="x-none" sz="1800" dirty="0">
                <a:ea typeface="ＭＳ Ｐゴシック" charset="-128"/>
              </a:rPr>
              <a:t> = 1 MSS;  </a:t>
            </a:r>
            <a:r>
              <a:rPr lang="en-US" altLang="x-none" sz="1800" b="1" dirty="0">
                <a:ea typeface="ＭＳ Ｐゴシック" charset="-128"/>
              </a:rPr>
              <a:t>SS </a:t>
            </a:r>
            <a:r>
              <a:rPr lang="en-US" altLang="x-none" sz="1800" dirty="0">
                <a:ea typeface="ＭＳ Ｐゴシック" charset="-128"/>
              </a:rPr>
              <a:t>till </a:t>
            </a:r>
            <a:r>
              <a:rPr lang="en-US" altLang="x-none" sz="1800" b="1" dirty="0">
                <a:latin typeface="Courier New" charset="0"/>
                <a:ea typeface="ＭＳ Ｐゴシック" charset="-128"/>
              </a:rPr>
              <a:t>Threshold</a:t>
            </a:r>
            <a:r>
              <a:rPr lang="en-US" altLang="x-none" sz="1800" dirty="0">
                <a:ea typeface="ＭＳ Ｐゴシック" charset="-128"/>
              </a:rPr>
              <a:t> </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533400" y="0"/>
            <a:ext cx="7772400" cy="973138"/>
          </a:xfrm>
        </p:spPr>
        <p:txBody>
          <a:bodyPr/>
          <a:lstStyle/>
          <a:p>
            <a:r>
              <a:rPr lang="en-AU" altLang="x-none">
                <a:ea typeface="ＭＳ Ｐゴシック" charset="-128"/>
              </a:rPr>
              <a:t>TCP Throughput Analysis</a:t>
            </a:r>
          </a:p>
        </p:txBody>
      </p:sp>
      <p:sp>
        <p:nvSpPr>
          <p:cNvPr id="57346" name="Rectangle 3"/>
          <p:cNvSpPr>
            <a:spLocks noGrp="1" noChangeArrowheads="1"/>
          </p:cNvSpPr>
          <p:nvPr>
            <p:ph type="body" idx="1"/>
          </p:nvPr>
        </p:nvSpPr>
        <p:spPr>
          <a:xfrm>
            <a:off x="533400" y="1268413"/>
            <a:ext cx="8242300" cy="4979987"/>
          </a:xfrm>
        </p:spPr>
        <p:txBody>
          <a:bodyPr/>
          <a:lstStyle/>
          <a:p>
            <a:pPr>
              <a:lnSpc>
                <a:spcPct val="90000"/>
              </a:lnSpc>
            </a:pPr>
            <a:r>
              <a:rPr lang="en-US" altLang="x-none" dirty="0">
                <a:ea typeface="ＭＳ Ｐゴシック" charset="-128"/>
              </a:rPr>
              <a:t>Understand the fundamental relationship between</a:t>
            </a:r>
          </a:p>
          <a:p>
            <a:pPr lvl="1">
              <a:lnSpc>
                <a:spcPct val="90000"/>
              </a:lnSpc>
            </a:pPr>
            <a:r>
              <a:rPr lang="en-US" altLang="x-none" dirty="0">
                <a:ea typeface="ＭＳ Ｐゴシック" charset="-128"/>
              </a:rPr>
              <a:t>Packet loss probability,</a:t>
            </a:r>
          </a:p>
          <a:p>
            <a:pPr lvl="1">
              <a:lnSpc>
                <a:spcPct val="90000"/>
              </a:lnSpc>
            </a:pPr>
            <a:r>
              <a:rPr lang="en-US" altLang="x-none" dirty="0">
                <a:ea typeface="ＭＳ Ｐゴシック" charset="-128"/>
              </a:rPr>
              <a:t>RTT, and </a:t>
            </a:r>
          </a:p>
          <a:p>
            <a:pPr lvl="1">
              <a:lnSpc>
                <a:spcPct val="90000"/>
              </a:lnSpc>
            </a:pPr>
            <a:r>
              <a:rPr lang="en-US" altLang="x-none" dirty="0">
                <a:ea typeface="ＭＳ Ｐゴシック" charset="-128"/>
              </a:rPr>
              <a:t>TCP performance (throughput)</a:t>
            </a:r>
          </a:p>
          <a:p>
            <a:pPr lvl="1">
              <a:lnSpc>
                <a:spcPct val="90000"/>
              </a:lnSpc>
            </a:pPr>
            <a:endParaRPr lang="en-US" altLang="x-none" dirty="0">
              <a:ea typeface="ＭＳ Ｐゴシック" charset="-128"/>
            </a:endParaRPr>
          </a:p>
          <a:p>
            <a:pPr>
              <a:lnSpc>
                <a:spcPct val="90000"/>
              </a:lnSpc>
            </a:pPr>
            <a:r>
              <a:rPr lang="en-AU" altLang="x-none" dirty="0">
                <a:ea typeface="ＭＳ Ｐゴシック" charset="-128"/>
              </a:rPr>
              <a:t>We present </a:t>
            </a:r>
            <a:r>
              <a:rPr lang="en-AU" altLang="x-none" dirty="0">
                <a:solidFill>
                  <a:srgbClr val="FF0000"/>
                </a:solidFill>
                <a:ea typeface="ＭＳ Ｐゴシック" charset="-128"/>
              </a:rPr>
              <a:t>simple</a:t>
            </a:r>
            <a:r>
              <a:rPr lang="en-AU" altLang="x-none" dirty="0">
                <a:ea typeface="ＭＳ Ｐゴシック" charset="-128"/>
              </a:rPr>
              <a:t> model, with several </a:t>
            </a:r>
            <a:r>
              <a:rPr lang="en-AU" altLang="x-none" i="1" dirty="0">
                <a:ea typeface="ＭＳ Ｐゴシック" charset="-128"/>
              </a:rPr>
              <a:t>assumptions</a:t>
            </a:r>
          </a:p>
          <a:p>
            <a:pPr lvl="1">
              <a:lnSpc>
                <a:spcPct val="90000"/>
              </a:lnSpc>
            </a:pPr>
            <a:r>
              <a:rPr lang="en-AU" altLang="x-none" dirty="0">
                <a:ea typeface="ＭＳ Ｐゴシック" charset="-128"/>
              </a:rPr>
              <a:t>Yet it provides quite useful </a:t>
            </a:r>
            <a:r>
              <a:rPr lang="en-AU" altLang="x-none" dirty="0">
                <a:solidFill>
                  <a:srgbClr val="FF0000"/>
                </a:solidFill>
                <a:ea typeface="ＭＳ Ｐゴシック" charset="-128"/>
              </a:rPr>
              <a:t>insights</a:t>
            </a:r>
          </a:p>
          <a:p>
            <a:pPr lvl="1">
              <a:lnSpc>
                <a:spcPct val="90000"/>
              </a:lnSpc>
            </a:pPr>
            <a:endParaRPr lang="en-AU" altLang="x-none" dirty="0">
              <a:ea typeface="ＭＳ Ｐゴシック" charset="-128"/>
            </a:endParaRPr>
          </a:p>
        </p:txBody>
      </p:sp>
      <p:sp>
        <p:nvSpPr>
          <p:cNvPr id="573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E2C2B1D-EDA4-F345-94D8-E22F81AD9497}" type="slidenum">
              <a:rPr lang="en-US" altLang="x-none" sz="1400"/>
              <a:pPr/>
              <a:t>29</a:t>
            </a:fld>
            <a:endParaRPr lang="en-US" altLang="x-none" sz="140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F218EC81-3C23-5B49-8D62-3B46BA326C82}" type="slidenum">
              <a:rPr lang="en-US" altLang="x-none" sz="1400"/>
              <a:pPr/>
              <a:t>3</a:t>
            </a:fld>
            <a:endParaRPr lang="en-US" altLang="x-none" sz="1400"/>
          </a:p>
        </p:txBody>
      </p:sp>
      <p:sp>
        <p:nvSpPr>
          <p:cNvPr id="18434" name="Rectangle 2"/>
          <p:cNvSpPr>
            <a:spLocks noGrp="1" noChangeArrowheads="1"/>
          </p:cNvSpPr>
          <p:nvPr>
            <p:ph type="title"/>
          </p:nvPr>
        </p:nvSpPr>
        <p:spPr/>
        <p:txBody>
          <a:bodyPr/>
          <a:lstStyle/>
          <a:p>
            <a:r>
              <a:rPr lang="en-US" altLang="x-none">
                <a:ea typeface="ＭＳ Ｐゴシック" charset="-128"/>
              </a:rPr>
              <a:t>Reliable data transfer</a:t>
            </a:r>
            <a:endParaRPr lang="en-US" altLang="x-none" sz="3600">
              <a:ea typeface="ＭＳ Ｐゴシック" charset="-128"/>
            </a:endParaRPr>
          </a:p>
        </p:txBody>
      </p:sp>
      <p:sp>
        <p:nvSpPr>
          <p:cNvPr id="18435" name="Rectangle 3"/>
          <p:cNvSpPr>
            <a:spLocks noGrp="1" noChangeArrowheads="1"/>
          </p:cNvSpPr>
          <p:nvPr>
            <p:ph type="body" sz="half" idx="1"/>
          </p:nvPr>
        </p:nvSpPr>
        <p:spPr>
          <a:xfrm>
            <a:off x="457200" y="1243013"/>
            <a:ext cx="7658100" cy="928687"/>
          </a:xfrm>
        </p:spPr>
        <p:txBody>
          <a:bodyPr/>
          <a:lstStyle/>
          <a:p>
            <a:r>
              <a:rPr lang="en-US" altLang="x-none" sz="2000">
                <a:ea typeface="ＭＳ Ｐゴシック" charset="-128"/>
              </a:rPr>
              <a:t>important in application, transport, and link layers</a:t>
            </a:r>
          </a:p>
          <a:p>
            <a:r>
              <a:rPr lang="en-US" altLang="x-none" sz="2000">
                <a:ea typeface="ＭＳ Ｐゴシック" charset="-128"/>
              </a:rPr>
              <a:t>top-10 list of important networking topics!</a:t>
            </a:r>
          </a:p>
          <a:p>
            <a:endParaRPr lang="en-US" altLang="x-none" sz="2400">
              <a:ea typeface="ＭＳ Ｐゴシック" charset="-128"/>
            </a:endParaRPr>
          </a:p>
        </p:txBody>
      </p:sp>
      <p:sp>
        <p:nvSpPr>
          <p:cNvPr id="18436" name="Rectangle 4"/>
          <p:cNvSpPr>
            <a:spLocks noGrp="1" noChangeArrowheads="1"/>
          </p:cNvSpPr>
          <p:nvPr>
            <p:ph type="body" sz="half" idx="2"/>
          </p:nvPr>
        </p:nvSpPr>
        <p:spPr>
          <a:xfrm>
            <a:off x="533400" y="5595938"/>
            <a:ext cx="7772400" cy="488950"/>
          </a:xfrm>
        </p:spPr>
        <p:txBody>
          <a:bodyPr/>
          <a:lstStyle/>
          <a:p>
            <a:endParaRPr lang="en-US" altLang="x-none" sz="2000" dirty="0">
              <a:ea typeface="ＭＳ Ｐゴシック" charset="-128"/>
            </a:endParaRPr>
          </a:p>
        </p:txBody>
      </p:sp>
      <p:pic>
        <p:nvPicPr>
          <p:cNvPr id="18437" name="Picture 5" descr="rdt_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2114550"/>
            <a:ext cx="76231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30" name="Rectangle 6"/>
          <p:cNvSpPr>
            <a:spLocks noChangeArrowheads="1"/>
          </p:cNvSpPr>
          <p:nvPr/>
        </p:nvSpPr>
        <p:spPr bwMode="auto">
          <a:xfrm>
            <a:off x="3962400" y="3276600"/>
            <a:ext cx="4800600" cy="2209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10630"/>
                                        </p:tgtEl>
                                      </p:cBhvr>
                                    </p:animEffect>
                                    <p:set>
                                      <p:cBhvr>
                                        <p:cTn id="7" dur="1" fill="hold">
                                          <p:stCondLst>
                                            <p:cond delay="499"/>
                                          </p:stCondLst>
                                        </p:cTn>
                                        <p:tgtEl>
                                          <p:spTgt spid="4106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533400" y="0"/>
            <a:ext cx="7772400" cy="973138"/>
          </a:xfrm>
        </p:spPr>
        <p:txBody>
          <a:bodyPr/>
          <a:lstStyle/>
          <a:p>
            <a:r>
              <a:rPr lang="en-AU" altLang="x-none">
                <a:ea typeface="ＭＳ Ｐゴシック" charset="-128"/>
              </a:rPr>
              <a:t>TCP Throughput Analysis</a:t>
            </a:r>
          </a:p>
        </p:txBody>
      </p:sp>
      <p:sp>
        <p:nvSpPr>
          <p:cNvPr id="35843" name="Rectangle 3"/>
          <p:cNvSpPr>
            <a:spLocks noGrp="1" noChangeArrowheads="1"/>
          </p:cNvSpPr>
          <p:nvPr>
            <p:ph type="body" idx="1"/>
          </p:nvPr>
        </p:nvSpPr>
        <p:spPr>
          <a:xfrm>
            <a:off x="533400" y="1268413"/>
            <a:ext cx="8242300" cy="4979987"/>
          </a:xfrm>
        </p:spPr>
        <p:txBody>
          <a:bodyPr/>
          <a:lstStyle/>
          <a:p>
            <a:pPr>
              <a:lnSpc>
                <a:spcPct val="90000"/>
              </a:lnSpc>
            </a:pPr>
            <a:r>
              <a:rPr lang="en-AU" altLang="x-none" dirty="0">
                <a:ea typeface="ＭＳ Ｐゴシック" charset="-128"/>
              </a:rPr>
              <a:t>Any TCP model must capture</a:t>
            </a:r>
          </a:p>
          <a:p>
            <a:pPr lvl="1">
              <a:lnSpc>
                <a:spcPct val="90000"/>
              </a:lnSpc>
            </a:pPr>
            <a:r>
              <a:rPr lang="en-AU" altLang="x-none" dirty="0">
                <a:solidFill>
                  <a:srgbClr val="FF0000"/>
                </a:solidFill>
                <a:ea typeface="ＭＳ Ｐゴシック" charset="-128"/>
              </a:rPr>
              <a:t>Window Dynamics </a:t>
            </a:r>
            <a:r>
              <a:rPr lang="en-AU" altLang="x-none" dirty="0">
                <a:ea typeface="ＭＳ Ｐゴシック" charset="-128"/>
              </a:rPr>
              <a:t>(internal and deterministic)</a:t>
            </a:r>
          </a:p>
          <a:p>
            <a:pPr lvl="2">
              <a:lnSpc>
                <a:spcPct val="90000"/>
              </a:lnSpc>
            </a:pPr>
            <a:r>
              <a:rPr lang="en-US" altLang="x-none" sz="2000" dirty="0">
                <a:ea typeface="ＭＳ Ｐゴシック" charset="-128"/>
              </a:rPr>
              <a:t>Controlled internally by the TCP algorithm </a:t>
            </a:r>
          </a:p>
          <a:p>
            <a:pPr lvl="2">
              <a:lnSpc>
                <a:spcPct val="90000"/>
              </a:lnSpc>
            </a:pPr>
            <a:r>
              <a:rPr lang="en-US" altLang="x-none" sz="2000" dirty="0">
                <a:ea typeface="ＭＳ Ｐゴシック" charset="-128"/>
              </a:rPr>
              <a:t>Depends on the particular flavor of TCP </a:t>
            </a:r>
          </a:p>
          <a:p>
            <a:pPr lvl="2">
              <a:lnSpc>
                <a:spcPct val="90000"/>
              </a:lnSpc>
            </a:pPr>
            <a:r>
              <a:rPr lang="en-US" altLang="x-none" sz="2000" dirty="0">
                <a:ea typeface="ＭＳ Ｐゴシック" charset="-128"/>
              </a:rPr>
              <a:t>We assume TCP Reno (the most common)</a:t>
            </a:r>
          </a:p>
          <a:p>
            <a:pPr lvl="1">
              <a:lnSpc>
                <a:spcPct val="90000"/>
              </a:lnSpc>
            </a:pPr>
            <a:r>
              <a:rPr lang="en-AU" altLang="x-none" dirty="0">
                <a:solidFill>
                  <a:srgbClr val="FF0000"/>
                </a:solidFill>
                <a:ea typeface="ＭＳ Ｐゴシック" charset="-128"/>
              </a:rPr>
              <a:t>Packet Loss Process </a:t>
            </a:r>
            <a:r>
              <a:rPr lang="en-AU" altLang="x-none" dirty="0">
                <a:ea typeface="ＭＳ Ｐゴシック" charset="-128"/>
              </a:rPr>
              <a:t>(external and uncertain)</a:t>
            </a:r>
          </a:p>
          <a:p>
            <a:pPr lvl="2">
              <a:lnSpc>
                <a:spcPct val="90000"/>
              </a:lnSpc>
            </a:pPr>
            <a:r>
              <a:rPr lang="en-US" altLang="x-none" sz="2000" dirty="0">
                <a:ea typeface="ＭＳ Ｐゴシック" charset="-128"/>
              </a:rPr>
              <a:t>Models aggregate network conditions across all nodes on the TCP connection path</a:t>
            </a:r>
          </a:p>
          <a:p>
            <a:pPr lvl="2">
              <a:lnSpc>
                <a:spcPct val="90000"/>
              </a:lnSpc>
            </a:pPr>
            <a:r>
              <a:rPr lang="en-US" altLang="x-none" sz="2000" dirty="0">
                <a:ea typeface="ＭＳ Ｐゴシック" charset="-128"/>
              </a:rPr>
              <a:t>Typically modeled as </a:t>
            </a:r>
            <a:r>
              <a:rPr lang="en-US" altLang="x-none" sz="2000" i="1" dirty="0">
                <a:ea typeface="ＭＳ Ｐゴシック" charset="-128"/>
              </a:rPr>
              <a:t>Stochastic Process </a:t>
            </a:r>
            <a:r>
              <a:rPr lang="en-US" altLang="x-none" sz="2000" dirty="0">
                <a:ea typeface="ＭＳ Ｐゴシック" charset="-128"/>
              </a:rPr>
              <a:t>with probability </a:t>
            </a:r>
            <a:r>
              <a:rPr lang="en-US" altLang="x-none" sz="2000" i="1" dirty="0">
                <a:ea typeface="ＭＳ Ｐゴシック" charset="-128"/>
              </a:rPr>
              <a:t>p</a:t>
            </a:r>
            <a:r>
              <a:rPr lang="en-US" altLang="x-none" sz="2000" dirty="0">
                <a:ea typeface="ＭＳ Ｐゴシック" charset="-128"/>
              </a:rPr>
              <a:t> that a packet loss occurs</a:t>
            </a:r>
          </a:p>
          <a:p>
            <a:pPr lvl="2">
              <a:lnSpc>
                <a:spcPct val="90000"/>
              </a:lnSpc>
            </a:pPr>
            <a:r>
              <a:rPr lang="en-US" altLang="x-none" sz="2000" dirty="0">
                <a:ea typeface="ＭＳ Ｐゴシック" charset="-128"/>
              </a:rPr>
              <a:t>TCP responds by reducing the window size</a:t>
            </a:r>
          </a:p>
          <a:p>
            <a:pPr>
              <a:lnSpc>
                <a:spcPct val="90000"/>
              </a:lnSpc>
            </a:pPr>
            <a:r>
              <a:rPr lang="en-US" altLang="x-none" dirty="0">
                <a:ea typeface="ＭＳ Ｐゴシック" charset="-128"/>
              </a:rPr>
              <a:t>We usually analyze the steady state</a:t>
            </a:r>
          </a:p>
          <a:p>
            <a:pPr lvl="1">
              <a:lnSpc>
                <a:spcPct val="90000"/>
              </a:lnSpc>
            </a:pPr>
            <a:r>
              <a:rPr lang="en-US" altLang="x-none" dirty="0">
                <a:ea typeface="ＭＳ Ｐゴシック" charset="-128"/>
              </a:rPr>
              <a:t>Ignore the slow start phase (transient)</a:t>
            </a:r>
          </a:p>
          <a:p>
            <a:pPr lvl="1">
              <a:lnSpc>
                <a:spcPct val="90000"/>
              </a:lnSpc>
            </a:pPr>
            <a:r>
              <a:rPr lang="en-US" altLang="x-none" dirty="0">
                <a:ea typeface="ＭＳ Ｐゴシック" charset="-128"/>
              </a:rPr>
              <a:t>Although many connections finish within slow start, because they send only a few kilobytes</a:t>
            </a:r>
          </a:p>
        </p:txBody>
      </p:sp>
      <p:sp>
        <p:nvSpPr>
          <p:cNvPr id="593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0D55684-DE15-8B4B-84FE-6D870D39E0A2}" type="slidenum">
              <a:rPr lang="en-US" altLang="x-none" sz="1400"/>
              <a:pPr/>
              <a:t>30</a:t>
            </a:fld>
            <a:endParaRPr lang="en-US" altLang="x-none" sz="14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3">
                                            <p:txEl>
                                              <p:pRg st="9" end="9"/>
                                            </p:txEl>
                                          </p:spTgt>
                                        </p:tgtEl>
                                        <p:attrNameLst>
                                          <p:attrName>style.visibility</p:attrName>
                                        </p:attrNameLst>
                                      </p:cBhvr>
                                      <p:to>
                                        <p:strVal val="visible"/>
                                      </p:to>
                                    </p:set>
                                    <p:animEffect transition="in" filter="blinds(horizontal)">
                                      <p:cBhvr>
                                        <p:cTn id="17" dur="500"/>
                                        <p:tgtEl>
                                          <p:spTgt spid="35843">
                                            <p:txEl>
                                              <p:pRg st="9" end="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5843">
                                            <p:txEl>
                                              <p:pRg st="10" end="10"/>
                                            </p:txEl>
                                          </p:spTgt>
                                        </p:tgtEl>
                                        <p:attrNameLst>
                                          <p:attrName>style.visibility</p:attrName>
                                        </p:attrNameLst>
                                      </p:cBhvr>
                                      <p:to>
                                        <p:strVal val="visible"/>
                                      </p:to>
                                    </p:set>
                                    <p:animEffect transition="in" filter="blinds(horizontal)">
                                      <p:cBhvr>
                                        <p:cTn id="20" dur="500"/>
                                        <p:tgtEl>
                                          <p:spTgt spid="35843">
                                            <p:txEl>
                                              <p:pRg st="10" end="1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5843">
                                            <p:txEl>
                                              <p:pRg st="11" end="11"/>
                                            </p:txEl>
                                          </p:spTgt>
                                        </p:tgtEl>
                                        <p:attrNameLst>
                                          <p:attrName>style.visibility</p:attrName>
                                        </p:attrNameLst>
                                      </p:cBhvr>
                                      <p:to>
                                        <p:strVal val="visible"/>
                                      </p:to>
                                    </p:set>
                                    <p:animEffect transition="in" filter="blinds(horizontal)">
                                      <p:cBhvr>
                                        <p:cTn id="23" dur="500"/>
                                        <p:tgtEl>
                                          <p:spTgt spid="358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357188" y="163513"/>
            <a:ext cx="7772400" cy="739775"/>
          </a:xfrm>
        </p:spPr>
        <p:txBody>
          <a:bodyPr/>
          <a:lstStyle/>
          <a:p>
            <a:r>
              <a:rPr lang="en-AU" altLang="x-none">
                <a:ea typeface="ＭＳ Ｐゴシック" charset="-128"/>
              </a:rPr>
              <a:t>Simple (Periodic) Model</a:t>
            </a:r>
          </a:p>
        </p:txBody>
      </p:sp>
      <p:grpSp>
        <p:nvGrpSpPr>
          <p:cNvPr id="3" name="Group 2"/>
          <p:cNvGrpSpPr/>
          <p:nvPr/>
        </p:nvGrpSpPr>
        <p:grpSpPr>
          <a:xfrm>
            <a:off x="200025" y="1360488"/>
            <a:ext cx="3470275" cy="4438650"/>
            <a:chOff x="200025" y="1360488"/>
            <a:chExt cx="3470275" cy="4438650"/>
          </a:xfrm>
        </p:grpSpPr>
        <p:sp>
          <p:nvSpPr>
            <p:cNvPr id="63490" name="Freeform 5"/>
            <p:cNvSpPr>
              <a:spLocks/>
            </p:cNvSpPr>
            <p:nvPr/>
          </p:nvSpPr>
          <p:spPr bwMode="auto">
            <a:xfrm>
              <a:off x="884238" y="2273300"/>
              <a:ext cx="2697162" cy="3009900"/>
            </a:xfrm>
            <a:custGeom>
              <a:avLst/>
              <a:gdLst>
                <a:gd name="T0" fmla="*/ 0 w 1928"/>
                <a:gd name="T1" fmla="*/ 0 h 1360"/>
                <a:gd name="T2" fmla="*/ 0 w 1928"/>
                <a:gd name="T3" fmla="*/ 2147483647 h 1360"/>
                <a:gd name="T4" fmla="*/ 2147483647 w 1928"/>
                <a:gd name="T5" fmla="*/ 2147483647 h 1360"/>
                <a:gd name="T6" fmla="*/ 0 60000 65536"/>
                <a:gd name="T7" fmla="*/ 0 60000 65536"/>
                <a:gd name="T8" fmla="*/ 0 60000 65536"/>
                <a:gd name="T9" fmla="*/ 0 w 1928"/>
                <a:gd name="T10" fmla="*/ 0 h 1360"/>
                <a:gd name="T11" fmla="*/ 1928 w 1928"/>
                <a:gd name="T12" fmla="*/ 1360 h 1360"/>
              </a:gdLst>
              <a:ahLst/>
              <a:cxnLst>
                <a:cxn ang="T6">
                  <a:pos x="T0" y="T1"/>
                </a:cxn>
                <a:cxn ang="T7">
                  <a:pos x="T2" y="T3"/>
                </a:cxn>
                <a:cxn ang="T8">
                  <a:pos x="T4" y="T5"/>
                </a:cxn>
              </a:cxnLst>
              <a:rect l="T9" t="T10" r="T11" b="T12"/>
              <a:pathLst>
                <a:path w="1928" h="1360">
                  <a:moveTo>
                    <a:pt x="0" y="0"/>
                  </a:moveTo>
                  <a:lnTo>
                    <a:pt x="0" y="1360"/>
                  </a:lnTo>
                  <a:lnTo>
                    <a:pt x="1928" y="136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491" name="Line 6"/>
            <p:cNvSpPr>
              <a:spLocks noChangeShapeType="1"/>
            </p:cNvSpPr>
            <p:nvPr/>
          </p:nvSpPr>
          <p:spPr bwMode="auto">
            <a:xfrm flipH="1">
              <a:off x="760413" y="3886200"/>
              <a:ext cx="123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492" name="Line 7"/>
            <p:cNvSpPr>
              <a:spLocks noChangeShapeType="1"/>
            </p:cNvSpPr>
            <p:nvPr/>
          </p:nvSpPr>
          <p:spPr bwMode="auto">
            <a:xfrm flipH="1">
              <a:off x="760413" y="2311400"/>
              <a:ext cx="123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493" name="Freeform 8"/>
            <p:cNvSpPr>
              <a:spLocks/>
            </p:cNvSpPr>
            <p:nvPr/>
          </p:nvSpPr>
          <p:spPr bwMode="auto">
            <a:xfrm>
              <a:off x="884238" y="2324100"/>
              <a:ext cx="1387475" cy="1574800"/>
            </a:xfrm>
            <a:custGeom>
              <a:avLst/>
              <a:gdLst>
                <a:gd name="T0" fmla="*/ 0 w 992"/>
                <a:gd name="T1" fmla="*/ 2147483647 h 992"/>
                <a:gd name="T2" fmla="*/ 2147483647 w 992"/>
                <a:gd name="T3" fmla="*/ 0 h 992"/>
                <a:gd name="T4" fmla="*/ 2147483647 w 992"/>
                <a:gd name="T5" fmla="*/ 2147483647 h 992"/>
                <a:gd name="T6" fmla="*/ 0 60000 65536"/>
                <a:gd name="T7" fmla="*/ 0 60000 65536"/>
                <a:gd name="T8" fmla="*/ 0 60000 65536"/>
                <a:gd name="T9" fmla="*/ 0 w 992"/>
                <a:gd name="T10" fmla="*/ 0 h 992"/>
                <a:gd name="T11" fmla="*/ 992 w 992"/>
                <a:gd name="T12" fmla="*/ 992 h 992"/>
              </a:gdLst>
              <a:ahLst/>
              <a:cxnLst>
                <a:cxn ang="T6">
                  <a:pos x="T0" y="T1"/>
                </a:cxn>
                <a:cxn ang="T7">
                  <a:pos x="T2" y="T3"/>
                </a:cxn>
                <a:cxn ang="T8">
                  <a:pos x="T4" y="T5"/>
                </a:cxn>
              </a:cxnLst>
              <a:rect l="T9" t="T10" r="T11" b="T12"/>
              <a:pathLst>
                <a:path w="992" h="992">
                  <a:moveTo>
                    <a:pt x="0" y="992"/>
                  </a:moveTo>
                  <a:lnTo>
                    <a:pt x="992" y="0"/>
                  </a:lnTo>
                  <a:lnTo>
                    <a:pt x="992" y="968"/>
                  </a:lnTo>
                </a:path>
              </a:pathLst>
            </a:cu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494" name="Freeform 9"/>
            <p:cNvSpPr>
              <a:spLocks/>
            </p:cNvSpPr>
            <p:nvPr/>
          </p:nvSpPr>
          <p:spPr bwMode="auto">
            <a:xfrm>
              <a:off x="2282825" y="2273300"/>
              <a:ext cx="1387475" cy="1574800"/>
            </a:xfrm>
            <a:custGeom>
              <a:avLst/>
              <a:gdLst>
                <a:gd name="T0" fmla="*/ 0 w 992"/>
                <a:gd name="T1" fmla="*/ 2147483647 h 992"/>
                <a:gd name="T2" fmla="*/ 2147483647 w 992"/>
                <a:gd name="T3" fmla="*/ 0 h 992"/>
                <a:gd name="T4" fmla="*/ 2147483647 w 992"/>
                <a:gd name="T5" fmla="*/ 2147483647 h 992"/>
                <a:gd name="T6" fmla="*/ 0 60000 65536"/>
                <a:gd name="T7" fmla="*/ 0 60000 65536"/>
                <a:gd name="T8" fmla="*/ 0 60000 65536"/>
                <a:gd name="T9" fmla="*/ 0 w 992"/>
                <a:gd name="T10" fmla="*/ 0 h 992"/>
                <a:gd name="T11" fmla="*/ 992 w 992"/>
                <a:gd name="T12" fmla="*/ 992 h 992"/>
              </a:gdLst>
              <a:ahLst/>
              <a:cxnLst>
                <a:cxn ang="T6">
                  <a:pos x="T0" y="T1"/>
                </a:cxn>
                <a:cxn ang="T7">
                  <a:pos x="T2" y="T3"/>
                </a:cxn>
                <a:cxn ang="T8">
                  <a:pos x="T4" y="T5"/>
                </a:cxn>
              </a:cxnLst>
              <a:rect l="T9" t="T10" r="T11" b="T12"/>
              <a:pathLst>
                <a:path w="992" h="992">
                  <a:moveTo>
                    <a:pt x="0" y="992"/>
                  </a:moveTo>
                  <a:lnTo>
                    <a:pt x="992" y="0"/>
                  </a:lnTo>
                  <a:lnTo>
                    <a:pt x="992" y="968"/>
                  </a:lnTo>
                </a:path>
              </a:pathLst>
            </a:custGeom>
            <a:noFill/>
            <a:ln w="28575">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3495" name="Text Box 10"/>
            <p:cNvSpPr txBox="1">
              <a:spLocks noChangeArrowheads="1"/>
            </p:cNvSpPr>
            <p:nvPr/>
          </p:nvSpPr>
          <p:spPr bwMode="auto">
            <a:xfrm>
              <a:off x="1393825" y="5462588"/>
              <a:ext cx="1258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ko-KR" sz="1600" b="1">
                  <a:latin typeface="Comic Sans MS" charset="0"/>
                  <a:ea typeface="굴림" charset="-127"/>
                </a:rPr>
                <a:t>time (RTT)</a:t>
              </a:r>
            </a:p>
          </p:txBody>
        </p:sp>
        <p:grpSp>
          <p:nvGrpSpPr>
            <p:cNvPr id="63496" name="Group 11"/>
            <p:cNvGrpSpPr>
              <a:grpSpLocks/>
            </p:cNvGrpSpPr>
            <p:nvPr/>
          </p:nvGrpSpPr>
          <p:grpSpPr bwMode="auto">
            <a:xfrm>
              <a:off x="950913" y="5229225"/>
              <a:ext cx="704850" cy="104775"/>
              <a:chOff x="672" y="3294"/>
              <a:chExt cx="504" cy="66"/>
            </a:xfrm>
          </p:grpSpPr>
          <p:grpSp>
            <p:nvGrpSpPr>
              <p:cNvPr id="63538" name="Group 12"/>
              <p:cNvGrpSpPr>
                <a:grpSpLocks/>
              </p:cNvGrpSpPr>
              <p:nvPr/>
            </p:nvGrpSpPr>
            <p:grpSpPr bwMode="auto">
              <a:xfrm>
                <a:off x="672" y="3296"/>
                <a:ext cx="140" cy="64"/>
                <a:chOff x="672" y="3296"/>
                <a:chExt cx="140" cy="64"/>
              </a:xfrm>
            </p:grpSpPr>
            <p:sp>
              <p:nvSpPr>
                <p:cNvPr id="63549" name="Line 13"/>
                <p:cNvSpPr>
                  <a:spLocks noChangeShapeType="1"/>
                </p:cNvSpPr>
                <p:nvPr/>
              </p:nvSpPr>
              <p:spPr bwMode="auto">
                <a:xfrm>
                  <a:off x="67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50" name="Line 14"/>
                <p:cNvSpPr>
                  <a:spLocks noChangeShapeType="1"/>
                </p:cNvSpPr>
                <p:nvPr/>
              </p:nvSpPr>
              <p:spPr bwMode="auto">
                <a:xfrm>
                  <a:off x="72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51" name="Line 15"/>
                <p:cNvSpPr>
                  <a:spLocks noChangeShapeType="1"/>
                </p:cNvSpPr>
                <p:nvPr/>
              </p:nvSpPr>
              <p:spPr bwMode="auto">
                <a:xfrm>
                  <a:off x="768"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52" name="Line 16"/>
                <p:cNvSpPr>
                  <a:spLocks noChangeShapeType="1"/>
                </p:cNvSpPr>
                <p:nvPr/>
              </p:nvSpPr>
              <p:spPr bwMode="auto">
                <a:xfrm>
                  <a:off x="81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3539" name="Group 17"/>
              <p:cNvGrpSpPr>
                <a:grpSpLocks/>
              </p:cNvGrpSpPr>
              <p:nvPr/>
            </p:nvGrpSpPr>
            <p:grpSpPr bwMode="auto">
              <a:xfrm>
                <a:off x="852" y="3294"/>
                <a:ext cx="140" cy="64"/>
                <a:chOff x="672" y="3296"/>
                <a:chExt cx="140" cy="64"/>
              </a:xfrm>
            </p:grpSpPr>
            <p:sp>
              <p:nvSpPr>
                <p:cNvPr id="63545" name="Line 18"/>
                <p:cNvSpPr>
                  <a:spLocks noChangeShapeType="1"/>
                </p:cNvSpPr>
                <p:nvPr/>
              </p:nvSpPr>
              <p:spPr bwMode="auto">
                <a:xfrm>
                  <a:off x="67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46" name="Line 19"/>
                <p:cNvSpPr>
                  <a:spLocks noChangeShapeType="1"/>
                </p:cNvSpPr>
                <p:nvPr/>
              </p:nvSpPr>
              <p:spPr bwMode="auto">
                <a:xfrm>
                  <a:off x="72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47" name="Line 20"/>
                <p:cNvSpPr>
                  <a:spLocks noChangeShapeType="1"/>
                </p:cNvSpPr>
                <p:nvPr/>
              </p:nvSpPr>
              <p:spPr bwMode="auto">
                <a:xfrm>
                  <a:off x="768"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48" name="Line 21"/>
                <p:cNvSpPr>
                  <a:spLocks noChangeShapeType="1"/>
                </p:cNvSpPr>
                <p:nvPr/>
              </p:nvSpPr>
              <p:spPr bwMode="auto">
                <a:xfrm>
                  <a:off x="81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3540" name="Group 22"/>
              <p:cNvGrpSpPr>
                <a:grpSpLocks/>
              </p:cNvGrpSpPr>
              <p:nvPr/>
            </p:nvGrpSpPr>
            <p:grpSpPr bwMode="auto">
              <a:xfrm>
                <a:off x="1036" y="3294"/>
                <a:ext cx="140" cy="64"/>
                <a:chOff x="672" y="3296"/>
                <a:chExt cx="140" cy="64"/>
              </a:xfrm>
            </p:grpSpPr>
            <p:sp>
              <p:nvSpPr>
                <p:cNvPr id="63541" name="Line 23"/>
                <p:cNvSpPr>
                  <a:spLocks noChangeShapeType="1"/>
                </p:cNvSpPr>
                <p:nvPr/>
              </p:nvSpPr>
              <p:spPr bwMode="auto">
                <a:xfrm>
                  <a:off x="67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42" name="Line 24"/>
                <p:cNvSpPr>
                  <a:spLocks noChangeShapeType="1"/>
                </p:cNvSpPr>
                <p:nvPr/>
              </p:nvSpPr>
              <p:spPr bwMode="auto">
                <a:xfrm>
                  <a:off x="72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43" name="Line 25"/>
                <p:cNvSpPr>
                  <a:spLocks noChangeShapeType="1"/>
                </p:cNvSpPr>
                <p:nvPr/>
              </p:nvSpPr>
              <p:spPr bwMode="auto">
                <a:xfrm>
                  <a:off x="768"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44" name="Line 26"/>
                <p:cNvSpPr>
                  <a:spLocks noChangeShapeType="1"/>
                </p:cNvSpPr>
                <p:nvPr/>
              </p:nvSpPr>
              <p:spPr bwMode="auto">
                <a:xfrm>
                  <a:off x="81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63497" name="Group 27"/>
            <p:cNvGrpSpPr>
              <a:grpSpLocks/>
            </p:cNvGrpSpPr>
            <p:nvPr/>
          </p:nvGrpSpPr>
          <p:grpSpPr bwMode="auto">
            <a:xfrm>
              <a:off x="1722438" y="5229225"/>
              <a:ext cx="704850" cy="104775"/>
              <a:chOff x="672" y="3294"/>
              <a:chExt cx="504" cy="66"/>
            </a:xfrm>
          </p:grpSpPr>
          <p:grpSp>
            <p:nvGrpSpPr>
              <p:cNvPr id="63523" name="Group 28"/>
              <p:cNvGrpSpPr>
                <a:grpSpLocks/>
              </p:cNvGrpSpPr>
              <p:nvPr/>
            </p:nvGrpSpPr>
            <p:grpSpPr bwMode="auto">
              <a:xfrm>
                <a:off x="672" y="3296"/>
                <a:ext cx="140" cy="64"/>
                <a:chOff x="672" y="3296"/>
                <a:chExt cx="140" cy="64"/>
              </a:xfrm>
            </p:grpSpPr>
            <p:sp>
              <p:nvSpPr>
                <p:cNvPr id="63534" name="Line 29"/>
                <p:cNvSpPr>
                  <a:spLocks noChangeShapeType="1"/>
                </p:cNvSpPr>
                <p:nvPr/>
              </p:nvSpPr>
              <p:spPr bwMode="auto">
                <a:xfrm>
                  <a:off x="67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35" name="Line 30"/>
                <p:cNvSpPr>
                  <a:spLocks noChangeShapeType="1"/>
                </p:cNvSpPr>
                <p:nvPr/>
              </p:nvSpPr>
              <p:spPr bwMode="auto">
                <a:xfrm>
                  <a:off x="72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36" name="Line 31"/>
                <p:cNvSpPr>
                  <a:spLocks noChangeShapeType="1"/>
                </p:cNvSpPr>
                <p:nvPr/>
              </p:nvSpPr>
              <p:spPr bwMode="auto">
                <a:xfrm>
                  <a:off x="768"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37" name="Line 32"/>
                <p:cNvSpPr>
                  <a:spLocks noChangeShapeType="1"/>
                </p:cNvSpPr>
                <p:nvPr/>
              </p:nvSpPr>
              <p:spPr bwMode="auto">
                <a:xfrm>
                  <a:off x="81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3524" name="Group 33"/>
              <p:cNvGrpSpPr>
                <a:grpSpLocks/>
              </p:cNvGrpSpPr>
              <p:nvPr/>
            </p:nvGrpSpPr>
            <p:grpSpPr bwMode="auto">
              <a:xfrm>
                <a:off x="852" y="3294"/>
                <a:ext cx="140" cy="64"/>
                <a:chOff x="672" y="3296"/>
                <a:chExt cx="140" cy="64"/>
              </a:xfrm>
            </p:grpSpPr>
            <p:sp>
              <p:nvSpPr>
                <p:cNvPr id="63530" name="Line 34"/>
                <p:cNvSpPr>
                  <a:spLocks noChangeShapeType="1"/>
                </p:cNvSpPr>
                <p:nvPr/>
              </p:nvSpPr>
              <p:spPr bwMode="auto">
                <a:xfrm>
                  <a:off x="67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31" name="Line 35"/>
                <p:cNvSpPr>
                  <a:spLocks noChangeShapeType="1"/>
                </p:cNvSpPr>
                <p:nvPr/>
              </p:nvSpPr>
              <p:spPr bwMode="auto">
                <a:xfrm>
                  <a:off x="72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32" name="Line 36"/>
                <p:cNvSpPr>
                  <a:spLocks noChangeShapeType="1"/>
                </p:cNvSpPr>
                <p:nvPr/>
              </p:nvSpPr>
              <p:spPr bwMode="auto">
                <a:xfrm>
                  <a:off x="768"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33" name="Line 37"/>
                <p:cNvSpPr>
                  <a:spLocks noChangeShapeType="1"/>
                </p:cNvSpPr>
                <p:nvPr/>
              </p:nvSpPr>
              <p:spPr bwMode="auto">
                <a:xfrm>
                  <a:off x="81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3525" name="Group 38"/>
              <p:cNvGrpSpPr>
                <a:grpSpLocks/>
              </p:cNvGrpSpPr>
              <p:nvPr/>
            </p:nvGrpSpPr>
            <p:grpSpPr bwMode="auto">
              <a:xfrm>
                <a:off x="1036" y="3294"/>
                <a:ext cx="140" cy="64"/>
                <a:chOff x="672" y="3296"/>
                <a:chExt cx="140" cy="64"/>
              </a:xfrm>
            </p:grpSpPr>
            <p:sp>
              <p:nvSpPr>
                <p:cNvPr id="63526" name="Line 39"/>
                <p:cNvSpPr>
                  <a:spLocks noChangeShapeType="1"/>
                </p:cNvSpPr>
                <p:nvPr/>
              </p:nvSpPr>
              <p:spPr bwMode="auto">
                <a:xfrm>
                  <a:off x="67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27" name="Line 40"/>
                <p:cNvSpPr>
                  <a:spLocks noChangeShapeType="1"/>
                </p:cNvSpPr>
                <p:nvPr/>
              </p:nvSpPr>
              <p:spPr bwMode="auto">
                <a:xfrm>
                  <a:off x="72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28" name="Line 41"/>
                <p:cNvSpPr>
                  <a:spLocks noChangeShapeType="1"/>
                </p:cNvSpPr>
                <p:nvPr/>
              </p:nvSpPr>
              <p:spPr bwMode="auto">
                <a:xfrm>
                  <a:off x="768"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29" name="Line 42"/>
                <p:cNvSpPr>
                  <a:spLocks noChangeShapeType="1"/>
                </p:cNvSpPr>
                <p:nvPr/>
              </p:nvSpPr>
              <p:spPr bwMode="auto">
                <a:xfrm>
                  <a:off x="81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63498" name="Group 43"/>
            <p:cNvGrpSpPr>
              <a:grpSpLocks/>
            </p:cNvGrpSpPr>
            <p:nvPr/>
          </p:nvGrpSpPr>
          <p:grpSpPr bwMode="auto">
            <a:xfrm>
              <a:off x="2506663" y="5229225"/>
              <a:ext cx="704850" cy="104775"/>
              <a:chOff x="672" y="3294"/>
              <a:chExt cx="504" cy="66"/>
            </a:xfrm>
          </p:grpSpPr>
          <p:grpSp>
            <p:nvGrpSpPr>
              <p:cNvPr id="63508" name="Group 44"/>
              <p:cNvGrpSpPr>
                <a:grpSpLocks/>
              </p:cNvGrpSpPr>
              <p:nvPr/>
            </p:nvGrpSpPr>
            <p:grpSpPr bwMode="auto">
              <a:xfrm>
                <a:off x="672" y="3296"/>
                <a:ext cx="140" cy="64"/>
                <a:chOff x="672" y="3296"/>
                <a:chExt cx="140" cy="64"/>
              </a:xfrm>
            </p:grpSpPr>
            <p:sp>
              <p:nvSpPr>
                <p:cNvPr id="63519" name="Line 45"/>
                <p:cNvSpPr>
                  <a:spLocks noChangeShapeType="1"/>
                </p:cNvSpPr>
                <p:nvPr/>
              </p:nvSpPr>
              <p:spPr bwMode="auto">
                <a:xfrm>
                  <a:off x="67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20" name="Line 46"/>
                <p:cNvSpPr>
                  <a:spLocks noChangeShapeType="1"/>
                </p:cNvSpPr>
                <p:nvPr/>
              </p:nvSpPr>
              <p:spPr bwMode="auto">
                <a:xfrm>
                  <a:off x="72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21" name="Line 47"/>
                <p:cNvSpPr>
                  <a:spLocks noChangeShapeType="1"/>
                </p:cNvSpPr>
                <p:nvPr/>
              </p:nvSpPr>
              <p:spPr bwMode="auto">
                <a:xfrm>
                  <a:off x="768"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22" name="Line 48"/>
                <p:cNvSpPr>
                  <a:spLocks noChangeShapeType="1"/>
                </p:cNvSpPr>
                <p:nvPr/>
              </p:nvSpPr>
              <p:spPr bwMode="auto">
                <a:xfrm>
                  <a:off x="81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3509" name="Group 49"/>
              <p:cNvGrpSpPr>
                <a:grpSpLocks/>
              </p:cNvGrpSpPr>
              <p:nvPr/>
            </p:nvGrpSpPr>
            <p:grpSpPr bwMode="auto">
              <a:xfrm>
                <a:off x="852" y="3294"/>
                <a:ext cx="140" cy="64"/>
                <a:chOff x="672" y="3296"/>
                <a:chExt cx="140" cy="64"/>
              </a:xfrm>
            </p:grpSpPr>
            <p:sp>
              <p:nvSpPr>
                <p:cNvPr id="63515" name="Line 50"/>
                <p:cNvSpPr>
                  <a:spLocks noChangeShapeType="1"/>
                </p:cNvSpPr>
                <p:nvPr/>
              </p:nvSpPr>
              <p:spPr bwMode="auto">
                <a:xfrm>
                  <a:off x="67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6" name="Line 51"/>
                <p:cNvSpPr>
                  <a:spLocks noChangeShapeType="1"/>
                </p:cNvSpPr>
                <p:nvPr/>
              </p:nvSpPr>
              <p:spPr bwMode="auto">
                <a:xfrm>
                  <a:off x="72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7" name="Line 52"/>
                <p:cNvSpPr>
                  <a:spLocks noChangeShapeType="1"/>
                </p:cNvSpPr>
                <p:nvPr/>
              </p:nvSpPr>
              <p:spPr bwMode="auto">
                <a:xfrm>
                  <a:off x="768"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8" name="Line 53"/>
                <p:cNvSpPr>
                  <a:spLocks noChangeShapeType="1"/>
                </p:cNvSpPr>
                <p:nvPr/>
              </p:nvSpPr>
              <p:spPr bwMode="auto">
                <a:xfrm>
                  <a:off x="81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3510" name="Group 54"/>
              <p:cNvGrpSpPr>
                <a:grpSpLocks/>
              </p:cNvGrpSpPr>
              <p:nvPr/>
            </p:nvGrpSpPr>
            <p:grpSpPr bwMode="auto">
              <a:xfrm>
                <a:off x="1036" y="3294"/>
                <a:ext cx="140" cy="64"/>
                <a:chOff x="672" y="3296"/>
                <a:chExt cx="140" cy="64"/>
              </a:xfrm>
            </p:grpSpPr>
            <p:sp>
              <p:nvSpPr>
                <p:cNvPr id="63511" name="Line 55"/>
                <p:cNvSpPr>
                  <a:spLocks noChangeShapeType="1"/>
                </p:cNvSpPr>
                <p:nvPr/>
              </p:nvSpPr>
              <p:spPr bwMode="auto">
                <a:xfrm>
                  <a:off x="67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2" name="Line 56"/>
                <p:cNvSpPr>
                  <a:spLocks noChangeShapeType="1"/>
                </p:cNvSpPr>
                <p:nvPr/>
              </p:nvSpPr>
              <p:spPr bwMode="auto">
                <a:xfrm>
                  <a:off x="72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3" name="Line 57"/>
                <p:cNvSpPr>
                  <a:spLocks noChangeShapeType="1"/>
                </p:cNvSpPr>
                <p:nvPr/>
              </p:nvSpPr>
              <p:spPr bwMode="auto">
                <a:xfrm>
                  <a:off x="768"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4" name="Line 58"/>
                <p:cNvSpPr>
                  <a:spLocks noChangeShapeType="1"/>
                </p:cNvSpPr>
                <p:nvPr/>
              </p:nvSpPr>
              <p:spPr bwMode="auto">
                <a:xfrm>
                  <a:off x="812" y="3296"/>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63499" name="Text Box 59"/>
            <p:cNvSpPr txBox="1">
              <a:spLocks noChangeArrowheads="1"/>
            </p:cNvSpPr>
            <p:nvPr/>
          </p:nvSpPr>
          <p:spPr bwMode="auto">
            <a:xfrm>
              <a:off x="200025" y="3735388"/>
              <a:ext cx="625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ko-KR" sz="1600" b="1" dirty="0" smtClean="0">
                  <a:latin typeface="Comic Sans MS" charset="0"/>
                  <a:ea typeface="굴림" charset="-127"/>
                </a:rPr>
                <a:t>W/2</a:t>
              </a:r>
              <a:endParaRPr lang="en-US" altLang="ko-KR" sz="1600" b="1" dirty="0">
                <a:latin typeface="Comic Sans MS" charset="0"/>
                <a:ea typeface="굴림" charset="-127"/>
              </a:endParaRPr>
            </a:p>
          </p:txBody>
        </p:sp>
        <p:sp>
          <p:nvSpPr>
            <p:cNvPr id="63500" name="Text Box 60"/>
            <p:cNvSpPr txBox="1">
              <a:spLocks noChangeArrowheads="1"/>
            </p:cNvSpPr>
            <p:nvPr/>
          </p:nvSpPr>
          <p:spPr bwMode="auto">
            <a:xfrm>
              <a:off x="436563" y="2160588"/>
              <a:ext cx="395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ko-KR" sz="1600" b="1" dirty="0" smtClean="0">
                  <a:latin typeface="Comic Sans MS" charset="0"/>
                  <a:ea typeface="굴림" charset="-127"/>
                </a:rPr>
                <a:t>W</a:t>
              </a:r>
              <a:endParaRPr lang="en-US" altLang="ko-KR" sz="1600" b="1" dirty="0">
                <a:latin typeface="Comic Sans MS" charset="0"/>
                <a:ea typeface="굴림" charset="-127"/>
              </a:endParaRPr>
            </a:p>
          </p:txBody>
        </p:sp>
        <p:sp>
          <p:nvSpPr>
            <p:cNvPr id="63501" name="Line 61"/>
            <p:cNvSpPr>
              <a:spLocks noChangeShapeType="1"/>
            </p:cNvSpPr>
            <p:nvPr/>
          </p:nvSpPr>
          <p:spPr bwMode="auto">
            <a:xfrm flipV="1">
              <a:off x="2273300" y="1651000"/>
              <a:ext cx="431800" cy="609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63502" name="Text Box 62"/>
            <p:cNvSpPr txBox="1">
              <a:spLocks noChangeArrowheads="1"/>
            </p:cNvSpPr>
            <p:nvPr/>
          </p:nvSpPr>
          <p:spPr bwMode="auto">
            <a:xfrm>
              <a:off x="2349500" y="1360488"/>
              <a:ext cx="1250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ko-KR" sz="1600" b="1">
                  <a:latin typeface="Comic Sans MS" charset="0"/>
                  <a:ea typeface="굴림" charset="-127"/>
                </a:rPr>
                <a:t>loss occurs</a:t>
              </a:r>
            </a:p>
          </p:txBody>
        </p:sp>
        <p:sp>
          <p:nvSpPr>
            <p:cNvPr id="63503" name="Line 63"/>
            <p:cNvSpPr>
              <a:spLocks noChangeShapeType="1"/>
            </p:cNvSpPr>
            <p:nvPr/>
          </p:nvSpPr>
          <p:spPr bwMode="auto">
            <a:xfrm>
              <a:off x="889000" y="4318000"/>
              <a:ext cx="2794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63504" name="Text Box 64"/>
            <p:cNvSpPr txBox="1">
              <a:spLocks noChangeArrowheads="1"/>
            </p:cNvSpPr>
            <p:nvPr/>
          </p:nvSpPr>
          <p:spPr bwMode="auto">
            <a:xfrm>
              <a:off x="1212850" y="4129088"/>
              <a:ext cx="784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ko-KR" sz="1600" b="1">
                  <a:latin typeface="Comic Sans MS" charset="0"/>
                  <a:ea typeface="굴림" charset="-127"/>
                </a:rPr>
                <a:t>period</a:t>
              </a:r>
            </a:p>
          </p:txBody>
        </p:sp>
        <p:sp>
          <p:nvSpPr>
            <p:cNvPr id="63505" name="Line 65"/>
            <p:cNvSpPr>
              <a:spLocks noChangeShapeType="1"/>
            </p:cNvSpPr>
            <p:nvPr/>
          </p:nvSpPr>
          <p:spPr bwMode="auto">
            <a:xfrm>
              <a:off x="1955800" y="4305300"/>
              <a:ext cx="279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63506" name="Rectangle 129"/>
          <p:cNvSpPr>
            <a:spLocks noChangeArrowheads="1"/>
          </p:cNvSpPr>
          <p:nvPr/>
        </p:nvSpPr>
        <p:spPr bwMode="auto">
          <a:xfrm>
            <a:off x="4343400" y="1271451"/>
            <a:ext cx="4470400" cy="419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20000"/>
              </a:spcBef>
              <a:buFont typeface="Wingdings" charset="2"/>
              <a:buChar char="§"/>
            </a:pPr>
            <a:r>
              <a:rPr lang="en-US" altLang="ko-KR" sz="2000" dirty="0">
                <a:latin typeface="Arial Rounded MT Bold" charset="0"/>
              </a:rPr>
              <a:t>Packet losses occur with constant probability p</a:t>
            </a:r>
          </a:p>
          <a:p>
            <a:pPr>
              <a:lnSpc>
                <a:spcPct val="90000"/>
              </a:lnSpc>
              <a:spcBef>
                <a:spcPct val="20000"/>
              </a:spcBef>
              <a:buFont typeface="Wingdings" charset="2"/>
              <a:buChar char="§"/>
            </a:pPr>
            <a:endParaRPr lang="en-US" altLang="ko-KR" sz="2000" dirty="0">
              <a:latin typeface="Arial Rounded MT Bold" charset="0"/>
            </a:endParaRPr>
          </a:p>
          <a:p>
            <a:pPr>
              <a:lnSpc>
                <a:spcPct val="90000"/>
              </a:lnSpc>
              <a:spcBef>
                <a:spcPct val="20000"/>
              </a:spcBef>
              <a:buFont typeface="Wingdings" charset="2"/>
              <a:buChar char="§"/>
            </a:pPr>
            <a:r>
              <a:rPr lang="en-US" altLang="ko-KR" sz="2000" dirty="0">
                <a:latin typeface="Arial Rounded MT Bold" charset="0"/>
              </a:rPr>
              <a:t>TCP window starts at W/2 grows to W, then halves, repeat forever </a:t>
            </a:r>
            <a:r>
              <a:rPr lang="en-US" altLang="ko-KR" sz="2000" dirty="0" smtClean="0">
                <a:latin typeface="Arial Rounded MT Bold" charset="0"/>
              </a:rPr>
              <a:t>… </a:t>
            </a:r>
            <a:r>
              <a:rPr lang="en-US" altLang="ko-KR" sz="2000" dirty="0" smtClean="0">
                <a:latin typeface="Arial Rounded MT Bold" charset="0"/>
                <a:sym typeface="Wingdings"/>
              </a:rPr>
              <a:t> </a:t>
            </a:r>
          </a:p>
          <a:p>
            <a:pPr>
              <a:lnSpc>
                <a:spcPct val="90000"/>
              </a:lnSpc>
              <a:spcBef>
                <a:spcPct val="20000"/>
              </a:spcBef>
              <a:buFont typeface="Wingdings" charset="2"/>
              <a:buChar char="§"/>
            </a:pPr>
            <a:endParaRPr lang="en-US" altLang="ko-KR" sz="2000" dirty="0" smtClean="0">
              <a:latin typeface="Arial Rounded MT Bold" charset="0"/>
              <a:sym typeface="Wingdings"/>
            </a:endParaRPr>
          </a:p>
          <a:p>
            <a:pPr>
              <a:lnSpc>
                <a:spcPct val="90000"/>
              </a:lnSpc>
              <a:spcBef>
                <a:spcPct val="20000"/>
              </a:spcBef>
              <a:buFont typeface="Wingdings" charset="2"/>
              <a:buChar char="§"/>
            </a:pPr>
            <a:r>
              <a:rPr lang="en-US" altLang="ko-KR" sz="2000" dirty="0" smtClean="0">
                <a:latin typeface="Arial Rounded MT Bold" charset="0"/>
                <a:sym typeface="Wingdings"/>
              </a:rPr>
              <a:t>TCP Throughput </a:t>
            </a:r>
            <a:r>
              <a:rPr lang="en-US" altLang="ko-KR" sz="2000" dirty="0">
                <a:latin typeface="Arial Rounded MT Bold" charset="0"/>
                <a:sym typeface="Wingdings"/>
              </a:rPr>
              <a:t>ranges between:</a:t>
            </a:r>
          </a:p>
          <a:p>
            <a:pPr lvl="1">
              <a:lnSpc>
                <a:spcPct val="90000"/>
              </a:lnSpc>
              <a:spcBef>
                <a:spcPct val="20000"/>
              </a:spcBef>
              <a:buFont typeface="Wingdings" charset="2"/>
              <a:buChar char="§"/>
            </a:pPr>
            <a:r>
              <a:rPr lang="en-US" altLang="ko-KR" sz="2000" dirty="0">
                <a:latin typeface="Arial Rounded MT Bold" charset="0"/>
                <a:sym typeface="Wingdings"/>
              </a:rPr>
              <a:t>Min: </a:t>
            </a:r>
            <a:r>
              <a:rPr lang="en-US" altLang="ko-KR" sz="2000" dirty="0" smtClean="0">
                <a:latin typeface="Arial Rounded MT Bold" charset="0"/>
                <a:sym typeface="Wingdings"/>
              </a:rPr>
              <a:t>MSS *(W/2</a:t>
            </a:r>
            <a:r>
              <a:rPr lang="en-US" altLang="ko-KR" sz="2000" dirty="0">
                <a:latin typeface="Arial Rounded MT Bold" charset="0"/>
                <a:sym typeface="Wingdings"/>
              </a:rPr>
              <a:t>) / RTT, and </a:t>
            </a:r>
          </a:p>
          <a:p>
            <a:pPr lvl="1">
              <a:lnSpc>
                <a:spcPct val="90000"/>
              </a:lnSpc>
              <a:spcBef>
                <a:spcPct val="20000"/>
              </a:spcBef>
              <a:buFont typeface="Wingdings" charset="2"/>
              <a:buChar char="§"/>
            </a:pPr>
            <a:r>
              <a:rPr lang="en-US" altLang="ko-KR" sz="2000" dirty="0">
                <a:latin typeface="Arial Rounded MT Bold" charset="0"/>
                <a:sym typeface="Wingdings"/>
              </a:rPr>
              <a:t>Max: </a:t>
            </a:r>
            <a:r>
              <a:rPr lang="en-US" altLang="ko-KR" sz="2000" dirty="0" smtClean="0">
                <a:latin typeface="Arial Rounded MT Bold" charset="0"/>
                <a:sym typeface="Wingdings"/>
              </a:rPr>
              <a:t>MSS* W </a:t>
            </a:r>
            <a:r>
              <a:rPr lang="en-US" altLang="ko-KR" sz="2000" dirty="0">
                <a:latin typeface="Arial Rounded MT Bold" charset="0"/>
                <a:sym typeface="Wingdings"/>
              </a:rPr>
              <a:t>/ </a:t>
            </a:r>
            <a:r>
              <a:rPr lang="en-US" altLang="ko-KR" sz="2000" dirty="0" smtClean="0">
                <a:latin typeface="Arial Rounded MT Bold" charset="0"/>
                <a:sym typeface="Wingdings"/>
              </a:rPr>
              <a:t>RTT    </a:t>
            </a:r>
            <a:endParaRPr lang="en-US" altLang="ko-KR" sz="2000" dirty="0">
              <a:latin typeface="Arial Rounded MT Bold" charset="0"/>
              <a:sym typeface="Wingdings"/>
            </a:endParaRPr>
          </a:p>
          <a:p>
            <a:pPr>
              <a:lnSpc>
                <a:spcPct val="90000"/>
              </a:lnSpc>
              <a:spcBef>
                <a:spcPct val="20000"/>
              </a:spcBef>
              <a:buFont typeface="Wingdings" charset="2"/>
              <a:buChar char="§"/>
            </a:pPr>
            <a:endParaRPr lang="en-US" altLang="ko-KR" sz="2000" dirty="0">
              <a:solidFill>
                <a:schemeClr val="accent2"/>
              </a:solidFill>
              <a:latin typeface="Arial" charset="0"/>
              <a:ea typeface="굴림" charset="-127"/>
            </a:endParaRPr>
          </a:p>
        </p:txBody>
      </p:sp>
      <p:sp>
        <p:nvSpPr>
          <p:cNvPr id="63507" name="Slide Number Placeholder 6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32DD0FE-EE82-5A41-BF4D-13AF95EE3A4B}" type="slidenum">
              <a:rPr lang="en-US" altLang="x-none" sz="1400"/>
              <a:pPr/>
              <a:t>31</a:t>
            </a:fld>
            <a:endParaRPr lang="en-US" altLang="x-none" sz="1400"/>
          </a:p>
        </p:txBody>
      </p:sp>
      <p:sp>
        <p:nvSpPr>
          <p:cNvPr id="2" name="Rectangle 1"/>
          <p:cNvSpPr/>
          <p:nvPr/>
        </p:nvSpPr>
        <p:spPr>
          <a:xfrm>
            <a:off x="1272571" y="5976068"/>
            <a:ext cx="7199223" cy="424732"/>
          </a:xfrm>
          <a:prstGeom prst="rect">
            <a:avLst/>
          </a:prstGeom>
          <a:solidFill>
            <a:srgbClr val="FFFF00"/>
          </a:solidFill>
          <a:ln>
            <a:solidFill>
              <a:schemeClr val="tx1"/>
            </a:solidFill>
          </a:ln>
        </p:spPr>
        <p:txBody>
          <a:bodyPr wrap="square">
            <a:spAutoFit/>
          </a:bodyPr>
          <a:lstStyle/>
          <a:p>
            <a:pPr>
              <a:lnSpc>
                <a:spcPct val="90000"/>
              </a:lnSpc>
              <a:spcBef>
                <a:spcPct val="20000"/>
              </a:spcBef>
            </a:pPr>
            <a:r>
              <a:rPr lang="en-US" altLang="ko-KR" b="1" dirty="0" err="1" smtClean="0">
                <a:solidFill>
                  <a:schemeClr val="accent2"/>
                </a:solidFill>
                <a:latin typeface="Arial" charset="0"/>
                <a:ea typeface="굴림" charset="-127"/>
                <a:sym typeface="Wingdings"/>
              </a:rPr>
              <a:t>Avg</a:t>
            </a:r>
            <a:r>
              <a:rPr lang="en-US" altLang="ko-KR" b="1" dirty="0" smtClean="0">
                <a:solidFill>
                  <a:schemeClr val="accent2"/>
                </a:solidFill>
                <a:latin typeface="Arial" charset="0"/>
                <a:ea typeface="굴림" charset="-127"/>
                <a:sym typeface="Wingdings"/>
              </a:rPr>
              <a:t> </a:t>
            </a:r>
            <a:r>
              <a:rPr lang="en-US" altLang="ko-KR" b="1" dirty="0">
                <a:solidFill>
                  <a:schemeClr val="accent2"/>
                </a:solidFill>
                <a:latin typeface="Arial" charset="0"/>
                <a:ea typeface="굴림" charset="-127"/>
                <a:sym typeface="Wingdings"/>
              </a:rPr>
              <a:t>throughput = </a:t>
            </a:r>
            <a:r>
              <a:rPr lang="en-US" altLang="ko-KR" b="1" dirty="0" smtClean="0">
                <a:solidFill>
                  <a:schemeClr val="accent2"/>
                </a:solidFill>
                <a:latin typeface="Arial" charset="0"/>
                <a:ea typeface="굴림" charset="-127"/>
                <a:sym typeface="Wingdings"/>
              </a:rPr>
              <a:t>MSS * (3/4 </a:t>
            </a:r>
            <a:r>
              <a:rPr lang="en-US" altLang="ko-KR" b="1" dirty="0">
                <a:solidFill>
                  <a:schemeClr val="accent2"/>
                </a:solidFill>
                <a:latin typeface="Arial" charset="0"/>
                <a:ea typeface="굴림" charset="-127"/>
                <a:sym typeface="Wingdings"/>
              </a:rPr>
              <a:t>W) / </a:t>
            </a:r>
            <a:r>
              <a:rPr lang="en-US" altLang="ko-KR" b="1" dirty="0" smtClean="0">
                <a:solidFill>
                  <a:schemeClr val="accent2"/>
                </a:solidFill>
                <a:latin typeface="Arial" charset="0"/>
                <a:ea typeface="굴림" charset="-127"/>
                <a:sym typeface="Wingdings"/>
              </a:rPr>
              <a:t>RTT       (1)</a:t>
            </a:r>
            <a:endParaRPr lang="en-US" altLang="ko-KR" b="1" dirty="0">
              <a:solidFill>
                <a:schemeClr val="accent2"/>
              </a:solidFill>
              <a:latin typeface="Arial" charset="0"/>
              <a:ea typeface="굴림" charset="-127"/>
              <a:sym typeface="Wingding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50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50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50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50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357188" y="163513"/>
            <a:ext cx="7772400" cy="739775"/>
          </a:xfrm>
        </p:spPr>
        <p:txBody>
          <a:bodyPr/>
          <a:lstStyle/>
          <a:p>
            <a:r>
              <a:rPr lang="en-AU" altLang="x-none">
                <a:ea typeface="ＭＳ Ｐゴシック" charset="-128"/>
              </a:rPr>
              <a:t>Simple (Periodic) Model</a:t>
            </a:r>
          </a:p>
        </p:txBody>
      </p:sp>
      <p:sp>
        <p:nvSpPr>
          <p:cNvPr id="63506" name="Rectangle 129"/>
          <p:cNvSpPr>
            <a:spLocks noChangeArrowheads="1"/>
          </p:cNvSpPr>
          <p:nvPr/>
        </p:nvSpPr>
        <p:spPr bwMode="auto">
          <a:xfrm>
            <a:off x="452983" y="3126378"/>
            <a:ext cx="8307841" cy="327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20000"/>
              </a:spcBef>
              <a:buFont typeface="Wingdings" charset="2"/>
              <a:buChar char="§"/>
            </a:pPr>
            <a:r>
              <a:rPr lang="en-US" altLang="ko-KR" dirty="0" smtClean="0">
                <a:latin typeface="Arial Rounded MT Bold" charset="0"/>
              </a:rPr>
              <a:t>Now, we want to relate W (max window size) with the packet loss rate in the network </a:t>
            </a:r>
            <a:r>
              <a:rPr lang="en-US" altLang="ko-KR" i="1" dirty="0" smtClean="0">
                <a:latin typeface="Arial Rounded MT Bold" charset="0"/>
              </a:rPr>
              <a:t>p</a:t>
            </a:r>
          </a:p>
          <a:p>
            <a:pPr lvl="1">
              <a:spcBef>
                <a:spcPct val="20000"/>
              </a:spcBef>
              <a:buFont typeface="Wingdings" charset="2"/>
              <a:buChar char="§"/>
            </a:pPr>
            <a:endParaRPr lang="en-US" altLang="ko-KR" i="1" dirty="0" smtClean="0">
              <a:latin typeface="Arial Rounded MT Bold" charset="0"/>
              <a:sym typeface="Wingdings"/>
            </a:endParaRPr>
          </a:p>
          <a:p>
            <a:pPr lvl="1">
              <a:spcBef>
                <a:spcPct val="20000"/>
              </a:spcBef>
              <a:buFont typeface="Wingdings" charset="2"/>
              <a:buChar char="§"/>
            </a:pPr>
            <a:r>
              <a:rPr lang="en-US" altLang="ko-KR" i="1" dirty="0" smtClean="0">
                <a:latin typeface="Arial Rounded MT Bold" charset="0"/>
                <a:sym typeface="Wingdings"/>
              </a:rPr>
              <a:t>So that we have the TCP throughput as function of RTT and loss rate (both are external  network parameters)</a:t>
            </a:r>
          </a:p>
          <a:p>
            <a:pPr>
              <a:lnSpc>
                <a:spcPct val="90000"/>
              </a:lnSpc>
              <a:spcBef>
                <a:spcPct val="20000"/>
              </a:spcBef>
              <a:buFont typeface="Wingdings" charset="2"/>
              <a:buChar char="§"/>
            </a:pPr>
            <a:endParaRPr lang="en-US" altLang="ko-KR" dirty="0">
              <a:solidFill>
                <a:schemeClr val="accent2"/>
              </a:solidFill>
              <a:latin typeface="Arial" charset="0"/>
              <a:ea typeface="굴림" charset="-127"/>
            </a:endParaRPr>
          </a:p>
        </p:txBody>
      </p:sp>
      <p:sp>
        <p:nvSpPr>
          <p:cNvPr id="63507" name="Slide Number Placeholder 6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32DD0FE-EE82-5A41-BF4D-13AF95EE3A4B}" type="slidenum">
              <a:rPr lang="en-US" altLang="x-none" sz="1400"/>
              <a:pPr/>
              <a:t>32</a:t>
            </a:fld>
            <a:endParaRPr lang="en-US" altLang="x-none" sz="1400"/>
          </a:p>
        </p:txBody>
      </p:sp>
      <p:sp>
        <p:nvSpPr>
          <p:cNvPr id="2" name="Rectangle 1"/>
          <p:cNvSpPr/>
          <p:nvPr/>
        </p:nvSpPr>
        <p:spPr>
          <a:xfrm>
            <a:off x="1070044" y="1651060"/>
            <a:ext cx="6591854" cy="424732"/>
          </a:xfrm>
          <a:prstGeom prst="rect">
            <a:avLst/>
          </a:prstGeom>
          <a:solidFill>
            <a:srgbClr val="FFFF00"/>
          </a:solidFill>
          <a:ln>
            <a:solidFill>
              <a:schemeClr val="tx1"/>
            </a:solidFill>
          </a:ln>
        </p:spPr>
        <p:txBody>
          <a:bodyPr wrap="square">
            <a:spAutoFit/>
          </a:bodyPr>
          <a:lstStyle/>
          <a:p>
            <a:pPr>
              <a:lnSpc>
                <a:spcPct val="90000"/>
              </a:lnSpc>
              <a:spcBef>
                <a:spcPct val="20000"/>
              </a:spcBef>
            </a:pPr>
            <a:r>
              <a:rPr lang="en-US" altLang="ko-KR" b="1" dirty="0" err="1" smtClean="0">
                <a:solidFill>
                  <a:schemeClr val="accent2"/>
                </a:solidFill>
                <a:latin typeface="Arial" charset="0"/>
                <a:ea typeface="굴림" charset="-127"/>
                <a:sym typeface="Wingdings"/>
              </a:rPr>
              <a:t>Avg</a:t>
            </a:r>
            <a:r>
              <a:rPr lang="en-US" altLang="ko-KR" b="1" dirty="0" smtClean="0">
                <a:solidFill>
                  <a:schemeClr val="accent2"/>
                </a:solidFill>
                <a:latin typeface="Arial" charset="0"/>
                <a:ea typeface="굴림" charset="-127"/>
                <a:sym typeface="Wingdings"/>
              </a:rPr>
              <a:t> </a:t>
            </a:r>
            <a:r>
              <a:rPr lang="en-US" altLang="ko-KR" b="1" dirty="0">
                <a:solidFill>
                  <a:schemeClr val="accent2"/>
                </a:solidFill>
                <a:latin typeface="Arial" charset="0"/>
                <a:ea typeface="굴림" charset="-127"/>
                <a:sym typeface="Wingdings"/>
              </a:rPr>
              <a:t>throughput </a:t>
            </a:r>
            <a:r>
              <a:rPr lang="en-US" altLang="ko-KR" b="1" dirty="0" smtClean="0">
                <a:solidFill>
                  <a:schemeClr val="accent2"/>
                </a:solidFill>
                <a:latin typeface="Arial" charset="0"/>
                <a:ea typeface="굴림" charset="-127"/>
                <a:sym typeface="Wingdings"/>
              </a:rPr>
              <a:t>= MSS * </a:t>
            </a:r>
            <a:r>
              <a:rPr lang="en-US" altLang="ko-KR" b="1" dirty="0">
                <a:solidFill>
                  <a:schemeClr val="accent2"/>
                </a:solidFill>
                <a:latin typeface="Arial" charset="0"/>
                <a:ea typeface="굴림" charset="-127"/>
                <a:sym typeface="Wingdings"/>
              </a:rPr>
              <a:t>(3/4 W) / </a:t>
            </a:r>
            <a:r>
              <a:rPr lang="en-US" altLang="ko-KR" b="1" dirty="0" smtClean="0">
                <a:solidFill>
                  <a:schemeClr val="accent2"/>
                </a:solidFill>
                <a:latin typeface="Arial" charset="0"/>
                <a:ea typeface="굴림" charset="-127"/>
                <a:sym typeface="Wingdings"/>
              </a:rPr>
              <a:t>RTT     (1)</a:t>
            </a:r>
            <a:endParaRPr lang="en-US" altLang="ko-KR" b="1" dirty="0">
              <a:solidFill>
                <a:schemeClr val="accent2"/>
              </a:solidFill>
              <a:latin typeface="Arial" charset="0"/>
              <a:ea typeface="굴림" charset="-127"/>
              <a:sym typeface="Wingdings"/>
            </a:endParaRPr>
          </a:p>
        </p:txBody>
      </p:sp>
    </p:spTree>
    <p:extLst>
      <p:ext uri="{BB962C8B-B14F-4D97-AF65-F5344CB8AC3E}">
        <p14:creationId xmlns:p14="http://schemas.microsoft.com/office/powerpoint/2010/main" val="19734361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7" name="Group 5"/>
          <p:cNvGrpSpPr>
            <a:grpSpLocks/>
          </p:cNvGrpSpPr>
          <p:nvPr/>
        </p:nvGrpSpPr>
        <p:grpSpPr bwMode="auto">
          <a:xfrm>
            <a:off x="849313" y="1085850"/>
            <a:ext cx="6705600" cy="2992438"/>
            <a:chOff x="0" y="432"/>
            <a:chExt cx="5760" cy="2650"/>
          </a:xfrm>
        </p:grpSpPr>
        <p:grpSp>
          <p:nvGrpSpPr>
            <p:cNvPr id="65574" name="Group 6"/>
            <p:cNvGrpSpPr>
              <a:grpSpLocks/>
            </p:cNvGrpSpPr>
            <p:nvPr/>
          </p:nvGrpSpPr>
          <p:grpSpPr bwMode="auto">
            <a:xfrm>
              <a:off x="0" y="432"/>
              <a:ext cx="5760" cy="2500"/>
              <a:chOff x="0" y="432"/>
              <a:chExt cx="5760" cy="2500"/>
            </a:xfrm>
          </p:grpSpPr>
          <p:pic>
            <p:nvPicPr>
              <p:cNvPr id="6557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2"/>
                <a:ext cx="5760" cy="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79" name="Rectangle 8"/>
              <p:cNvSpPr>
                <a:spLocks noChangeArrowheads="1"/>
              </p:cNvSpPr>
              <p:nvPr/>
            </p:nvSpPr>
            <p:spPr bwMode="auto">
              <a:xfrm>
                <a:off x="1392" y="1680"/>
                <a:ext cx="720" cy="72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65580" name="AutoShape 9"/>
              <p:cNvSpPr>
                <a:spLocks noChangeArrowheads="1"/>
              </p:cNvSpPr>
              <p:nvPr/>
            </p:nvSpPr>
            <p:spPr bwMode="auto">
              <a:xfrm rot="-5400000">
                <a:off x="1440" y="960"/>
                <a:ext cx="672" cy="672"/>
              </a:xfrm>
              <a:prstGeom prst="rtTriangl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grpSp>
        <p:sp>
          <p:nvSpPr>
            <p:cNvPr id="65575" name="Line 10"/>
            <p:cNvSpPr>
              <a:spLocks noChangeShapeType="1"/>
            </p:cNvSpPr>
            <p:nvPr/>
          </p:nvSpPr>
          <p:spPr bwMode="auto">
            <a:xfrm>
              <a:off x="1380" y="2903"/>
              <a:ext cx="17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65576" name="Text Box 11"/>
            <p:cNvSpPr txBox="1">
              <a:spLocks noChangeArrowheads="1"/>
            </p:cNvSpPr>
            <p:nvPr/>
          </p:nvSpPr>
          <p:spPr bwMode="auto">
            <a:xfrm>
              <a:off x="1646" y="2784"/>
              <a:ext cx="27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ko-KR" sz="1600">
                  <a:latin typeface="Comic Sans MS" charset="0"/>
                  <a:ea typeface="굴림" charset="-127"/>
                </a:rPr>
                <a:t>T</a:t>
              </a:r>
            </a:p>
          </p:txBody>
        </p:sp>
        <p:sp>
          <p:nvSpPr>
            <p:cNvPr id="65577" name="Line 12"/>
            <p:cNvSpPr>
              <a:spLocks noChangeShapeType="1"/>
            </p:cNvSpPr>
            <p:nvPr/>
          </p:nvSpPr>
          <p:spPr bwMode="auto">
            <a:xfrm>
              <a:off x="2016" y="2895"/>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5538" name="Group 13"/>
          <p:cNvGrpSpPr>
            <a:grpSpLocks/>
          </p:cNvGrpSpPr>
          <p:nvPr/>
        </p:nvGrpSpPr>
        <p:grpSpPr bwMode="auto">
          <a:xfrm>
            <a:off x="1371600" y="2057400"/>
            <a:ext cx="76200" cy="1524000"/>
            <a:chOff x="864" y="816"/>
            <a:chExt cx="96" cy="960"/>
          </a:xfrm>
        </p:grpSpPr>
        <p:sp>
          <p:nvSpPr>
            <p:cNvPr id="65562" name="Line 14"/>
            <p:cNvSpPr>
              <a:spLocks noChangeShapeType="1"/>
            </p:cNvSpPr>
            <p:nvPr/>
          </p:nvSpPr>
          <p:spPr bwMode="auto">
            <a:xfrm>
              <a:off x="864" y="91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3" name="Line 15"/>
            <p:cNvSpPr>
              <a:spLocks noChangeShapeType="1"/>
            </p:cNvSpPr>
            <p:nvPr/>
          </p:nvSpPr>
          <p:spPr bwMode="auto">
            <a:xfrm>
              <a:off x="864" y="100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4" name="Line 16"/>
            <p:cNvSpPr>
              <a:spLocks noChangeShapeType="1"/>
            </p:cNvSpPr>
            <p:nvPr/>
          </p:nvSpPr>
          <p:spPr bwMode="auto">
            <a:xfrm>
              <a:off x="864" y="110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5" name="Line 17"/>
            <p:cNvSpPr>
              <a:spLocks noChangeShapeType="1"/>
            </p:cNvSpPr>
            <p:nvPr/>
          </p:nvSpPr>
          <p:spPr bwMode="auto">
            <a:xfrm>
              <a:off x="864" y="120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6" name="Line 18"/>
            <p:cNvSpPr>
              <a:spLocks noChangeShapeType="1"/>
            </p:cNvSpPr>
            <p:nvPr/>
          </p:nvSpPr>
          <p:spPr bwMode="auto">
            <a:xfrm>
              <a:off x="864" y="8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5567" name="Group 19"/>
            <p:cNvGrpSpPr>
              <a:grpSpLocks/>
            </p:cNvGrpSpPr>
            <p:nvPr/>
          </p:nvGrpSpPr>
          <p:grpSpPr bwMode="auto">
            <a:xfrm>
              <a:off x="864" y="1392"/>
              <a:ext cx="96" cy="384"/>
              <a:chOff x="912" y="720"/>
              <a:chExt cx="96" cy="384"/>
            </a:xfrm>
          </p:grpSpPr>
          <p:sp>
            <p:nvSpPr>
              <p:cNvPr id="65569" name="Line 20"/>
              <p:cNvSpPr>
                <a:spLocks noChangeShapeType="1"/>
              </p:cNvSpPr>
              <p:nvPr/>
            </p:nvSpPr>
            <p:spPr bwMode="auto">
              <a:xfrm>
                <a:off x="912" y="8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0" name="Line 21"/>
              <p:cNvSpPr>
                <a:spLocks noChangeShapeType="1"/>
              </p:cNvSpPr>
              <p:nvPr/>
            </p:nvSpPr>
            <p:spPr bwMode="auto">
              <a:xfrm>
                <a:off x="912" y="91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1" name="Line 22"/>
              <p:cNvSpPr>
                <a:spLocks noChangeShapeType="1"/>
              </p:cNvSpPr>
              <p:nvPr/>
            </p:nvSpPr>
            <p:spPr bwMode="auto">
              <a:xfrm>
                <a:off x="912" y="100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2" name="Line 23"/>
              <p:cNvSpPr>
                <a:spLocks noChangeShapeType="1"/>
              </p:cNvSpPr>
              <p:nvPr/>
            </p:nvSpPr>
            <p:spPr bwMode="auto">
              <a:xfrm>
                <a:off x="912" y="110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3" name="Line 24"/>
              <p:cNvSpPr>
                <a:spLocks noChangeShapeType="1"/>
              </p:cNvSpPr>
              <p:nvPr/>
            </p:nvSpPr>
            <p:spPr bwMode="auto">
              <a:xfrm>
                <a:off x="912" y="72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5568" name="Line 25"/>
            <p:cNvSpPr>
              <a:spLocks noChangeShapeType="1"/>
            </p:cNvSpPr>
            <p:nvPr/>
          </p:nvSpPr>
          <p:spPr bwMode="auto">
            <a:xfrm>
              <a:off x="864" y="129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5539" name="Group 26"/>
          <p:cNvGrpSpPr>
            <a:grpSpLocks/>
          </p:cNvGrpSpPr>
          <p:nvPr/>
        </p:nvGrpSpPr>
        <p:grpSpPr bwMode="auto">
          <a:xfrm rot="-5400000">
            <a:off x="2400300" y="3009900"/>
            <a:ext cx="76200" cy="1524000"/>
            <a:chOff x="864" y="816"/>
            <a:chExt cx="96" cy="960"/>
          </a:xfrm>
        </p:grpSpPr>
        <p:sp>
          <p:nvSpPr>
            <p:cNvPr id="65550" name="Line 27"/>
            <p:cNvSpPr>
              <a:spLocks noChangeShapeType="1"/>
            </p:cNvSpPr>
            <p:nvPr/>
          </p:nvSpPr>
          <p:spPr bwMode="auto">
            <a:xfrm>
              <a:off x="864" y="91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1" name="Line 28"/>
            <p:cNvSpPr>
              <a:spLocks noChangeShapeType="1"/>
            </p:cNvSpPr>
            <p:nvPr/>
          </p:nvSpPr>
          <p:spPr bwMode="auto">
            <a:xfrm>
              <a:off x="864" y="100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2" name="Line 29"/>
            <p:cNvSpPr>
              <a:spLocks noChangeShapeType="1"/>
            </p:cNvSpPr>
            <p:nvPr/>
          </p:nvSpPr>
          <p:spPr bwMode="auto">
            <a:xfrm>
              <a:off x="864" y="110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3" name="Line 30"/>
            <p:cNvSpPr>
              <a:spLocks noChangeShapeType="1"/>
            </p:cNvSpPr>
            <p:nvPr/>
          </p:nvSpPr>
          <p:spPr bwMode="auto">
            <a:xfrm>
              <a:off x="864" y="120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4" name="Line 31"/>
            <p:cNvSpPr>
              <a:spLocks noChangeShapeType="1"/>
            </p:cNvSpPr>
            <p:nvPr/>
          </p:nvSpPr>
          <p:spPr bwMode="auto">
            <a:xfrm>
              <a:off x="864" y="8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5555" name="Group 32"/>
            <p:cNvGrpSpPr>
              <a:grpSpLocks/>
            </p:cNvGrpSpPr>
            <p:nvPr/>
          </p:nvGrpSpPr>
          <p:grpSpPr bwMode="auto">
            <a:xfrm>
              <a:off x="864" y="1392"/>
              <a:ext cx="96" cy="384"/>
              <a:chOff x="912" y="720"/>
              <a:chExt cx="96" cy="384"/>
            </a:xfrm>
          </p:grpSpPr>
          <p:sp>
            <p:nvSpPr>
              <p:cNvPr id="65557" name="Line 33"/>
              <p:cNvSpPr>
                <a:spLocks noChangeShapeType="1"/>
              </p:cNvSpPr>
              <p:nvPr/>
            </p:nvSpPr>
            <p:spPr bwMode="auto">
              <a:xfrm>
                <a:off x="912" y="8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8" name="Line 34"/>
              <p:cNvSpPr>
                <a:spLocks noChangeShapeType="1"/>
              </p:cNvSpPr>
              <p:nvPr/>
            </p:nvSpPr>
            <p:spPr bwMode="auto">
              <a:xfrm>
                <a:off x="912" y="91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9" name="Line 35"/>
              <p:cNvSpPr>
                <a:spLocks noChangeShapeType="1"/>
              </p:cNvSpPr>
              <p:nvPr/>
            </p:nvSpPr>
            <p:spPr bwMode="auto">
              <a:xfrm>
                <a:off x="912" y="100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0" name="Line 36"/>
              <p:cNvSpPr>
                <a:spLocks noChangeShapeType="1"/>
              </p:cNvSpPr>
              <p:nvPr/>
            </p:nvSpPr>
            <p:spPr bwMode="auto">
              <a:xfrm>
                <a:off x="912" y="110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1" name="Line 37"/>
              <p:cNvSpPr>
                <a:spLocks noChangeShapeType="1"/>
              </p:cNvSpPr>
              <p:nvPr/>
            </p:nvSpPr>
            <p:spPr bwMode="auto">
              <a:xfrm>
                <a:off x="912" y="72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5556" name="Line 38"/>
            <p:cNvSpPr>
              <a:spLocks noChangeShapeType="1"/>
            </p:cNvSpPr>
            <p:nvPr/>
          </p:nvSpPr>
          <p:spPr bwMode="auto">
            <a:xfrm>
              <a:off x="864" y="129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5540" name="Rectangle 39"/>
          <p:cNvSpPr>
            <a:spLocks noGrp="1" noChangeArrowheads="1"/>
          </p:cNvSpPr>
          <p:nvPr>
            <p:ph type="title"/>
          </p:nvPr>
        </p:nvSpPr>
        <p:spPr>
          <a:xfrm>
            <a:off x="533400" y="0"/>
            <a:ext cx="7772400" cy="973138"/>
          </a:xfrm>
        </p:spPr>
        <p:txBody>
          <a:bodyPr/>
          <a:lstStyle/>
          <a:p>
            <a:r>
              <a:rPr lang="en-AU" altLang="x-none">
                <a:ea typeface="ＭＳ Ｐゴシック" charset="-128"/>
              </a:rPr>
              <a:t>Simple (Periodic) Model</a:t>
            </a:r>
            <a:endParaRPr lang="en-US" altLang="x-none">
              <a:ea typeface="ＭＳ Ｐゴシック" charset="-128"/>
            </a:endParaRPr>
          </a:p>
        </p:txBody>
      </p:sp>
      <p:sp>
        <p:nvSpPr>
          <p:cNvPr id="59432" name="Text Box 40"/>
          <p:cNvSpPr txBox="1">
            <a:spLocks noChangeArrowheads="1"/>
          </p:cNvSpPr>
          <p:nvPr/>
        </p:nvSpPr>
        <p:spPr bwMode="auto">
          <a:xfrm>
            <a:off x="417513" y="3838575"/>
            <a:ext cx="8355012" cy="1477963"/>
          </a:xfrm>
          <a:prstGeom prst="rect">
            <a:avLst/>
          </a:prstGeom>
          <a:noFill/>
          <a:ln w="9525">
            <a:noFill/>
            <a:miter lim="800000"/>
            <a:headEnd/>
            <a:tailEnd/>
          </a:ln>
          <a:effectLst/>
        </p:spPr>
        <p:txBody>
          <a:bodyPr>
            <a:spAutoFit/>
          </a:bodyPr>
          <a:lstStyle/>
          <a:p>
            <a:pPr>
              <a:defRPr/>
            </a:pPr>
            <a:endParaRPr lang="en-US" altLang="ko-KR" dirty="0">
              <a:latin typeface="+mn-lt"/>
              <a:ea typeface="+mn-ea"/>
            </a:endParaRPr>
          </a:p>
          <a:p>
            <a:pPr>
              <a:defRPr/>
            </a:pPr>
            <a:r>
              <a:rPr lang="en-US" altLang="ko-KR" dirty="0">
                <a:latin typeface="+mn-lt"/>
                <a:ea typeface="+mn-ea"/>
              </a:rPr>
              <a:t>Throughput </a:t>
            </a:r>
            <a:r>
              <a:rPr lang="en-US" altLang="ko-KR" dirty="0" smtClean="0">
                <a:latin typeface="+mn-lt"/>
                <a:ea typeface="+mn-ea"/>
              </a:rPr>
              <a:t>X(t) = </a:t>
            </a:r>
            <a:r>
              <a:rPr lang="en-US" altLang="ko-KR" dirty="0">
                <a:latin typeface="+mn-lt"/>
                <a:ea typeface="+mn-ea"/>
              </a:rPr>
              <a:t>green area </a:t>
            </a:r>
            <a:r>
              <a:rPr lang="en-US" altLang="ko-KR" dirty="0" smtClean="0">
                <a:latin typeface="+mn-lt"/>
                <a:ea typeface="+mn-ea"/>
              </a:rPr>
              <a:t>(packets </a:t>
            </a:r>
            <a:r>
              <a:rPr lang="en-US" altLang="ko-KR" dirty="0">
                <a:latin typeface="+mn-lt"/>
                <a:ea typeface="+mn-ea"/>
              </a:rPr>
              <a:t>sent) / T</a:t>
            </a:r>
          </a:p>
          <a:p>
            <a:pPr>
              <a:defRPr/>
            </a:pPr>
            <a:endParaRPr lang="en-US" altLang="ko-KR" dirty="0">
              <a:latin typeface="+mn-lt"/>
              <a:ea typeface="+mn-ea"/>
            </a:endParaRPr>
          </a:p>
          <a:p>
            <a:pPr>
              <a:defRPr/>
            </a:pPr>
            <a:endParaRPr lang="en-US" altLang="ko-KR" sz="1800" dirty="0">
              <a:solidFill>
                <a:schemeClr val="accent2"/>
              </a:solidFill>
              <a:latin typeface="Times New Roman" pitchFamily="18" charset="0"/>
              <a:ea typeface="굴림" pitchFamily="34" charset="-127"/>
            </a:endParaRPr>
          </a:p>
        </p:txBody>
      </p:sp>
      <p:sp>
        <p:nvSpPr>
          <p:cNvPr id="65542" name="Text Box 45"/>
          <p:cNvSpPr txBox="1">
            <a:spLocks noChangeArrowheads="1"/>
          </p:cNvSpPr>
          <p:nvPr/>
        </p:nvSpPr>
        <p:spPr bwMode="auto">
          <a:xfrm>
            <a:off x="3794125" y="4689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cxnSp>
        <p:nvCxnSpPr>
          <p:cNvPr id="65543" name="Straight Connector 39"/>
          <p:cNvCxnSpPr>
            <a:cxnSpLocks noChangeShapeType="1"/>
          </p:cNvCxnSpPr>
          <p:nvPr/>
        </p:nvCxnSpPr>
        <p:spPr bwMode="auto">
          <a:xfrm>
            <a:off x="1512888" y="2449513"/>
            <a:ext cx="4572000" cy="1587"/>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65544" name="Straight Connector 41"/>
          <p:cNvCxnSpPr>
            <a:cxnSpLocks noChangeShapeType="1"/>
          </p:cNvCxnSpPr>
          <p:nvPr/>
        </p:nvCxnSpPr>
        <p:spPr bwMode="auto">
          <a:xfrm rot="5400000">
            <a:off x="2007395" y="1996281"/>
            <a:ext cx="862012"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5545" name="Straight Connector 42"/>
          <p:cNvCxnSpPr>
            <a:cxnSpLocks noChangeShapeType="1"/>
          </p:cNvCxnSpPr>
          <p:nvPr/>
        </p:nvCxnSpPr>
        <p:spPr bwMode="auto">
          <a:xfrm rot="5400000">
            <a:off x="3830637" y="1992313"/>
            <a:ext cx="862013"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5546" name="Straight Connector 43"/>
          <p:cNvCxnSpPr>
            <a:cxnSpLocks noChangeShapeType="1"/>
          </p:cNvCxnSpPr>
          <p:nvPr/>
        </p:nvCxnSpPr>
        <p:spPr bwMode="auto">
          <a:xfrm rot="5400000">
            <a:off x="4745037" y="1992313"/>
            <a:ext cx="862013"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5547" name="Straight Connector 44"/>
          <p:cNvCxnSpPr>
            <a:cxnSpLocks noChangeShapeType="1"/>
          </p:cNvCxnSpPr>
          <p:nvPr/>
        </p:nvCxnSpPr>
        <p:spPr bwMode="auto">
          <a:xfrm rot="5400000">
            <a:off x="5659437" y="2001838"/>
            <a:ext cx="862013"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5549" name="Slide Number Placeholder 4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B81DAAE-EF28-A64E-A045-E063D94B9840}" type="slidenum">
              <a:rPr lang="en-US" altLang="x-none" sz="1400"/>
              <a:pPr/>
              <a:t>33</a:t>
            </a:fld>
            <a:endParaRPr lang="en-US" altLang="x-none" sz="1400"/>
          </a:p>
        </p:txBody>
      </p:sp>
      <p:grpSp>
        <p:nvGrpSpPr>
          <p:cNvPr id="4" name="Group 3"/>
          <p:cNvGrpSpPr/>
          <p:nvPr/>
        </p:nvGrpSpPr>
        <p:grpSpPr>
          <a:xfrm>
            <a:off x="281940" y="5022849"/>
            <a:ext cx="8626158" cy="1368425"/>
            <a:chOff x="276225" y="4964113"/>
            <a:chExt cx="8626158" cy="1368425"/>
          </a:xfrm>
        </p:grpSpPr>
        <p:graphicFrame>
          <p:nvGraphicFramePr>
            <p:cNvPr id="65548" name="Object 2"/>
            <p:cNvGraphicFramePr>
              <a:graphicFrameLocks noChangeAspect="1"/>
            </p:cNvGraphicFramePr>
            <p:nvPr>
              <p:extLst>
                <p:ext uri="{D42A27DB-BD31-4B8C-83A1-F6EECF244321}">
                  <p14:modId xmlns:p14="http://schemas.microsoft.com/office/powerpoint/2010/main" val="2040639301"/>
                </p:ext>
              </p:extLst>
            </p:nvPr>
          </p:nvGraphicFramePr>
          <p:xfrm>
            <a:off x="276225" y="4964113"/>
            <a:ext cx="8570913" cy="1368425"/>
          </p:xfrm>
          <a:graphic>
            <a:graphicData uri="http://schemas.openxmlformats.org/presentationml/2006/ole">
              <mc:AlternateContent xmlns:mc="http://schemas.openxmlformats.org/markup-compatibility/2006">
                <mc:Choice xmlns:v="urn:schemas-microsoft-com:vml" Requires="v">
                  <p:oleObj spid="_x0000_s65614" name="Equation" r:id="rId5" imgW="3111500" imgH="596900" progId="Equation.3">
                    <p:embed/>
                  </p:oleObj>
                </mc:Choice>
                <mc:Fallback>
                  <p:oleObj name="Equation" r:id="rId5" imgW="3111500" imgH="5969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25" y="4964113"/>
                          <a:ext cx="857091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8276908" y="5593353"/>
              <a:ext cx="625475" cy="461665"/>
            </a:xfrm>
            <a:prstGeom prst="rect">
              <a:avLst/>
            </a:prstGeom>
            <a:solidFill>
              <a:schemeClr val="bg1"/>
            </a:solidFill>
          </p:spPr>
          <p:txBody>
            <a:bodyPr wrap="square" rtlCol="0">
              <a:spAutoFit/>
            </a:bodyPr>
            <a:lstStyle/>
            <a:p>
              <a:r>
                <a:rPr lang="en-US" smtClean="0"/>
                <a:t>(2)</a:t>
              </a:r>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AU" altLang="x-none">
                <a:ea typeface="ＭＳ Ｐゴシック" charset="-128"/>
              </a:rPr>
              <a:t>Simple (Periodic) Model</a:t>
            </a:r>
            <a:endParaRPr lang="en-US" altLang="x-none">
              <a:ea typeface="ＭＳ Ｐゴシック" charset="-128"/>
            </a:endParaRPr>
          </a:p>
        </p:txBody>
      </p:sp>
      <p:sp>
        <p:nvSpPr>
          <p:cNvPr id="63490" name="Rectangle 3"/>
          <p:cNvSpPr>
            <a:spLocks noGrp="1" noChangeArrowheads="1"/>
          </p:cNvSpPr>
          <p:nvPr>
            <p:ph type="body" idx="1"/>
          </p:nvPr>
        </p:nvSpPr>
        <p:spPr/>
        <p:txBody>
          <a:bodyPr/>
          <a:lstStyle/>
          <a:p>
            <a:r>
              <a:rPr lang="en-US" altLang="x-none" sz="2000" dirty="0" smtClean="0">
                <a:ea typeface="ＭＳ Ｐゴシック" charset="-128"/>
              </a:rPr>
              <a:t>On the other hand, we have average packet loss rate of </a:t>
            </a:r>
            <a:r>
              <a:rPr lang="en-US" altLang="x-none" sz="2000" i="1" dirty="0" smtClean="0">
                <a:ea typeface="ＭＳ Ｐゴシック" charset="-128"/>
              </a:rPr>
              <a:t>p</a:t>
            </a:r>
            <a:endParaRPr lang="en-US" altLang="x-none" sz="2000" i="1" dirty="0">
              <a:ea typeface="ＭＳ Ｐゴシック" charset="-128"/>
            </a:endParaRPr>
          </a:p>
          <a:p>
            <a:pPr lvl="1"/>
            <a:r>
              <a:rPr lang="en-US" altLang="x-none" dirty="0">
                <a:solidFill>
                  <a:srgbClr val="FF0000"/>
                </a:solidFill>
                <a:ea typeface="ＭＳ Ｐゴシック" charset="-128"/>
              </a:rPr>
              <a:t>H</a:t>
            </a:r>
            <a:r>
              <a:rPr lang="en-US" altLang="x-none" dirty="0" smtClean="0">
                <a:solidFill>
                  <a:srgbClr val="FF0000"/>
                </a:solidFill>
                <a:ea typeface="ＭＳ Ｐゴシック" charset="-128"/>
              </a:rPr>
              <a:t>ow </a:t>
            </a:r>
            <a:r>
              <a:rPr lang="en-US" altLang="x-none" dirty="0">
                <a:solidFill>
                  <a:srgbClr val="FF0000"/>
                </a:solidFill>
                <a:ea typeface="ＭＳ Ｐゴシック" charset="-128"/>
              </a:rPr>
              <a:t>many packets </a:t>
            </a:r>
            <a:r>
              <a:rPr lang="en-US" altLang="x-none" dirty="0" smtClean="0">
                <a:solidFill>
                  <a:srgbClr val="FF0000"/>
                </a:solidFill>
                <a:ea typeface="ＭＳ Ｐゴシック" charset="-128"/>
              </a:rPr>
              <a:t>we </a:t>
            </a:r>
            <a:r>
              <a:rPr lang="en-US" altLang="x-none" dirty="0">
                <a:solidFill>
                  <a:srgbClr val="FF0000"/>
                </a:solidFill>
                <a:ea typeface="ＭＳ Ｐゴシック" charset="-128"/>
              </a:rPr>
              <a:t>send until </a:t>
            </a:r>
            <a:r>
              <a:rPr lang="en-US" altLang="x-none" dirty="0" smtClean="0">
                <a:solidFill>
                  <a:srgbClr val="FF0000"/>
                </a:solidFill>
                <a:ea typeface="ＭＳ Ｐゴシック" charset="-128"/>
              </a:rPr>
              <a:t>we </a:t>
            </a:r>
            <a:r>
              <a:rPr lang="en-US" altLang="x-none" dirty="0">
                <a:solidFill>
                  <a:srgbClr val="FF0000"/>
                </a:solidFill>
                <a:ea typeface="ＭＳ Ｐゴシック" charset="-128"/>
              </a:rPr>
              <a:t>observe a loss?</a:t>
            </a:r>
          </a:p>
          <a:p>
            <a:pPr lvl="1"/>
            <a:r>
              <a:rPr lang="en-US" altLang="x-none" sz="2400" b="1" dirty="0">
                <a:ea typeface="ＭＳ Ｐゴシック" charset="-128"/>
              </a:rPr>
              <a:t>1/p</a:t>
            </a:r>
          </a:p>
          <a:p>
            <a:r>
              <a:rPr lang="en-US" altLang="x-none" sz="2000" dirty="0" smtClean="0">
                <a:ea typeface="ＭＳ Ｐゴシック" charset="-128"/>
              </a:rPr>
              <a:t>Throughput </a:t>
            </a:r>
            <a:r>
              <a:rPr lang="en-US" altLang="x-none" sz="2000" dirty="0">
                <a:ea typeface="ＭＳ Ｐゴシック" charset="-128"/>
              </a:rPr>
              <a:t>X(t) = number of packets sent / </a:t>
            </a:r>
            <a:r>
              <a:rPr lang="en-US" altLang="x-none" sz="2000" dirty="0" smtClean="0">
                <a:ea typeface="ＭＳ Ｐゴシック" charset="-128"/>
              </a:rPr>
              <a:t>T </a:t>
            </a:r>
            <a:r>
              <a:rPr lang="en-US" altLang="x-none" sz="2000" dirty="0" smtClean="0">
                <a:ea typeface="ＭＳ Ｐゴシック" charset="-128"/>
                <a:sym typeface="Wingdings"/>
              </a:rPr>
              <a:t></a:t>
            </a:r>
            <a:endParaRPr lang="en-US" altLang="x-none" sz="2000" dirty="0">
              <a:ea typeface="ＭＳ Ｐゴシック" charset="-128"/>
            </a:endParaRPr>
          </a:p>
          <a:p>
            <a:endParaRPr lang="en-US" altLang="x-none" sz="2000" dirty="0">
              <a:ea typeface="ＭＳ Ｐゴシック" charset="-128"/>
            </a:endParaRPr>
          </a:p>
          <a:p>
            <a:endParaRPr lang="en-US" altLang="x-none" sz="2000" dirty="0">
              <a:ea typeface="ＭＳ Ｐゴシック" charset="-128"/>
            </a:endParaRPr>
          </a:p>
          <a:p>
            <a:endParaRPr lang="en-US" altLang="x-none" sz="2000" dirty="0">
              <a:ea typeface="ＭＳ Ｐゴシック" charset="-128"/>
            </a:endParaRPr>
          </a:p>
          <a:p>
            <a:r>
              <a:rPr lang="en-US" altLang="x-none" sz="2000" dirty="0" smtClean="0">
                <a:ea typeface="ＭＳ Ｐゴシック" charset="-128"/>
              </a:rPr>
              <a:t>Solve (2) </a:t>
            </a:r>
            <a:r>
              <a:rPr lang="en-US" altLang="x-none" sz="2000" dirty="0">
                <a:ea typeface="ＭＳ Ｐゴシック" charset="-128"/>
              </a:rPr>
              <a:t>and </a:t>
            </a:r>
            <a:r>
              <a:rPr lang="en-US" altLang="x-none" sz="2000" dirty="0" smtClean="0">
                <a:ea typeface="ＭＳ Ｐゴシック" charset="-128"/>
              </a:rPr>
              <a:t>(3) </a:t>
            </a:r>
            <a:r>
              <a:rPr lang="en-US" altLang="x-none" sz="2000" dirty="0">
                <a:ea typeface="ＭＳ Ｐゴシック" charset="-128"/>
                <a:sym typeface="Wingdings" charset="2"/>
              </a:rPr>
              <a:t>  </a:t>
            </a:r>
            <a:endParaRPr lang="en-US" altLang="x-none" dirty="0">
              <a:ea typeface="ＭＳ Ｐゴシック" charset="-128"/>
            </a:endParaRPr>
          </a:p>
        </p:txBody>
      </p:sp>
      <p:sp>
        <p:nvSpPr>
          <p:cNvPr id="6758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49A5850-45C1-EB41-BFBD-B08D94FBB281}" type="slidenum">
              <a:rPr lang="en-US" altLang="x-none" sz="1400"/>
              <a:pPr/>
              <a:t>34</a:t>
            </a:fld>
            <a:endParaRPr lang="en-US" altLang="x-none" sz="1400"/>
          </a:p>
        </p:txBody>
      </p:sp>
      <p:graphicFrame>
        <p:nvGraphicFramePr>
          <p:cNvPr id="6" name="Object 2"/>
          <p:cNvGraphicFramePr>
            <a:graphicFrameLocks noChangeAspect="1"/>
          </p:cNvGraphicFramePr>
          <p:nvPr>
            <p:extLst>
              <p:ext uri="{D42A27DB-BD31-4B8C-83A1-F6EECF244321}">
                <p14:modId xmlns:p14="http://schemas.microsoft.com/office/powerpoint/2010/main" val="326331881"/>
              </p:ext>
            </p:extLst>
          </p:nvPr>
        </p:nvGraphicFramePr>
        <p:xfrm>
          <a:off x="3349103" y="4345577"/>
          <a:ext cx="1695676" cy="1221945"/>
        </p:xfrm>
        <a:graphic>
          <a:graphicData uri="http://schemas.openxmlformats.org/presentationml/2006/ole">
            <mc:AlternateContent xmlns:mc="http://schemas.openxmlformats.org/markup-compatibility/2006">
              <mc:Choice xmlns:v="urn:schemas-microsoft-com:vml" Requires="v">
                <p:oleObj spid="_x0000_s67652" name="Equation" r:id="rId4" imgW="635000" imgH="457200" progId="Equation.3">
                  <p:embed/>
                </p:oleObj>
              </mc:Choice>
              <mc:Fallback>
                <p:oleObj name="Equation" r:id="rId4" imgW="63500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103" y="4345577"/>
                        <a:ext cx="1695676" cy="1221945"/>
                      </a:xfrm>
                      <a:prstGeom prst="rect">
                        <a:avLst/>
                      </a:prstGeom>
                      <a:noFill/>
                      <a:ln>
                        <a:noFill/>
                      </a:ln>
                      <a:effectLst/>
                      <a:extLst/>
                    </p:spPr>
                  </p:pic>
                </p:oleObj>
              </mc:Fallback>
            </mc:AlternateContent>
          </a:graphicData>
        </a:graphic>
      </p:graphicFrame>
      <p:grpSp>
        <p:nvGrpSpPr>
          <p:cNvPr id="4" name="Group 3"/>
          <p:cNvGrpSpPr/>
          <p:nvPr/>
        </p:nvGrpSpPr>
        <p:grpSpPr>
          <a:xfrm>
            <a:off x="2993164" y="2895510"/>
            <a:ext cx="2831079" cy="892720"/>
            <a:chOff x="2993164" y="2895510"/>
            <a:chExt cx="2831079" cy="892720"/>
          </a:xfrm>
        </p:grpSpPr>
        <p:graphicFrame>
          <p:nvGraphicFramePr>
            <p:cNvPr id="63491" name="Object 2"/>
            <p:cNvGraphicFramePr>
              <a:graphicFrameLocks noChangeAspect="1"/>
            </p:cNvGraphicFramePr>
            <p:nvPr>
              <p:extLst>
                <p:ext uri="{D42A27DB-BD31-4B8C-83A1-F6EECF244321}">
                  <p14:modId xmlns:p14="http://schemas.microsoft.com/office/powerpoint/2010/main" val="726487441"/>
                </p:ext>
              </p:extLst>
            </p:nvPr>
          </p:nvGraphicFramePr>
          <p:xfrm>
            <a:off x="2993164" y="2895510"/>
            <a:ext cx="2680528" cy="892720"/>
          </p:xfrm>
          <a:graphic>
            <a:graphicData uri="http://schemas.openxmlformats.org/presentationml/2006/ole">
              <mc:AlternateContent xmlns:mc="http://schemas.openxmlformats.org/markup-compatibility/2006">
                <mc:Choice xmlns:v="urn:schemas-microsoft-com:vml" Requires="v">
                  <p:oleObj spid="_x0000_s67653" name="Equation" r:id="rId6" imgW="1181100" imgH="393700" progId="Equation.3">
                    <p:embed/>
                  </p:oleObj>
                </mc:Choice>
                <mc:Fallback>
                  <p:oleObj name="Equation" r:id="rId6" imgW="1181100" imgH="3937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164" y="2895510"/>
                          <a:ext cx="2680528" cy="892720"/>
                        </a:xfrm>
                        <a:prstGeom prst="rect">
                          <a:avLst/>
                        </a:prstGeom>
                        <a:noFill/>
                        <a:ln>
                          <a:noFill/>
                        </a:ln>
                        <a:effectLst/>
                        <a:extLst/>
                      </p:spPr>
                    </p:pic>
                  </p:oleObj>
                </mc:Fallback>
              </mc:AlternateContent>
            </a:graphicData>
          </a:graphic>
        </p:graphicFrame>
        <p:sp>
          <p:nvSpPr>
            <p:cNvPr id="2" name="TextBox 1"/>
            <p:cNvSpPr txBox="1"/>
            <p:nvPr/>
          </p:nvSpPr>
          <p:spPr>
            <a:xfrm>
              <a:off x="5132682" y="3112313"/>
              <a:ext cx="691561" cy="459114"/>
            </a:xfrm>
            <a:prstGeom prst="rect">
              <a:avLst/>
            </a:prstGeom>
            <a:solidFill>
              <a:schemeClr val="bg1"/>
            </a:solidFill>
          </p:spPr>
          <p:txBody>
            <a:bodyPr wrap="square" rtlCol="0">
              <a:spAutoFit/>
            </a:bodyPr>
            <a:lstStyle/>
            <a:p>
              <a:r>
                <a:rPr lang="en-US" smtClean="0"/>
                <a:t>(3)</a:t>
              </a:r>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9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x-none" dirty="0">
                <a:ea typeface="ＭＳ Ｐゴシック" charset="-128"/>
              </a:rPr>
              <a:t>Simple (Periodic) Model</a:t>
            </a:r>
            <a:endParaRPr lang="en-US" dirty="0"/>
          </a:p>
        </p:txBody>
      </p:sp>
      <p:sp>
        <p:nvSpPr>
          <p:cNvPr id="3" name="Content Placeholder 2"/>
          <p:cNvSpPr>
            <a:spLocks noGrp="1"/>
          </p:cNvSpPr>
          <p:nvPr>
            <p:ph idx="1"/>
          </p:nvPr>
        </p:nvSpPr>
        <p:spPr/>
        <p:txBody>
          <a:bodyPr/>
          <a:lstStyle/>
          <a:p>
            <a:r>
              <a:rPr lang="en-US" dirty="0" smtClean="0"/>
              <a:t>Substitute w in (1):</a:t>
            </a:r>
          </a:p>
          <a:p>
            <a:endParaRPr lang="en-US" dirty="0"/>
          </a:p>
          <a:p>
            <a:endParaRPr lang="en-US" dirty="0" smtClean="0"/>
          </a:p>
          <a:p>
            <a:endParaRPr lang="en-US" dirty="0" smtClean="0"/>
          </a:p>
          <a:p>
            <a:endParaRPr lang="en-US" dirty="0" smtClean="0"/>
          </a:p>
          <a:p>
            <a:r>
              <a:rPr lang="en-US" dirty="0" smtClean="0"/>
              <a:t>Called </a:t>
            </a:r>
            <a:r>
              <a:rPr lang="en-US" dirty="0" smtClean="0">
                <a:solidFill>
                  <a:srgbClr val="FF0000"/>
                </a:solidFill>
              </a:rPr>
              <a:t>inverse square-root-p </a:t>
            </a:r>
            <a:r>
              <a:rPr lang="en-US" dirty="0" smtClean="0"/>
              <a:t>law</a:t>
            </a:r>
            <a:endParaRPr lang="en-US" dirty="0"/>
          </a:p>
          <a:p>
            <a:endParaRPr lang="en-US" dirty="0" smtClean="0"/>
          </a:p>
          <a:p>
            <a:r>
              <a:rPr lang="en-US" dirty="0" smtClean="0"/>
              <a:t>TCP throughput is inversely proportional to the square root of the packet loss probability</a:t>
            </a:r>
            <a:endParaRPr lang="en-US" dirty="0"/>
          </a:p>
        </p:txBody>
      </p:sp>
      <p:sp>
        <p:nvSpPr>
          <p:cNvPr id="4" name="Slide Number Placeholder 3"/>
          <p:cNvSpPr>
            <a:spLocks noGrp="1"/>
          </p:cNvSpPr>
          <p:nvPr>
            <p:ph type="sldNum" sz="quarter" idx="12"/>
          </p:nvPr>
        </p:nvSpPr>
        <p:spPr/>
        <p:txBody>
          <a:bodyPr/>
          <a:lstStyle/>
          <a:p>
            <a:fld id="{8C347CC1-EBAA-C44B-AC90-D1BFD739C6A5}" type="slidenum">
              <a:rPr lang="en-US" altLang="x-none" smtClean="0"/>
              <a:pPr/>
              <a:t>35</a:t>
            </a:fld>
            <a:endParaRPr lang="en-US" altLang="x-none"/>
          </a:p>
        </p:txBody>
      </p:sp>
      <p:graphicFrame>
        <p:nvGraphicFramePr>
          <p:cNvPr id="5" name="Object 4"/>
          <p:cNvGraphicFramePr>
            <a:graphicFrameLocks noChangeAspect="1"/>
          </p:cNvGraphicFramePr>
          <p:nvPr>
            <p:extLst>
              <p:ext uri="{D42A27DB-BD31-4B8C-83A1-F6EECF244321}">
                <p14:modId xmlns:p14="http://schemas.microsoft.com/office/powerpoint/2010/main" val="2584186667"/>
              </p:ext>
            </p:extLst>
          </p:nvPr>
        </p:nvGraphicFramePr>
        <p:xfrm>
          <a:off x="4090928" y="1645050"/>
          <a:ext cx="3984293" cy="1593717"/>
        </p:xfrm>
        <a:graphic>
          <a:graphicData uri="http://schemas.openxmlformats.org/presentationml/2006/ole">
            <mc:AlternateContent xmlns:mc="http://schemas.openxmlformats.org/markup-compatibility/2006">
              <mc:Choice xmlns:v="urn:schemas-microsoft-com:vml" Requires="v">
                <p:oleObj spid="_x0000_s70668" name="Equation" r:id="rId3" imgW="1143000" imgH="457200" progId="Equation.3">
                  <p:embed/>
                </p:oleObj>
              </mc:Choice>
              <mc:Fallback>
                <p:oleObj name="Equation" r:id="rId3" imgW="1143000" imgH="457200" progId="Equation.3">
                  <p:embed/>
                  <p:pic>
                    <p:nvPicPr>
                      <p:cNvPr id="0" name=""/>
                      <p:cNvPicPr/>
                      <p:nvPr/>
                    </p:nvPicPr>
                    <p:blipFill>
                      <a:blip r:embed="rId4"/>
                      <a:stretch>
                        <a:fillRect/>
                      </a:stretch>
                    </p:blipFill>
                    <p:spPr>
                      <a:xfrm>
                        <a:off x="4090928" y="1645050"/>
                        <a:ext cx="3984293" cy="1593717"/>
                      </a:xfrm>
                      <a:prstGeom prst="rect">
                        <a:avLst/>
                      </a:prstGeom>
                      <a:solidFill>
                        <a:srgbClr val="FFFF00"/>
                      </a:solidFill>
                      <a:ln>
                        <a:solidFill>
                          <a:schemeClr val="tx1"/>
                        </a:solidFill>
                      </a:ln>
                    </p:spPr>
                  </p:pic>
                </p:oleObj>
              </mc:Fallback>
            </mc:AlternateContent>
          </a:graphicData>
        </a:graphic>
      </p:graphicFrame>
    </p:spTree>
    <p:extLst>
      <p:ext uri="{BB962C8B-B14F-4D97-AF65-F5344CB8AC3E}">
        <p14:creationId xmlns:p14="http://schemas.microsoft.com/office/powerpoint/2010/main" val="396520413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tLang="x-none" dirty="0">
                <a:ea typeface="ＭＳ Ｐゴシック" charset="-128"/>
              </a:rPr>
              <a:t>Impact of </a:t>
            </a:r>
            <a:r>
              <a:rPr lang="en-US" altLang="x-none" dirty="0" smtClean="0">
                <a:ea typeface="ＭＳ Ｐゴシック" charset="-128"/>
              </a:rPr>
              <a:t>Loss </a:t>
            </a:r>
            <a:r>
              <a:rPr lang="en-US" altLang="x-none" dirty="0">
                <a:ea typeface="ＭＳ Ｐゴシック" charset="-128"/>
              </a:rPr>
              <a:t>Rate on TCP</a:t>
            </a:r>
          </a:p>
        </p:txBody>
      </p:sp>
      <p:sp>
        <p:nvSpPr>
          <p:cNvPr id="4" name="Slide Number Placeholder 3"/>
          <p:cNvSpPr>
            <a:spLocks noGrp="1"/>
          </p:cNvSpPr>
          <p:nvPr>
            <p:ph type="sldNum" sz="quarter" idx="12"/>
          </p:nvPr>
        </p:nvSpPr>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BF82D88-DBB7-A54E-8C4F-223BB191702C}" type="slidenum">
              <a:rPr lang="en-US" altLang="x-none" sz="1400"/>
              <a:pPr/>
              <a:t>36</a:t>
            </a:fld>
            <a:endParaRPr lang="en-US" altLang="x-none" sz="14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14600390"/>
              </p:ext>
            </p:extLst>
          </p:nvPr>
        </p:nvGraphicFramePr>
        <p:xfrm>
          <a:off x="227169" y="1445400"/>
          <a:ext cx="8391368" cy="5184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Connector 9"/>
          <p:cNvCxnSpPr>
            <a:cxnSpLocks noChangeShapeType="1"/>
          </p:cNvCxnSpPr>
          <p:nvPr/>
        </p:nvCxnSpPr>
        <p:spPr bwMode="auto">
          <a:xfrm flipV="1">
            <a:off x="2787605" y="1111250"/>
            <a:ext cx="0" cy="44497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flipV="1">
            <a:off x="6859634" y="1111250"/>
            <a:ext cx="0" cy="44497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cxnSp>
      <p:cxnSp>
        <p:nvCxnSpPr>
          <p:cNvPr id="3" name="Straight Arrow Connector 2"/>
          <p:cNvCxnSpPr/>
          <p:nvPr/>
        </p:nvCxnSpPr>
        <p:spPr bwMode="auto">
          <a:xfrm flipV="1">
            <a:off x="2934788" y="1602377"/>
            <a:ext cx="0" cy="2046514"/>
          </a:xfrm>
          <a:prstGeom prst="straightConnector1">
            <a:avLst/>
          </a:prstGeom>
          <a:solidFill>
            <a:schemeClr val="accent1"/>
          </a:solidFill>
          <a:ln w="50800" cap="flat" cmpd="sng" algn="ctr">
            <a:solidFill>
              <a:schemeClr val="tx1"/>
            </a:solidFill>
            <a:prstDash val="solid"/>
            <a:round/>
            <a:headEnd type="stealth" w="lg" len="lg"/>
            <a:tailEnd type="stealth" w="lg" len="lg"/>
          </a:ln>
          <a:effectLst/>
        </p:spPr>
      </p:cxnSp>
      <p:cxnSp>
        <p:nvCxnSpPr>
          <p:cNvPr id="9" name="Straight Arrow Connector 8"/>
          <p:cNvCxnSpPr/>
          <p:nvPr/>
        </p:nvCxnSpPr>
        <p:spPr bwMode="auto">
          <a:xfrm flipV="1">
            <a:off x="7075713" y="1611086"/>
            <a:ext cx="0" cy="2913017"/>
          </a:xfrm>
          <a:prstGeom prst="straightConnector1">
            <a:avLst/>
          </a:prstGeom>
          <a:solidFill>
            <a:schemeClr val="accent1"/>
          </a:solidFill>
          <a:ln w="50800" cap="flat" cmpd="sng" algn="ctr">
            <a:solidFill>
              <a:schemeClr val="tx1"/>
            </a:solidFill>
            <a:prstDash val="solid"/>
            <a:round/>
            <a:headEnd type="stealth" w="lg" len="lg"/>
            <a:tailEnd type="stealth" w="lg" len="lg"/>
          </a:ln>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tLang="x-none" dirty="0">
                <a:ea typeface="ＭＳ Ｐゴシック" charset="-128"/>
              </a:rPr>
              <a:t>Impact of RTT </a:t>
            </a:r>
            <a:r>
              <a:rPr lang="en-US" altLang="x-none" dirty="0" smtClean="0">
                <a:ea typeface="ＭＳ Ｐゴシック" charset="-128"/>
              </a:rPr>
              <a:t>&amp; loss on </a:t>
            </a:r>
            <a:r>
              <a:rPr lang="en-US" altLang="x-none" dirty="0">
                <a:ea typeface="ＭＳ Ｐゴシック" charset="-128"/>
              </a:rPr>
              <a:t>TCP</a:t>
            </a:r>
          </a:p>
        </p:txBody>
      </p:sp>
      <p:sp>
        <p:nvSpPr>
          <p:cNvPr id="4" name="Slide Number Placeholder 3"/>
          <p:cNvSpPr>
            <a:spLocks noGrp="1"/>
          </p:cNvSpPr>
          <p:nvPr>
            <p:ph type="sldNum" sz="quarter" idx="12"/>
          </p:nvPr>
        </p:nvSpPr>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BF82D88-DBB7-A54E-8C4F-223BB191702C}" type="slidenum">
              <a:rPr lang="en-US" altLang="x-none" sz="1400"/>
              <a:pPr/>
              <a:t>37</a:t>
            </a:fld>
            <a:endParaRPr lang="en-US" altLang="x-none" sz="1400"/>
          </a:p>
        </p:txBody>
      </p:sp>
      <p:graphicFrame>
        <p:nvGraphicFramePr>
          <p:cNvPr id="6" name="Content Placeholder 5"/>
          <p:cNvGraphicFramePr>
            <a:graphicFrameLocks noGrp="1"/>
          </p:cNvGraphicFramePr>
          <p:nvPr>
            <p:ph idx="1"/>
          </p:nvPr>
        </p:nvGraphicFramePr>
        <p:xfrm>
          <a:off x="421085" y="1252800"/>
          <a:ext cx="8391368" cy="51840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Arrow Connector 6"/>
          <p:cNvCxnSpPr/>
          <p:nvPr/>
        </p:nvCxnSpPr>
        <p:spPr bwMode="auto">
          <a:xfrm flipV="1">
            <a:off x="2969623" y="3553097"/>
            <a:ext cx="0" cy="1262743"/>
          </a:xfrm>
          <a:prstGeom prst="straightConnector1">
            <a:avLst/>
          </a:prstGeom>
          <a:solidFill>
            <a:schemeClr val="accent1"/>
          </a:solidFill>
          <a:ln w="50800" cap="flat" cmpd="sng" algn="ctr">
            <a:solidFill>
              <a:schemeClr val="tx1"/>
            </a:solidFill>
            <a:prstDash val="solid"/>
            <a:round/>
            <a:headEnd type="stealth" w="lg" len="lg"/>
            <a:tailEnd type="stealth" w="lg" len="lg"/>
          </a:ln>
          <a:effectLst/>
        </p:spPr>
      </p:cxnSp>
      <p:cxnSp>
        <p:nvCxnSpPr>
          <p:cNvPr id="9" name="Straight Arrow Connector 8"/>
          <p:cNvCxnSpPr/>
          <p:nvPr/>
        </p:nvCxnSpPr>
        <p:spPr bwMode="auto">
          <a:xfrm flipV="1">
            <a:off x="7058297" y="4406537"/>
            <a:ext cx="0" cy="631373"/>
          </a:xfrm>
          <a:prstGeom prst="straightConnector1">
            <a:avLst/>
          </a:prstGeom>
          <a:solidFill>
            <a:schemeClr val="accent1"/>
          </a:solidFill>
          <a:ln w="50800" cap="flat" cmpd="sng" algn="ctr">
            <a:solidFill>
              <a:schemeClr val="tx1"/>
            </a:solidFill>
            <a:prstDash val="solid"/>
            <a:round/>
            <a:headEnd type="stealth" w="lg" len="lg"/>
            <a:tailEnd type="stealth" w="lg" len="lg"/>
          </a:ln>
          <a:effectLst/>
        </p:spPr>
      </p:cxnSp>
    </p:spTree>
    <p:extLst>
      <p:ext uri="{BB962C8B-B14F-4D97-AF65-F5344CB8AC3E}">
        <p14:creationId xmlns:p14="http://schemas.microsoft.com/office/powerpoint/2010/main" val="12831513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en-US" altLang="x-none">
                <a:ea typeface="ＭＳ Ｐゴシック" charset="-128"/>
              </a:rPr>
              <a:t>In More Realistic Models …</a:t>
            </a:r>
          </a:p>
        </p:txBody>
      </p:sp>
      <p:sp>
        <p:nvSpPr>
          <p:cNvPr id="73730" name="Content Placeholder 4"/>
          <p:cNvSpPr>
            <a:spLocks noGrp="1"/>
          </p:cNvSpPr>
          <p:nvPr>
            <p:ph idx="1"/>
          </p:nvPr>
        </p:nvSpPr>
        <p:spPr>
          <a:xfrm>
            <a:off x="512763" y="1289050"/>
            <a:ext cx="8178800" cy="2220913"/>
          </a:xfrm>
        </p:spPr>
        <p:txBody>
          <a:bodyPr/>
          <a:lstStyle/>
          <a:p>
            <a:r>
              <a:rPr lang="en-US" altLang="x-none">
                <a:ea typeface="ＭＳ Ｐゴシック" charset="-128"/>
              </a:rPr>
              <a:t>Packet loss probability is not constant and is bursty</a:t>
            </a:r>
          </a:p>
          <a:p>
            <a:r>
              <a:rPr lang="en-US" altLang="x-none">
                <a:ea typeface="ＭＳ Ｐゴシック" charset="-128"/>
              </a:rPr>
              <a:t>Consider effect of duplicate ACKs and Timeouts</a:t>
            </a:r>
          </a:p>
          <a:p>
            <a:r>
              <a:rPr lang="en-US" altLang="x-none">
                <a:ea typeface="ＭＳ Ｐゴシック" charset="-128"/>
              </a:rPr>
              <a:t>Consider receiver window limit</a:t>
            </a:r>
          </a:p>
          <a:p>
            <a:endParaRPr lang="en-US" altLang="x-none">
              <a:ea typeface="ＭＳ Ｐゴシック" charset="-128"/>
            </a:endParaRPr>
          </a:p>
        </p:txBody>
      </p:sp>
      <p:pic>
        <p:nvPicPr>
          <p:cNvPr id="73731" name="Picture 5" descr="fig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5" y="3111500"/>
            <a:ext cx="7794625"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95DF09B-D02B-804A-9942-5841B8BD8856}" type="slidenum">
              <a:rPr lang="en-US" altLang="x-none" sz="1400"/>
              <a:pPr/>
              <a:t>38</a:t>
            </a:fld>
            <a:endParaRPr lang="en-US" altLang="x-none" sz="140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Over High Speed Links</a:t>
            </a:r>
            <a:endParaRPr lang="en-US" dirty="0"/>
          </a:p>
        </p:txBody>
      </p:sp>
      <p:sp>
        <p:nvSpPr>
          <p:cNvPr id="3" name="Content Placeholder 2"/>
          <p:cNvSpPr>
            <a:spLocks noGrp="1"/>
          </p:cNvSpPr>
          <p:nvPr>
            <p:ph idx="1"/>
          </p:nvPr>
        </p:nvSpPr>
        <p:spPr/>
        <p:txBody>
          <a:bodyPr/>
          <a:lstStyle/>
          <a:p>
            <a:r>
              <a:rPr lang="en-US" dirty="0" smtClean="0"/>
              <a:t>Assume 1 </a:t>
            </a:r>
            <a:r>
              <a:rPr lang="en-US" dirty="0" err="1" smtClean="0"/>
              <a:t>Gbps</a:t>
            </a:r>
            <a:r>
              <a:rPr lang="en-US" dirty="0" smtClean="0"/>
              <a:t> link, RTT 100ms, what is the max packet loss rate for TCP to achieve 1 </a:t>
            </a:r>
            <a:r>
              <a:rPr lang="en-US" dirty="0" err="1" smtClean="0"/>
              <a:t>Gbps</a:t>
            </a:r>
            <a:r>
              <a:rPr lang="en-US" dirty="0" smtClean="0"/>
              <a:t> throughput? Assume MSS = 1000 bytes</a:t>
            </a:r>
          </a:p>
          <a:p>
            <a:endParaRPr lang="en-US" dirty="0"/>
          </a:p>
          <a:p>
            <a:endParaRPr lang="en-US" dirty="0" smtClean="0"/>
          </a:p>
          <a:p>
            <a:endParaRPr lang="en-US" dirty="0"/>
          </a:p>
          <a:p>
            <a:endParaRPr lang="en-US" dirty="0" smtClean="0"/>
          </a:p>
          <a:p>
            <a:endParaRPr lang="en-US" dirty="0" smtClean="0"/>
          </a:p>
          <a:p>
            <a:r>
              <a:rPr lang="en-US" dirty="0" smtClean="0"/>
              <a:t>p = ~ 10^(-8)</a:t>
            </a:r>
          </a:p>
          <a:p>
            <a:pPr lvl="1"/>
            <a:r>
              <a:rPr lang="en-US" dirty="0" smtClean="0"/>
              <a:t>At most one segment lost each 100 millions sent. That is way too low even for fiber optic links   </a:t>
            </a:r>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8C347CC1-EBAA-C44B-AC90-D1BFD739C6A5}" type="slidenum">
              <a:rPr lang="en-US" altLang="x-none" smtClean="0"/>
              <a:pPr/>
              <a:t>39</a:t>
            </a:fld>
            <a:endParaRPr lang="en-US" altLang="x-none"/>
          </a:p>
        </p:txBody>
      </p:sp>
      <p:graphicFrame>
        <p:nvGraphicFramePr>
          <p:cNvPr id="5" name="Object 4"/>
          <p:cNvGraphicFramePr>
            <a:graphicFrameLocks noChangeAspect="1"/>
          </p:cNvGraphicFramePr>
          <p:nvPr>
            <p:extLst>
              <p:ext uri="{D42A27DB-BD31-4B8C-83A1-F6EECF244321}">
                <p14:modId xmlns:p14="http://schemas.microsoft.com/office/powerpoint/2010/main" val="388290731"/>
              </p:ext>
            </p:extLst>
          </p:nvPr>
        </p:nvGraphicFramePr>
        <p:xfrm>
          <a:off x="4934320" y="2633941"/>
          <a:ext cx="2152100" cy="860840"/>
        </p:xfrm>
        <a:graphic>
          <a:graphicData uri="http://schemas.openxmlformats.org/presentationml/2006/ole">
            <mc:AlternateContent xmlns:mc="http://schemas.openxmlformats.org/markup-compatibility/2006">
              <mc:Choice xmlns:v="urn:schemas-microsoft-com:vml" Requires="v">
                <p:oleObj spid="_x0000_s71699" name="Equation" r:id="rId3" imgW="1143000" imgH="457200" progId="Equation.3">
                  <p:embed/>
                </p:oleObj>
              </mc:Choice>
              <mc:Fallback>
                <p:oleObj name="Equation" r:id="rId3" imgW="1143000" imgH="457200" progId="Equation.3">
                  <p:embed/>
                  <p:pic>
                    <p:nvPicPr>
                      <p:cNvPr id="0" name=""/>
                      <p:cNvPicPr/>
                      <p:nvPr/>
                    </p:nvPicPr>
                    <p:blipFill>
                      <a:blip r:embed="rId4"/>
                      <a:stretch>
                        <a:fillRect/>
                      </a:stretch>
                    </p:blipFill>
                    <p:spPr>
                      <a:xfrm>
                        <a:off x="4934320" y="2633941"/>
                        <a:ext cx="2152100" cy="860840"/>
                      </a:xfrm>
                      <a:prstGeom prst="rect">
                        <a:avLst/>
                      </a:prstGeom>
                      <a:solidFill>
                        <a:srgbClr val="FFFF00"/>
                      </a:solidFill>
                      <a:ln>
                        <a:solidFill>
                          <a:schemeClr val="tx1"/>
                        </a:solid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6449245"/>
              </p:ext>
            </p:extLst>
          </p:nvPr>
        </p:nvGraphicFramePr>
        <p:xfrm>
          <a:off x="1420461" y="3456608"/>
          <a:ext cx="2602609" cy="1304628"/>
        </p:xfrm>
        <a:graphic>
          <a:graphicData uri="http://schemas.openxmlformats.org/presentationml/2006/ole">
            <mc:AlternateContent xmlns:mc="http://schemas.openxmlformats.org/markup-compatibility/2006">
              <mc:Choice xmlns:v="urn:schemas-microsoft-com:vml" Requires="v">
                <p:oleObj spid="_x0000_s71700" name="Equation" r:id="rId5" imgW="1320800" imgH="660400" progId="Equation.3">
                  <p:embed/>
                </p:oleObj>
              </mc:Choice>
              <mc:Fallback>
                <p:oleObj name="Equation" r:id="rId5" imgW="1320800" imgH="660400" progId="Equation.3">
                  <p:embed/>
                  <p:pic>
                    <p:nvPicPr>
                      <p:cNvPr id="0" name=""/>
                      <p:cNvPicPr/>
                      <p:nvPr/>
                    </p:nvPicPr>
                    <p:blipFill>
                      <a:blip r:embed="rId6"/>
                      <a:stretch>
                        <a:fillRect/>
                      </a:stretch>
                    </p:blipFill>
                    <p:spPr>
                      <a:xfrm>
                        <a:off x="1420461" y="3456608"/>
                        <a:ext cx="2602609" cy="130462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71882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1379097F-F77A-834E-A1E8-B814AC3AA868}" type="slidenum">
              <a:rPr lang="en-US" altLang="x-none" sz="1400"/>
              <a:pPr/>
              <a:t>4</a:t>
            </a:fld>
            <a:endParaRPr lang="en-US" altLang="x-none" sz="1400"/>
          </a:p>
        </p:txBody>
      </p:sp>
      <p:sp>
        <p:nvSpPr>
          <p:cNvPr id="19458" name="Rectangle 2"/>
          <p:cNvSpPr>
            <a:spLocks noGrp="1" noChangeArrowheads="1"/>
          </p:cNvSpPr>
          <p:nvPr>
            <p:ph type="title"/>
          </p:nvPr>
        </p:nvSpPr>
        <p:spPr>
          <a:xfrm>
            <a:off x="457200" y="160338"/>
            <a:ext cx="8305800" cy="781050"/>
          </a:xfrm>
        </p:spPr>
        <p:txBody>
          <a:bodyPr/>
          <a:lstStyle/>
          <a:p>
            <a:r>
              <a:rPr lang="en-US" altLang="x-none">
                <a:ea typeface="ＭＳ Ｐゴシック" charset="-128"/>
              </a:rPr>
              <a:t>Pipelined (Sliding Window) Protocols </a:t>
            </a:r>
          </a:p>
        </p:txBody>
      </p:sp>
      <p:sp>
        <p:nvSpPr>
          <p:cNvPr id="19459" name="Rectangle 3"/>
          <p:cNvSpPr>
            <a:spLocks noGrp="1" noChangeArrowheads="1"/>
          </p:cNvSpPr>
          <p:nvPr>
            <p:ph type="body" sz="half" idx="1"/>
          </p:nvPr>
        </p:nvSpPr>
        <p:spPr>
          <a:xfrm>
            <a:off x="523875" y="1304925"/>
            <a:ext cx="7591425" cy="4648200"/>
          </a:xfrm>
        </p:spPr>
        <p:txBody>
          <a:bodyPr/>
          <a:lstStyle/>
          <a:p>
            <a:pPr>
              <a:buFont typeface="Wingdings" charset="2"/>
              <a:buNone/>
            </a:pPr>
            <a:r>
              <a:rPr lang="en-US" altLang="x-none" sz="2000">
                <a:solidFill>
                  <a:srgbClr val="FF0000"/>
                </a:solidFill>
                <a:ea typeface="ＭＳ Ｐゴシック" charset="-128"/>
              </a:rPr>
              <a:t>Pipelining:</a:t>
            </a:r>
            <a:r>
              <a:rPr lang="en-US" altLang="x-none" sz="2000">
                <a:ea typeface="ＭＳ Ｐゴシック" charset="-128"/>
              </a:rPr>
              <a:t> sender allows multiple, </a:t>
            </a:r>
            <a:r>
              <a:rPr lang="ja-JP" altLang="en-US" sz="2000">
                <a:ea typeface="ＭＳ Ｐゴシック" charset="-128"/>
              </a:rPr>
              <a:t>“</a:t>
            </a:r>
            <a:r>
              <a:rPr lang="en-US" altLang="ja-JP" sz="2000">
                <a:ea typeface="ＭＳ Ｐゴシック" charset="-128"/>
              </a:rPr>
              <a:t>in-flight</a:t>
            </a:r>
            <a:r>
              <a:rPr lang="ja-JP" altLang="en-US" sz="2000">
                <a:ea typeface="ＭＳ Ｐゴシック" charset="-128"/>
              </a:rPr>
              <a:t>”</a:t>
            </a:r>
            <a:r>
              <a:rPr lang="en-US" altLang="ja-JP" sz="2000">
                <a:ea typeface="ＭＳ Ｐゴシック" charset="-128"/>
              </a:rPr>
              <a:t>, yet-to-be-acknowledged pkts</a:t>
            </a:r>
          </a:p>
          <a:p>
            <a:pPr lvl="1"/>
            <a:r>
              <a:rPr lang="en-US" altLang="x-none" sz="1800">
                <a:ea typeface="ＭＳ Ｐゴシック" charset="-128"/>
              </a:rPr>
              <a:t>range of sequence numbers must be increased</a:t>
            </a:r>
          </a:p>
          <a:p>
            <a:pPr lvl="1"/>
            <a:r>
              <a:rPr lang="en-US" altLang="x-none" sz="1800">
                <a:ea typeface="ＭＳ Ｐゴシック" charset="-128"/>
              </a:rPr>
              <a:t>buffering at sender and/or receiver</a:t>
            </a:r>
          </a:p>
        </p:txBody>
      </p:sp>
      <p:sp>
        <p:nvSpPr>
          <p:cNvPr id="19460" name="Rectangle 4"/>
          <p:cNvSpPr>
            <a:spLocks noGrp="1" noChangeArrowheads="1"/>
          </p:cNvSpPr>
          <p:nvPr>
            <p:ph type="body" sz="half" idx="2"/>
          </p:nvPr>
        </p:nvSpPr>
        <p:spPr>
          <a:xfrm>
            <a:off x="590550" y="5419725"/>
            <a:ext cx="8286750" cy="1076325"/>
          </a:xfrm>
        </p:spPr>
        <p:txBody>
          <a:bodyPr/>
          <a:lstStyle/>
          <a:p>
            <a:r>
              <a:rPr lang="en-US" altLang="x-none" sz="2000">
                <a:ea typeface="ＭＳ Ｐゴシック" charset="-128"/>
              </a:rPr>
              <a:t>Two generic forms of pipelined protocols: </a:t>
            </a:r>
            <a:r>
              <a:rPr lang="en-US" altLang="x-none" sz="2000">
                <a:solidFill>
                  <a:srgbClr val="FF0000"/>
                </a:solidFill>
                <a:ea typeface="ＭＳ Ｐゴシック" charset="-128"/>
              </a:rPr>
              <a:t>go-Back-N, selective repeat</a:t>
            </a:r>
          </a:p>
        </p:txBody>
      </p:sp>
      <p:pic>
        <p:nvPicPr>
          <p:cNvPr id="19461" name="Picture 5" descr="rdt_pipeline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95600"/>
            <a:ext cx="6105525"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Speed TCP &amp; other Flavors</a:t>
            </a:r>
            <a:endParaRPr lang="en-US" dirty="0"/>
          </a:p>
        </p:txBody>
      </p:sp>
      <p:sp>
        <p:nvSpPr>
          <p:cNvPr id="3" name="Content Placeholder 2"/>
          <p:cNvSpPr>
            <a:spLocks noGrp="1"/>
          </p:cNvSpPr>
          <p:nvPr>
            <p:ph idx="1"/>
          </p:nvPr>
        </p:nvSpPr>
        <p:spPr/>
        <p:txBody>
          <a:bodyPr/>
          <a:lstStyle/>
          <a:p>
            <a:r>
              <a:rPr lang="en-US" dirty="0" smtClean="0"/>
              <a:t>To support high bandwidth-delay product links</a:t>
            </a:r>
          </a:p>
          <a:p>
            <a:pPr lvl="1"/>
            <a:r>
              <a:rPr lang="en-US" dirty="0" smtClean="0"/>
              <a:t>(detected when </a:t>
            </a:r>
            <a:r>
              <a:rPr lang="en-US" dirty="0" err="1"/>
              <a:t>congWin</a:t>
            </a:r>
            <a:r>
              <a:rPr lang="en-US" dirty="0"/>
              <a:t> gets very </a:t>
            </a:r>
            <a:r>
              <a:rPr lang="en-US" dirty="0" smtClean="0"/>
              <a:t>large)</a:t>
            </a:r>
          </a:p>
          <a:p>
            <a:pPr lvl="1"/>
            <a:r>
              <a:rPr lang="en-US" dirty="0" smtClean="0"/>
              <a:t>Idea: Increase </a:t>
            </a:r>
            <a:r>
              <a:rPr lang="en-US" dirty="0" err="1" smtClean="0"/>
              <a:t>congWin</a:t>
            </a:r>
            <a:r>
              <a:rPr lang="en-US" dirty="0" smtClean="0"/>
              <a:t> by larger amount than standard TCP </a:t>
            </a:r>
          </a:p>
          <a:p>
            <a:pPr lvl="1"/>
            <a:endParaRPr lang="en-US" dirty="0"/>
          </a:p>
          <a:p>
            <a:pPr lvl="1"/>
            <a:r>
              <a:rPr lang="en-US" dirty="0" smtClean="0"/>
              <a:t>E.g., in CUBIC (implemented in Linux), FAST TCP,</a:t>
            </a:r>
            <a:r>
              <a:rPr lang="mr-IN" dirty="0" smtClean="0"/>
              <a:t>…</a:t>
            </a:r>
            <a:r>
              <a:rPr lang="en-CA" dirty="0" smtClean="0"/>
              <a:t> </a:t>
            </a:r>
            <a:endParaRPr lang="en-US" dirty="0" smtClean="0"/>
          </a:p>
          <a:p>
            <a:endParaRPr lang="en-US" dirty="0"/>
          </a:p>
          <a:p>
            <a:r>
              <a:rPr lang="en-US" dirty="0" smtClean="0"/>
              <a:t>More flavors at:</a:t>
            </a:r>
          </a:p>
          <a:p>
            <a:pPr lvl="1"/>
            <a:r>
              <a:rPr lang="en-US" dirty="0" smtClean="0">
                <a:hlinkClick r:id="rId2"/>
              </a:rPr>
              <a:t>https</a:t>
            </a:r>
            <a:r>
              <a:rPr lang="en-US" dirty="0">
                <a:hlinkClick r:id="rId2"/>
              </a:rPr>
              <a:t>://en.wikipedia.org/wiki/TCP_congestion_control</a:t>
            </a:r>
            <a:endParaRPr lang="en-US" dirty="0"/>
          </a:p>
          <a:p>
            <a:endParaRPr lang="en-US" dirty="0"/>
          </a:p>
        </p:txBody>
      </p:sp>
      <p:sp>
        <p:nvSpPr>
          <p:cNvPr id="4" name="Slide Number Placeholder 3"/>
          <p:cNvSpPr>
            <a:spLocks noGrp="1"/>
          </p:cNvSpPr>
          <p:nvPr>
            <p:ph type="sldNum" sz="quarter" idx="12"/>
          </p:nvPr>
        </p:nvSpPr>
        <p:spPr/>
        <p:txBody>
          <a:bodyPr/>
          <a:lstStyle/>
          <a:p>
            <a:fld id="{8C347CC1-EBAA-C44B-AC90-D1BFD739C6A5}" type="slidenum">
              <a:rPr lang="en-US" altLang="x-none" smtClean="0"/>
              <a:pPr/>
              <a:t>40</a:t>
            </a:fld>
            <a:endParaRPr lang="en-US" altLang="x-none"/>
          </a:p>
        </p:txBody>
      </p:sp>
    </p:spTree>
    <p:extLst>
      <p:ext uri="{BB962C8B-B14F-4D97-AF65-F5344CB8AC3E}">
        <p14:creationId xmlns:p14="http://schemas.microsoft.com/office/powerpoint/2010/main" val="155979683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274638" y="228600"/>
            <a:ext cx="8869362" cy="695325"/>
          </a:xfrm>
        </p:spPr>
        <p:txBody>
          <a:bodyPr/>
          <a:lstStyle/>
          <a:p>
            <a:r>
              <a:rPr lang="en-US" altLang="x-none" sz="2800" dirty="0">
                <a:ea typeface="ＭＳ Ｐゴシック" charset="-128"/>
              </a:rPr>
              <a:t>TCP </a:t>
            </a:r>
            <a:r>
              <a:rPr lang="en-US" altLang="x-none" sz="2800" dirty="0" smtClean="0">
                <a:ea typeface="ＭＳ Ｐゴシック" charset="-128"/>
              </a:rPr>
              <a:t>over </a:t>
            </a:r>
            <a:r>
              <a:rPr lang="en-US" altLang="x-none" sz="2800" dirty="0">
                <a:ea typeface="ＭＳ Ｐゴシック" charset="-128"/>
              </a:rPr>
              <a:t>Wireless Networks</a:t>
            </a:r>
          </a:p>
        </p:txBody>
      </p:sp>
      <p:sp>
        <p:nvSpPr>
          <p:cNvPr id="71685" name="Rectangle 3"/>
          <p:cNvSpPr>
            <a:spLocks noGrp="1" noChangeArrowheads="1"/>
          </p:cNvSpPr>
          <p:nvPr>
            <p:ph type="body" idx="1"/>
          </p:nvPr>
        </p:nvSpPr>
        <p:spPr>
          <a:xfrm>
            <a:off x="396875" y="1301750"/>
            <a:ext cx="8332788" cy="4768850"/>
          </a:xfrm>
        </p:spPr>
        <p:txBody>
          <a:bodyPr/>
          <a:lstStyle/>
          <a:p>
            <a:r>
              <a:rPr lang="en-US" altLang="x-none">
                <a:ea typeface="ＭＳ Ｐゴシック" charset="-128"/>
              </a:rPr>
              <a:t>Performance of TCP suffers:</a:t>
            </a:r>
          </a:p>
          <a:p>
            <a:pPr lvl="1"/>
            <a:r>
              <a:rPr lang="en-US" altLang="x-none">
                <a:ea typeface="ＭＳ Ｐゴシック" charset="-128"/>
              </a:rPr>
              <a:t>First recall that TCP interprets loss as congestion </a:t>
            </a:r>
          </a:p>
          <a:p>
            <a:pPr lvl="1"/>
            <a:r>
              <a:rPr lang="en-US" altLang="x-none">
                <a:ea typeface="ＭＳ Ｐゴシック" charset="-128"/>
              </a:rPr>
              <a:t>But in wireless networks, packets can be lost because of bit-errors (usually high) and handoff (long delays) </a:t>
            </a:r>
          </a:p>
          <a:p>
            <a:pPr lvl="1"/>
            <a:r>
              <a:rPr lang="en-US" altLang="x-none">
                <a:ea typeface="ＭＳ Ｐゴシック" charset="-128"/>
              </a:rPr>
              <a:t>Thus, TCP may </a:t>
            </a:r>
            <a:r>
              <a:rPr lang="en-US" altLang="x-none">
                <a:solidFill>
                  <a:srgbClr val="FF0000"/>
                </a:solidFill>
                <a:ea typeface="ＭＳ Ｐゴシック" charset="-128"/>
              </a:rPr>
              <a:t>un-necessarily</a:t>
            </a:r>
            <a:r>
              <a:rPr lang="en-US" altLang="x-none">
                <a:ea typeface="ＭＳ Ｐゴシック" charset="-128"/>
              </a:rPr>
              <a:t> decrease its sending rate (congestion window)</a:t>
            </a:r>
          </a:p>
          <a:p>
            <a:r>
              <a:rPr lang="en-US" altLang="x-none">
                <a:solidFill>
                  <a:srgbClr val="FF0000"/>
                </a:solidFill>
                <a:ea typeface="ＭＳ Ｐゴシック" charset="-128"/>
              </a:rPr>
              <a:t>Solutions?</a:t>
            </a:r>
          </a:p>
        </p:txBody>
      </p:sp>
      <p:sp>
        <p:nvSpPr>
          <p:cNvPr id="7577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351BA953-6F95-DC47-9623-67A60F755FE2}" type="slidenum">
              <a:rPr lang="en-US" altLang="x-none" sz="1400"/>
              <a:pPr/>
              <a:t>41</a:t>
            </a:fld>
            <a:endParaRPr lang="en-US" altLang="x-none" sz="14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5">
                                            <p:txEl>
                                              <p:pRg st="4" end="4"/>
                                            </p:txEl>
                                          </p:spTgt>
                                        </p:tgtEl>
                                        <p:attrNameLst>
                                          <p:attrName>style.visibility</p:attrName>
                                        </p:attrNameLst>
                                      </p:cBhvr>
                                      <p:to>
                                        <p:strVal val="visible"/>
                                      </p:to>
                                    </p:set>
                                    <p:animEffect transition="in" filter="blinds(horizontal)">
                                      <p:cBhvr>
                                        <p:cTn id="7" dur="500"/>
                                        <p:tgtEl>
                                          <p:spTgt spid="716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274638" y="228600"/>
            <a:ext cx="8869362" cy="639763"/>
          </a:xfrm>
        </p:spPr>
        <p:txBody>
          <a:bodyPr/>
          <a:lstStyle/>
          <a:p>
            <a:r>
              <a:rPr lang="en-US" altLang="x-none" sz="2400" b="1">
                <a:ea typeface="ＭＳ Ｐゴシック" charset="-128"/>
              </a:rPr>
              <a:t>Enhancing TCP Performance in Wireless Networks </a:t>
            </a:r>
          </a:p>
        </p:txBody>
      </p:sp>
      <p:sp>
        <p:nvSpPr>
          <p:cNvPr id="77826" name="Rectangle 3"/>
          <p:cNvSpPr>
            <a:spLocks noGrp="1" noChangeArrowheads="1"/>
          </p:cNvSpPr>
          <p:nvPr>
            <p:ph type="body" idx="1"/>
          </p:nvPr>
        </p:nvSpPr>
        <p:spPr>
          <a:xfrm>
            <a:off x="396875" y="1117600"/>
            <a:ext cx="8332788" cy="5283200"/>
          </a:xfrm>
        </p:spPr>
        <p:txBody>
          <a:bodyPr/>
          <a:lstStyle/>
          <a:p>
            <a:r>
              <a:rPr lang="en-US" altLang="x-none" dirty="0" smtClean="0">
                <a:ea typeface="ＭＳ Ｐゴシック" charset="-128"/>
              </a:rPr>
              <a:t>Make </a:t>
            </a:r>
            <a:r>
              <a:rPr lang="en-US" altLang="x-none" dirty="0">
                <a:ea typeface="ＭＳ Ｐゴシック" charset="-128"/>
              </a:rPr>
              <a:t>TCP aware of the wireless link</a:t>
            </a:r>
          </a:p>
          <a:p>
            <a:pPr lvl="1"/>
            <a:r>
              <a:rPr lang="en-US" altLang="x-none" dirty="0" smtClean="0">
                <a:ea typeface="ＭＳ Ｐゴシック" charset="-128"/>
              </a:rPr>
              <a:t>Usually uses probabilistic inference models </a:t>
            </a:r>
          </a:p>
          <a:p>
            <a:pPr lvl="1"/>
            <a:r>
              <a:rPr lang="en-US" altLang="x-none" dirty="0" smtClean="0">
                <a:ea typeface="ＭＳ Ｐゴシック" charset="-128"/>
              </a:rPr>
              <a:t>Distinguish </a:t>
            </a:r>
            <a:r>
              <a:rPr lang="en-US" altLang="x-none" dirty="0">
                <a:ea typeface="ＭＳ Ｐゴシック" charset="-128"/>
              </a:rPr>
              <a:t>loss due to congestion from </a:t>
            </a:r>
            <a:r>
              <a:rPr lang="en-US" altLang="x-none" dirty="0" smtClean="0">
                <a:ea typeface="ＭＳ Ｐゴシック" charset="-128"/>
              </a:rPr>
              <a:t>others (e.g., wireless bit errors)</a:t>
            </a:r>
            <a:endParaRPr lang="en-US" altLang="x-none" dirty="0">
              <a:ea typeface="ＭＳ Ｐゴシック" charset="-128"/>
            </a:endParaRPr>
          </a:p>
          <a:p>
            <a:pPr lvl="1"/>
            <a:r>
              <a:rPr lang="en-US" altLang="x-none" dirty="0" smtClean="0">
                <a:ea typeface="ＭＳ Ｐゴシック" charset="-128"/>
              </a:rPr>
              <a:t>Decrease </a:t>
            </a:r>
            <a:r>
              <a:rPr lang="en-US" altLang="x-none" dirty="0">
                <a:ea typeface="ＭＳ Ｐゴシック" charset="-128"/>
              </a:rPr>
              <a:t>sending rate </a:t>
            </a:r>
            <a:r>
              <a:rPr lang="en-US" altLang="x-none" dirty="0" smtClean="0">
                <a:ea typeface="ＭＳ Ｐゴシック" charset="-128"/>
              </a:rPr>
              <a:t>if congestion only </a:t>
            </a:r>
          </a:p>
          <a:p>
            <a:pPr marL="571500" lvl="1" indent="0">
              <a:buNone/>
            </a:pPr>
            <a:endParaRPr lang="en-US" altLang="x-none" dirty="0" smtClean="0">
              <a:ea typeface="ＭＳ Ｐゴシック" charset="-128"/>
            </a:endParaRPr>
          </a:p>
        </p:txBody>
      </p:sp>
      <p:sp>
        <p:nvSpPr>
          <p:cNvPr id="7782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F9C8AEE-B7A1-0846-B039-B53B6905CEBC}" type="slidenum">
              <a:rPr lang="en-US" altLang="x-none" sz="1400"/>
              <a:pPr/>
              <a:t>42</a:t>
            </a:fld>
            <a:endParaRPr lang="en-US" altLang="x-none" sz="1400"/>
          </a:p>
        </p:txBody>
      </p:sp>
    </p:spTree>
    <p:extLst>
      <p:ext uri="{BB962C8B-B14F-4D97-AF65-F5344CB8AC3E}">
        <p14:creationId xmlns:p14="http://schemas.microsoft.com/office/powerpoint/2010/main" val="328893012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274638" y="228600"/>
            <a:ext cx="8869362" cy="639763"/>
          </a:xfrm>
        </p:spPr>
        <p:txBody>
          <a:bodyPr/>
          <a:lstStyle/>
          <a:p>
            <a:r>
              <a:rPr lang="en-US" altLang="x-none" sz="2400" b="1">
                <a:ea typeface="ＭＳ Ｐゴシック" charset="-128"/>
              </a:rPr>
              <a:t>Enhancing TCP Performance in Wireless Networks </a:t>
            </a:r>
          </a:p>
        </p:txBody>
      </p:sp>
      <p:sp>
        <p:nvSpPr>
          <p:cNvPr id="77826" name="Rectangle 3"/>
          <p:cNvSpPr>
            <a:spLocks noGrp="1" noChangeArrowheads="1"/>
          </p:cNvSpPr>
          <p:nvPr>
            <p:ph type="body" idx="1"/>
          </p:nvPr>
        </p:nvSpPr>
        <p:spPr>
          <a:xfrm>
            <a:off x="396875" y="1117600"/>
            <a:ext cx="8332788" cy="5283200"/>
          </a:xfrm>
        </p:spPr>
        <p:txBody>
          <a:bodyPr/>
          <a:lstStyle/>
          <a:p>
            <a:r>
              <a:rPr lang="en-US" altLang="x-none" dirty="0" smtClean="0">
                <a:ea typeface="ＭＳ Ｐゴシック" charset="-128"/>
              </a:rPr>
              <a:t>Split </a:t>
            </a:r>
            <a:r>
              <a:rPr lang="en-US" altLang="x-none" dirty="0">
                <a:ea typeface="ＭＳ Ｐゴシック" charset="-128"/>
              </a:rPr>
              <a:t>TCP connections</a:t>
            </a:r>
          </a:p>
          <a:p>
            <a:pPr lvl="1"/>
            <a:r>
              <a:rPr lang="en-US" altLang="x-none" dirty="0">
                <a:ea typeface="ＭＳ Ｐゴシック" charset="-128"/>
              </a:rPr>
              <a:t>One from mobile to base station, and another from base station to the other end</a:t>
            </a:r>
          </a:p>
          <a:p>
            <a:pPr lvl="1"/>
            <a:endParaRPr lang="en-US" altLang="x-none" dirty="0" smtClean="0">
              <a:ea typeface="ＭＳ Ｐゴシック" charset="-128"/>
            </a:endParaRPr>
          </a:p>
          <a:p>
            <a:pPr lvl="1"/>
            <a:r>
              <a:rPr lang="en-US" altLang="x-none" dirty="0" smtClean="0">
                <a:ea typeface="ＭＳ Ｐゴシック" charset="-128"/>
              </a:rPr>
              <a:t>Over </a:t>
            </a:r>
            <a:r>
              <a:rPr lang="en-US" altLang="x-none" dirty="0">
                <a:ea typeface="ＭＳ Ｐゴシック" charset="-128"/>
              </a:rPr>
              <a:t>the wireless part, we can use either standard TCP (shorter delay now) or custom/new transport protocols, e.g. reliable UDP, TCP with selective repeat</a:t>
            </a:r>
          </a:p>
          <a:p>
            <a:pPr lvl="1"/>
            <a:endParaRPr lang="en-US" altLang="x-none" dirty="0" smtClean="0">
              <a:ea typeface="ＭＳ Ｐゴシック" charset="-128"/>
            </a:endParaRPr>
          </a:p>
          <a:p>
            <a:pPr lvl="1"/>
            <a:r>
              <a:rPr lang="en-US" altLang="x-none" dirty="0" smtClean="0">
                <a:ea typeface="ＭＳ Ｐゴシック" charset="-128"/>
              </a:rPr>
              <a:t>Used </a:t>
            </a:r>
            <a:r>
              <a:rPr lang="en-US" altLang="x-none" dirty="0">
                <a:ea typeface="ＭＳ Ｐゴシック" charset="-128"/>
              </a:rPr>
              <a:t>in cellular networks, significant improvement in TCP</a:t>
            </a:r>
          </a:p>
        </p:txBody>
      </p:sp>
      <p:sp>
        <p:nvSpPr>
          <p:cNvPr id="7782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F9C8AEE-B7A1-0846-B039-B53B6905CEBC}" type="slidenum">
              <a:rPr lang="en-US" altLang="x-none" sz="1400"/>
              <a:pPr/>
              <a:t>43</a:t>
            </a:fld>
            <a:endParaRPr lang="en-US" altLang="x-none" sz="1400"/>
          </a:p>
        </p:txBody>
      </p:sp>
    </p:spTree>
    <p:extLst>
      <p:ext uri="{BB962C8B-B14F-4D97-AF65-F5344CB8AC3E}">
        <p14:creationId xmlns:p14="http://schemas.microsoft.com/office/powerpoint/2010/main" val="251366060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274638" y="228600"/>
            <a:ext cx="8869362" cy="639763"/>
          </a:xfrm>
        </p:spPr>
        <p:txBody>
          <a:bodyPr/>
          <a:lstStyle/>
          <a:p>
            <a:r>
              <a:rPr lang="en-US" altLang="x-none" sz="2400" b="1">
                <a:ea typeface="ＭＳ Ｐゴシック" charset="-128"/>
              </a:rPr>
              <a:t>Enhancing TCP Performance in Wireless Networks </a:t>
            </a:r>
          </a:p>
        </p:txBody>
      </p:sp>
      <p:sp>
        <p:nvSpPr>
          <p:cNvPr id="77826" name="Rectangle 3"/>
          <p:cNvSpPr>
            <a:spLocks noGrp="1" noChangeArrowheads="1"/>
          </p:cNvSpPr>
          <p:nvPr>
            <p:ph type="body" idx="1"/>
          </p:nvPr>
        </p:nvSpPr>
        <p:spPr>
          <a:xfrm>
            <a:off x="396875" y="1117600"/>
            <a:ext cx="8332788" cy="5283200"/>
          </a:xfrm>
        </p:spPr>
        <p:txBody>
          <a:bodyPr/>
          <a:lstStyle/>
          <a:p>
            <a:r>
              <a:rPr lang="en-US" altLang="x-none" dirty="0" smtClean="0">
                <a:ea typeface="ＭＳ Ｐゴシック" charset="-128"/>
              </a:rPr>
              <a:t>Local (link) Recovery</a:t>
            </a:r>
            <a:endParaRPr lang="en-US" altLang="x-none" dirty="0">
              <a:ea typeface="ＭＳ Ｐゴシック" charset="-128"/>
            </a:endParaRPr>
          </a:p>
          <a:p>
            <a:pPr lvl="1"/>
            <a:r>
              <a:rPr lang="en-US" altLang="x-none" dirty="0">
                <a:ea typeface="ＭＳ Ｐゴシック" charset="-128"/>
              </a:rPr>
              <a:t>ARQ: local retransmission (e.g., in 802.11)  </a:t>
            </a:r>
          </a:p>
          <a:p>
            <a:pPr lvl="1"/>
            <a:endParaRPr lang="en-US" altLang="x-none" dirty="0" smtClean="0">
              <a:ea typeface="ＭＳ Ｐゴシック" charset="-128"/>
            </a:endParaRPr>
          </a:p>
          <a:p>
            <a:pPr lvl="1"/>
            <a:r>
              <a:rPr lang="en-US" altLang="x-none" dirty="0" smtClean="0">
                <a:ea typeface="ＭＳ Ｐゴシック" charset="-128"/>
              </a:rPr>
              <a:t>FEC</a:t>
            </a:r>
            <a:r>
              <a:rPr lang="en-US" altLang="x-none" dirty="0">
                <a:ea typeface="ＭＳ Ｐゴシック" charset="-128"/>
              </a:rPr>
              <a:t>: for long-delay networks (e.g., </a:t>
            </a:r>
            <a:r>
              <a:rPr lang="en-US" altLang="x-none" dirty="0" smtClean="0">
                <a:ea typeface="ＭＳ Ｐゴシック" charset="-128"/>
              </a:rPr>
              <a:t>cellular, satellite) </a:t>
            </a:r>
            <a:endParaRPr lang="en-US" altLang="x-none" dirty="0">
              <a:ea typeface="ＭＳ Ｐゴシック" charset="-128"/>
            </a:endParaRPr>
          </a:p>
          <a:p>
            <a:pPr lvl="2"/>
            <a:r>
              <a:rPr lang="en-US" altLang="x-none" sz="2000" b="1" dirty="0" smtClean="0">
                <a:solidFill>
                  <a:schemeClr val="tx1"/>
                </a:solidFill>
                <a:latin typeface="Times New Roman" charset="0"/>
                <a:ea typeface="ＭＳ Ｐゴシック" charset="-128"/>
              </a:rPr>
              <a:t>Adds </a:t>
            </a:r>
            <a:r>
              <a:rPr lang="en-US" altLang="x-none" sz="2000" b="1" dirty="0">
                <a:solidFill>
                  <a:schemeClr val="tx1"/>
                </a:solidFill>
                <a:latin typeface="Times New Roman" charset="0"/>
                <a:ea typeface="ＭＳ Ｐゴシック" charset="-128"/>
              </a:rPr>
              <a:t>R redundant packets to N original packet such that any received N packets out of N+R packets can be used to </a:t>
            </a:r>
            <a:r>
              <a:rPr lang="en-US" altLang="x-none" sz="2000" b="1" dirty="0" smtClean="0">
                <a:solidFill>
                  <a:schemeClr val="tx1"/>
                </a:solidFill>
                <a:latin typeface="Times New Roman" charset="0"/>
                <a:ea typeface="ＭＳ Ｐゴシック" charset="-128"/>
              </a:rPr>
              <a:t>recover the </a:t>
            </a:r>
            <a:r>
              <a:rPr lang="en-US" altLang="x-none" sz="2000" b="1" dirty="0">
                <a:solidFill>
                  <a:schemeClr val="tx1"/>
                </a:solidFill>
                <a:latin typeface="Times New Roman" charset="0"/>
                <a:ea typeface="ＭＳ Ｐゴシック" charset="-128"/>
              </a:rPr>
              <a:t>whole data. </a:t>
            </a:r>
          </a:p>
          <a:p>
            <a:pPr lvl="2"/>
            <a:endParaRPr lang="en-US" altLang="x-none" dirty="0" smtClean="0">
              <a:ea typeface="ＭＳ Ｐゴシック" charset="-128"/>
            </a:endParaRPr>
          </a:p>
        </p:txBody>
      </p:sp>
      <p:sp>
        <p:nvSpPr>
          <p:cNvPr id="7782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F9C8AEE-B7A1-0846-B039-B53B6905CEBC}" type="slidenum">
              <a:rPr lang="en-US" altLang="x-none" sz="1400"/>
              <a:pPr/>
              <a:t>44</a:t>
            </a:fld>
            <a:endParaRPr lang="en-US" altLang="x-none" sz="140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5"/>
          <p:cNvSpPr>
            <a:spLocks noGrp="1"/>
          </p:cNvSpPr>
          <p:nvPr>
            <p:ph type="ftr"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t>Transport</a:t>
            </a:r>
            <a:r>
              <a:rPr lang="en-US" sz="1400"/>
              <a:t> </a:t>
            </a:r>
            <a:r>
              <a:rPr lang="en-US" sz="1200"/>
              <a:t>Layer</a:t>
            </a:r>
          </a:p>
        </p:txBody>
      </p:sp>
      <p:sp>
        <p:nvSpPr>
          <p:cNvPr id="109571" name="Slide Number Placeholder 6"/>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smtClean="0"/>
              <a:t>3-</a:t>
            </a:r>
            <a:fld id="{936FB98E-BF94-724F-9093-959019B423AD}" type="slidenum">
              <a:rPr lang="en-US" sz="1200" smtClean="0"/>
              <a:pPr>
                <a:defRPr/>
              </a:pPr>
              <a:t>45</a:t>
            </a:fld>
            <a:endParaRPr lang="en-US" sz="1200" smtClean="0"/>
          </a:p>
        </p:txBody>
      </p:sp>
      <p:sp>
        <p:nvSpPr>
          <p:cNvPr id="109572" name="Line 68"/>
          <p:cNvSpPr>
            <a:spLocks noChangeShapeType="1"/>
          </p:cNvSpPr>
          <p:nvPr/>
        </p:nvSpPr>
        <p:spPr bwMode="auto">
          <a:xfrm>
            <a:off x="4857750" y="4229100"/>
            <a:ext cx="558800" cy="3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grpSp>
        <p:nvGrpSpPr>
          <p:cNvPr id="123908" name="Group 59"/>
          <p:cNvGrpSpPr>
            <a:grpSpLocks/>
          </p:cNvGrpSpPr>
          <p:nvPr/>
        </p:nvGrpSpPr>
        <p:grpSpPr bwMode="auto">
          <a:xfrm>
            <a:off x="3779838" y="3898900"/>
            <a:ext cx="1082675" cy="538163"/>
            <a:chOff x="2356" y="1300"/>
            <a:chExt cx="555" cy="194"/>
          </a:xfrm>
        </p:grpSpPr>
        <p:sp>
          <p:nvSpPr>
            <p:cNvPr id="12393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lgn="l"/>
              <a:endParaRPr lang="en-US" sz="2400">
                <a:latin typeface="Times New Roman" charset="0"/>
                <a:cs typeface="Arial" charset="0"/>
              </a:endParaRPr>
            </a:p>
          </p:txBody>
        </p:sp>
        <p:sp>
          <p:nvSpPr>
            <p:cNvPr id="12393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a:latin typeface="Times New Roman" charset="0"/>
                <a:cs typeface="Arial" charset="0"/>
              </a:endParaRPr>
            </a:p>
          </p:txBody>
        </p:sp>
        <p:sp>
          <p:nvSpPr>
            <p:cNvPr id="12393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lgn="l"/>
              <a:endParaRPr lang="en-US" sz="2400">
                <a:latin typeface="Times New Roman" charset="0"/>
                <a:cs typeface="Arial" charset="0"/>
              </a:endParaRPr>
            </a:p>
          </p:txBody>
        </p:sp>
        <p:grpSp>
          <p:nvGrpSpPr>
            <p:cNvPr id="123939" name="Group 63"/>
            <p:cNvGrpSpPr>
              <a:grpSpLocks/>
            </p:cNvGrpSpPr>
            <p:nvPr/>
          </p:nvGrpSpPr>
          <p:grpSpPr bwMode="auto">
            <a:xfrm>
              <a:off x="2468" y="1332"/>
              <a:ext cx="310" cy="60"/>
              <a:chOff x="2468" y="1332"/>
              <a:chExt cx="310" cy="60"/>
            </a:xfrm>
          </p:grpSpPr>
          <p:sp>
            <p:nvSpPr>
              <p:cNvPr id="123942" name="Freeform 6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43" name="Freeform 6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9605" name="Line 66"/>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9606" name="Line 67"/>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123909" name="Group 50"/>
          <p:cNvGrpSpPr>
            <a:grpSpLocks/>
          </p:cNvGrpSpPr>
          <p:nvPr/>
        </p:nvGrpSpPr>
        <p:grpSpPr bwMode="auto">
          <a:xfrm>
            <a:off x="5413375" y="3883025"/>
            <a:ext cx="1082675" cy="538163"/>
            <a:chOff x="2356" y="1300"/>
            <a:chExt cx="555" cy="194"/>
          </a:xfrm>
        </p:grpSpPr>
        <p:sp>
          <p:nvSpPr>
            <p:cNvPr id="12392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lgn="l"/>
              <a:endParaRPr lang="en-US" sz="2400">
                <a:latin typeface="Times New Roman" charset="0"/>
                <a:cs typeface="Arial" charset="0"/>
              </a:endParaRPr>
            </a:p>
          </p:txBody>
        </p:sp>
        <p:sp>
          <p:nvSpPr>
            <p:cNvPr id="12392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2400">
                <a:latin typeface="Times New Roman" charset="0"/>
                <a:cs typeface="Arial" charset="0"/>
              </a:endParaRPr>
            </a:p>
          </p:txBody>
        </p:sp>
        <p:sp>
          <p:nvSpPr>
            <p:cNvPr id="12393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lgn="l"/>
              <a:endParaRPr lang="en-US" sz="2400">
                <a:latin typeface="Times New Roman" charset="0"/>
                <a:cs typeface="Arial" charset="0"/>
              </a:endParaRPr>
            </a:p>
          </p:txBody>
        </p:sp>
        <p:grpSp>
          <p:nvGrpSpPr>
            <p:cNvPr id="123931" name="Group 54"/>
            <p:cNvGrpSpPr>
              <a:grpSpLocks/>
            </p:cNvGrpSpPr>
            <p:nvPr/>
          </p:nvGrpSpPr>
          <p:grpSpPr bwMode="auto">
            <a:xfrm>
              <a:off x="2468" y="1332"/>
              <a:ext cx="310" cy="60"/>
              <a:chOff x="2468" y="1332"/>
              <a:chExt cx="310" cy="60"/>
            </a:xfrm>
          </p:grpSpPr>
          <p:sp>
            <p:nvSpPr>
              <p:cNvPr id="123934" name="Freeform 5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35" name="Freeform 5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9597" name="Line 57"/>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9598" name="Line 58"/>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109575" name="Rectangle 4"/>
          <p:cNvSpPr>
            <a:spLocks noGrp="1" noChangeArrowheads="1"/>
          </p:cNvSpPr>
          <p:nvPr>
            <p:ph type="body" sz="half" idx="1"/>
          </p:nvPr>
        </p:nvSpPr>
        <p:spPr>
          <a:xfrm>
            <a:off x="544513" y="1412875"/>
            <a:ext cx="7620000" cy="2190750"/>
          </a:xfrm>
        </p:spPr>
        <p:txBody>
          <a:bodyPr/>
          <a:lstStyle/>
          <a:p>
            <a:pPr>
              <a:buFont typeface="Wingdings" charset="0"/>
              <a:buNone/>
              <a:defRPr/>
            </a:pPr>
            <a:r>
              <a:rPr lang="en-US" i="1" dirty="0">
                <a:solidFill>
                  <a:srgbClr val="CC0000"/>
                </a:solidFill>
                <a:latin typeface="Gill Sans MT" charset="0"/>
                <a:cs typeface="+mn-cs"/>
              </a:rPr>
              <a:t>fairness goal:</a:t>
            </a:r>
            <a:r>
              <a:rPr lang="en-US" dirty="0">
                <a:latin typeface="Gill Sans MT" charset="0"/>
                <a:cs typeface="+mn-cs"/>
              </a:rPr>
              <a:t> if K TCP sessions share same bottleneck link of bandwidth R, each should have average rate of R/K</a:t>
            </a:r>
          </a:p>
        </p:txBody>
      </p:sp>
      <p:sp>
        <p:nvSpPr>
          <p:cNvPr id="109576" name="Rectangle 25"/>
          <p:cNvSpPr>
            <a:spLocks noChangeArrowheads="1"/>
          </p:cNvSpPr>
          <p:nvPr/>
        </p:nvSpPr>
        <p:spPr bwMode="auto">
          <a:xfrm>
            <a:off x="5068888" y="4025900"/>
            <a:ext cx="147637" cy="200025"/>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9577" name="Rectangle 26"/>
          <p:cNvSpPr>
            <a:spLocks noChangeArrowheads="1"/>
          </p:cNvSpPr>
          <p:nvPr/>
        </p:nvSpPr>
        <p:spPr bwMode="auto">
          <a:xfrm>
            <a:off x="4378325" y="4087813"/>
            <a:ext cx="147638" cy="200025"/>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9578" name="Rectangle 27"/>
          <p:cNvSpPr>
            <a:spLocks noChangeArrowheads="1"/>
          </p:cNvSpPr>
          <p:nvPr/>
        </p:nvSpPr>
        <p:spPr bwMode="auto">
          <a:xfrm>
            <a:off x="4668838" y="4025900"/>
            <a:ext cx="147637" cy="200025"/>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9579" name="Text Box 28"/>
          <p:cNvSpPr txBox="1">
            <a:spLocks noChangeArrowheads="1"/>
          </p:cNvSpPr>
          <p:nvPr/>
        </p:nvSpPr>
        <p:spPr bwMode="auto">
          <a:xfrm>
            <a:off x="1131888" y="3017838"/>
            <a:ext cx="200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800" smtClean="0">
                <a:latin typeface="Arial" charset="0"/>
                <a:cs typeface="+mn-cs"/>
              </a:rPr>
              <a:t>TCP connection 1</a:t>
            </a:r>
          </a:p>
        </p:txBody>
      </p:sp>
      <p:sp>
        <p:nvSpPr>
          <p:cNvPr id="109580" name="Text Box 29"/>
          <p:cNvSpPr txBox="1">
            <a:spLocks noChangeArrowheads="1"/>
          </p:cNvSpPr>
          <p:nvPr/>
        </p:nvSpPr>
        <p:spPr bwMode="auto">
          <a:xfrm>
            <a:off x="3529013" y="4471988"/>
            <a:ext cx="12509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smtClean="0">
                <a:latin typeface="Arial" charset="0"/>
                <a:cs typeface="+mn-cs"/>
              </a:rPr>
              <a:t>bottleneck</a:t>
            </a:r>
          </a:p>
          <a:p>
            <a:pPr>
              <a:defRPr/>
            </a:pPr>
            <a:r>
              <a:rPr lang="en-US" sz="1800" smtClean="0">
                <a:latin typeface="Arial" charset="0"/>
                <a:cs typeface="+mn-cs"/>
              </a:rPr>
              <a:t>router</a:t>
            </a:r>
          </a:p>
          <a:p>
            <a:pPr>
              <a:defRPr/>
            </a:pPr>
            <a:r>
              <a:rPr lang="en-US" sz="1800" smtClean="0">
                <a:latin typeface="Arial" charset="0"/>
                <a:cs typeface="+mn-cs"/>
              </a:rPr>
              <a:t>capacity R</a:t>
            </a:r>
          </a:p>
        </p:txBody>
      </p:sp>
      <p:sp>
        <p:nvSpPr>
          <p:cNvPr id="123916" name="Freeform 40"/>
          <p:cNvSpPr>
            <a:spLocks/>
          </p:cNvSpPr>
          <p:nvPr/>
        </p:nvSpPr>
        <p:spPr bwMode="auto">
          <a:xfrm>
            <a:off x="2863850" y="3502025"/>
            <a:ext cx="4003675" cy="719138"/>
          </a:xfrm>
          <a:custGeom>
            <a:avLst/>
            <a:gdLst>
              <a:gd name="T0" fmla="*/ 0 w 2412"/>
              <a:gd name="T1" fmla="*/ 0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0"/>
                </a:moveTo>
                <a:cubicBezTo>
                  <a:pt x="93" y="65"/>
                  <a:pt x="156" y="318"/>
                  <a:pt x="558" y="390"/>
                </a:cubicBezTo>
                <a:cubicBezTo>
                  <a:pt x="959" y="453"/>
                  <a:pt x="2026" y="423"/>
                  <a:pt x="2412" y="432"/>
                </a:cubicBezTo>
              </a:path>
            </a:pathLst>
          </a:custGeom>
          <a:noFill/>
          <a:ln w="38100" cap="flat" cmpd="sng">
            <a:solidFill>
              <a:srgbClr val="0099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2" name="Rectangle 41"/>
          <p:cNvSpPr>
            <a:spLocks noChangeArrowheads="1"/>
          </p:cNvSpPr>
          <p:nvPr/>
        </p:nvSpPr>
        <p:spPr bwMode="auto">
          <a:xfrm>
            <a:off x="4540250" y="4087813"/>
            <a:ext cx="147638" cy="2000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3918" name="Freeform 42"/>
          <p:cNvSpPr>
            <a:spLocks/>
          </p:cNvSpPr>
          <p:nvPr/>
        </p:nvSpPr>
        <p:spPr bwMode="auto">
          <a:xfrm>
            <a:off x="2806700" y="4237038"/>
            <a:ext cx="4044950" cy="719137"/>
          </a:xfrm>
          <a:custGeom>
            <a:avLst/>
            <a:gdLst>
              <a:gd name="T0" fmla="*/ 0 w 2412"/>
              <a:gd name="T1" fmla="*/ 2147483647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453"/>
                </a:moveTo>
                <a:cubicBezTo>
                  <a:pt x="93" y="388"/>
                  <a:pt x="156" y="134"/>
                  <a:pt x="558" y="63"/>
                </a:cubicBezTo>
                <a:cubicBezTo>
                  <a:pt x="959" y="0"/>
                  <a:pt x="2026" y="36"/>
                  <a:pt x="2412" y="29"/>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4" name="Rectangle 43"/>
          <p:cNvSpPr>
            <a:spLocks noGrp="1" noChangeArrowheads="1"/>
          </p:cNvSpPr>
          <p:nvPr>
            <p:ph type="title"/>
          </p:nvPr>
        </p:nvSpPr>
        <p:spPr>
          <a:xfrm>
            <a:off x="533400" y="152400"/>
            <a:ext cx="7772400" cy="1143000"/>
          </a:xfrm>
        </p:spPr>
        <p:txBody>
          <a:bodyPr/>
          <a:lstStyle/>
          <a:p>
            <a:pPr>
              <a:defRPr/>
            </a:pPr>
            <a:r>
              <a:rPr lang="en-US" dirty="0">
                <a:latin typeface="Gill Sans MT" charset="0"/>
                <a:cs typeface="+mj-cs"/>
              </a:rPr>
              <a:t>TCP Fairness</a:t>
            </a:r>
          </a:p>
        </p:txBody>
      </p:sp>
      <p:sp>
        <p:nvSpPr>
          <p:cNvPr id="109586" name="Text Box 48"/>
          <p:cNvSpPr txBox="1">
            <a:spLocks noChangeArrowheads="1"/>
          </p:cNvSpPr>
          <p:nvPr/>
        </p:nvSpPr>
        <p:spPr bwMode="auto">
          <a:xfrm>
            <a:off x="1125538" y="5146675"/>
            <a:ext cx="200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800" smtClean="0">
                <a:latin typeface="Arial" charset="0"/>
                <a:cs typeface="+mn-cs"/>
              </a:rPr>
              <a:t>TCP connection 2</a:t>
            </a:r>
          </a:p>
        </p:txBody>
      </p:sp>
      <p:grpSp>
        <p:nvGrpSpPr>
          <p:cNvPr id="123922" name="Group 69"/>
          <p:cNvGrpSpPr>
            <a:grpSpLocks/>
          </p:cNvGrpSpPr>
          <p:nvPr/>
        </p:nvGrpSpPr>
        <p:grpSpPr bwMode="auto">
          <a:xfrm>
            <a:off x="2057400" y="3333750"/>
            <a:ext cx="766763" cy="704850"/>
            <a:chOff x="-44" y="1473"/>
            <a:chExt cx="981" cy="1105"/>
          </a:xfrm>
        </p:grpSpPr>
        <p:pic>
          <p:nvPicPr>
            <p:cNvPr id="123926" name="Picture 7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27" name="Freeform 7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23923" name="Group 72"/>
          <p:cNvGrpSpPr>
            <a:grpSpLocks/>
          </p:cNvGrpSpPr>
          <p:nvPr/>
        </p:nvGrpSpPr>
        <p:grpSpPr bwMode="auto">
          <a:xfrm>
            <a:off x="2073275" y="4579938"/>
            <a:ext cx="766763" cy="704850"/>
            <a:chOff x="-44" y="1473"/>
            <a:chExt cx="981" cy="1105"/>
          </a:xfrm>
        </p:grpSpPr>
        <p:pic>
          <p:nvPicPr>
            <p:cNvPr id="123924" name="Picture 7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25" name="Freeform 7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51858122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5"/>
          <p:cNvSpPr>
            <a:spLocks noGrp="1"/>
          </p:cNvSpPr>
          <p:nvPr>
            <p:ph type="ftr"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t>Transport</a:t>
            </a:r>
            <a:r>
              <a:rPr lang="en-US" sz="1400"/>
              <a:t> </a:t>
            </a:r>
            <a:r>
              <a:rPr lang="en-US" sz="1200"/>
              <a:t>Layer</a:t>
            </a:r>
          </a:p>
        </p:txBody>
      </p:sp>
      <p:sp>
        <p:nvSpPr>
          <p:cNvPr id="110595" name="Slide Number Placeholder 6"/>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smtClean="0"/>
              <a:t>3-</a:t>
            </a:r>
            <a:fld id="{2488ACC0-4C35-1B4E-8CDB-D9CF115C6DAA}" type="slidenum">
              <a:rPr lang="en-US" sz="1200" smtClean="0"/>
              <a:pPr>
                <a:defRPr/>
              </a:pPr>
              <a:t>46</a:t>
            </a:fld>
            <a:endParaRPr lang="en-US" sz="1200" smtClean="0"/>
          </a:p>
        </p:txBody>
      </p:sp>
      <p:sp>
        <p:nvSpPr>
          <p:cNvPr id="110597" name="Rectangle 2"/>
          <p:cNvSpPr>
            <a:spLocks noGrp="1" noChangeArrowheads="1"/>
          </p:cNvSpPr>
          <p:nvPr>
            <p:ph type="title"/>
          </p:nvPr>
        </p:nvSpPr>
        <p:spPr/>
        <p:txBody>
          <a:bodyPr/>
          <a:lstStyle/>
          <a:p>
            <a:pPr>
              <a:defRPr/>
            </a:pPr>
            <a:r>
              <a:rPr lang="en-US">
                <a:latin typeface="Gill Sans MT" charset="0"/>
                <a:cs typeface="+mj-cs"/>
              </a:rPr>
              <a:t>Why is TCP fair?</a:t>
            </a:r>
          </a:p>
        </p:txBody>
      </p:sp>
      <p:sp>
        <p:nvSpPr>
          <p:cNvPr id="110598" name="Rectangle 3"/>
          <p:cNvSpPr>
            <a:spLocks noGrp="1" noChangeArrowheads="1"/>
          </p:cNvSpPr>
          <p:nvPr>
            <p:ph type="body" sz="half" idx="1"/>
          </p:nvPr>
        </p:nvSpPr>
        <p:spPr>
          <a:xfrm>
            <a:off x="609600" y="1400175"/>
            <a:ext cx="8305800" cy="4648200"/>
          </a:xfrm>
        </p:spPr>
        <p:txBody>
          <a:bodyPr/>
          <a:lstStyle/>
          <a:p>
            <a:pPr>
              <a:buFont typeface="Wingdings" charset="0"/>
              <a:buNone/>
              <a:defRPr/>
            </a:pPr>
            <a:r>
              <a:rPr lang="en-US">
                <a:latin typeface="Gill Sans MT" charset="0"/>
                <a:cs typeface="+mn-cs"/>
              </a:rPr>
              <a:t>two competing sessions:</a:t>
            </a:r>
          </a:p>
          <a:p>
            <a:pPr>
              <a:buFont typeface="Wingdings" charset="2"/>
              <a:buChar char="§"/>
              <a:defRPr/>
            </a:pPr>
            <a:r>
              <a:rPr lang="en-US" sz="2400">
                <a:latin typeface="Gill Sans MT" charset="0"/>
                <a:cs typeface="+mn-cs"/>
              </a:rPr>
              <a:t>additive increase gives slope of 1, as throughout increases</a:t>
            </a:r>
          </a:p>
          <a:p>
            <a:pPr>
              <a:buFont typeface="Wingdings" charset="2"/>
              <a:buChar char="§"/>
              <a:defRPr/>
            </a:pPr>
            <a:r>
              <a:rPr lang="en-US" sz="2400">
                <a:latin typeface="Gill Sans MT" charset="0"/>
                <a:cs typeface="+mn-cs"/>
              </a:rPr>
              <a:t>multiplicative decrease decreases throughput proportionally </a:t>
            </a:r>
          </a:p>
        </p:txBody>
      </p:sp>
      <p:sp>
        <p:nvSpPr>
          <p:cNvPr id="110599" name="Line 4"/>
          <p:cNvSpPr>
            <a:spLocks noChangeShapeType="1"/>
          </p:cNvSpPr>
          <p:nvPr/>
        </p:nvSpPr>
        <p:spPr bwMode="auto">
          <a:xfrm>
            <a:off x="2400300" y="5848350"/>
            <a:ext cx="36385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0600" name="Line 5"/>
          <p:cNvSpPr>
            <a:spLocks noChangeShapeType="1"/>
          </p:cNvSpPr>
          <p:nvPr/>
        </p:nvSpPr>
        <p:spPr bwMode="auto">
          <a:xfrm flipV="1">
            <a:off x="2400300" y="2752725"/>
            <a:ext cx="0" cy="3086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0601" name="Line 6"/>
          <p:cNvSpPr>
            <a:spLocks noChangeShapeType="1"/>
          </p:cNvSpPr>
          <p:nvPr/>
        </p:nvSpPr>
        <p:spPr bwMode="auto">
          <a:xfrm rot="-2938105" flipH="1" flipV="1">
            <a:off x="1793875" y="4487863"/>
            <a:ext cx="3560763" cy="1428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0602" name="Line 7"/>
          <p:cNvSpPr>
            <a:spLocks noChangeShapeType="1"/>
          </p:cNvSpPr>
          <p:nvPr/>
        </p:nvSpPr>
        <p:spPr bwMode="auto">
          <a:xfrm>
            <a:off x="2381250" y="3000375"/>
            <a:ext cx="2819400" cy="2809875"/>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0603" name="Text Box 8"/>
          <p:cNvSpPr txBox="1">
            <a:spLocks noChangeArrowheads="1"/>
          </p:cNvSpPr>
          <p:nvPr/>
        </p:nvSpPr>
        <p:spPr bwMode="auto">
          <a:xfrm>
            <a:off x="2030413" y="2828925"/>
            <a:ext cx="4032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2000" smtClean="0">
                <a:latin typeface="Arial" charset="0"/>
                <a:cs typeface="+mn-cs"/>
              </a:rPr>
              <a:t>R</a:t>
            </a:r>
            <a:endParaRPr lang="en-US" sz="1000" smtClean="0">
              <a:latin typeface="Arial" charset="0"/>
              <a:cs typeface="+mn-cs"/>
            </a:endParaRPr>
          </a:p>
        </p:txBody>
      </p:sp>
      <p:sp>
        <p:nvSpPr>
          <p:cNvPr id="110604" name="Text Box 9"/>
          <p:cNvSpPr txBox="1">
            <a:spLocks noChangeArrowheads="1"/>
          </p:cNvSpPr>
          <p:nvPr/>
        </p:nvSpPr>
        <p:spPr bwMode="auto">
          <a:xfrm>
            <a:off x="4983163" y="5876925"/>
            <a:ext cx="4032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2000" smtClean="0">
                <a:latin typeface="Arial" charset="0"/>
                <a:cs typeface="+mn-cs"/>
              </a:rPr>
              <a:t>R</a:t>
            </a:r>
            <a:endParaRPr lang="en-US" sz="1000" smtClean="0">
              <a:latin typeface="Arial" charset="0"/>
              <a:cs typeface="+mn-cs"/>
            </a:endParaRPr>
          </a:p>
        </p:txBody>
      </p:sp>
      <p:sp>
        <p:nvSpPr>
          <p:cNvPr id="110605" name="Text Box 10"/>
          <p:cNvSpPr txBox="1">
            <a:spLocks noChangeArrowheads="1"/>
          </p:cNvSpPr>
          <p:nvPr/>
        </p:nvSpPr>
        <p:spPr bwMode="auto">
          <a:xfrm>
            <a:off x="3259138" y="2819400"/>
            <a:ext cx="354647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1800" smtClean="0">
                <a:latin typeface="Arial" charset="0"/>
                <a:cs typeface="+mn-cs"/>
              </a:rPr>
              <a:t>equal bandwidth share</a:t>
            </a:r>
            <a:endParaRPr lang="en-US" sz="1000" smtClean="0">
              <a:latin typeface="Arial" charset="0"/>
              <a:cs typeface="+mn-cs"/>
            </a:endParaRPr>
          </a:p>
        </p:txBody>
      </p:sp>
      <p:sp>
        <p:nvSpPr>
          <p:cNvPr id="110606" name="Text Box 11"/>
          <p:cNvSpPr txBox="1">
            <a:spLocks noChangeArrowheads="1"/>
          </p:cNvSpPr>
          <p:nvPr/>
        </p:nvSpPr>
        <p:spPr bwMode="auto">
          <a:xfrm>
            <a:off x="1839913" y="5857875"/>
            <a:ext cx="354647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1800" smtClean="0">
                <a:latin typeface="Arial" charset="0"/>
                <a:cs typeface="+mn-cs"/>
              </a:rPr>
              <a:t>Connection 1 throughput</a:t>
            </a:r>
            <a:endParaRPr lang="en-US" sz="1000" smtClean="0">
              <a:latin typeface="Arial" charset="0"/>
              <a:cs typeface="+mn-cs"/>
            </a:endParaRPr>
          </a:p>
        </p:txBody>
      </p:sp>
      <p:sp>
        <p:nvSpPr>
          <p:cNvPr id="110607" name="Text Box 12"/>
          <p:cNvSpPr txBox="1">
            <a:spLocks noChangeArrowheads="1"/>
          </p:cNvSpPr>
          <p:nvPr/>
        </p:nvSpPr>
        <p:spPr bwMode="auto">
          <a:xfrm rot="-5396642">
            <a:off x="337410" y="3989392"/>
            <a:ext cx="35464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1800" smtClean="0">
                <a:latin typeface="Arial" charset="0"/>
                <a:cs typeface="+mn-cs"/>
              </a:rPr>
              <a:t>Connection 2 throughput</a:t>
            </a:r>
            <a:endParaRPr lang="en-US" sz="1000" smtClean="0">
              <a:latin typeface="Arial" charset="0"/>
              <a:cs typeface="+mn-cs"/>
            </a:endParaRPr>
          </a:p>
        </p:txBody>
      </p:sp>
      <p:sp>
        <p:nvSpPr>
          <p:cNvPr id="215053" name="Line 13"/>
          <p:cNvSpPr>
            <a:spLocks noChangeShapeType="1"/>
          </p:cNvSpPr>
          <p:nvPr/>
        </p:nvSpPr>
        <p:spPr bwMode="auto">
          <a:xfrm rot="-2938105" flipH="1" flipV="1">
            <a:off x="3503612" y="5105401"/>
            <a:ext cx="1293813" cy="4762"/>
          </a:xfrm>
          <a:prstGeom prst="line">
            <a:avLst/>
          </a:prstGeom>
          <a:noFill/>
          <a:ln w="190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15054" name="Text Box 14"/>
          <p:cNvSpPr txBox="1">
            <a:spLocks noChangeArrowheads="1"/>
          </p:cNvSpPr>
          <p:nvPr/>
        </p:nvSpPr>
        <p:spPr bwMode="auto">
          <a:xfrm>
            <a:off x="4173538" y="4676775"/>
            <a:ext cx="45370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mtClean="0">
                <a:latin typeface="Arial" charset="0"/>
                <a:cs typeface="+mn-cs"/>
              </a:rPr>
              <a:t>congestion avoidance: additive increase</a:t>
            </a:r>
            <a:endParaRPr lang="en-US" sz="1000" smtClean="0">
              <a:latin typeface="Arial" charset="0"/>
              <a:cs typeface="+mn-cs"/>
            </a:endParaRPr>
          </a:p>
        </p:txBody>
      </p:sp>
      <p:sp>
        <p:nvSpPr>
          <p:cNvPr id="215055" name="Line 15"/>
          <p:cNvSpPr>
            <a:spLocks noChangeShapeType="1"/>
          </p:cNvSpPr>
          <p:nvPr/>
        </p:nvSpPr>
        <p:spPr bwMode="auto">
          <a:xfrm flipH="1">
            <a:off x="3390900" y="4638675"/>
            <a:ext cx="1171575" cy="631825"/>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15056" name="Text Box 16"/>
          <p:cNvSpPr txBox="1">
            <a:spLocks noChangeArrowheads="1"/>
          </p:cNvSpPr>
          <p:nvPr/>
        </p:nvSpPr>
        <p:spPr bwMode="auto">
          <a:xfrm>
            <a:off x="4705350" y="4432300"/>
            <a:ext cx="34607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latin typeface="Arial" charset="0"/>
                <a:cs typeface="+mn-cs"/>
              </a:rPr>
              <a:t>loss: decrease window by factor of 2</a:t>
            </a:r>
            <a:endParaRPr lang="en-US" sz="1000" smtClean="0">
              <a:latin typeface="Arial" charset="0"/>
              <a:cs typeface="+mn-cs"/>
            </a:endParaRPr>
          </a:p>
        </p:txBody>
      </p:sp>
      <p:sp>
        <p:nvSpPr>
          <p:cNvPr id="215057" name="Line 17"/>
          <p:cNvSpPr>
            <a:spLocks noChangeShapeType="1"/>
          </p:cNvSpPr>
          <p:nvPr/>
        </p:nvSpPr>
        <p:spPr bwMode="auto">
          <a:xfrm rot="-2938105" flipH="1" flipV="1">
            <a:off x="3182938" y="4778375"/>
            <a:ext cx="1303337" cy="23813"/>
          </a:xfrm>
          <a:prstGeom prst="line">
            <a:avLst/>
          </a:prstGeom>
          <a:noFill/>
          <a:ln w="190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15058" name="Text Box 18"/>
          <p:cNvSpPr txBox="1">
            <a:spLocks noChangeArrowheads="1"/>
          </p:cNvSpPr>
          <p:nvPr/>
        </p:nvSpPr>
        <p:spPr bwMode="auto">
          <a:xfrm>
            <a:off x="3887788" y="4191000"/>
            <a:ext cx="45370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mtClean="0">
                <a:latin typeface="Arial" charset="0"/>
                <a:cs typeface="+mn-cs"/>
              </a:rPr>
              <a:t>congestion avoidance: additive increase</a:t>
            </a:r>
            <a:endParaRPr lang="en-US" sz="1000" smtClean="0">
              <a:latin typeface="Arial" charset="0"/>
              <a:cs typeface="+mn-cs"/>
            </a:endParaRPr>
          </a:p>
        </p:txBody>
      </p:sp>
      <p:sp>
        <p:nvSpPr>
          <p:cNvPr id="215059" name="Line 19"/>
          <p:cNvSpPr>
            <a:spLocks noChangeShapeType="1"/>
          </p:cNvSpPr>
          <p:nvPr/>
        </p:nvSpPr>
        <p:spPr bwMode="auto">
          <a:xfrm flipH="1">
            <a:off x="3248025" y="4352925"/>
            <a:ext cx="981075" cy="765175"/>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15060" name="Text Box 20"/>
          <p:cNvSpPr txBox="1">
            <a:spLocks noChangeArrowheads="1"/>
          </p:cNvSpPr>
          <p:nvPr/>
        </p:nvSpPr>
        <p:spPr bwMode="auto">
          <a:xfrm>
            <a:off x="4305300" y="3984625"/>
            <a:ext cx="34607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mtClean="0">
                <a:latin typeface="Arial" charset="0"/>
                <a:cs typeface="+mn-cs"/>
              </a:rPr>
              <a:t>loss: decrease window by factor of 2</a:t>
            </a:r>
            <a:endParaRPr lang="en-US" sz="1000" smtClean="0">
              <a:latin typeface="Arial" charset="0"/>
              <a:cs typeface="+mn-cs"/>
            </a:endParaRPr>
          </a:p>
        </p:txBody>
      </p:sp>
      <p:sp>
        <p:nvSpPr>
          <p:cNvPr id="215061" name="Line 21"/>
          <p:cNvSpPr>
            <a:spLocks noChangeShapeType="1"/>
          </p:cNvSpPr>
          <p:nvPr/>
        </p:nvSpPr>
        <p:spPr bwMode="auto">
          <a:xfrm rot="-2938105" flipH="1" flipV="1">
            <a:off x="3039269" y="4631532"/>
            <a:ext cx="1279525" cy="14287"/>
          </a:xfrm>
          <a:prstGeom prst="line">
            <a:avLst/>
          </a:prstGeom>
          <a:noFill/>
          <a:ln w="190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15062" name="Line 22"/>
          <p:cNvSpPr>
            <a:spLocks noChangeShapeType="1"/>
          </p:cNvSpPr>
          <p:nvPr/>
        </p:nvSpPr>
        <p:spPr bwMode="auto">
          <a:xfrm flipH="1">
            <a:off x="3181350" y="4171950"/>
            <a:ext cx="911225" cy="889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15063" name="Line 23"/>
          <p:cNvSpPr>
            <a:spLocks noChangeShapeType="1"/>
          </p:cNvSpPr>
          <p:nvPr/>
        </p:nvSpPr>
        <p:spPr bwMode="auto">
          <a:xfrm rot="-2938105" flipH="1" flipV="1">
            <a:off x="2959894" y="4568032"/>
            <a:ext cx="1279525" cy="14287"/>
          </a:xfrm>
          <a:prstGeom prst="line">
            <a:avLst/>
          </a:prstGeom>
          <a:noFill/>
          <a:ln w="190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6423016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053"/>
                                        </p:tgtEl>
                                        <p:attrNameLst>
                                          <p:attrName>style.visibility</p:attrName>
                                        </p:attrNameLst>
                                      </p:cBhvr>
                                      <p:to>
                                        <p:strVal val="visible"/>
                                      </p:to>
                                    </p:set>
                                    <p:animEffect transition="in" filter="wipe(left)">
                                      <p:cBhvr>
                                        <p:cTn id="7" dur="500"/>
                                        <p:tgtEl>
                                          <p:spTgt spid="21505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5054"/>
                                        </p:tgtEl>
                                        <p:attrNameLst>
                                          <p:attrName>style.visibility</p:attrName>
                                        </p:attrNameLst>
                                      </p:cBhvr>
                                      <p:to>
                                        <p:strVal val="visible"/>
                                      </p:to>
                                    </p:set>
                                    <p:animEffect transition="in" filter="dissolve">
                                      <p:cBhvr>
                                        <p:cTn id="11" dur="500"/>
                                        <p:tgtEl>
                                          <p:spTgt spid="215054"/>
                                        </p:tgtEl>
                                      </p:cBhvr>
                                    </p:animEffect>
                                  </p:childTnLst>
                                  <p:subTnLst>
                                    <p:set>
                                      <p:cBhvr override="childStyle">
                                        <p:cTn dur="1" fill="hold" display="0" masterRel="nextClick" afterEffect="1"/>
                                        <p:tgtEl>
                                          <p:spTgt spid="215054"/>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215055"/>
                                        </p:tgtEl>
                                        <p:attrNameLst>
                                          <p:attrName>style.visibility</p:attrName>
                                        </p:attrNameLst>
                                      </p:cBhvr>
                                      <p:to>
                                        <p:strVal val="visible"/>
                                      </p:to>
                                    </p:set>
                                    <p:animEffect transition="in" filter="wipe(right)">
                                      <p:cBhvr>
                                        <p:cTn id="16" dur="500"/>
                                        <p:tgtEl>
                                          <p:spTgt spid="215055"/>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15056"/>
                                        </p:tgtEl>
                                        <p:attrNameLst>
                                          <p:attrName>style.visibility</p:attrName>
                                        </p:attrNameLst>
                                      </p:cBhvr>
                                      <p:to>
                                        <p:strVal val="visible"/>
                                      </p:to>
                                    </p:set>
                                    <p:animEffect transition="in" filter="dissolve">
                                      <p:cBhvr>
                                        <p:cTn id="20" dur="500"/>
                                        <p:tgtEl>
                                          <p:spTgt spid="215056"/>
                                        </p:tgtEl>
                                      </p:cBhvr>
                                    </p:animEffect>
                                  </p:childTnLst>
                                  <p:subTnLst>
                                    <p:set>
                                      <p:cBhvr override="childStyle">
                                        <p:cTn dur="1" fill="hold" display="0" masterRel="nextClick" afterEffect="1"/>
                                        <p:tgtEl>
                                          <p:spTgt spid="21505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5057"/>
                                        </p:tgtEl>
                                        <p:attrNameLst>
                                          <p:attrName>style.visibility</p:attrName>
                                        </p:attrNameLst>
                                      </p:cBhvr>
                                      <p:to>
                                        <p:strVal val="visible"/>
                                      </p:to>
                                    </p:set>
                                    <p:animEffect transition="in" filter="wipe(left)">
                                      <p:cBhvr>
                                        <p:cTn id="25" dur="500"/>
                                        <p:tgtEl>
                                          <p:spTgt spid="215057"/>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15058"/>
                                        </p:tgtEl>
                                        <p:attrNameLst>
                                          <p:attrName>style.visibility</p:attrName>
                                        </p:attrNameLst>
                                      </p:cBhvr>
                                      <p:to>
                                        <p:strVal val="visible"/>
                                      </p:to>
                                    </p:set>
                                    <p:animEffect transition="in" filter="dissolve">
                                      <p:cBhvr>
                                        <p:cTn id="29" dur="500"/>
                                        <p:tgtEl>
                                          <p:spTgt spid="215058"/>
                                        </p:tgtEl>
                                      </p:cBhvr>
                                    </p:animEffect>
                                  </p:childTnLst>
                                  <p:subTnLst>
                                    <p:set>
                                      <p:cBhvr override="childStyle">
                                        <p:cTn dur="1" fill="hold" display="0" masterRel="nextClick" afterEffect="1"/>
                                        <p:tgtEl>
                                          <p:spTgt spid="215058"/>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215059"/>
                                        </p:tgtEl>
                                        <p:attrNameLst>
                                          <p:attrName>style.visibility</p:attrName>
                                        </p:attrNameLst>
                                      </p:cBhvr>
                                      <p:to>
                                        <p:strVal val="visible"/>
                                      </p:to>
                                    </p:set>
                                    <p:animEffect transition="in" filter="wipe(right)">
                                      <p:cBhvr>
                                        <p:cTn id="34" dur="500"/>
                                        <p:tgtEl>
                                          <p:spTgt spid="215059"/>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15060"/>
                                        </p:tgtEl>
                                        <p:attrNameLst>
                                          <p:attrName>style.visibility</p:attrName>
                                        </p:attrNameLst>
                                      </p:cBhvr>
                                      <p:to>
                                        <p:strVal val="visible"/>
                                      </p:to>
                                    </p:set>
                                    <p:animEffect transition="in" filter="dissolve">
                                      <p:cBhvr>
                                        <p:cTn id="38" dur="500"/>
                                        <p:tgtEl>
                                          <p:spTgt spid="215060"/>
                                        </p:tgtEl>
                                      </p:cBhvr>
                                    </p:animEffect>
                                  </p:childTnLst>
                                  <p:subTnLst>
                                    <p:set>
                                      <p:cBhvr override="childStyle">
                                        <p:cTn dur="1" fill="hold" display="0" masterRel="nextClick" afterEffect="1"/>
                                        <p:tgtEl>
                                          <p:spTgt spid="215060"/>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15061"/>
                                        </p:tgtEl>
                                        <p:attrNameLst>
                                          <p:attrName>style.visibility</p:attrName>
                                        </p:attrNameLst>
                                      </p:cBhvr>
                                      <p:to>
                                        <p:strVal val="visible"/>
                                      </p:to>
                                    </p:set>
                                    <p:animEffect transition="in" filter="wipe(left)">
                                      <p:cBhvr>
                                        <p:cTn id="43" dur="500"/>
                                        <p:tgtEl>
                                          <p:spTgt spid="21506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215062"/>
                                        </p:tgtEl>
                                        <p:attrNameLst>
                                          <p:attrName>style.visibility</p:attrName>
                                        </p:attrNameLst>
                                      </p:cBhvr>
                                      <p:to>
                                        <p:strVal val="visible"/>
                                      </p:to>
                                    </p:set>
                                    <p:animEffect transition="in" filter="wipe(right)">
                                      <p:cBhvr>
                                        <p:cTn id="48" dur="500"/>
                                        <p:tgtEl>
                                          <p:spTgt spid="21506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15063"/>
                                        </p:tgtEl>
                                        <p:attrNameLst>
                                          <p:attrName>style.visibility</p:attrName>
                                        </p:attrNameLst>
                                      </p:cBhvr>
                                      <p:to>
                                        <p:strVal val="visible"/>
                                      </p:to>
                                    </p:set>
                                    <p:animEffect transition="in" filter="wipe(left)">
                                      <p:cBhvr>
                                        <p:cTn id="53" dur="500"/>
                                        <p:tgtEl>
                                          <p:spTgt spid="21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4" grpId="0" autoUpdateAnimBg="0"/>
      <p:bldP spid="215056" grpId="0" autoUpdateAnimBg="0"/>
      <p:bldP spid="215058" grpId="0" autoUpdateAnimBg="0"/>
      <p:bldP spid="21506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5"/>
          <p:cNvSpPr>
            <a:spLocks noGrp="1"/>
          </p:cNvSpPr>
          <p:nvPr>
            <p:ph type="ftr"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t>Transport</a:t>
            </a:r>
            <a:r>
              <a:rPr lang="en-US" sz="1400"/>
              <a:t> </a:t>
            </a:r>
            <a:r>
              <a:rPr lang="en-US" sz="1200"/>
              <a:t>Layer</a:t>
            </a:r>
          </a:p>
        </p:txBody>
      </p:sp>
      <p:sp>
        <p:nvSpPr>
          <p:cNvPr id="111619" name="Slide Number Placeholder 6"/>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smtClean="0"/>
              <a:t>3-</a:t>
            </a:r>
            <a:fld id="{0A24431F-C45B-044A-B6C0-7C153F8DF57F}" type="slidenum">
              <a:rPr lang="en-US" sz="1200" smtClean="0"/>
              <a:pPr>
                <a:defRPr/>
              </a:pPr>
              <a:t>47</a:t>
            </a:fld>
            <a:endParaRPr lang="en-US" sz="1200" smtClean="0"/>
          </a:p>
        </p:txBody>
      </p:sp>
      <p:sp>
        <p:nvSpPr>
          <p:cNvPr id="111621" name="Rectangle 2"/>
          <p:cNvSpPr>
            <a:spLocks noGrp="1" noChangeArrowheads="1"/>
          </p:cNvSpPr>
          <p:nvPr>
            <p:ph type="title"/>
          </p:nvPr>
        </p:nvSpPr>
        <p:spPr>
          <a:xfrm>
            <a:off x="533400" y="0"/>
            <a:ext cx="7772400" cy="1143000"/>
          </a:xfrm>
        </p:spPr>
        <p:txBody>
          <a:bodyPr/>
          <a:lstStyle/>
          <a:p>
            <a:pPr>
              <a:defRPr/>
            </a:pPr>
            <a:r>
              <a:rPr lang="en-US">
                <a:latin typeface="Gill Sans MT" charset="0"/>
                <a:cs typeface="+mj-cs"/>
              </a:rPr>
              <a:t>Fairness (more)</a:t>
            </a:r>
          </a:p>
        </p:txBody>
      </p:sp>
      <p:sp>
        <p:nvSpPr>
          <p:cNvPr id="111622" name="Rectangle 3"/>
          <p:cNvSpPr>
            <a:spLocks noGrp="1" noChangeArrowheads="1"/>
          </p:cNvSpPr>
          <p:nvPr>
            <p:ph type="body" sz="half" idx="1"/>
          </p:nvPr>
        </p:nvSpPr>
        <p:spPr>
          <a:xfrm>
            <a:off x="469900" y="1219200"/>
            <a:ext cx="3810000" cy="4648200"/>
          </a:xfrm>
        </p:spPr>
        <p:txBody>
          <a:bodyPr/>
          <a:lstStyle/>
          <a:p>
            <a:pPr>
              <a:buFont typeface="Wingdings" charset="0"/>
              <a:buNone/>
              <a:defRPr/>
            </a:pPr>
            <a:r>
              <a:rPr lang="en-US" i="1">
                <a:solidFill>
                  <a:srgbClr val="000099"/>
                </a:solidFill>
                <a:latin typeface="Gill Sans MT" charset="0"/>
                <a:cs typeface="+mn-cs"/>
              </a:rPr>
              <a:t>Fairness and UDP</a:t>
            </a:r>
          </a:p>
          <a:p>
            <a:pPr>
              <a:buFont typeface="Wingdings" charset="2"/>
              <a:buChar char="§"/>
              <a:defRPr/>
            </a:pPr>
            <a:r>
              <a:rPr lang="en-US">
                <a:latin typeface="Gill Sans MT" charset="0"/>
                <a:cs typeface="+mn-cs"/>
              </a:rPr>
              <a:t>multimedia apps often do not use TCP</a:t>
            </a:r>
          </a:p>
          <a:p>
            <a:pPr lvl="1">
              <a:buFont typeface="Arial"/>
              <a:buChar char="•"/>
              <a:defRPr/>
            </a:pPr>
            <a:r>
              <a:rPr lang="en-US">
                <a:latin typeface="Gill Sans MT" charset="0"/>
              </a:rPr>
              <a:t>do not want rate throttled by congestion control</a:t>
            </a:r>
          </a:p>
          <a:p>
            <a:pPr>
              <a:buFont typeface="Wingdings" charset="2"/>
              <a:buChar char="§"/>
              <a:defRPr/>
            </a:pPr>
            <a:r>
              <a:rPr lang="en-US">
                <a:latin typeface="Gill Sans MT" charset="0"/>
                <a:cs typeface="+mn-cs"/>
              </a:rPr>
              <a:t>instead use UDP:</a:t>
            </a:r>
          </a:p>
          <a:p>
            <a:pPr lvl="1">
              <a:buFont typeface="Arial"/>
              <a:buChar char="•"/>
              <a:defRPr/>
            </a:pPr>
            <a:r>
              <a:rPr lang="en-US">
                <a:latin typeface="Gill Sans MT" charset="0"/>
              </a:rPr>
              <a:t>send audio/video at constant rate, tolerate packet loss</a:t>
            </a:r>
          </a:p>
          <a:p>
            <a:pPr>
              <a:buFont typeface="Wingdings" charset="2"/>
              <a:buChar char="§"/>
              <a:defRPr/>
            </a:pPr>
            <a:endParaRPr lang="en-US">
              <a:latin typeface="Gill Sans MT" charset="0"/>
              <a:cs typeface="+mn-cs"/>
            </a:endParaRPr>
          </a:p>
        </p:txBody>
      </p:sp>
      <p:sp>
        <p:nvSpPr>
          <p:cNvPr id="111623" name="Rectangle 4"/>
          <p:cNvSpPr>
            <a:spLocks noGrp="1" noChangeArrowheads="1"/>
          </p:cNvSpPr>
          <p:nvPr>
            <p:ph type="body" sz="half" idx="2"/>
          </p:nvPr>
        </p:nvSpPr>
        <p:spPr>
          <a:xfrm>
            <a:off x="4587875" y="1223963"/>
            <a:ext cx="4029075" cy="4648200"/>
          </a:xfrm>
        </p:spPr>
        <p:txBody>
          <a:bodyPr/>
          <a:lstStyle/>
          <a:p>
            <a:pPr>
              <a:lnSpc>
                <a:spcPct val="90000"/>
              </a:lnSpc>
              <a:buFont typeface="Wingdings" charset="0"/>
              <a:buNone/>
              <a:defRPr/>
            </a:pPr>
            <a:r>
              <a:rPr lang="en-US" i="1" dirty="0">
                <a:solidFill>
                  <a:srgbClr val="000099"/>
                </a:solidFill>
                <a:latin typeface="Gill Sans MT" charset="0"/>
                <a:cs typeface="+mn-cs"/>
              </a:rPr>
              <a:t>Fairness, parallel TCP connections</a:t>
            </a:r>
          </a:p>
          <a:p>
            <a:pPr>
              <a:lnSpc>
                <a:spcPct val="90000"/>
              </a:lnSpc>
              <a:buFont typeface="Wingdings" charset="2"/>
              <a:buChar char="§"/>
              <a:defRPr/>
            </a:pPr>
            <a:r>
              <a:rPr lang="en-US" dirty="0">
                <a:latin typeface="Gill Sans MT" charset="0"/>
                <a:cs typeface="+mn-cs"/>
              </a:rPr>
              <a:t>application can open multiple parallel connections between two hosts</a:t>
            </a:r>
          </a:p>
          <a:p>
            <a:pPr>
              <a:lnSpc>
                <a:spcPct val="90000"/>
              </a:lnSpc>
              <a:buFont typeface="Wingdings" charset="2"/>
              <a:buChar char="§"/>
              <a:defRPr/>
            </a:pPr>
            <a:r>
              <a:rPr lang="en-US" dirty="0">
                <a:latin typeface="Gill Sans MT" charset="0"/>
                <a:cs typeface="+mn-cs"/>
              </a:rPr>
              <a:t>web browsers do this </a:t>
            </a:r>
          </a:p>
          <a:p>
            <a:pPr>
              <a:lnSpc>
                <a:spcPct val="90000"/>
              </a:lnSpc>
              <a:buFont typeface="Wingdings" charset="2"/>
              <a:buChar char="§"/>
              <a:defRPr/>
            </a:pPr>
            <a:r>
              <a:rPr lang="en-US" dirty="0">
                <a:latin typeface="Gill Sans MT" charset="0"/>
                <a:cs typeface="+mn-cs"/>
              </a:rPr>
              <a:t>e.g., link of rate R with 9 existing connections:</a:t>
            </a:r>
          </a:p>
          <a:p>
            <a:pPr lvl="1">
              <a:lnSpc>
                <a:spcPct val="90000"/>
              </a:lnSpc>
              <a:buFont typeface="Arial"/>
              <a:buChar char="•"/>
              <a:defRPr/>
            </a:pPr>
            <a:r>
              <a:rPr lang="en-US" sz="2000" dirty="0">
                <a:latin typeface="Gill Sans MT" charset="0"/>
              </a:rPr>
              <a:t>new app asks for 1 TCP, gets rate R/10</a:t>
            </a:r>
          </a:p>
          <a:p>
            <a:pPr lvl="1">
              <a:lnSpc>
                <a:spcPct val="90000"/>
              </a:lnSpc>
              <a:buFont typeface="Arial"/>
              <a:buChar char="•"/>
              <a:defRPr/>
            </a:pPr>
            <a:r>
              <a:rPr lang="en-US" sz="2000" dirty="0">
                <a:latin typeface="Gill Sans MT" charset="0"/>
              </a:rPr>
              <a:t>new app asks for 11 TCPs, gets R/2 </a:t>
            </a:r>
          </a:p>
          <a:p>
            <a:pPr>
              <a:lnSpc>
                <a:spcPct val="90000"/>
              </a:lnSpc>
              <a:buFont typeface="Wingdings" charset="2"/>
              <a:buChar char="§"/>
              <a:defRPr/>
            </a:pPr>
            <a:endParaRPr lang="en-US" sz="2000" dirty="0">
              <a:latin typeface="Gill Sans MT" charset="0"/>
              <a:cs typeface="+mn-cs"/>
            </a:endParaRPr>
          </a:p>
          <a:p>
            <a:pPr>
              <a:lnSpc>
                <a:spcPct val="90000"/>
              </a:lnSpc>
              <a:buFont typeface="Wingdings" charset="2"/>
              <a:buChar char="§"/>
              <a:defRPr/>
            </a:pPr>
            <a:endParaRPr lang="en-US" dirty="0">
              <a:latin typeface="Gill Sans MT" charset="0"/>
              <a:cs typeface="+mn-cs"/>
            </a:endParaRPr>
          </a:p>
        </p:txBody>
      </p:sp>
    </p:spTree>
    <p:extLst>
      <p:ext uri="{BB962C8B-B14F-4D97-AF65-F5344CB8AC3E}">
        <p14:creationId xmlns:p14="http://schemas.microsoft.com/office/powerpoint/2010/main" val="184071975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274638" y="228600"/>
            <a:ext cx="8869362" cy="639763"/>
          </a:xfrm>
        </p:spPr>
        <p:txBody>
          <a:bodyPr/>
          <a:lstStyle/>
          <a:p>
            <a:r>
              <a:rPr lang="en-US" altLang="x-none" sz="2400" b="1" dirty="0" smtClean="0">
                <a:ea typeface="ＭＳ Ｐゴシック" charset="-128"/>
              </a:rPr>
              <a:t>Network-Assisted Congestion Control</a:t>
            </a:r>
            <a:endParaRPr lang="en-US" altLang="x-none" sz="2400" b="1" dirty="0">
              <a:ea typeface="ＭＳ Ｐゴシック" charset="-128"/>
            </a:endParaRPr>
          </a:p>
        </p:txBody>
      </p:sp>
      <p:sp>
        <p:nvSpPr>
          <p:cNvPr id="77826" name="Rectangle 3"/>
          <p:cNvSpPr>
            <a:spLocks noGrp="1" noChangeArrowheads="1"/>
          </p:cNvSpPr>
          <p:nvPr>
            <p:ph type="body" idx="1"/>
          </p:nvPr>
        </p:nvSpPr>
        <p:spPr>
          <a:xfrm>
            <a:off x="396875" y="1117600"/>
            <a:ext cx="8332788" cy="5283200"/>
          </a:xfrm>
        </p:spPr>
        <p:txBody>
          <a:bodyPr/>
          <a:lstStyle/>
          <a:p>
            <a:r>
              <a:rPr lang="en-US" altLang="x-none" dirty="0" smtClean="0">
                <a:ea typeface="ＭＳ Ｐゴシック" charset="-128"/>
              </a:rPr>
              <a:t>Network (routers) help sources in detecting congestion </a:t>
            </a:r>
          </a:p>
          <a:p>
            <a:endParaRPr lang="en-US" altLang="x-none" dirty="0" smtClean="0">
              <a:ea typeface="ＭＳ Ｐゴシック" charset="-128"/>
            </a:endParaRPr>
          </a:p>
          <a:p>
            <a:r>
              <a:rPr lang="en-US" altLang="x-none" dirty="0" smtClean="0">
                <a:ea typeface="ＭＳ Ｐゴシック" charset="-128"/>
              </a:rPr>
              <a:t>Example: Explicit Congestion Notification (ECN)</a:t>
            </a:r>
          </a:p>
          <a:p>
            <a:pPr lvl="1"/>
            <a:r>
              <a:rPr lang="en-US" altLang="x-none" dirty="0" smtClean="0">
                <a:ea typeface="ＭＳ Ｐゴシック" charset="-128"/>
              </a:rPr>
              <a:t>Uses 2 bits in the IP header (</a:t>
            </a:r>
            <a:r>
              <a:rPr lang="en-US" altLang="x-none" dirty="0" err="1" smtClean="0">
                <a:ea typeface="ＭＳ Ｐゴシック" charset="-128"/>
              </a:rPr>
              <a:t>ToS</a:t>
            </a:r>
            <a:r>
              <a:rPr lang="en-US" altLang="x-none" dirty="0" smtClean="0">
                <a:ea typeface="ＭＳ Ｐゴシック" charset="-128"/>
              </a:rPr>
              <a:t> filed)</a:t>
            </a:r>
          </a:p>
          <a:p>
            <a:pPr lvl="1"/>
            <a:r>
              <a:rPr lang="en-US" altLang="x-none" dirty="0" smtClean="0">
                <a:ea typeface="ＭＳ Ｐゴシック" charset="-128"/>
              </a:rPr>
              <a:t>1 bit to indicate to routers that source can use their help</a:t>
            </a:r>
          </a:p>
          <a:p>
            <a:pPr lvl="1"/>
            <a:r>
              <a:rPr lang="en-US" altLang="x-none" dirty="0" smtClean="0">
                <a:ea typeface="ＭＳ Ｐゴシック" charset="-128"/>
              </a:rPr>
              <a:t>The other bit is set by any router on the path that observes congestion (e.g., large queue length) </a:t>
            </a:r>
          </a:p>
          <a:p>
            <a:pPr marL="571500" lvl="1" indent="0">
              <a:buNone/>
            </a:pPr>
            <a:endParaRPr lang="en-US" altLang="x-none" dirty="0" smtClean="0">
              <a:ea typeface="ＭＳ Ｐゴシック" charset="-128"/>
            </a:endParaRPr>
          </a:p>
        </p:txBody>
      </p:sp>
      <p:sp>
        <p:nvSpPr>
          <p:cNvPr id="7782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F9C8AEE-B7A1-0846-B039-B53B6905CEBC}" type="slidenum">
              <a:rPr lang="en-US" altLang="x-none" sz="1400"/>
              <a:pPr/>
              <a:t>48</a:t>
            </a:fld>
            <a:endParaRPr lang="en-US" altLang="x-none" sz="1400"/>
          </a:p>
        </p:txBody>
      </p:sp>
    </p:spTree>
    <p:extLst>
      <p:ext uri="{BB962C8B-B14F-4D97-AF65-F5344CB8AC3E}">
        <p14:creationId xmlns:p14="http://schemas.microsoft.com/office/powerpoint/2010/main" val="304029537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5"/>
          <p:cNvSpPr>
            <a:spLocks noGrp="1"/>
          </p:cNvSpPr>
          <p:nvPr>
            <p:ph type="ftr"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a:solidFill>
                  <a:srgbClr val="000000"/>
                </a:solidFill>
              </a:rPr>
              <a:t>Transport</a:t>
            </a:r>
            <a:r>
              <a:rPr lang="en-US" sz="1400">
                <a:solidFill>
                  <a:srgbClr val="000000"/>
                </a:solidFill>
              </a:rPr>
              <a:t> </a:t>
            </a:r>
            <a:r>
              <a:rPr lang="en-US" sz="1200">
                <a:solidFill>
                  <a:srgbClr val="000000"/>
                </a:solidFill>
              </a:rPr>
              <a:t>Layer</a:t>
            </a:r>
          </a:p>
        </p:txBody>
      </p:sp>
      <p:sp>
        <p:nvSpPr>
          <p:cNvPr id="109571" name="Slide Number Placeholder 6"/>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smtClean="0">
                <a:solidFill>
                  <a:srgbClr val="000000"/>
                </a:solidFill>
              </a:rPr>
              <a:t>3-</a:t>
            </a:r>
            <a:fld id="{51E2C12F-2C07-A44C-A1B9-BA1DAD28E071}" type="slidenum">
              <a:rPr lang="en-US" sz="1200" smtClean="0">
                <a:solidFill>
                  <a:srgbClr val="000000"/>
                </a:solidFill>
              </a:rPr>
              <a:pPr>
                <a:defRPr/>
              </a:pPr>
              <a:t>49</a:t>
            </a:fld>
            <a:endParaRPr lang="en-US" sz="1200" smtClean="0">
              <a:solidFill>
                <a:srgbClr val="000000"/>
              </a:solidFill>
            </a:endParaRPr>
          </a:p>
        </p:txBody>
      </p:sp>
      <p:sp>
        <p:nvSpPr>
          <p:cNvPr id="109575" name="Rectangle 4"/>
          <p:cNvSpPr>
            <a:spLocks noGrp="1" noChangeArrowheads="1"/>
          </p:cNvSpPr>
          <p:nvPr>
            <p:ph type="body" sz="half" idx="1"/>
          </p:nvPr>
        </p:nvSpPr>
        <p:spPr>
          <a:xfrm>
            <a:off x="544513" y="1309688"/>
            <a:ext cx="7620000" cy="2190750"/>
          </a:xfrm>
        </p:spPr>
        <p:txBody>
          <a:bodyPr/>
          <a:lstStyle/>
          <a:p>
            <a:pPr>
              <a:buFont typeface="Wingdings" charset="0"/>
              <a:buNone/>
              <a:defRPr/>
            </a:pPr>
            <a:r>
              <a:rPr lang="en-US" i="1" dirty="0" smtClean="0">
                <a:solidFill>
                  <a:srgbClr val="CC0000"/>
                </a:solidFill>
                <a:latin typeface="Gill Sans MT" charset="0"/>
                <a:cs typeface="+mn-cs"/>
              </a:rPr>
              <a:t>network-assisted congestion control:</a:t>
            </a:r>
          </a:p>
          <a:p>
            <a:pPr>
              <a:buFont typeface="Wingdings" charset="2"/>
              <a:buChar char="§"/>
              <a:defRPr/>
            </a:pPr>
            <a:r>
              <a:rPr lang="en-US" sz="2400" dirty="0" smtClean="0">
                <a:latin typeface="Gill Sans MT" charset="0"/>
                <a:cs typeface="+mn-cs"/>
              </a:rPr>
              <a:t>two bits in IP header (</a:t>
            </a:r>
            <a:r>
              <a:rPr lang="en-US" sz="2400" dirty="0" err="1" smtClean="0">
                <a:latin typeface="Gill Sans MT" charset="0"/>
                <a:cs typeface="+mn-cs"/>
              </a:rPr>
              <a:t>ToS</a:t>
            </a:r>
            <a:r>
              <a:rPr lang="en-US" sz="2400" dirty="0" smtClean="0">
                <a:latin typeface="Gill Sans MT" charset="0"/>
                <a:cs typeface="+mn-cs"/>
              </a:rPr>
              <a:t> field) marked </a:t>
            </a:r>
            <a:r>
              <a:rPr lang="en-US" sz="2400" i="1" dirty="0" smtClean="0">
                <a:solidFill>
                  <a:srgbClr val="000090"/>
                </a:solidFill>
                <a:latin typeface="Gill Sans MT" charset="0"/>
                <a:cs typeface="+mn-cs"/>
              </a:rPr>
              <a:t>by network router</a:t>
            </a:r>
            <a:r>
              <a:rPr lang="en-US" sz="2400" dirty="0" smtClean="0">
                <a:latin typeface="Gill Sans MT" charset="0"/>
                <a:cs typeface="+mn-cs"/>
              </a:rPr>
              <a:t> to indicate congestion</a:t>
            </a:r>
          </a:p>
          <a:p>
            <a:pPr>
              <a:buFont typeface="Wingdings" charset="2"/>
              <a:buChar char="§"/>
              <a:defRPr/>
            </a:pPr>
            <a:r>
              <a:rPr lang="en-US" sz="2400" dirty="0" smtClean="0">
                <a:latin typeface="Gill Sans MT" charset="0"/>
                <a:cs typeface="+mn-cs"/>
              </a:rPr>
              <a:t>congestion indication carried to receiving host</a:t>
            </a:r>
          </a:p>
          <a:p>
            <a:pPr>
              <a:buFont typeface="Wingdings" charset="2"/>
              <a:buChar char="§"/>
              <a:defRPr/>
            </a:pPr>
            <a:r>
              <a:rPr lang="en-US" sz="2400" dirty="0" smtClean="0">
                <a:latin typeface="Gill Sans MT" charset="0"/>
                <a:cs typeface="+mn-cs"/>
              </a:rPr>
              <a:t>receiver (seeing congestion indication in IP datagram) ) sets </a:t>
            </a:r>
            <a:r>
              <a:rPr lang="en-US" sz="2400" dirty="0" smtClean="0">
                <a:latin typeface="Gill Sans MT" charset="0"/>
                <a:cs typeface="+mn-cs"/>
              </a:rPr>
              <a:t>ECN </a:t>
            </a:r>
            <a:r>
              <a:rPr lang="en-US" sz="2400" dirty="0" smtClean="0">
                <a:latin typeface="Gill Sans MT" charset="0"/>
                <a:cs typeface="+mn-cs"/>
              </a:rPr>
              <a:t>bit on receiver-to-sender ACK segment to notify sender of congestion</a:t>
            </a:r>
          </a:p>
        </p:txBody>
      </p:sp>
      <p:sp>
        <p:nvSpPr>
          <p:cNvPr id="109584" name="Rectangle 43"/>
          <p:cNvSpPr>
            <a:spLocks noGrp="1" noChangeArrowheads="1"/>
          </p:cNvSpPr>
          <p:nvPr>
            <p:ph type="title"/>
          </p:nvPr>
        </p:nvSpPr>
        <p:spPr>
          <a:xfrm>
            <a:off x="533400" y="152400"/>
            <a:ext cx="8139113" cy="1143000"/>
          </a:xfrm>
        </p:spPr>
        <p:txBody>
          <a:bodyPr/>
          <a:lstStyle/>
          <a:p>
            <a:pPr>
              <a:defRPr/>
            </a:pPr>
            <a:r>
              <a:rPr lang="en-US" sz="4000" dirty="0" smtClean="0">
                <a:latin typeface="Gill Sans MT" charset="0"/>
                <a:cs typeface="+mj-cs"/>
              </a:rPr>
              <a:t>Explicit Congestion Notification </a:t>
            </a:r>
            <a:r>
              <a:rPr lang="en-US" sz="2800" dirty="0" smtClean="0">
                <a:latin typeface="Gill Sans MT" charset="0"/>
                <a:cs typeface="+mj-cs"/>
              </a:rPr>
              <a:t>(ECN)</a:t>
            </a:r>
            <a:endParaRPr lang="en-US" sz="2800" dirty="0">
              <a:latin typeface="Gill Sans MT" charset="0"/>
              <a:cs typeface="+mj-cs"/>
            </a:endParaRPr>
          </a:p>
        </p:txBody>
      </p:sp>
      <p:pic>
        <p:nvPicPr>
          <p:cNvPr id="126981" name="Picture 45"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969963"/>
            <a:ext cx="67310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2" name="Text Box 8"/>
          <p:cNvSpPr txBox="1">
            <a:spLocks noChangeArrowheads="1"/>
          </p:cNvSpPr>
          <p:nvPr/>
        </p:nvSpPr>
        <p:spPr bwMode="auto">
          <a:xfrm>
            <a:off x="1393825" y="4090988"/>
            <a:ext cx="71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charset="0"/>
                <a:ea typeface="ＭＳ Ｐゴシック" charset="0"/>
                <a:cs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r>
              <a:rPr lang="en-US" i="1" smtClean="0">
                <a:solidFill>
                  <a:srgbClr val="000099"/>
                </a:solidFill>
                <a:latin typeface="Arial" charset="0"/>
              </a:rPr>
              <a:t>source</a:t>
            </a:r>
            <a:endParaRPr lang="en-US" sz="2000" i="1" smtClean="0">
              <a:solidFill>
                <a:srgbClr val="000099"/>
              </a:solidFill>
              <a:latin typeface="Arial" charset="0"/>
            </a:endParaRPr>
          </a:p>
        </p:txBody>
      </p:sp>
      <p:sp>
        <p:nvSpPr>
          <p:cNvPr id="126983" name="Freeform 10"/>
          <p:cNvSpPr>
            <a:spLocks/>
          </p:cNvSpPr>
          <p:nvPr/>
        </p:nvSpPr>
        <p:spPr bwMode="auto">
          <a:xfrm flipH="1">
            <a:off x="855663" y="4383088"/>
            <a:ext cx="369887" cy="1368425"/>
          </a:xfrm>
          <a:custGeom>
            <a:avLst/>
            <a:gdLst>
              <a:gd name="T0" fmla="*/ 2147483647 w 12213"/>
              <a:gd name="T1" fmla="*/ 2147483647 h 10000"/>
              <a:gd name="T2" fmla="*/ 0 w 12213"/>
              <a:gd name="T3" fmla="*/ 0 h 10000"/>
              <a:gd name="T4" fmla="*/ 0 w 12213"/>
              <a:gd name="T5" fmla="*/ 2147483647 h 10000"/>
              <a:gd name="T6" fmla="*/ 2147483647 w 12213"/>
              <a:gd name="T7" fmla="*/ 2147483647 h 10000"/>
              <a:gd name="T8" fmla="*/ 2147483647 w 12213"/>
              <a:gd name="T9" fmla="*/ 2147483647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13" h="10000">
                <a:moveTo>
                  <a:pt x="11726" y="4661"/>
                </a:moveTo>
                <a:lnTo>
                  <a:pt x="0" y="0"/>
                </a:lnTo>
                <a:lnTo>
                  <a:pt x="0" y="10000"/>
                </a:lnTo>
                <a:lnTo>
                  <a:pt x="12213" y="6473"/>
                </a:lnTo>
                <a:lnTo>
                  <a:pt x="11726" y="4661"/>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600" smtClean="0">
              <a:solidFill>
                <a:srgbClr val="000000"/>
              </a:solidFill>
              <a:latin typeface="Tahoma" charset="0"/>
              <a:ea typeface="ＭＳ Ｐゴシック" charset="0"/>
              <a:cs typeface="ＭＳ Ｐゴシック" charset="0"/>
            </a:endParaRPr>
          </a:p>
        </p:txBody>
      </p:sp>
      <p:sp>
        <p:nvSpPr>
          <p:cNvPr id="126984" name="Rectangle 23"/>
          <p:cNvSpPr>
            <a:spLocks noChangeArrowheads="1"/>
          </p:cNvSpPr>
          <p:nvPr/>
        </p:nvSpPr>
        <p:spPr bwMode="auto">
          <a:xfrm>
            <a:off x="1228725" y="4381500"/>
            <a:ext cx="1076325" cy="134937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6985" name="Rectangle 24"/>
          <p:cNvSpPr>
            <a:spLocks noChangeArrowheads="1"/>
          </p:cNvSpPr>
          <p:nvPr/>
        </p:nvSpPr>
        <p:spPr bwMode="auto">
          <a:xfrm>
            <a:off x="1189038" y="4446588"/>
            <a:ext cx="1066800" cy="1231900"/>
          </a:xfrm>
          <a:prstGeom prst="rect">
            <a:avLst/>
          </a:prstGeom>
          <a:solidFill>
            <a:schemeClr val="bg1"/>
          </a:solidFill>
          <a:ln w="28575">
            <a:solidFill>
              <a:schemeClr val="tx1"/>
            </a:solidFill>
            <a:miter lim="800000"/>
            <a:headEnd/>
            <a:tailEnd/>
          </a:ln>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6986" name="Line 25"/>
          <p:cNvSpPr>
            <a:spLocks noChangeShapeType="1"/>
          </p:cNvSpPr>
          <p:nvPr/>
        </p:nvSpPr>
        <p:spPr bwMode="auto">
          <a:xfrm>
            <a:off x="1189038" y="4724400"/>
            <a:ext cx="105886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46" name="Text Box 26"/>
          <p:cNvSpPr txBox="1">
            <a:spLocks noChangeArrowheads="1"/>
          </p:cNvSpPr>
          <p:nvPr/>
        </p:nvSpPr>
        <p:spPr bwMode="auto">
          <a:xfrm>
            <a:off x="1152525" y="4414838"/>
            <a:ext cx="11049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110000"/>
              </a:lnSpc>
              <a:defRPr/>
            </a:pPr>
            <a:r>
              <a:rPr lang="en-US" sz="1400" dirty="0" smtClean="0">
                <a:solidFill>
                  <a:srgbClr val="FFFFFF">
                    <a:lumMod val="75000"/>
                  </a:srgbClr>
                </a:solidFill>
              </a:rPr>
              <a:t>application</a:t>
            </a:r>
          </a:p>
          <a:p>
            <a:pPr algn="ctr">
              <a:lnSpc>
                <a:spcPct val="110000"/>
              </a:lnSpc>
              <a:defRPr/>
            </a:pPr>
            <a:r>
              <a:rPr lang="en-US" sz="1400" dirty="0" smtClean="0">
                <a:solidFill>
                  <a:srgbClr val="FFFFFF">
                    <a:lumMod val="75000"/>
                  </a:srgbClr>
                </a:solidFill>
              </a:rPr>
              <a:t>transport</a:t>
            </a:r>
          </a:p>
          <a:p>
            <a:pPr algn="ctr">
              <a:lnSpc>
                <a:spcPct val="110000"/>
              </a:lnSpc>
              <a:defRPr/>
            </a:pPr>
            <a:r>
              <a:rPr lang="en-US" sz="1400" dirty="0" smtClean="0">
                <a:solidFill>
                  <a:srgbClr val="FFFFFF">
                    <a:lumMod val="75000"/>
                  </a:srgbClr>
                </a:solidFill>
              </a:rPr>
              <a:t>network</a:t>
            </a:r>
          </a:p>
          <a:p>
            <a:pPr algn="ctr">
              <a:lnSpc>
                <a:spcPct val="110000"/>
              </a:lnSpc>
              <a:defRPr/>
            </a:pPr>
            <a:r>
              <a:rPr lang="en-US" sz="1400" dirty="0" smtClean="0">
                <a:solidFill>
                  <a:srgbClr val="FFFFFF">
                    <a:lumMod val="75000"/>
                  </a:srgbClr>
                </a:solidFill>
              </a:rPr>
              <a:t>link</a:t>
            </a:r>
          </a:p>
          <a:p>
            <a:pPr algn="ctr">
              <a:lnSpc>
                <a:spcPct val="110000"/>
              </a:lnSpc>
              <a:defRPr/>
            </a:pPr>
            <a:r>
              <a:rPr lang="en-US" sz="1400" dirty="0" smtClean="0">
                <a:solidFill>
                  <a:srgbClr val="FFFFFF">
                    <a:lumMod val="75000"/>
                  </a:srgbClr>
                </a:solidFill>
              </a:rPr>
              <a:t>physical</a:t>
            </a:r>
          </a:p>
        </p:txBody>
      </p:sp>
      <p:sp>
        <p:nvSpPr>
          <p:cNvPr id="126989" name="Line 25"/>
          <p:cNvSpPr>
            <a:spLocks noChangeShapeType="1"/>
          </p:cNvSpPr>
          <p:nvPr/>
        </p:nvSpPr>
        <p:spPr bwMode="auto">
          <a:xfrm>
            <a:off x="1193800" y="4953000"/>
            <a:ext cx="1058863"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6990" name="Line 25"/>
          <p:cNvSpPr>
            <a:spLocks noChangeShapeType="1"/>
          </p:cNvSpPr>
          <p:nvPr/>
        </p:nvSpPr>
        <p:spPr bwMode="auto">
          <a:xfrm>
            <a:off x="1198563" y="5181600"/>
            <a:ext cx="105886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6991" name="Line 25"/>
          <p:cNvSpPr>
            <a:spLocks noChangeShapeType="1"/>
          </p:cNvSpPr>
          <p:nvPr/>
        </p:nvSpPr>
        <p:spPr bwMode="auto">
          <a:xfrm>
            <a:off x="1201738" y="5421313"/>
            <a:ext cx="1060450"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6993" name="Freeform 2"/>
          <p:cNvSpPr>
            <a:spLocks/>
          </p:cNvSpPr>
          <p:nvPr/>
        </p:nvSpPr>
        <p:spPr bwMode="auto">
          <a:xfrm>
            <a:off x="2730500" y="5227638"/>
            <a:ext cx="2849563"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6994" name="Freeform 6"/>
          <p:cNvSpPr>
            <a:spLocks/>
          </p:cNvSpPr>
          <p:nvPr/>
        </p:nvSpPr>
        <p:spPr bwMode="auto">
          <a:xfrm>
            <a:off x="3368675" y="5530850"/>
            <a:ext cx="542925" cy="2952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01" name="Freeform 91"/>
          <p:cNvSpPr>
            <a:spLocks/>
          </p:cNvSpPr>
          <p:nvPr/>
        </p:nvSpPr>
        <p:spPr bwMode="auto">
          <a:xfrm>
            <a:off x="4410075" y="5524500"/>
            <a:ext cx="506413" cy="307975"/>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02" name="Freeform 92"/>
          <p:cNvSpPr>
            <a:spLocks/>
          </p:cNvSpPr>
          <p:nvPr/>
        </p:nvSpPr>
        <p:spPr bwMode="auto">
          <a:xfrm>
            <a:off x="3344863" y="5916613"/>
            <a:ext cx="481012"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03" name="Freeform 93"/>
          <p:cNvSpPr>
            <a:spLocks/>
          </p:cNvSpPr>
          <p:nvPr/>
        </p:nvSpPr>
        <p:spPr bwMode="auto">
          <a:xfrm>
            <a:off x="4292600" y="5892800"/>
            <a:ext cx="630238" cy="247650"/>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04" name="Freeform 94"/>
          <p:cNvSpPr>
            <a:spLocks/>
          </p:cNvSpPr>
          <p:nvPr/>
        </p:nvSpPr>
        <p:spPr bwMode="auto">
          <a:xfrm>
            <a:off x="4960938" y="5946775"/>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05" name="Freeform 95"/>
          <p:cNvSpPr>
            <a:spLocks/>
          </p:cNvSpPr>
          <p:nvPr/>
        </p:nvSpPr>
        <p:spPr bwMode="auto">
          <a:xfrm>
            <a:off x="3724275" y="6480175"/>
            <a:ext cx="736600"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06" name="Freeform 96"/>
          <p:cNvSpPr>
            <a:spLocks/>
          </p:cNvSpPr>
          <p:nvPr/>
        </p:nvSpPr>
        <p:spPr bwMode="auto">
          <a:xfrm>
            <a:off x="3187700" y="5940425"/>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07" name="Freeform 7"/>
          <p:cNvSpPr>
            <a:spLocks/>
          </p:cNvSpPr>
          <p:nvPr/>
        </p:nvSpPr>
        <p:spPr bwMode="auto">
          <a:xfrm>
            <a:off x="2076450" y="4598988"/>
            <a:ext cx="5156200" cy="1509712"/>
          </a:xfrm>
          <a:custGeom>
            <a:avLst/>
            <a:gdLst>
              <a:gd name="T0" fmla="*/ 0 w 5156094"/>
              <a:gd name="T1" fmla="*/ 0 h 1509215"/>
              <a:gd name="T2" fmla="*/ 6961 w 5156094"/>
              <a:gd name="T3" fmla="*/ 1168047 h 1509215"/>
              <a:gd name="T4" fmla="*/ 1131015 w 5156094"/>
              <a:gd name="T5" fmla="*/ 1170389 h 1509215"/>
              <a:gd name="T6" fmla="*/ 1755021 w 5156094"/>
              <a:gd name="T7" fmla="*/ 1490285 h 1509215"/>
              <a:gd name="T8" fmla="*/ 2207298 w 5156094"/>
              <a:gd name="T9" fmla="*/ 1510706 h 1509215"/>
              <a:gd name="T10" fmla="*/ 2988945 w 5156094"/>
              <a:gd name="T11" fmla="*/ 1198737 h 1509215"/>
              <a:gd name="T12" fmla="*/ 3391674 w 5156094"/>
              <a:gd name="T13" fmla="*/ 1210330 h 1509215"/>
              <a:gd name="T14" fmla="*/ 5156412 w 5156094"/>
              <a:gd name="T15" fmla="*/ 1199641 h 1509215"/>
              <a:gd name="T16" fmla="*/ 5126696 w 5156094"/>
              <a:gd name="T17" fmla="*/ 64147 h 1509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56094" h="1509215">
                <a:moveTo>
                  <a:pt x="0" y="0"/>
                </a:moveTo>
                <a:cubicBezTo>
                  <a:pt x="2320" y="388965"/>
                  <a:pt x="4641" y="777929"/>
                  <a:pt x="6961" y="1166894"/>
                </a:cubicBezTo>
                <a:lnTo>
                  <a:pt x="1130946" y="1169234"/>
                </a:lnTo>
                <a:lnTo>
                  <a:pt x="1754913" y="1488814"/>
                </a:lnTo>
                <a:lnTo>
                  <a:pt x="2207163" y="1509215"/>
                </a:lnTo>
                <a:lnTo>
                  <a:pt x="2988762" y="1197554"/>
                </a:lnTo>
                <a:lnTo>
                  <a:pt x="3391464" y="1209136"/>
                </a:lnTo>
                <a:lnTo>
                  <a:pt x="5156094" y="1198456"/>
                </a:lnTo>
                <a:lnTo>
                  <a:pt x="5126381" y="64084"/>
                </a:lnTo>
              </a:path>
            </a:pathLst>
          </a:custGeom>
          <a:noFill/>
          <a:ln w="22225">
            <a:solidFill>
              <a:srgbClr val="000090"/>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a:endParaRPr lang="en-US" sz="1600" smtClean="0">
              <a:solidFill>
                <a:srgbClr val="000000"/>
              </a:solidFill>
              <a:latin typeface="Tahoma" charset="0"/>
              <a:ea typeface="ＭＳ Ｐゴシック" charset="0"/>
              <a:cs typeface="ＭＳ Ｐゴシック" charset="0"/>
            </a:endParaRPr>
          </a:p>
        </p:txBody>
      </p:sp>
      <p:sp>
        <p:nvSpPr>
          <p:cNvPr id="127008" name="TextBox 10"/>
          <p:cNvSpPr txBox="1">
            <a:spLocks noChangeArrowheads="1"/>
          </p:cNvSpPr>
          <p:nvPr/>
        </p:nvSpPr>
        <p:spPr bwMode="auto">
          <a:xfrm>
            <a:off x="-1639888" y="4827588"/>
            <a:ext cx="460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charset="0"/>
                <a:ea typeface="ＭＳ Ｐゴシック" charset="0"/>
                <a:cs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r>
              <a:rPr lang="en-US" smtClean="0">
                <a:solidFill>
                  <a:srgbClr val="000000"/>
                </a:solidFill>
              </a:rPr>
              <a:t>ECN=11</a:t>
            </a:r>
          </a:p>
        </p:txBody>
      </p:sp>
      <p:grpSp>
        <p:nvGrpSpPr>
          <p:cNvPr id="17" name="Group 16"/>
          <p:cNvGrpSpPr/>
          <p:nvPr/>
        </p:nvGrpSpPr>
        <p:grpSpPr>
          <a:xfrm>
            <a:off x="525463" y="3995738"/>
            <a:ext cx="7691437" cy="2627312"/>
            <a:chOff x="525463" y="3995738"/>
            <a:chExt cx="7691437" cy="2627312"/>
          </a:xfrm>
        </p:grpSpPr>
        <p:grpSp>
          <p:nvGrpSpPr>
            <p:cNvPr id="11" name="Group 10"/>
            <p:cNvGrpSpPr/>
            <p:nvPr/>
          </p:nvGrpSpPr>
          <p:grpSpPr>
            <a:xfrm>
              <a:off x="525463" y="4921250"/>
              <a:ext cx="673100" cy="701675"/>
              <a:chOff x="525463" y="4921250"/>
              <a:chExt cx="673100" cy="701675"/>
            </a:xfrm>
          </p:grpSpPr>
          <p:pic>
            <p:nvPicPr>
              <p:cNvPr id="127133" name="Picture 19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4921250"/>
                <a:ext cx="673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134" name="Freeform 192"/>
              <p:cNvSpPr>
                <a:spLocks/>
              </p:cNvSpPr>
              <p:nvPr/>
            </p:nvSpPr>
            <p:spPr bwMode="auto">
              <a:xfrm>
                <a:off x="584471" y="4988560"/>
                <a:ext cx="327287" cy="321310"/>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algn="ctr"/>
                <a:endParaRPr lang="en-US" sz="1600" smtClean="0">
                  <a:solidFill>
                    <a:srgbClr val="000000"/>
                  </a:solidFill>
                  <a:latin typeface="Tahoma" charset="0"/>
                  <a:ea typeface="ＭＳ Ｐゴシック" charset="0"/>
                  <a:cs typeface="ＭＳ Ｐゴシック" charset="0"/>
                </a:endParaRPr>
              </a:p>
            </p:txBody>
          </p:sp>
        </p:grpSp>
        <p:grpSp>
          <p:nvGrpSpPr>
            <p:cNvPr id="8" name="Group 7"/>
            <p:cNvGrpSpPr/>
            <p:nvPr/>
          </p:nvGrpSpPr>
          <p:grpSpPr>
            <a:xfrm>
              <a:off x="6169025" y="4102100"/>
              <a:ext cx="2047875" cy="1657350"/>
              <a:chOff x="6169025" y="4102100"/>
              <a:chExt cx="2047875" cy="1657350"/>
            </a:xfrm>
          </p:grpSpPr>
          <p:sp>
            <p:nvSpPr>
              <p:cNvPr id="127120" name="Text Box 54"/>
              <p:cNvSpPr txBox="1">
                <a:spLocks noChangeArrowheads="1"/>
              </p:cNvSpPr>
              <p:nvPr/>
            </p:nvSpPr>
            <p:spPr bwMode="auto">
              <a:xfrm>
                <a:off x="6169025" y="4102100"/>
                <a:ext cx="1226723" cy="338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charset="0"/>
                    <a:ea typeface="ＭＳ Ｐゴシック" charset="0"/>
                    <a:cs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r>
                  <a:rPr lang="en-US" i="1" smtClean="0">
                    <a:solidFill>
                      <a:srgbClr val="000099"/>
                    </a:solidFill>
                    <a:latin typeface="Arial" charset="0"/>
                  </a:rPr>
                  <a:t>destination</a:t>
                </a:r>
                <a:endParaRPr lang="en-US" sz="2000" i="1" smtClean="0">
                  <a:solidFill>
                    <a:srgbClr val="000099"/>
                  </a:solidFill>
                  <a:latin typeface="Arial" charset="0"/>
                </a:endParaRPr>
              </a:p>
            </p:txBody>
          </p:sp>
          <p:grpSp>
            <p:nvGrpSpPr>
              <p:cNvPr id="127121" name="Group 2"/>
              <p:cNvGrpSpPr>
                <a:grpSpLocks/>
              </p:cNvGrpSpPr>
              <p:nvPr/>
            </p:nvGrpSpPr>
            <p:grpSpPr bwMode="auto">
              <a:xfrm>
                <a:off x="6213173" y="4388048"/>
                <a:ext cx="2003727" cy="1371402"/>
                <a:chOff x="1305321" y="4687783"/>
                <a:chExt cx="2002691" cy="1370772"/>
              </a:xfrm>
            </p:grpSpPr>
            <p:sp>
              <p:nvSpPr>
                <p:cNvPr id="127122" name="Freeform 10"/>
                <p:cNvSpPr>
                  <a:spLocks/>
                </p:cNvSpPr>
                <p:nvPr/>
              </p:nvSpPr>
              <p:spPr bwMode="auto">
                <a:xfrm>
                  <a:off x="2432639" y="4689320"/>
                  <a:ext cx="302067" cy="136923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600" smtClean="0">
                    <a:solidFill>
                      <a:srgbClr val="000000"/>
                    </a:solidFill>
                    <a:latin typeface="Tahoma" charset="0"/>
                    <a:ea typeface="ＭＳ Ｐゴシック" charset="0"/>
                    <a:cs typeface="ＭＳ Ｐゴシック" charset="0"/>
                  </a:endParaRPr>
                </a:p>
              </p:txBody>
            </p:sp>
            <p:sp>
              <p:nvSpPr>
                <p:cNvPr id="127123" name="Rectangle 23"/>
                <p:cNvSpPr>
                  <a:spLocks noChangeArrowheads="1"/>
                </p:cNvSpPr>
                <p:nvPr/>
              </p:nvSpPr>
              <p:spPr bwMode="auto">
                <a:xfrm>
                  <a:off x="1381170" y="4687783"/>
                  <a:ext cx="1076676" cy="135037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24" name="Rectangle 24"/>
                <p:cNvSpPr>
                  <a:spLocks noChangeArrowheads="1"/>
                </p:cNvSpPr>
                <p:nvPr/>
              </p:nvSpPr>
              <p:spPr bwMode="auto">
                <a:xfrm>
                  <a:off x="1341249" y="4752754"/>
                  <a:ext cx="1067215" cy="1231976"/>
                </a:xfrm>
                <a:prstGeom prst="rect">
                  <a:avLst/>
                </a:prstGeom>
                <a:solidFill>
                  <a:schemeClr val="bg1"/>
                </a:solidFill>
                <a:ln w="28575">
                  <a:solidFill>
                    <a:schemeClr val="tx1"/>
                  </a:solidFill>
                  <a:miter lim="800000"/>
                  <a:headEnd/>
                  <a:tailEnd/>
                </a:ln>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25" name="Line 25"/>
                <p:cNvSpPr>
                  <a:spLocks noChangeShapeType="1"/>
                </p:cNvSpPr>
                <p:nvPr/>
              </p:nvSpPr>
              <p:spPr bwMode="auto">
                <a:xfrm>
                  <a:off x="1341249" y="5031313"/>
                  <a:ext cx="1059231" cy="28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73" name="Text Box 26"/>
                <p:cNvSpPr txBox="1">
                  <a:spLocks noChangeArrowheads="1"/>
                </p:cNvSpPr>
                <p:nvPr/>
              </p:nvSpPr>
              <p:spPr bwMode="auto">
                <a:xfrm>
                  <a:off x="1305623" y="4722494"/>
                  <a:ext cx="1104329" cy="127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110000"/>
                    </a:lnSpc>
                    <a:defRPr/>
                  </a:pPr>
                  <a:r>
                    <a:rPr lang="en-US" sz="1400" dirty="0" smtClean="0">
                      <a:solidFill>
                        <a:srgbClr val="FFFFFF">
                          <a:lumMod val="75000"/>
                        </a:srgbClr>
                      </a:solidFill>
                    </a:rPr>
                    <a:t>application</a:t>
                  </a:r>
                </a:p>
                <a:p>
                  <a:pPr algn="ctr">
                    <a:lnSpc>
                      <a:spcPct val="110000"/>
                    </a:lnSpc>
                    <a:defRPr/>
                  </a:pPr>
                  <a:r>
                    <a:rPr lang="en-US" sz="1400" dirty="0" smtClean="0">
                      <a:solidFill>
                        <a:srgbClr val="FFFFFF">
                          <a:lumMod val="75000"/>
                        </a:srgbClr>
                      </a:solidFill>
                    </a:rPr>
                    <a:t>transport</a:t>
                  </a:r>
                </a:p>
                <a:p>
                  <a:pPr algn="ctr">
                    <a:lnSpc>
                      <a:spcPct val="110000"/>
                    </a:lnSpc>
                    <a:defRPr/>
                  </a:pPr>
                  <a:r>
                    <a:rPr lang="en-US" sz="1400" dirty="0" smtClean="0">
                      <a:solidFill>
                        <a:srgbClr val="FFFFFF">
                          <a:lumMod val="75000"/>
                        </a:srgbClr>
                      </a:solidFill>
                    </a:rPr>
                    <a:t>network</a:t>
                  </a:r>
                </a:p>
                <a:p>
                  <a:pPr algn="ctr">
                    <a:lnSpc>
                      <a:spcPct val="110000"/>
                    </a:lnSpc>
                    <a:defRPr/>
                  </a:pPr>
                  <a:r>
                    <a:rPr lang="en-US" sz="1400" dirty="0" smtClean="0">
                      <a:solidFill>
                        <a:srgbClr val="FFFFFF">
                          <a:lumMod val="75000"/>
                        </a:srgbClr>
                      </a:solidFill>
                    </a:rPr>
                    <a:t>link</a:t>
                  </a:r>
                </a:p>
                <a:p>
                  <a:pPr algn="ctr">
                    <a:lnSpc>
                      <a:spcPct val="110000"/>
                    </a:lnSpc>
                    <a:defRPr/>
                  </a:pPr>
                  <a:r>
                    <a:rPr lang="en-US" sz="1400" dirty="0" smtClean="0">
                      <a:solidFill>
                        <a:srgbClr val="FFFFFF">
                          <a:lumMod val="75000"/>
                        </a:srgbClr>
                      </a:solidFill>
                    </a:rPr>
                    <a:t>physical</a:t>
                  </a:r>
                </a:p>
              </p:txBody>
            </p:sp>
            <p:grpSp>
              <p:nvGrpSpPr>
                <p:cNvPr id="127127" name="Group 190"/>
                <p:cNvGrpSpPr>
                  <a:grpSpLocks/>
                </p:cNvGrpSpPr>
                <p:nvPr/>
              </p:nvGrpSpPr>
              <p:grpSpPr bwMode="auto">
                <a:xfrm flipH="1">
                  <a:off x="2634682" y="5076164"/>
                  <a:ext cx="673330" cy="701684"/>
                  <a:chOff x="-44" y="1473"/>
                  <a:chExt cx="981" cy="1105"/>
                </a:xfrm>
              </p:grpSpPr>
              <p:pic>
                <p:nvPicPr>
                  <p:cNvPr id="127131" name="Picture 19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132" name="Freeform 192"/>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algn="ctr"/>
                    <a:endParaRPr lang="en-US" sz="1600" smtClean="0">
                      <a:solidFill>
                        <a:srgbClr val="000000"/>
                      </a:solidFill>
                      <a:latin typeface="Tahoma" charset="0"/>
                      <a:ea typeface="ＭＳ Ｐゴシック" charset="0"/>
                      <a:cs typeface="ＭＳ Ｐゴシック" charset="0"/>
                    </a:endParaRPr>
                  </a:p>
                </p:txBody>
              </p:sp>
            </p:grpSp>
            <p:sp>
              <p:nvSpPr>
                <p:cNvPr id="127128" name="Line 25"/>
                <p:cNvSpPr>
                  <a:spLocks noChangeShapeType="1"/>
                </p:cNvSpPr>
                <p:nvPr/>
              </p:nvSpPr>
              <p:spPr bwMode="auto">
                <a:xfrm>
                  <a:off x="1345720" y="5260213"/>
                  <a:ext cx="1059231" cy="28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29" name="Line 25"/>
                <p:cNvSpPr>
                  <a:spLocks noChangeShapeType="1"/>
                </p:cNvSpPr>
                <p:nvPr/>
              </p:nvSpPr>
              <p:spPr bwMode="auto">
                <a:xfrm>
                  <a:off x="1350191" y="5489113"/>
                  <a:ext cx="1059231" cy="28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30" name="Line 25"/>
                <p:cNvSpPr>
                  <a:spLocks noChangeShapeType="1"/>
                </p:cNvSpPr>
                <p:nvPr/>
              </p:nvSpPr>
              <p:spPr bwMode="auto">
                <a:xfrm>
                  <a:off x="1354662" y="5728213"/>
                  <a:ext cx="1059231" cy="28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grpSp>
        </p:grpSp>
        <p:grpSp>
          <p:nvGrpSpPr>
            <p:cNvPr id="7" name="Group 6"/>
            <p:cNvGrpSpPr/>
            <p:nvPr/>
          </p:nvGrpSpPr>
          <p:grpSpPr>
            <a:xfrm>
              <a:off x="2879143" y="5705475"/>
              <a:ext cx="497470" cy="233363"/>
              <a:chOff x="2879143" y="5705475"/>
              <a:chExt cx="497470" cy="233363"/>
            </a:xfrm>
          </p:grpSpPr>
          <p:sp>
            <p:nvSpPr>
              <p:cNvPr id="127107" name="Oval 8"/>
              <p:cNvSpPr>
                <a:spLocks noChangeArrowheads="1"/>
              </p:cNvSpPr>
              <p:nvPr/>
            </p:nvSpPr>
            <p:spPr bwMode="auto">
              <a:xfrm>
                <a:off x="2881930" y="5810822"/>
                <a:ext cx="494683" cy="128016"/>
              </a:xfrm>
              <a:prstGeom prst="ellipse">
                <a:avLst/>
              </a:prstGeom>
              <a:solidFill>
                <a:schemeClr val="hlink"/>
              </a:solidFill>
              <a:ln w="12700">
                <a:solidFill>
                  <a:schemeClr val="tx1"/>
                </a:solidFill>
                <a:round/>
                <a:headEnd/>
                <a:tailEnd/>
              </a:ln>
            </p:spPr>
            <p:txBody>
              <a:bodyPr wrap="none" anchor="ctr"/>
              <a:lstStyle/>
              <a:p>
                <a:pPr algn="ctr"/>
                <a:endParaRPr lang="en-US" sz="1800" smtClean="0">
                  <a:solidFill>
                    <a:srgbClr val="000000"/>
                  </a:solidFill>
                  <a:latin typeface="Tahoma" charset="0"/>
                  <a:ea typeface="ＭＳ Ｐゴシック" charset="0"/>
                  <a:cs typeface="ＭＳ Ｐゴシック" charset="0"/>
                </a:endParaRPr>
              </a:p>
            </p:txBody>
          </p:sp>
          <p:sp>
            <p:nvSpPr>
              <p:cNvPr id="127108" name="Line 9"/>
              <p:cNvSpPr>
                <a:spLocks noChangeShapeType="1"/>
              </p:cNvSpPr>
              <p:nvPr/>
            </p:nvSpPr>
            <p:spPr bwMode="auto">
              <a:xfrm>
                <a:off x="2881930" y="5798820"/>
                <a:ext cx="0" cy="800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09" name="Line 10"/>
              <p:cNvSpPr>
                <a:spLocks noChangeShapeType="1"/>
              </p:cNvSpPr>
              <p:nvPr/>
            </p:nvSpPr>
            <p:spPr bwMode="auto">
              <a:xfrm>
                <a:off x="3376613" y="5798820"/>
                <a:ext cx="0" cy="800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10" name="Rectangle 11"/>
              <p:cNvSpPr>
                <a:spLocks noChangeArrowheads="1"/>
              </p:cNvSpPr>
              <p:nvPr/>
            </p:nvSpPr>
            <p:spPr bwMode="auto">
              <a:xfrm>
                <a:off x="2881930" y="5798820"/>
                <a:ext cx="490502" cy="7734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600" smtClean="0">
                  <a:solidFill>
                    <a:srgbClr val="000000"/>
                  </a:solidFill>
                  <a:ea typeface="ＭＳ Ｐゴシック" charset="0"/>
                  <a:cs typeface="ＭＳ Ｐゴシック" charset="0"/>
                </a:endParaRPr>
              </a:p>
            </p:txBody>
          </p:sp>
          <p:sp>
            <p:nvSpPr>
              <p:cNvPr id="127111" name="Oval 12"/>
              <p:cNvSpPr>
                <a:spLocks noChangeArrowheads="1"/>
              </p:cNvSpPr>
              <p:nvPr/>
            </p:nvSpPr>
            <p:spPr bwMode="auto">
              <a:xfrm>
                <a:off x="2879143" y="5705475"/>
                <a:ext cx="493289" cy="150686"/>
              </a:xfrm>
              <a:prstGeom prst="ellipse">
                <a:avLst/>
              </a:prstGeom>
              <a:solidFill>
                <a:schemeClr val="hlink"/>
              </a:solidFill>
              <a:ln w="12700">
                <a:solidFill>
                  <a:schemeClr val="tx1"/>
                </a:solidFill>
                <a:round/>
                <a:headEnd/>
                <a:tailEnd/>
              </a:ln>
            </p:spPr>
            <p:txBody>
              <a:bodyPr wrap="none" anchor="ctr"/>
              <a:lstStyle/>
              <a:p>
                <a:pPr algn="ctr"/>
                <a:endParaRPr lang="en-US" sz="1800" smtClean="0">
                  <a:solidFill>
                    <a:srgbClr val="000000"/>
                  </a:solidFill>
                  <a:latin typeface="Tahoma" charset="0"/>
                  <a:ea typeface="ＭＳ Ｐゴシック" charset="0"/>
                  <a:cs typeface="ＭＳ Ｐゴシック" charset="0"/>
                </a:endParaRPr>
              </a:p>
            </p:txBody>
          </p:sp>
          <p:grpSp>
            <p:nvGrpSpPr>
              <p:cNvPr id="127112" name="Group 13"/>
              <p:cNvGrpSpPr>
                <a:grpSpLocks/>
              </p:cNvGrpSpPr>
              <p:nvPr/>
            </p:nvGrpSpPr>
            <p:grpSpPr bwMode="auto">
              <a:xfrm>
                <a:off x="2994802" y="5738813"/>
                <a:ext cx="246645" cy="88011"/>
                <a:chOff x="2848" y="848"/>
                <a:chExt cx="140" cy="98"/>
              </a:xfrm>
            </p:grpSpPr>
            <p:sp>
              <p:nvSpPr>
                <p:cNvPr id="127117" name="Line 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18" name="Line 15"/>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19" name="Line 1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grpSp>
          <p:grpSp>
            <p:nvGrpSpPr>
              <p:cNvPr id="127113" name="Group 17"/>
              <p:cNvGrpSpPr>
                <a:grpSpLocks/>
              </p:cNvGrpSpPr>
              <p:nvPr/>
            </p:nvGrpSpPr>
            <p:grpSpPr bwMode="auto">
              <a:xfrm flipV="1">
                <a:off x="2994802" y="5737479"/>
                <a:ext cx="246645" cy="88011"/>
                <a:chOff x="2848" y="848"/>
                <a:chExt cx="140" cy="98"/>
              </a:xfrm>
            </p:grpSpPr>
            <p:sp>
              <p:nvSpPr>
                <p:cNvPr id="127114" name="Line 1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15"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16" name="Line 2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grpSp>
        </p:grpSp>
        <p:grpSp>
          <p:nvGrpSpPr>
            <p:cNvPr id="6" name="Group 5"/>
            <p:cNvGrpSpPr/>
            <p:nvPr/>
          </p:nvGrpSpPr>
          <p:grpSpPr>
            <a:xfrm>
              <a:off x="3227388" y="6343650"/>
              <a:ext cx="501650" cy="233363"/>
              <a:chOff x="3227388" y="6343650"/>
              <a:chExt cx="501650" cy="233363"/>
            </a:xfrm>
          </p:grpSpPr>
          <p:sp>
            <p:nvSpPr>
              <p:cNvPr id="127094" name="Oval 22"/>
              <p:cNvSpPr>
                <a:spLocks noChangeArrowheads="1"/>
              </p:cNvSpPr>
              <p:nvPr/>
            </p:nvSpPr>
            <p:spPr bwMode="auto">
              <a:xfrm>
                <a:off x="3234355" y="6448997"/>
                <a:ext cx="494683" cy="128016"/>
              </a:xfrm>
              <a:prstGeom prst="ellipse">
                <a:avLst/>
              </a:prstGeom>
              <a:solidFill>
                <a:schemeClr val="hlink"/>
              </a:solidFill>
              <a:ln w="12700">
                <a:solidFill>
                  <a:schemeClr val="tx1"/>
                </a:solidFill>
                <a:round/>
                <a:headEnd/>
                <a:tailEnd/>
              </a:ln>
            </p:spPr>
            <p:txBody>
              <a:bodyPr wrap="none" anchor="ctr"/>
              <a:lstStyle/>
              <a:p>
                <a:pPr algn="ctr"/>
                <a:endParaRPr lang="en-US" sz="1800" smtClean="0">
                  <a:solidFill>
                    <a:srgbClr val="000000"/>
                  </a:solidFill>
                  <a:latin typeface="Tahoma" charset="0"/>
                  <a:ea typeface="ＭＳ Ｐゴシック" charset="0"/>
                  <a:cs typeface="ＭＳ Ｐゴシック" charset="0"/>
                </a:endParaRPr>
              </a:p>
            </p:txBody>
          </p:sp>
          <p:sp>
            <p:nvSpPr>
              <p:cNvPr id="127095" name="Line 23"/>
              <p:cNvSpPr>
                <a:spLocks noChangeShapeType="1"/>
              </p:cNvSpPr>
              <p:nvPr/>
            </p:nvSpPr>
            <p:spPr bwMode="auto">
              <a:xfrm>
                <a:off x="3234355" y="6436995"/>
                <a:ext cx="0" cy="800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96" name="Line 24"/>
              <p:cNvSpPr>
                <a:spLocks noChangeShapeType="1"/>
              </p:cNvSpPr>
              <p:nvPr/>
            </p:nvSpPr>
            <p:spPr bwMode="auto">
              <a:xfrm>
                <a:off x="3729038" y="6436995"/>
                <a:ext cx="0" cy="800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97" name="Rectangle 25"/>
              <p:cNvSpPr>
                <a:spLocks noChangeArrowheads="1"/>
              </p:cNvSpPr>
              <p:nvPr/>
            </p:nvSpPr>
            <p:spPr bwMode="auto">
              <a:xfrm>
                <a:off x="3234355" y="6436995"/>
                <a:ext cx="490502" cy="7734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600" smtClean="0">
                  <a:solidFill>
                    <a:srgbClr val="000000"/>
                  </a:solidFill>
                  <a:ea typeface="ＭＳ Ｐゴシック" charset="0"/>
                  <a:cs typeface="ＭＳ Ｐゴシック" charset="0"/>
                </a:endParaRPr>
              </a:p>
            </p:txBody>
          </p:sp>
          <p:sp>
            <p:nvSpPr>
              <p:cNvPr id="127098" name="Oval 26"/>
              <p:cNvSpPr>
                <a:spLocks noChangeArrowheads="1"/>
              </p:cNvSpPr>
              <p:nvPr/>
            </p:nvSpPr>
            <p:spPr bwMode="auto">
              <a:xfrm>
                <a:off x="3227388" y="6343650"/>
                <a:ext cx="494683" cy="150686"/>
              </a:xfrm>
              <a:prstGeom prst="ellipse">
                <a:avLst/>
              </a:prstGeom>
              <a:solidFill>
                <a:schemeClr val="hlink"/>
              </a:solidFill>
              <a:ln w="12700">
                <a:solidFill>
                  <a:schemeClr val="tx1"/>
                </a:solidFill>
                <a:round/>
                <a:headEnd/>
                <a:tailEnd/>
              </a:ln>
            </p:spPr>
            <p:txBody>
              <a:bodyPr wrap="none" anchor="ctr"/>
              <a:lstStyle/>
              <a:p>
                <a:pPr algn="ctr"/>
                <a:endParaRPr lang="en-US" sz="1800" smtClean="0">
                  <a:solidFill>
                    <a:srgbClr val="000000"/>
                  </a:solidFill>
                  <a:latin typeface="Tahoma" charset="0"/>
                  <a:ea typeface="ＭＳ Ｐゴシック" charset="0"/>
                  <a:cs typeface="ＭＳ Ｐゴシック" charset="0"/>
                </a:endParaRPr>
              </a:p>
            </p:txBody>
          </p:sp>
          <p:grpSp>
            <p:nvGrpSpPr>
              <p:cNvPr id="127099" name="Group 27"/>
              <p:cNvGrpSpPr>
                <a:grpSpLocks/>
              </p:cNvGrpSpPr>
              <p:nvPr/>
            </p:nvGrpSpPr>
            <p:grpSpPr bwMode="auto">
              <a:xfrm>
                <a:off x="3347227" y="6376988"/>
                <a:ext cx="246645" cy="88011"/>
                <a:chOff x="2848" y="848"/>
                <a:chExt cx="140" cy="98"/>
              </a:xfrm>
            </p:grpSpPr>
            <p:sp>
              <p:nvSpPr>
                <p:cNvPr id="127104" name="Line 2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05" name="Line 29"/>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06" name="Line 30"/>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grpSp>
          <p:grpSp>
            <p:nvGrpSpPr>
              <p:cNvPr id="127100" name="Group 31"/>
              <p:cNvGrpSpPr>
                <a:grpSpLocks/>
              </p:cNvGrpSpPr>
              <p:nvPr/>
            </p:nvGrpSpPr>
            <p:grpSpPr bwMode="auto">
              <a:xfrm flipV="1">
                <a:off x="3347227" y="6375654"/>
                <a:ext cx="246645" cy="88011"/>
                <a:chOff x="2848" y="848"/>
                <a:chExt cx="140" cy="98"/>
              </a:xfrm>
            </p:grpSpPr>
            <p:sp>
              <p:nvSpPr>
                <p:cNvPr id="127101" name="Line 32"/>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02" name="Line 3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103" name="Line 34"/>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grpSp>
        </p:grpSp>
        <p:grpSp>
          <p:nvGrpSpPr>
            <p:cNvPr id="5" name="Group 4"/>
            <p:cNvGrpSpPr/>
            <p:nvPr/>
          </p:nvGrpSpPr>
          <p:grpSpPr>
            <a:xfrm>
              <a:off x="3902075" y="5400675"/>
              <a:ext cx="501650" cy="233363"/>
              <a:chOff x="3902075" y="5400675"/>
              <a:chExt cx="501650" cy="233363"/>
            </a:xfrm>
          </p:grpSpPr>
          <p:sp>
            <p:nvSpPr>
              <p:cNvPr id="127081" name="Oval 36"/>
              <p:cNvSpPr>
                <a:spLocks noChangeArrowheads="1"/>
              </p:cNvSpPr>
              <p:nvPr/>
            </p:nvSpPr>
            <p:spPr bwMode="auto">
              <a:xfrm>
                <a:off x="3909042" y="5506022"/>
                <a:ext cx="494683" cy="128016"/>
              </a:xfrm>
              <a:prstGeom prst="ellipse">
                <a:avLst/>
              </a:prstGeom>
              <a:solidFill>
                <a:schemeClr val="hlink"/>
              </a:solidFill>
              <a:ln w="12700">
                <a:solidFill>
                  <a:schemeClr val="tx1"/>
                </a:solidFill>
                <a:round/>
                <a:headEnd/>
                <a:tailEnd/>
              </a:ln>
            </p:spPr>
            <p:txBody>
              <a:bodyPr wrap="none" anchor="ctr"/>
              <a:lstStyle/>
              <a:p>
                <a:pPr algn="ctr"/>
                <a:endParaRPr lang="en-US" sz="1800" smtClean="0">
                  <a:solidFill>
                    <a:srgbClr val="000000"/>
                  </a:solidFill>
                  <a:latin typeface="Tahoma" charset="0"/>
                  <a:ea typeface="ＭＳ Ｐゴシック" charset="0"/>
                  <a:cs typeface="ＭＳ Ｐゴシック" charset="0"/>
                </a:endParaRPr>
              </a:p>
            </p:txBody>
          </p:sp>
          <p:sp>
            <p:nvSpPr>
              <p:cNvPr id="127082" name="Line 37"/>
              <p:cNvSpPr>
                <a:spLocks noChangeShapeType="1"/>
              </p:cNvSpPr>
              <p:nvPr/>
            </p:nvSpPr>
            <p:spPr bwMode="auto">
              <a:xfrm>
                <a:off x="3909042" y="5494020"/>
                <a:ext cx="0" cy="800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83" name="Line 38"/>
              <p:cNvSpPr>
                <a:spLocks noChangeShapeType="1"/>
              </p:cNvSpPr>
              <p:nvPr/>
            </p:nvSpPr>
            <p:spPr bwMode="auto">
              <a:xfrm>
                <a:off x="4403725" y="5494020"/>
                <a:ext cx="0" cy="800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84" name="Rectangle 39"/>
              <p:cNvSpPr>
                <a:spLocks noChangeArrowheads="1"/>
              </p:cNvSpPr>
              <p:nvPr/>
            </p:nvSpPr>
            <p:spPr bwMode="auto">
              <a:xfrm>
                <a:off x="3909042" y="5494020"/>
                <a:ext cx="490502" cy="7734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600" smtClean="0">
                  <a:solidFill>
                    <a:srgbClr val="000000"/>
                  </a:solidFill>
                  <a:ea typeface="ＭＳ Ｐゴシック" charset="0"/>
                  <a:cs typeface="ＭＳ Ｐゴシック" charset="0"/>
                </a:endParaRPr>
              </a:p>
            </p:txBody>
          </p:sp>
          <p:sp>
            <p:nvSpPr>
              <p:cNvPr id="127085" name="Oval 40"/>
              <p:cNvSpPr>
                <a:spLocks noChangeArrowheads="1"/>
              </p:cNvSpPr>
              <p:nvPr/>
            </p:nvSpPr>
            <p:spPr bwMode="auto">
              <a:xfrm>
                <a:off x="3902075" y="5400675"/>
                <a:ext cx="494683" cy="150686"/>
              </a:xfrm>
              <a:prstGeom prst="ellipse">
                <a:avLst/>
              </a:prstGeom>
              <a:solidFill>
                <a:schemeClr val="hlink"/>
              </a:solidFill>
              <a:ln w="12700">
                <a:solidFill>
                  <a:schemeClr val="tx1"/>
                </a:solidFill>
                <a:round/>
                <a:headEnd/>
                <a:tailEnd/>
              </a:ln>
            </p:spPr>
            <p:txBody>
              <a:bodyPr wrap="none" anchor="ctr"/>
              <a:lstStyle/>
              <a:p>
                <a:pPr algn="ctr"/>
                <a:endParaRPr lang="en-US" sz="1800" smtClean="0">
                  <a:solidFill>
                    <a:srgbClr val="000000"/>
                  </a:solidFill>
                  <a:latin typeface="Tahoma" charset="0"/>
                  <a:ea typeface="ＭＳ Ｐゴシック" charset="0"/>
                  <a:cs typeface="ＭＳ Ｐゴシック" charset="0"/>
                </a:endParaRPr>
              </a:p>
            </p:txBody>
          </p:sp>
          <p:grpSp>
            <p:nvGrpSpPr>
              <p:cNvPr id="127086" name="Group 41"/>
              <p:cNvGrpSpPr>
                <a:grpSpLocks/>
              </p:cNvGrpSpPr>
              <p:nvPr/>
            </p:nvGrpSpPr>
            <p:grpSpPr bwMode="auto">
              <a:xfrm>
                <a:off x="4021914" y="5434013"/>
                <a:ext cx="246645" cy="88011"/>
                <a:chOff x="2848" y="848"/>
                <a:chExt cx="140" cy="98"/>
              </a:xfrm>
            </p:grpSpPr>
            <p:sp>
              <p:nvSpPr>
                <p:cNvPr id="127091" name="Line 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92" name="Line 43"/>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93" name="Line 44"/>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grpSp>
          <p:grpSp>
            <p:nvGrpSpPr>
              <p:cNvPr id="127087" name="Group 45"/>
              <p:cNvGrpSpPr>
                <a:grpSpLocks/>
              </p:cNvGrpSpPr>
              <p:nvPr/>
            </p:nvGrpSpPr>
            <p:grpSpPr bwMode="auto">
              <a:xfrm flipV="1">
                <a:off x="4021914" y="5432679"/>
                <a:ext cx="246645" cy="88011"/>
                <a:chOff x="2848" y="848"/>
                <a:chExt cx="140" cy="98"/>
              </a:xfrm>
            </p:grpSpPr>
            <p:sp>
              <p:nvSpPr>
                <p:cNvPr id="127088" name="Line 46"/>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89" name="Line 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90" name="Line 48"/>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grpSp>
        </p:grpSp>
        <p:grpSp>
          <p:nvGrpSpPr>
            <p:cNvPr id="4" name="Group 3"/>
            <p:cNvGrpSpPr/>
            <p:nvPr/>
          </p:nvGrpSpPr>
          <p:grpSpPr>
            <a:xfrm>
              <a:off x="3813175" y="6065838"/>
              <a:ext cx="500063" cy="233362"/>
              <a:chOff x="3813175" y="6065838"/>
              <a:chExt cx="500063" cy="233362"/>
            </a:xfrm>
          </p:grpSpPr>
          <p:sp>
            <p:nvSpPr>
              <p:cNvPr id="127068" name="Oval 50"/>
              <p:cNvSpPr>
                <a:spLocks noChangeArrowheads="1"/>
              </p:cNvSpPr>
              <p:nvPr/>
            </p:nvSpPr>
            <p:spPr bwMode="auto">
              <a:xfrm>
                <a:off x="3820121" y="6171184"/>
                <a:ext cx="493117" cy="128016"/>
              </a:xfrm>
              <a:prstGeom prst="ellipse">
                <a:avLst/>
              </a:prstGeom>
              <a:solidFill>
                <a:srgbClr val="CC0000"/>
              </a:solidFill>
              <a:ln w="12700">
                <a:solidFill>
                  <a:schemeClr val="tx1"/>
                </a:solidFill>
                <a:round/>
                <a:headEnd/>
                <a:tailEnd/>
              </a:ln>
            </p:spPr>
            <p:txBody>
              <a:bodyPr wrap="none" anchor="ctr"/>
              <a:lstStyle/>
              <a:p>
                <a:pPr algn="ctr"/>
                <a:endParaRPr lang="en-US" sz="1800" smtClean="0">
                  <a:solidFill>
                    <a:srgbClr val="000000"/>
                  </a:solidFill>
                  <a:latin typeface="Tahoma" charset="0"/>
                  <a:ea typeface="ＭＳ Ｐゴシック" charset="0"/>
                  <a:cs typeface="ＭＳ Ｐゴシック" charset="0"/>
                </a:endParaRPr>
              </a:p>
            </p:txBody>
          </p:sp>
          <p:sp>
            <p:nvSpPr>
              <p:cNvPr id="127069" name="Line 51"/>
              <p:cNvSpPr>
                <a:spLocks noChangeShapeType="1"/>
              </p:cNvSpPr>
              <p:nvPr/>
            </p:nvSpPr>
            <p:spPr bwMode="auto">
              <a:xfrm>
                <a:off x="3820121" y="6159182"/>
                <a:ext cx="0" cy="800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70" name="Line 52"/>
              <p:cNvSpPr>
                <a:spLocks noChangeShapeType="1"/>
              </p:cNvSpPr>
              <p:nvPr/>
            </p:nvSpPr>
            <p:spPr bwMode="auto">
              <a:xfrm>
                <a:off x="4313237" y="6159182"/>
                <a:ext cx="0" cy="800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71" name="Rectangle 53"/>
              <p:cNvSpPr>
                <a:spLocks noChangeArrowheads="1"/>
              </p:cNvSpPr>
              <p:nvPr/>
            </p:nvSpPr>
            <p:spPr bwMode="auto">
              <a:xfrm>
                <a:off x="3820121" y="6159182"/>
                <a:ext cx="488950" cy="7734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600" smtClean="0">
                  <a:solidFill>
                    <a:srgbClr val="000000"/>
                  </a:solidFill>
                  <a:ea typeface="ＭＳ Ｐゴシック" charset="0"/>
                  <a:cs typeface="ＭＳ Ｐゴシック" charset="0"/>
                </a:endParaRPr>
              </a:p>
            </p:txBody>
          </p:sp>
          <p:sp>
            <p:nvSpPr>
              <p:cNvPr id="127072" name="Oval 54"/>
              <p:cNvSpPr>
                <a:spLocks noChangeArrowheads="1"/>
              </p:cNvSpPr>
              <p:nvPr/>
            </p:nvSpPr>
            <p:spPr bwMode="auto">
              <a:xfrm>
                <a:off x="3813175" y="6065838"/>
                <a:ext cx="494506" cy="150685"/>
              </a:xfrm>
              <a:prstGeom prst="ellipse">
                <a:avLst/>
              </a:prstGeom>
              <a:solidFill>
                <a:srgbClr val="CC0000"/>
              </a:solidFill>
              <a:ln w="12700">
                <a:solidFill>
                  <a:schemeClr val="tx1"/>
                </a:solidFill>
                <a:round/>
                <a:headEnd/>
                <a:tailEnd/>
              </a:ln>
            </p:spPr>
            <p:txBody>
              <a:bodyPr wrap="none" anchor="ctr"/>
              <a:lstStyle/>
              <a:p>
                <a:pPr algn="ctr"/>
                <a:endParaRPr lang="en-US" sz="1800" smtClean="0">
                  <a:solidFill>
                    <a:srgbClr val="000000"/>
                  </a:solidFill>
                  <a:latin typeface="Tahoma" charset="0"/>
                  <a:ea typeface="ＭＳ Ｐゴシック" charset="0"/>
                  <a:cs typeface="ＭＳ Ｐゴシック" charset="0"/>
                </a:endParaRPr>
              </a:p>
            </p:txBody>
          </p:sp>
          <p:grpSp>
            <p:nvGrpSpPr>
              <p:cNvPr id="127073" name="Group 55"/>
              <p:cNvGrpSpPr>
                <a:grpSpLocks/>
              </p:cNvGrpSpPr>
              <p:nvPr/>
            </p:nvGrpSpPr>
            <p:grpSpPr bwMode="auto">
              <a:xfrm>
                <a:off x="3932634" y="6099174"/>
                <a:ext cx="245864" cy="86214"/>
                <a:chOff x="2848" y="848"/>
                <a:chExt cx="140" cy="96"/>
              </a:xfrm>
            </p:grpSpPr>
            <p:sp>
              <p:nvSpPr>
                <p:cNvPr id="127078" name="Line 56"/>
                <p:cNvSpPr>
                  <a:spLocks noChangeShapeType="1"/>
                </p:cNvSpPr>
                <p:nvPr/>
              </p:nvSpPr>
              <p:spPr bwMode="auto">
                <a:xfrm flipV="1">
                  <a:off x="2848" y="848"/>
                  <a:ext cx="50" cy="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79" name="Line 57"/>
                <p:cNvSpPr>
                  <a:spLocks noChangeShapeType="1"/>
                </p:cNvSpPr>
                <p:nvPr/>
              </p:nvSpPr>
              <p:spPr bwMode="auto">
                <a:xfrm>
                  <a:off x="2944" y="942"/>
                  <a:ext cx="4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80" name="Line 58"/>
                <p:cNvSpPr>
                  <a:spLocks noChangeShapeType="1"/>
                </p:cNvSpPr>
                <p:nvPr/>
              </p:nvSpPr>
              <p:spPr bwMode="auto">
                <a:xfrm>
                  <a:off x="2894" y="850"/>
                  <a:ext cx="52" cy="94"/>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grpSp>
          <p:grpSp>
            <p:nvGrpSpPr>
              <p:cNvPr id="127074" name="Group 59"/>
              <p:cNvGrpSpPr>
                <a:grpSpLocks/>
              </p:cNvGrpSpPr>
              <p:nvPr/>
            </p:nvGrpSpPr>
            <p:grpSpPr bwMode="auto">
              <a:xfrm flipV="1">
                <a:off x="3932634" y="6097842"/>
                <a:ext cx="245864" cy="88011"/>
                <a:chOff x="2848" y="848"/>
                <a:chExt cx="140" cy="98"/>
              </a:xfrm>
            </p:grpSpPr>
            <p:sp>
              <p:nvSpPr>
                <p:cNvPr id="127075" name="Line 60"/>
                <p:cNvSpPr>
                  <a:spLocks noChangeShapeType="1"/>
                </p:cNvSpPr>
                <p:nvPr/>
              </p:nvSpPr>
              <p:spPr bwMode="auto">
                <a:xfrm flipV="1">
                  <a:off x="2848" y="846"/>
                  <a:ext cx="50" cy="4"/>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76" name="Line 61"/>
                <p:cNvSpPr>
                  <a:spLocks noChangeShapeType="1"/>
                </p:cNvSpPr>
                <p:nvPr/>
              </p:nvSpPr>
              <p:spPr bwMode="auto">
                <a:xfrm>
                  <a:off x="2944" y="946"/>
                  <a:ext cx="44" cy="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77" name="Line 62"/>
                <p:cNvSpPr>
                  <a:spLocks noChangeShapeType="1"/>
                </p:cNvSpPr>
                <p:nvPr/>
              </p:nvSpPr>
              <p:spPr bwMode="auto">
                <a:xfrm>
                  <a:off x="2894" y="849"/>
                  <a:ext cx="52" cy="9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grpSp>
        </p:grpSp>
        <p:grpSp>
          <p:nvGrpSpPr>
            <p:cNvPr id="3" name="Group 2"/>
            <p:cNvGrpSpPr/>
            <p:nvPr/>
          </p:nvGrpSpPr>
          <p:grpSpPr>
            <a:xfrm>
              <a:off x="4459288" y="6362700"/>
              <a:ext cx="503237" cy="233363"/>
              <a:chOff x="4459288" y="6362700"/>
              <a:chExt cx="503237" cy="233363"/>
            </a:xfrm>
          </p:grpSpPr>
          <p:sp>
            <p:nvSpPr>
              <p:cNvPr id="127055" name="Oval 64"/>
              <p:cNvSpPr>
                <a:spLocks noChangeArrowheads="1"/>
              </p:cNvSpPr>
              <p:nvPr/>
            </p:nvSpPr>
            <p:spPr bwMode="auto">
              <a:xfrm>
                <a:off x="4466277" y="6468047"/>
                <a:ext cx="496248" cy="128016"/>
              </a:xfrm>
              <a:prstGeom prst="ellipse">
                <a:avLst/>
              </a:prstGeom>
              <a:solidFill>
                <a:schemeClr val="hlink"/>
              </a:solidFill>
              <a:ln w="12700">
                <a:solidFill>
                  <a:schemeClr val="tx1"/>
                </a:solidFill>
                <a:round/>
                <a:headEnd/>
                <a:tailEnd/>
              </a:ln>
            </p:spPr>
            <p:txBody>
              <a:bodyPr wrap="none" anchor="ctr"/>
              <a:lstStyle/>
              <a:p>
                <a:pPr algn="ctr"/>
                <a:endParaRPr lang="en-US" sz="1800" smtClean="0">
                  <a:solidFill>
                    <a:srgbClr val="000000"/>
                  </a:solidFill>
                  <a:latin typeface="Tahoma" charset="0"/>
                  <a:ea typeface="ＭＳ Ｐゴシック" charset="0"/>
                  <a:cs typeface="ＭＳ Ｐゴシック" charset="0"/>
                </a:endParaRPr>
              </a:p>
            </p:txBody>
          </p:sp>
          <p:sp>
            <p:nvSpPr>
              <p:cNvPr id="127056" name="Line 65"/>
              <p:cNvSpPr>
                <a:spLocks noChangeShapeType="1"/>
              </p:cNvSpPr>
              <p:nvPr/>
            </p:nvSpPr>
            <p:spPr bwMode="auto">
              <a:xfrm>
                <a:off x="4466277" y="6456045"/>
                <a:ext cx="0" cy="800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57" name="Line 66"/>
              <p:cNvSpPr>
                <a:spLocks noChangeShapeType="1"/>
              </p:cNvSpPr>
              <p:nvPr/>
            </p:nvSpPr>
            <p:spPr bwMode="auto">
              <a:xfrm>
                <a:off x="4962525" y="6456045"/>
                <a:ext cx="0" cy="800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58" name="Rectangle 67"/>
              <p:cNvSpPr>
                <a:spLocks noChangeArrowheads="1"/>
              </p:cNvSpPr>
              <p:nvPr/>
            </p:nvSpPr>
            <p:spPr bwMode="auto">
              <a:xfrm>
                <a:off x="4466277" y="6456045"/>
                <a:ext cx="492054" cy="7734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600" smtClean="0">
                  <a:solidFill>
                    <a:srgbClr val="000000"/>
                  </a:solidFill>
                  <a:ea typeface="ＭＳ Ｐゴシック" charset="0"/>
                  <a:cs typeface="ＭＳ Ｐゴシック" charset="0"/>
                </a:endParaRPr>
              </a:p>
            </p:txBody>
          </p:sp>
          <p:sp>
            <p:nvSpPr>
              <p:cNvPr id="127059" name="Oval 68"/>
              <p:cNvSpPr>
                <a:spLocks noChangeArrowheads="1"/>
              </p:cNvSpPr>
              <p:nvPr/>
            </p:nvSpPr>
            <p:spPr bwMode="auto">
              <a:xfrm>
                <a:off x="4459288" y="6362700"/>
                <a:ext cx="496248" cy="150686"/>
              </a:xfrm>
              <a:prstGeom prst="ellipse">
                <a:avLst/>
              </a:prstGeom>
              <a:solidFill>
                <a:schemeClr val="hlink"/>
              </a:solidFill>
              <a:ln w="12700">
                <a:solidFill>
                  <a:schemeClr val="tx1"/>
                </a:solidFill>
                <a:round/>
                <a:headEnd/>
                <a:tailEnd/>
              </a:ln>
            </p:spPr>
            <p:txBody>
              <a:bodyPr wrap="none" anchor="ctr"/>
              <a:lstStyle/>
              <a:p>
                <a:pPr algn="ctr"/>
                <a:endParaRPr lang="en-US" sz="1800" smtClean="0">
                  <a:solidFill>
                    <a:srgbClr val="000000"/>
                  </a:solidFill>
                  <a:latin typeface="Tahoma" charset="0"/>
                  <a:ea typeface="ＭＳ Ｐゴシック" charset="0"/>
                  <a:cs typeface="ＭＳ Ｐゴシック" charset="0"/>
                </a:endParaRPr>
              </a:p>
            </p:txBody>
          </p:sp>
          <p:grpSp>
            <p:nvGrpSpPr>
              <p:cNvPr id="127060" name="Group 69"/>
              <p:cNvGrpSpPr>
                <a:grpSpLocks/>
              </p:cNvGrpSpPr>
              <p:nvPr/>
            </p:nvGrpSpPr>
            <p:grpSpPr bwMode="auto">
              <a:xfrm>
                <a:off x="4579506" y="6396038"/>
                <a:ext cx="247425" cy="88011"/>
                <a:chOff x="2848" y="848"/>
                <a:chExt cx="140" cy="98"/>
              </a:xfrm>
            </p:grpSpPr>
            <p:sp>
              <p:nvSpPr>
                <p:cNvPr id="127065" name="Line 7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66" name="Line 71"/>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67" name="Line 72"/>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grpSp>
          <p:grpSp>
            <p:nvGrpSpPr>
              <p:cNvPr id="127061" name="Group 73"/>
              <p:cNvGrpSpPr>
                <a:grpSpLocks/>
              </p:cNvGrpSpPr>
              <p:nvPr/>
            </p:nvGrpSpPr>
            <p:grpSpPr bwMode="auto">
              <a:xfrm flipV="1">
                <a:off x="4579506" y="6394704"/>
                <a:ext cx="247425" cy="88011"/>
                <a:chOff x="2848" y="848"/>
                <a:chExt cx="140" cy="98"/>
              </a:xfrm>
            </p:grpSpPr>
            <p:sp>
              <p:nvSpPr>
                <p:cNvPr id="127062" name="Line 74"/>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63" name="Line 7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64" name="Line 76"/>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grpSp>
        </p:grpSp>
        <p:grpSp>
          <p:nvGrpSpPr>
            <p:cNvPr id="2" name="Group 1"/>
            <p:cNvGrpSpPr/>
            <p:nvPr/>
          </p:nvGrpSpPr>
          <p:grpSpPr>
            <a:xfrm>
              <a:off x="4905375" y="5707063"/>
              <a:ext cx="501650" cy="233362"/>
              <a:chOff x="4905375" y="5707063"/>
              <a:chExt cx="501650" cy="233362"/>
            </a:xfrm>
          </p:grpSpPr>
          <p:sp>
            <p:nvSpPr>
              <p:cNvPr id="127042" name="Oval 78"/>
              <p:cNvSpPr>
                <a:spLocks noChangeArrowheads="1"/>
              </p:cNvSpPr>
              <p:nvPr/>
            </p:nvSpPr>
            <p:spPr bwMode="auto">
              <a:xfrm>
                <a:off x="4912342" y="5812409"/>
                <a:ext cx="494683" cy="128016"/>
              </a:xfrm>
              <a:prstGeom prst="ellipse">
                <a:avLst/>
              </a:prstGeom>
              <a:solidFill>
                <a:schemeClr val="hlink"/>
              </a:solidFill>
              <a:ln w="12700">
                <a:solidFill>
                  <a:schemeClr val="tx1"/>
                </a:solidFill>
                <a:round/>
                <a:headEnd/>
                <a:tailEnd/>
              </a:ln>
            </p:spPr>
            <p:txBody>
              <a:bodyPr wrap="none" anchor="ctr"/>
              <a:lstStyle/>
              <a:p>
                <a:pPr algn="ctr"/>
                <a:endParaRPr lang="en-US" sz="1800" smtClean="0">
                  <a:solidFill>
                    <a:srgbClr val="000000"/>
                  </a:solidFill>
                  <a:latin typeface="Tahoma" charset="0"/>
                  <a:ea typeface="ＭＳ Ｐゴシック" charset="0"/>
                  <a:cs typeface="ＭＳ Ｐゴシック" charset="0"/>
                </a:endParaRPr>
              </a:p>
            </p:txBody>
          </p:sp>
          <p:sp>
            <p:nvSpPr>
              <p:cNvPr id="127043" name="Line 79"/>
              <p:cNvSpPr>
                <a:spLocks noChangeShapeType="1"/>
              </p:cNvSpPr>
              <p:nvPr/>
            </p:nvSpPr>
            <p:spPr bwMode="auto">
              <a:xfrm>
                <a:off x="4912342" y="5800408"/>
                <a:ext cx="0" cy="800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44" name="Line 80"/>
              <p:cNvSpPr>
                <a:spLocks noChangeShapeType="1"/>
              </p:cNvSpPr>
              <p:nvPr/>
            </p:nvSpPr>
            <p:spPr bwMode="auto">
              <a:xfrm>
                <a:off x="5407025" y="5800408"/>
                <a:ext cx="0" cy="800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45" name="Rectangle 81"/>
              <p:cNvSpPr>
                <a:spLocks noChangeArrowheads="1"/>
              </p:cNvSpPr>
              <p:nvPr/>
            </p:nvSpPr>
            <p:spPr bwMode="auto">
              <a:xfrm>
                <a:off x="4912342" y="5800408"/>
                <a:ext cx="490502" cy="7734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1600" smtClean="0">
                  <a:solidFill>
                    <a:srgbClr val="000000"/>
                  </a:solidFill>
                  <a:ea typeface="ＭＳ Ｐゴシック" charset="0"/>
                  <a:cs typeface="ＭＳ Ｐゴシック" charset="0"/>
                </a:endParaRPr>
              </a:p>
            </p:txBody>
          </p:sp>
          <p:sp>
            <p:nvSpPr>
              <p:cNvPr id="127046" name="Oval 82"/>
              <p:cNvSpPr>
                <a:spLocks noChangeArrowheads="1"/>
              </p:cNvSpPr>
              <p:nvPr/>
            </p:nvSpPr>
            <p:spPr bwMode="auto">
              <a:xfrm>
                <a:off x="4905375" y="5707063"/>
                <a:ext cx="494683" cy="150685"/>
              </a:xfrm>
              <a:prstGeom prst="ellipse">
                <a:avLst/>
              </a:prstGeom>
              <a:solidFill>
                <a:schemeClr val="hlink"/>
              </a:solidFill>
              <a:ln w="12700">
                <a:solidFill>
                  <a:schemeClr val="tx1"/>
                </a:solidFill>
                <a:round/>
                <a:headEnd/>
                <a:tailEnd/>
              </a:ln>
            </p:spPr>
            <p:txBody>
              <a:bodyPr wrap="none" anchor="ctr"/>
              <a:lstStyle/>
              <a:p>
                <a:pPr algn="ctr"/>
                <a:endParaRPr lang="en-US" sz="1800" smtClean="0">
                  <a:solidFill>
                    <a:srgbClr val="000000"/>
                  </a:solidFill>
                  <a:latin typeface="Tahoma" charset="0"/>
                  <a:ea typeface="ＭＳ Ｐゴシック" charset="0"/>
                  <a:cs typeface="ＭＳ Ｐゴシック" charset="0"/>
                </a:endParaRPr>
              </a:p>
            </p:txBody>
          </p:sp>
          <p:grpSp>
            <p:nvGrpSpPr>
              <p:cNvPr id="127047" name="Group 83"/>
              <p:cNvGrpSpPr>
                <a:grpSpLocks/>
              </p:cNvGrpSpPr>
              <p:nvPr/>
            </p:nvGrpSpPr>
            <p:grpSpPr bwMode="auto">
              <a:xfrm>
                <a:off x="5025214" y="5740400"/>
                <a:ext cx="246645" cy="88011"/>
                <a:chOff x="2848" y="848"/>
                <a:chExt cx="140" cy="98"/>
              </a:xfrm>
            </p:grpSpPr>
            <p:sp>
              <p:nvSpPr>
                <p:cNvPr id="127052" name="Line 8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53" name="Line 85"/>
                <p:cNvSpPr>
                  <a:spLocks noChangeShapeType="1"/>
                </p:cNvSpPr>
                <p:nvPr/>
              </p:nvSpPr>
              <p:spPr bwMode="auto">
                <a:xfrm>
                  <a:off x="2944" y="942"/>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54" name="Line 86"/>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grpSp>
          <p:grpSp>
            <p:nvGrpSpPr>
              <p:cNvPr id="127048" name="Group 87"/>
              <p:cNvGrpSpPr>
                <a:grpSpLocks/>
              </p:cNvGrpSpPr>
              <p:nvPr/>
            </p:nvGrpSpPr>
            <p:grpSpPr bwMode="auto">
              <a:xfrm flipV="1">
                <a:off x="5025214" y="5739067"/>
                <a:ext cx="246645" cy="88011"/>
                <a:chOff x="2848" y="848"/>
                <a:chExt cx="140" cy="98"/>
              </a:xfrm>
            </p:grpSpPr>
            <p:sp>
              <p:nvSpPr>
                <p:cNvPr id="127049" name="Line 88"/>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50" name="Line 8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sp>
              <p:nvSpPr>
                <p:cNvPr id="127051" name="Line 90"/>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sz="1600" smtClean="0">
                    <a:solidFill>
                      <a:srgbClr val="000000"/>
                    </a:solidFill>
                    <a:latin typeface="Tahoma" charset="0"/>
                    <a:ea typeface="ＭＳ Ｐゴシック" charset="0"/>
                    <a:cs typeface="ＭＳ Ｐゴシック" charset="0"/>
                  </a:endParaRPr>
                </a:p>
              </p:txBody>
            </p:sp>
          </p:grpSp>
        </p:grpSp>
        <p:grpSp>
          <p:nvGrpSpPr>
            <p:cNvPr id="16" name="Group 15"/>
            <p:cNvGrpSpPr/>
            <p:nvPr/>
          </p:nvGrpSpPr>
          <p:grpSpPr>
            <a:xfrm>
              <a:off x="1501775" y="5843588"/>
              <a:ext cx="1493838" cy="307975"/>
              <a:chOff x="1501775" y="5843588"/>
              <a:chExt cx="1493838" cy="307975"/>
            </a:xfrm>
          </p:grpSpPr>
          <p:grpSp>
            <p:nvGrpSpPr>
              <p:cNvPr id="127034" name="Group 274"/>
              <p:cNvGrpSpPr>
                <a:grpSpLocks/>
              </p:cNvGrpSpPr>
              <p:nvPr/>
            </p:nvGrpSpPr>
            <p:grpSpPr bwMode="auto">
              <a:xfrm>
                <a:off x="1501775" y="5843588"/>
                <a:ext cx="1493838" cy="307975"/>
                <a:chOff x="3621632" y="5775938"/>
                <a:chExt cx="1493249" cy="307777"/>
              </a:xfrm>
            </p:grpSpPr>
            <p:grpSp>
              <p:nvGrpSpPr>
                <p:cNvPr id="127036" name="Group 275"/>
                <p:cNvGrpSpPr>
                  <a:grpSpLocks/>
                </p:cNvGrpSpPr>
                <p:nvPr/>
              </p:nvGrpSpPr>
              <p:grpSpPr bwMode="auto">
                <a:xfrm>
                  <a:off x="3999159" y="5783287"/>
                  <a:ext cx="806697" cy="257416"/>
                  <a:chOff x="-2975754" y="4128742"/>
                  <a:chExt cx="1258600" cy="450696"/>
                </a:xfrm>
              </p:grpSpPr>
              <p:sp>
                <p:nvSpPr>
                  <p:cNvPr id="278" name="Rectangle 277"/>
                  <p:cNvSpPr/>
                  <p:nvPr/>
                </p:nvSpPr>
                <p:spPr>
                  <a:xfrm>
                    <a:off x="-2903722" y="4135317"/>
                    <a:ext cx="1151258" cy="341655"/>
                  </a:xfrm>
                  <a:prstGeom prst="rect">
                    <a:avLst/>
                  </a:prstGeom>
                  <a:solidFill>
                    <a:srgbClr val="008000"/>
                  </a:solidFill>
                  <a:ln w="12700">
                    <a:solidFill>
                      <a:schemeClr val="accent1">
                        <a:lumMod val="50000"/>
                      </a:schemeClr>
                    </a:solidFill>
                  </a:ln>
                </p:spPr>
                <p:txBody>
                  <a:bodyPr wrap="none"/>
                  <a:lstStyle/>
                  <a:p>
                    <a:pPr algn="ctr">
                      <a:defRPr/>
                    </a:pPr>
                    <a:endParaRPr lang="en-US" sz="1600">
                      <a:solidFill>
                        <a:srgbClr val="000000"/>
                      </a:solidFill>
                      <a:latin typeface="Tahoma" pitchFamily="34" charset="0"/>
                      <a:ea typeface="ＭＳ Ｐゴシック" charset="0"/>
                      <a:cs typeface="ＭＳ Ｐゴシック" charset="0"/>
                    </a:endParaRPr>
                  </a:p>
                </p:txBody>
              </p:sp>
              <p:sp>
                <p:nvSpPr>
                  <p:cNvPr id="279" name="Rectangle 278"/>
                  <p:cNvSpPr/>
                  <p:nvPr/>
                </p:nvSpPr>
                <p:spPr>
                  <a:xfrm>
                    <a:off x="-2968093" y="4221426"/>
                    <a:ext cx="1148783" cy="344432"/>
                  </a:xfrm>
                  <a:prstGeom prst="rect">
                    <a:avLst/>
                  </a:prstGeom>
                  <a:solidFill>
                    <a:srgbClr val="008000"/>
                  </a:solidFill>
                  <a:ln w="12700">
                    <a:solidFill>
                      <a:schemeClr val="accent1">
                        <a:lumMod val="50000"/>
                      </a:schemeClr>
                    </a:solidFill>
                  </a:ln>
                </p:spPr>
                <p:txBody>
                  <a:bodyPr wrap="none"/>
                  <a:lstStyle/>
                  <a:p>
                    <a:pPr algn="ctr">
                      <a:defRPr/>
                    </a:pPr>
                    <a:endParaRPr lang="en-US" sz="1600">
                      <a:solidFill>
                        <a:srgbClr val="000000"/>
                      </a:solidFill>
                      <a:latin typeface="Tahoma" pitchFamily="34" charset="0"/>
                      <a:ea typeface="ＭＳ Ｐゴシック" charset="0"/>
                      <a:cs typeface="ＭＳ Ｐゴシック" charset="0"/>
                    </a:endParaRPr>
                  </a:p>
                </p:txBody>
              </p:sp>
              <p:sp>
                <p:nvSpPr>
                  <p:cNvPr id="280" name="Freeform 279"/>
                  <p:cNvSpPr/>
                  <p:nvPr/>
                </p:nvSpPr>
                <p:spPr>
                  <a:xfrm>
                    <a:off x="-2975522" y="4129762"/>
                    <a:ext cx="1223057" cy="94441"/>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93730">
                        <a:moveTo>
                          <a:pt x="0" y="89042"/>
                        </a:moveTo>
                        <a:lnTo>
                          <a:pt x="70293" y="0"/>
                        </a:lnTo>
                        <a:lnTo>
                          <a:pt x="1223105" y="4687"/>
                        </a:lnTo>
                        <a:lnTo>
                          <a:pt x="1143439" y="93730"/>
                        </a:lnTo>
                        <a:lnTo>
                          <a:pt x="0" y="89042"/>
                        </a:lnTo>
                        <a:close/>
                      </a:path>
                    </a:pathLst>
                  </a:custGeom>
                  <a:solidFill>
                    <a:schemeClr val="accent5">
                      <a:lumMod val="50000"/>
                    </a:schemeClr>
                  </a:solidFill>
                </p:spPr>
                <p:txBody>
                  <a:bodyPr wrap="none"/>
                  <a:lstStyle/>
                  <a:p>
                    <a:pPr algn="ctr">
                      <a:defRPr/>
                    </a:pPr>
                    <a:endParaRPr lang="en-US" sz="1600">
                      <a:solidFill>
                        <a:srgbClr val="000000"/>
                      </a:solidFill>
                      <a:latin typeface="Tahoma" pitchFamily="34" charset="0"/>
                      <a:ea typeface="ＭＳ Ｐゴシック" charset="0"/>
                      <a:cs typeface="ＭＳ Ｐゴシック" charset="0"/>
                    </a:endParaRPr>
                  </a:p>
                </p:txBody>
              </p:sp>
              <p:sp>
                <p:nvSpPr>
                  <p:cNvPr id="281" name="Freeform 280"/>
                  <p:cNvSpPr/>
                  <p:nvPr/>
                </p:nvSpPr>
                <p:spPr>
                  <a:xfrm rot="21211447" flipV="1">
                    <a:off x="-1853972" y="4146428"/>
                    <a:ext cx="136170" cy="433318"/>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 name="connsiteX0" fmla="*/ 0 w 1143439"/>
                      <a:gd name="connsiteY0" fmla="*/ 604462 h 609150"/>
                      <a:gd name="connsiteX1" fmla="*/ 70293 w 1143439"/>
                      <a:gd name="connsiteY1" fmla="*/ 515420 h 609150"/>
                      <a:gd name="connsiteX2" fmla="*/ 1048102 w 1143439"/>
                      <a:gd name="connsiteY2" fmla="*/ 0 h 609150"/>
                      <a:gd name="connsiteX3" fmla="*/ 1143439 w 1143439"/>
                      <a:gd name="connsiteY3" fmla="*/ 609150 h 609150"/>
                      <a:gd name="connsiteX4" fmla="*/ 0 w 1143439"/>
                      <a:gd name="connsiteY4" fmla="*/ 604462 h 609150"/>
                      <a:gd name="connsiteX0" fmla="*/ 0 w 1143439"/>
                      <a:gd name="connsiteY0" fmla="*/ 750108 h 754796"/>
                      <a:gd name="connsiteX1" fmla="*/ 958091 w 1143439"/>
                      <a:gd name="connsiteY1" fmla="*/ 0 h 754796"/>
                      <a:gd name="connsiteX2" fmla="*/ 1048102 w 1143439"/>
                      <a:gd name="connsiteY2" fmla="*/ 145646 h 754796"/>
                      <a:gd name="connsiteX3" fmla="*/ 1143439 w 1143439"/>
                      <a:gd name="connsiteY3" fmla="*/ 754796 h 754796"/>
                      <a:gd name="connsiteX4" fmla="*/ 0 w 1143439"/>
                      <a:gd name="connsiteY4" fmla="*/ 750108 h 754796"/>
                      <a:gd name="connsiteX0" fmla="*/ 28193 w 185348"/>
                      <a:gd name="connsiteY0" fmla="*/ 675301 h 754796"/>
                      <a:gd name="connsiteX1" fmla="*/ 0 w 185348"/>
                      <a:gd name="connsiteY1" fmla="*/ 0 h 754796"/>
                      <a:gd name="connsiteX2" fmla="*/ 90011 w 185348"/>
                      <a:gd name="connsiteY2" fmla="*/ 145646 h 754796"/>
                      <a:gd name="connsiteX3" fmla="*/ 185348 w 185348"/>
                      <a:gd name="connsiteY3" fmla="*/ 754796 h 754796"/>
                      <a:gd name="connsiteX4" fmla="*/ 28193 w 185348"/>
                      <a:gd name="connsiteY4" fmla="*/ 675301 h 754796"/>
                      <a:gd name="connsiteX0" fmla="*/ 28193 w 133700"/>
                      <a:gd name="connsiteY0" fmla="*/ 675301 h 844174"/>
                      <a:gd name="connsiteX1" fmla="*/ 0 w 133700"/>
                      <a:gd name="connsiteY1" fmla="*/ 0 h 844174"/>
                      <a:gd name="connsiteX2" fmla="*/ 90011 w 133700"/>
                      <a:gd name="connsiteY2" fmla="*/ 145646 h 844174"/>
                      <a:gd name="connsiteX3" fmla="*/ 133700 w 133700"/>
                      <a:gd name="connsiteY3" fmla="*/ 844173 h 844174"/>
                      <a:gd name="connsiteX4" fmla="*/ 28193 w 133700"/>
                      <a:gd name="connsiteY4" fmla="*/ 675301 h 844174"/>
                      <a:gd name="connsiteX0" fmla="*/ 33377 w 133700"/>
                      <a:gd name="connsiteY0" fmla="*/ 683762 h 844174"/>
                      <a:gd name="connsiteX1" fmla="*/ 0 w 133700"/>
                      <a:gd name="connsiteY1" fmla="*/ 0 h 844174"/>
                      <a:gd name="connsiteX2" fmla="*/ 90011 w 133700"/>
                      <a:gd name="connsiteY2" fmla="*/ 145646 h 844174"/>
                      <a:gd name="connsiteX3" fmla="*/ 133700 w 133700"/>
                      <a:gd name="connsiteY3" fmla="*/ 844173 h 844174"/>
                      <a:gd name="connsiteX4" fmla="*/ 33377 w 133700"/>
                      <a:gd name="connsiteY4" fmla="*/ 683762 h 844174"/>
                      <a:gd name="connsiteX0" fmla="*/ 87868 w 188191"/>
                      <a:gd name="connsiteY0" fmla="*/ 816127 h 976539"/>
                      <a:gd name="connsiteX1" fmla="*/ 0 w 188191"/>
                      <a:gd name="connsiteY1" fmla="*/ 0 h 976539"/>
                      <a:gd name="connsiteX2" fmla="*/ 144502 w 188191"/>
                      <a:gd name="connsiteY2" fmla="*/ 278011 h 976539"/>
                      <a:gd name="connsiteX3" fmla="*/ 188191 w 188191"/>
                      <a:gd name="connsiteY3" fmla="*/ 976538 h 976539"/>
                      <a:gd name="connsiteX4" fmla="*/ 87868 w 188191"/>
                      <a:gd name="connsiteY4" fmla="*/ 816127 h 976539"/>
                      <a:gd name="connsiteX0" fmla="*/ 32848 w 133171"/>
                      <a:gd name="connsiteY0" fmla="*/ 674219 h 834631"/>
                      <a:gd name="connsiteX1" fmla="*/ 0 w 133171"/>
                      <a:gd name="connsiteY1" fmla="*/ 1 h 834631"/>
                      <a:gd name="connsiteX2" fmla="*/ 89482 w 133171"/>
                      <a:gd name="connsiteY2" fmla="*/ 136103 h 834631"/>
                      <a:gd name="connsiteX3" fmla="*/ 133171 w 133171"/>
                      <a:gd name="connsiteY3" fmla="*/ 834630 h 834631"/>
                      <a:gd name="connsiteX4" fmla="*/ 32848 w 133171"/>
                      <a:gd name="connsiteY4" fmla="*/ 674219 h 834631"/>
                      <a:gd name="connsiteX0" fmla="*/ 32848 w 133171"/>
                      <a:gd name="connsiteY0" fmla="*/ 674219 h 834631"/>
                      <a:gd name="connsiteX1" fmla="*/ 0 w 133171"/>
                      <a:gd name="connsiteY1" fmla="*/ 1 h 834631"/>
                      <a:gd name="connsiteX2" fmla="*/ 97738 w 133171"/>
                      <a:gd name="connsiteY2" fmla="*/ 114843 h 834631"/>
                      <a:gd name="connsiteX3" fmla="*/ 133171 w 133171"/>
                      <a:gd name="connsiteY3" fmla="*/ 834630 h 834631"/>
                      <a:gd name="connsiteX4" fmla="*/ 32848 w 133171"/>
                      <a:gd name="connsiteY4" fmla="*/ 674219 h 834631"/>
                      <a:gd name="connsiteX0" fmla="*/ 36019 w 136342"/>
                      <a:gd name="connsiteY0" fmla="*/ 731496 h 891908"/>
                      <a:gd name="connsiteX1" fmla="*/ 0 w 136342"/>
                      <a:gd name="connsiteY1" fmla="*/ 1 h 891908"/>
                      <a:gd name="connsiteX2" fmla="*/ 100909 w 136342"/>
                      <a:gd name="connsiteY2" fmla="*/ 172120 h 891908"/>
                      <a:gd name="connsiteX3" fmla="*/ 136342 w 136342"/>
                      <a:gd name="connsiteY3" fmla="*/ 891907 h 891908"/>
                      <a:gd name="connsiteX4" fmla="*/ 36019 w 136342"/>
                      <a:gd name="connsiteY4" fmla="*/ 731496 h 89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42" h="891908">
                        <a:moveTo>
                          <a:pt x="36019" y="731496"/>
                        </a:moveTo>
                        <a:lnTo>
                          <a:pt x="0" y="1"/>
                        </a:lnTo>
                        <a:lnTo>
                          <a:pt x="100909" y="172120"/>
                        </a:lnTo>
                        <a:lnTo>
                          <a:pt x="136342" y="891907"/>
                        </a:lnTo>
                        <a:lnTo>
                          <a:pt x="36019" y="731496"/>
                        </a:lnTo>
                        <a:close/>
                      </a:path>
                    </a:pathLst>
                  </a:custGeom>
                  <a:solidFill>
                    <a:schemeClr val="accent5">
                      <a:lumMod val="50000"/>
                    </a:schemeClr>
                  </a:solidFill>
                </p:spPr>
                <p:txBody>
                  <a:bodyPr wrap="none"/>
                  <a:lstStyle/>
                  <a:p>
                    <a:pPr algn="ctr">
                      <a:defRPr/>
                    </a:pPr>
                    <a:endParaRPr lang="en-US" sz="1600">
                      <a:solidFill>
                        <a:srgbClr val="000000"/>
                      </a:solidFill>
                      <a:latin typeface="Tahoma" pitchFamily="34" charset="0"/>
                      <a:ea typeface="ＭＳ Ｐゴシック" charset="0"/>
                      <a:cs typeface="ＭＳ Ｐゴシック" charset="0"/>
                    </a:endParaRPr>
                  </a:p>
                </p:txBody>
              </p:sp>
            </p:grpSp>
            <p:sp>
              <p:nvSpPr>
                <p:cNvPr id="127037" name="TextBox 276"/>
                <p:cNvSpPr txBox="1">
                  <a:spLocks noChangeArrowheads="1"/>
                </p:cNvSpPr>
                <p:nvPr/>
              </p:nvSpPr>
              <p:spPr bwMode="auto">
                <a:xfrm>
                  <a:off x="3621632" y="5775938"/>
                  <a:ext cx="14932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charset="0"/>
                      <a:ea typeface="ＭＳ Ｐゴシック" charset="0"/>
                      <a:cs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r>
                    <a:rPr lang="en-US" sz="1400" dirty="0" smtClean="0">
                      <a:solidFill>
                        <a:srgbClr val="FFFFFF"/>
                      </a:solidFill>
                    </a:rPr>
                    <a:t>ECN</a:t>
                  </a:r>
                  <a:r>
                    <a:rPr lang="en-US" sz="1400" dirty="0" smtClean="0">
                      <a:solidFill>
                        <a:srgbClr val="FFFFFF"/>
                      </a:solidFill>
                    </a:rPr>
                    <a:t>=10</a:t>
                  </a:r>
                  <a:endParaRPr lang="en-US" sz="1400" dirty="0" smtClean="0">
                    <a:solidFill>
                      <a:srgbClr val="FFFFFF"/>
                    </a:solidFill>
                  </a:endParaRPr>
                </a:p>
              </p:txBody>
            </p:sp>
          </p:grpSp>
          <p:cxnSp>
            <p:nvCxnSpPr>
              <p:cNvPr id="127035" name="Straight Arrow Connector 15"/>
              <p:cNvCxnSpPr>
                <a:cxnSpLocks noChangeShapeType="1"/>
              </p:cNvCxnSpPr>
              <p:nvPr/>
            </p:nvCxnSpPr>
            <p:spPr bwMode="auto">
              <a:xfrm flipV="1">
                <a:off x="2150171" y="6132710"/>
                <a:ext cx="612307" cy="1"/>
              </a:xfrm>
              <a:prstGeom prst="straightConnector1">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 name="Group 14"/>
            <p:cNvGrpSpPr/>
            <p:nvPr/>
          </p:nvGrpSpPr>
          <p:grpSpPr>
            <a:xfrm>
              <a:off x="3621088" y="5775325"/>
              <a:ext cx="1493837" cy="358775"/>
              <a:chOff x="3621088" y="5775325"/>
              <a:chExt cx="1493837" cy="358775"/>
            </a:xfrm>
          </p:grpSpPr>
          <p:grpSp>
            <p:nvGrpSpPr>
              <p:cNvPr id="127026" name="Group 13"/>
              <p:cNvGrpSpPr>
                <a:grpSpLocks/>
              </p:cNvGrpSpPr>
              <p:nvPr/>
            </p:nvGrpSpPr>
            <p:grpSpPr bwMode="auto">
              <a:xfrm>
                <a:off x="3621088" y="5775325"/>
                <a:ext cx="1493837" cy="308682"/>
                <a:chOff x="3621632" y="5775938"/>
                <a:chExt cx="1493249" cy="307777"/>
              </a:xfrm>
            </p:grpSpPr>
            <p:grpSp>
              <p:nvGrpSpPr>
                <p:cNvPr id="127028" name="Group 11"/>
                <p:cNvGrpSpPr>
                  <a:grpSpLocks/>
                </p:cNvGrpSpPr>
                <p:nvPr/>
              </p:nvGrpSpPr>
              <p:grpSpPr bwMode="auto">
                <a:xfrm>
                  <a:off x="3999159" y="5783287"/>
                  <a:ext cx="806697" cy="257416"/>
                  <a:chOff x="-2975754" y="4128742"/>
                  <a:chExt cx="1258600" cy="450696"/>
                </a:xfrm>
              </p:grpSpPr>
              <p:sp>
                <p:nvSpPr>
                  <p:cNvPr id="268" name="Rectangle 267"/>
                  <p:cNvSpPr/>
                  <p:nvPr/>
                </p:nvSpPr>
                <p:spPr>
                  <a:xfrm>
                    <a:off x="-2903723" y="4135274"/>
                    <a:ext cx="1151259" cy="340871"/>
                  </a:xfrm>
                  <a:prstGeom prst="rect">
                    <a:avLst/>
                  </a:prstGeom>
                  <a:solidFill>
                    <a:srgbClr val="008000"/>
                  </a:solidFill>
                  <a:ln w="12700">
                    <a:solidFill>
                      <a:schemeClr val="accent1">
                        <a:lumMod val="50000"/>
                      </a:schemeClr>
                    </a:solidFill>
                  </a:ln>
                </p:spPr>
                <p:txBody>
                  <a:bodyPr wrap="none"/>
                  <a:lstStyle/>
                  <a:p>
                    <a:pPr algn="ctr">
                      <a:defRPr/>
                    </a:pPr>
                    <a:endParaRPr lang="en-US" sz="1600">
                      <a:solidFill>
                        <a:srgbClr val="000000"/>
                      </a:solidFill>
                      <a:latin typeface="Tahoma" pitchFamily="34" charset="0"/>
                      <a:ea typeface="ＭＳ Ｐゴシック" charset="0"/>
                      <a:cs typeface="ＭＳ Ｐゴシック" charset="0"/>
                    </a:endParaRPr>
                  </a:p>
                </p:txBody>
              </p:sp>
              <p:sp>
                <p:nvSpPr>
                  <p:cNvPr id="9" name="Rectangle 8"/>
                  <p:cNvSpPr/>
                  <p:nvPr/>
                </p:nvSpPr>
                <p:spPr>
                  <a:xfrm>
                    <a:off x="-2968095" y="4221184"/>
                    <a:ext cx="1148783" cy="343644"/>
                  </a:xfrm>
                  <a:prstGeom prst="rect">
                    <a:avLst/>
                  </a:prstGeom>
                  <a:solidFill>
                    <a:srgbClr val="008000"/>
                  </a:solidFill>
                  <a:ln w="12700">
                    <a:solidFill>
                      <a:schemeClr val="accent1">
                        <a:lumMod val="50000"/>
                      </a:schemeClr>
                    </a:solidFill>
                  </a:ln>
                </p:spPr>
                <p:txBody>
                  <a:bodyPr wrap="none"/>
                  <a:lstStyle/>
                  <a:p>
                    <a:pPr algn="ctr">
                      <a:defRPr/>
                    </a:pPr>
                    <a:endParaRPr lang="en-US" sz="1600">
                      <a:solidFill>
                        <a:srgbClr val="000000"/>
                      </a:solidFill>
                      <a:latin typeface="Tahoma" pitchFamily="34" charset="0"/>
                      <a:ea typeface="ＭＳ Ｐゴシック" charset="0"/>
                      <a:cs typeface="ＭＳ Ｐゴシック" charset="0"/>
                    </a:endParaRPr>
                  </a:p>
                </p:txBody>
              </p:sp>
              <p:sp>
                <p:nvSpPr>
                  <p:cNvPr id="10" name="Freeform 9"/>
                  <p:cNvSpPr/>
                  <p:nvPr/>
                </p:nvSpPr>
                <p:spPr>
                  <a:xfrm>
                    <a:off x="-2975522" y="4129732"/>
                    <a:ext cx="1223057" cy="94225"/>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93730">
                        <a:moveTo>
                          <a:pt x="0" y="89042"/>
                        </a:moveTo>
                        <a:lnTo>
                          <a:pt x="70293" y="0"/>
                        </a:lnTo>
                        <a:lnTo>
                          <a:pt x="1223105" y="4687"/>
                        </a:lnTo>
                        <a:lnTo>
                          <a:pt x="1143439" y="93730"/>
                        </a:lnTo>
                        <a:lnTo>
                          <a:pt x="0" y="89042"/>
                        </a:lnTo>
                        <a:close/>
                      </a:path>
                    </a:pathLst>
                  </a:custGeom>
                  <a:solidFill>
                    <a:schemeClr val="accent5">
                      <a:lumMod val="50000"/>
                    </a:schemeClr>
                  </a:solidFill>
                </p:spPr>
                <p:txBody>
                  <a:bodyPr wrap="none"/>
                  <a:lstStyle/>
                  <a:p>
                    <a:pPr algn="ctr">
                      <a:defRPr/>
                    </a:pPr>
                    <a:endParaRPr lang="en-US" sz="1600">
                      <a:solidFill>
                        <a:srgbClr val="000000"/>
                      </a:solidFill>
                      <a:latin typeface="Tahoma" pitchFamily="34" charset="0"/>
                      <a:ea typeface="ＭＳ Ｐゴシック" charset="0"/>
                      <a:cs typeface="ＭＳ Ｐゴシック" charset="0"/>
                    </a:endParaRPr>
                  </a:p>
                </p:txBody>
              </p:sp>
              <p:sp>
                <p:nvSpPr>
                  <p:cNvPr id="270" name="Freeform 269"/>
                  <p:cNvSpPr/>
                  <p:nvPr/>
                </p:nvSpPr>
                <p:spPr>
                  <a:xfrm rot="21211447" flipV="1">
                    <a:off x="-1853974" y="4146360"/>
                    <a:ext cx="136171" cy="432326"/>
                  </a:xfrm>
                  <a:custGeom>
                    <a:avLst/>
                    <a:gdLst>
                      <a:gd name="connsiteX0" fmla="*/ 0 w 1223105"/>
                      <a:gd name="connsiteY0" fmla="*/ 89042 h 89042"/>
                      <a:gd name="connsiteX1" fmla="*/ 70293 w 1223105"/>
                      <a:gd name="connsiteY1" fmla="*/ 0 h 89042"/>
                      <a:gd name="connsiteX2" fmla="*/ 1223105 w 1223105"/>
                      <a:gd name="connsiteY2" fmla="*/ 4687 h 89042"/>
                      <a:gd name="connsiteX3" fmla="*/ 1148126 w 1223105"/>
                      <a:gd name="connsiteY3" fmla="*/ 84356 h 89042"/>
                      <a:gd name="connsiteX4" fmla="*/ 0 w 1223105"/>
                      <a:gd name="connsiteY4" fmla="*/ 89042 h 89042"/>
                      <a:gd name="connsiteX0" fmla="*/ 0 w 1223105"/>
                      <a:gd name="connsiteY0" fmla="*/ 89042 h 103102"/>
                      <a:gd name="connsiteX1" fmla="*/ 70293 w 1223105"/>
                      <a:gd name="connsiteY1" fmla="*/ 0 h 103102"/>
                      <a:gd name="connsiteX2" fmla="*/ 1223105 w 1223105"/>
                      <a:gd name="connsiteY2" fmla="*/ 4687 h 103102"/>
                      <a:gd name="connsiteX3" fmla="*/ 1148126 w 1223105"/>
                      <a:gd name="connsiteY3" fmla="*/ 103102 h 103102"/>
                      <a:gd name="connsiteX4" fmla="*/ 0 w 1223105"/>
                      <a:gd name="connsiteY4" fmla="*/ 89042 h 103102"/>
                      <a:gd name="connsiteX0" fmla="*/ 0 w 1223105"/>
                      <a:gd name="connsiteY0" fmla="*/ 89042 h 93730"/>
                      <a:gd name="connsiteX1" fmla="*/ 70293 w 1223105"/>
                      <a:gd name="connsiteY1" fmla="*/ 0 h 93730"/>
                      <a:gd name="connsiteX2" fmla="*/ 1223105 w 1223105"/>
                      <a:gd name="connsiteY2" fmla="*/ 4687 h 93730"/>
                      <a:gd name="connsiteX3" fmla="*/ 1143439 w 1223105"/>
                      <a:gd name="connsiteY3" fmla="*/ 93730 h 93730"/>
                      <a:gd name="connsiteX4" fmla="*/ 0 w 1223105"/>
                      <a:gd name="connsiteY4" fmla="*/ 89042 h 93730"/>
                      <a:gd name="connsiteX0" fmla="*/ 0 w 1143439"/>
                      <a:gd name="connsiteY0" fmla="*/ 604462 h 609150"/>
                      <a:gd name="connsiteX1" fmla="*/ 70293 w 1143439"/>
                      <a:gd name="connsiteY1" fmla="*/ 515420 h 609150"/>
                      <a:gd name="connsiteX2" fmla="*/ 1048102 w 1143439"/>
                      <a:gd name="connsiteY2" fmla="*/ 0 h 609150"/>
                      <a:gd name="connsiteX3" fmla="*/ 1143439 w 1143439"/>
                      <a:gd name="connsiteY3" fmla="*/ 609150 h 609150"/>
                      <a:gd name="connsiteX4" fmla="*/ 0 w 1143439"/>
                      <a:gd name="connsiteY4" fmla="*/ 604462 h 609150"/>
                      <a:gd name="connsiteX0" fmla="*/ 0 w 1143439"/>
                      <a:gd name="connsiteY0" fmla="*/ 750108 h 754796"/>
                      <a:gd name="connsiteX1" fmla="*/ 958091 w 1143439"/>
                      <a:gd name="connsiteY1" fmla="*/ 0 h 754796"/>
                      <a:gd name="connsiteX2" fmla="*/ 1048102 w 1143439"/>
                      <a:gd name="connsiteY2" fmla="*/ 145646 h 754796"/>
                      <a:gd name="connsiteX3" fmla="*/ 1143439 w 1143439"/>
                      <a:gd name="connsiteY3" fmla="*/ 754796 h 754796"/>
                      <a:gd name="connsiteX4" fmla="*/ 0 w 1143439"/>
                      <a:gd name="connsiteY4" fmla="*/ 750108 h 754796"/>
                      <a:gd name="connsiteX0" fmla="*/ 28193 w 185348"/>
                      <a:gd name="connsiteY0" fmla="*/ 675301 h 754796"/>
                      <a:gd name="connsiteX1" fmla="*/ 0 w 185348"/>
                      <a:gd name="connsiteY1" fmla="*/ 0 h 754796"/>
                      <a:gd name="connsiteX2" fmla="*/ 90011 w 185348"/>
                      <a:gd name="connsiteY2" fmla="*/ 145646 h 754796"/>
                      <a:gd name="connsiteX3" fmla="*/ 185348 w 185348"/>
                      <a:gd name="connsiteY3" fmla="*/ 754796 h 754796"/>
                      <a:gd name="connsiteX4" fmla="*/ 28193 w 185348"/>
                      <a:gd name="connsiteY4" fmla="*/ 675301 h 754796"/>
                      <a:gd name="connsiteX0" fmla="*/ 28193 w 133700"/>
                      <a:gd name="connsiteY0" fmla="*/ 675301 h 844174"/>
                      <a:gd name="connsiteX1" fmla="*/ 0 w 133700"/>
                      <a:gd name="connsiteY1" fmla="*/ 0 h 844174"/>
                      <a:gd name="connsiteX2" fmla="*/ 90011 w 133700"/>
                      <a:gd name="connsiteY2" fmla="*/ 145646 h 844174"/>
                      <a:gd name="connsiteX3" fmla="*/ 133700 w 133700"/>
                      <a:gd name="connsiteY3" fmla="*/ 844173 h 844174"/>
                      <a:gd name="connsiteX4" fmla="*/ 28193 w 133700"/>
                      <a:gd name="connsiteY4" fmla="*/ 675301 h 844174"/>
                      <a:gd name="connsiteX0" fmla="*/ 33377 w 133700"/>
                      <a:gd name="connsiteY0" fmla="*/ 683762 h 844174"/>
                      <a:gd name="connsiteX1" fmla="*/ 0 w 133700"/>
                      <a:gd name="connsiteY1" fmla="*/ 0 h 844174"/>
                      <a:gd name="connsiteX2" fmla="*/ 90011 w 133700"/>
                      <a:gd name="connsiteY2" fmla="*/ 145646 h 844174"/>
                      <a:gd name="connsiteX3" fmla="*/ 133700 w 133700"/>
                      <a:gd name="connsiteY3" fmla="*/ 844173 h 844174"/>
                      <a:gd name="connsiteX4" fmla="*/ 33377 w 133700"/>
                      <a:gd name="connsiteY4" fmla="*/ 683762 h 844174"/>
                      <a:gd name="connsiteX0" fmla="*/ 87868 w 188191"/>
                      <a:gd name="connsiteY0" fmla="*/ 816127 h 976539"/>
                      <a:gd name="connsiteX1" fmla="*/ 0 w 188191"/>
                      <a:gd name="connsiteY1" fmla="*/ 0 h 976539"/>
                      <a:gd name="connsiteX2" fmla="*/ 144502 w 188191"/>
                      <a:gd name="connsiteY2" fmla="*/ 278011 h 976539"/>
                      <a:gd name="connsiteX3" fmla="*/ 188191 w 188191"/>
                      <a:gd name="connsiteY3" fmla="*/ 976538 h 976539"/>
                      <a:gd name="connsiteX4" fmla="*/ 87868 w 188191"/>
                      <a:gd name="connsiteY4" fmla="*/ 816127 h 976539"/>
                      <a:gd name="connsiteX0" fmla="*/ 32848 w 133171"/>
                      <a:gd name="connsiteY0" fmla="*/ 674219 h 834631"/>
                      <a:gd name="connsiteX1" fmla="*/ 0 w 133171"/>
                      <a:gd name="connsiteY1" fmla="*/ 1 h 834631"/>
                      <a:gd name="connsiteX2" fmla="*/ 89482 w 133171"/>
                      <a:gd name="connsiteY2" fmla="*/ 136103 h 834631"/>
                      <a:gd name="connsiteX3" fmla="*/ 133171 w 133171"/>
                      <a:gd name="connsiteY3" fmla="*/ 834630 h 834631"/>
                      <a:gd name="connsiteX4" fmla="*/ 32848 w 133171"/>
                      <a:gd name="connsiteY4" fmla="*/ 674219 h 834631"/>
                      <a:gd name="connsiteX0" fmla="*/ 32848 w 133171"/>
                      <a:gd name="connsiteY0" fmla="*/ 674219 h 834631"/>
                      <a:gd name="connsiteX1" fmla="*/ 0 w 133171"/>
                      <a:gd name="connsiteY1" fmla="*/ 1 h 834631"/>
                      <a:gd name="connsiteX2" fmla="*/ 97738 w 133171"/>
                      <a:gd name="connsiteY2" fmla="*/ 114843 h 834631"/>
                      <a:gd name="connsiteX3" fmla="*/ 133171 w 133171"/>
                      <a:gd name="connsiteY3" fmla="*/ 834630 h 834631"/>
                      <a:gd name="connsiteX4" fmla="*/ 32848 w 133171"/>
                      <a:gd name="connsiteY4" fmla="*/ 674219 h 834631"/>
                      <a:gd name="connsiteX0" fmla="*/ 36019 w 136342"/>
                      <a:gd name="connsiteY0" fmla="*/ 731496 h 891908"/>
                      <a:gd name="connsiteX1" fmla="*/ 0 w 136342"/>
                      <a:gd name="connsiteY1" fmla="*/ 1 h 891908"/>
                      <a:gd name="connsiteX2" fmla="*/ 100909 w 136342"/>
                      <a:gd name="connsiteY2" fmla="*/ 172120 h 891908"/>
                      <a:gd name="connsiteX3" fmla="*/ 136342 w 136342"/>
                      <a:gd name="connsiteY3" fmla="*/ 891907 h 891908"/>
                      <a:gd name="connsiteX4" fmla="*/ 36019 w 136342"/>
                      <a:gd name="connsiteY4" fmla="*/ 731496 h 89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42" h="891908">
                        <a:moveTo>
                          <a:pt x="36019" y="731496"/>
                        </a:moveTo>
                        <a:lnTo>
                          <a:pt x="0" y="1"/>
                        </a:lnTo>
                        <a:lnTo>
                          <a:pt x="100909" y="172120"/>
                        </a:lnTo>
                        <a:lnTo>
                          <a:pt x="136342" y="891907"/>
                        </a:lnTo>
                        <a:lnTo>
                          <a:pt x="36019" y="731496"/>
                        </a:lnTo>
                        <a:close/>
                      </a:path>
                    </a:pathLst>
                  </a:custGeom>
                  <a:solidFill>
                    <a:schemeClr val="accent5">
                      <a:lumMod val="50000"/>
                    </a:schemeClr>
                  </a:solidFill>
                </p:spPr>
                <p:txBody>
                  <a:bodyPr wrap="none"/>
                  <a:lstStyle/>
                  <a:p>
                    <a:pPr algn="ctr">
                      <a:defRPr/>
                    </a:pPr>
                    <a:endParaRPr lang="en-US" sz="1600">
                      <a:solidFill>
                        <a:srgbClr val="000000"/>
                      </a:solidFill>
                      <a:latin typeface="Tahoma" pitchFamily="34" charset="0"/>
                      <a:ea typeface="ＭＳ Ｐゴシック" charset="0"/>
                      <a:cs typeface="ＭＳ Ｐゴシック" charset="0"/>
                    </a:endParaRPr>
                  </a:p>
                </p:txBody>
              </p:sp>
            </p:grpSp>
            <p:sp>
              <p:nvSpPr>
                <p:cNvPr id="127029" name="TextBox 12"/>
                <p:cNvSpPr txBox="1">
                  <a:spLocks noChangeArrowheads="1"/>
                </p:cNvSpPr>
                <p:nvPr/>
              </p:nvSpPr>
              <p:spPr bwMode="auto">
                <a:xfrm>
                  <a:off x="3621632" y="5775938"/>
                  <a:ext cx="14932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charset="0"/>
                      <a:ea typeface="ＭＳ Ｐゴシック" charset="0"/>
                      <a:cs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r>
                    <a:rPr lang="en-US" sz="1400" smtClean="0">
                      <a:solidFill>
                        <a:srgbClr val="FFFFFF"/>
                      </a:solidFill>
                    </a:rPr>
                    <a:t>ECN=</a:t>
                  </a:r>
                  <a:r>
                    <a:rPr lang="en-US" sz="1400" smtClean="0">
                      <a:solidFill>
                        <a:srgbClr val="FF0000"/>
                      </a:solidFill>
                    </a:rPr>
                    <a:t>11</a:t>
                  </a:r>
                </a:p>
              </p:txBody>
            </p:sp>
          </p:grpSp>
          <p:cxnSp>
            <p:nvCxnSpPr>
              <p:cNvPr id="127027" name="Straight Arrow Connector 286"/>
              <p:cNvCxnSpPr>
                <a:cxnSpLocks noChangeShapeType="1"/>
              </p:cNvCxnSpPr>
              <p:nvPr/>
            </p:nvCxnSpPr>
            <p:spPr bwMode="auto">
              <a:xfrm flipV="1">
                <a:off x="4483489" y="5949795"/>
                <a:ext cx="457533" cy="184305"/>
              </a:xfrm>
              <a:prstGeom prst="straightConnector1">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Group 13"/>
            <p:cNvGrpSpPr/>
            <p:nvPr/>
          </p:nvGrpSpPr>
          <p:grpSpPr>
            <a:xfrm>
              <a:off x="2333625" y="4533900"/>
              <a:ext cx="3983038" cy="379413"/>
              <a:chOff x="2333625" y="4533900"/>
              <a:chExt cx="3983038" cy="379413"/>
            </a:xfrm>
          </p:grpSpPr>
          <p:grpSp>
            <p:nvGrpSpPr>
              <p:cNvPr id="127018" name="Group 27"/>
              <p:cNvGrpSpPr>
                <a:grpSpLocks/>
              </p:cNvGrpSpPr>
              <p:nvPr/>
            </p:nvGrpSpPr>
            <p:grpSpPr bwMode="auto">
              <a:xfrm>
                <a:off x="3508536" y="4533900"/>
                <a:ext cx="1493640" cy="308365"/>
                <a:chOff x="3508876" y="4414358"/>
                <a:chExt cx="1493249" cy="307777"/>
              </a:xfrm>
            </p:grpSpPr>
            <p:sp>
              <p:nvSpPr>
                <p:cNvPr id="298" name="Rectangle 297"/>
                <p:cNvSpPr/>
                <p:nvPr/>
              </p:nvSpPr>
              <p:spPr>
                <a:xfrm>
                  <a:off x="3907074" y="4428619"/>
                  <a:ext cx="736407" cy="194890"/>
                </a:xfrm>
                <a:prstGeom prst="rect">
                  <a:avLst/>
                </a:prstGeom>
                <a:solidFill>
                  <a:srgbClr val="008000"/>
                </a:solidFill>
                <a:ln w="12700">
                  <a:solidFill>
                    <a:schemeClr val="accent1">
                      <a:lumMod val="50000"/>
                    </a:schemeClr>
                  </a:solidFill>
                </a:ln>
              </p:spPr>
              <p:txBody>
                <a:bodyPr wrap="none"/>
                <a:lstStyle/>
                <a:p>
                  <a:pPr algn="ctr">
                    <a:defRPr/>
                  </a:pPr>
                  <a:endParaRPr lang="en-US" sz="1600">
                    <a:solidFill>
                      <a:srgbClr val="000000"/>
                    </a:solidFill>
                    <a:latin typeface="Tahoma" pitchFamily="34" charset="0"/>
                    <a:ea typeface="ＭＳ Ｐゴシック" charset="0"/>
                    <a:cs typeface="ＭＳ Ｐゴシック" charset="0"/>
                  </a:endParaRPr>
                </a:p>
              </p:txBody>
            </p:sp>
            <p:sp>
              <p:nvSpPr>
                <p:cNvPr id="127022" name="Rectangle 298"/>
                <p:cNvSpPr>
                  <a:spLocks noChangeArrowheads="1"/>
                </p:cNvSpPr>
                <p:nvPr/>
              </p:nvSpPr>
              <p:spPr bwMode="auto">
                <a:xfrm>
                  <a:off x="3863891" y="4478563"/>
                  <a:ext cx="737073" cy="196032"/>
                </a:xfrm>
                <a:prstGeom prst="rect">
                  <a:avLst/>
                </a:prstGeom>
                <a:solidFill>
                  <a:srgbClr val="0000FF"/>
                </a:solidFill>
                <a:ln w="12700">
                  <a:solidFill>
                    <a:srgbClr val="000090"/>
                  </a:solidFill>
                  <a:miter lim="800000"/>
                  <a:headEnd/>
                  <a:tailEnd/>
                </a:ln>
              </p:spPr>
              <p:txBody>
                <a:bodyPr wrap="none"/>
                <a:lstStyle/>
                <a:p>
                  <a:pPr algn="ctr"/>
                  <a:endParaRPr lang="en-US" sz="1600" smtClean="0">
                    <a:solidFill>
                      <a:srgbClr val="000000"/>
                    </a:solidFill>
                    <a:latin typeface="Tahoma" charset="0"/>
                    <a:ea typeface="ＭＳ Ｐゴシック" charset="0"/>
                    <a:cs typeface="ＭＳ Ｐゴシック" charset="0"/>
                  </a:endParaRPr>
                </a:p>
              </p:txBody>
            </p:sp>
            <p:sp>
              <p:nvSpPr>
                <p:cNvPr id="127023" name="Freeform 299"/>
                <p:cNvSpPr>
                  <a:spLocks/>
                </p:cNvSpPr>
                <p:nvPr/>
              </p:nvSpPr>
              <p:spPr bwMode="auto">
                <a:xfrm>
                  <a:off x="3859775" y="4425511"/>
                  <a:ext cx="783947" cy="53534"/>
                </a:xfrm>
                <a:custGeom>
                  <a:avLst/>
                  <a:gdLst>
                    <a:gd name="T0" fmla="*/ 0 w 1223105"/>
                    <a:gd name="T1" fmla="*/ 9475 h 93730"/>
                    <a:gd name="T2" fmla="*/ 11863 w 1223105"/>
                    <a:gd name="T3" fmla="*/ 0 h 93730"/>
                    <a:gd name="T4" fmla="*/ 206422 w 1223105"/>
                    <a:gd name="T5" fmla="*/ 499 h 93730"/>
                    <a:gd name="T6" fmla="*/ 192977 w 1223105"/>
                    <a:gd name="T7" fmla="*/ 9975 h 93730"/>
                    <a:gd name="T8" fmla="*/ 0 w 1223105"/>
                    <a:gd name="T9" fmla="*/ 9475 h 937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3105" h="93730">
                      <a:moveTo>
                        <a:pt x="0" y="89042"/>
                      </a:moveTo>
                      <a:lnTo>
                        <a:pt x="70293" y="0"/>
                      </a:lnTo>
                      <a:lnTo>
                        <a:pt x="1223105" y="4687"/>
                      </a:lnTo>
                      <a:lnTo>
                        <a:pt x="1143439" y="93730"/>
                      </a:lnTo>
                      <a:lnTo>
                        <a:pt x="0" y="89042"/>
                      </a:lnTo>
                      <a:close/>
                    </a:path>
                  </a:pathLst>
                </a:custGeom>
                <a:solidFill>
                  <a:srgbClr val="3366FF"/>
                </a:solidFill>
                <a:ln w="9525">
                  <a:solidFill>
                    <a:srgbClr val="000090"/>
                  </a:solidFill>
                  <a:round/>
                  <a:headEnd/>
                  <a:tailEnd/>
                </a:ln>
              </p:spPr>
              <p:txBody>
                <a:bodyPr wrap="none"/>
                <a:lstStyle/>
                <a:p>
                  <a:pPr algn="ctr"/>
                  <a:endParaRPr lang="en-US" sz="1600" smtClean="0">
                    <a:solidFill>
                      <a:srgbClr val="000000"/>
                    </a:solidFill>
                    <a:latin typeface="Tahoma" charset="0"/>
                    <a:ea typeface="ＭＳ Ｐゴシック" charset="0"/>
                    <a:cs typeface="ＭＳ Ｐゴシック" charset="0"/>
                  </a:endParaRPr>
                </a:p>
              </p:txBody>
            </p:sp>
            <p:sp>
              <p:nvSpPr>
                <p:cNvPr id="127024" name="Freeform 300"/>
                <p:cNvSpPr>
                  <a:spLocks/>
                </p:cNvSpPr>
                <p:nvPr/>
              </p:nvSpPr>
              <p:spPr bwMode="auto">
                <a:xfrm rot="21211447" flipV="1">
                  <a:off x="4579084" y="4434448"/>
                  <a:ext cx="87388" cy="248479"/>
                </a:xfrm>
                <a:custGeom>
                  <a:avLst/>
                  <a:gdLst>
                    <a:gd name="T0" fmla="*/ 6079 w 136342"/>
                    <a:gd name="T1" fmla="*/ 4406 h 891908"/>
                    <a:gd name="T2" fmla="*/ 0 w 136342"/>
                    <a:gd name="T3" fmla="*/ 0 h 891908"/>
                    <a:gd name="T4" fmla="*/ 17030 w 136342"/>
                    <a:gd name="T5" fmla="*/ 1037 h 891908"/>
                    <a:gd name="T6" fmla="*/ 23010 w 136342"/>
                    <a:gd name="T7" fmla="*/ 5373 h 891908"/>
                    <a:gd name="T8" fmla="*/ 6079 w 136342"/>
                    <a:gd name="T9" fmla="*/ 4406 h 8919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342" h="891908">
                      <a:moveTo>
                        <a:pt x="36019" y="731496"/>
                      </a:moveTo>
                      <a:lnTo>
                        <a:pt x="0" y="1"/>
                      </a:lnTo>
                      <a:lnTo>
                        <a:pt x="100909" y="172120"/>
                      </a:lnTo>
                      <a:lnTo>
                        <a:pt x="136342" y="891907"/>
                      </a:lnTo>
                      <a:lnTo>
                        <a:pt x="36019" y="731496"/>
                      </a:lnTo>
                      <a:close/>
                    </a:path>
                  </a:pathLst>
                </a:custGeom>
                <a:solidFill>
                  <a:srgbClr val="3366FF"/>
                </a:solidFill>
                <a:ln w="9525">
                  <a:solidFill>
                    <a:srgbClr val="000090"/>
                  </a:solidFill>
                  <a:round/>
                  <a:headEnd/>
                  <a:tailEnd/>
                </a:ln>
              </p:spPr>
              <p:txBody>
                <a:bodyPr wrap="none"/>
                <a:lstStyle/>
                <a:p>
                  <a:pPr algn="ctr"/>
                  <a:endParaRPr lang="en-US" sz="1600" smtClean="0">
                    <a:solidFill>
                      <a:srgbClr val="000000"/>
                    </a:solidFill>
                    <a:latin typeface="Tahoma" charset="0"/>
                    <a:ea typeface="ＭＳ Ｐゴシック" charset="0"/>
                    <a:cs typeface="ＭＳ Ｐゴシック" charset="0"/>
                  </a:endParaRPr>
                </a:p>
              </p:txBody>
            </p:sp>
            <p:sp>
              <p:nvSpPr>
                <p:cNvPr id="127025" name="TextBox 296"/>
                <p:cNvSpPr txBox="1">
                  <a:spLocks noChangeArrowheads="1"/>
                </p:cNvSpPr>
                <p:nvPr/>
              </p:nvSpPr>
              <p:spPr bwMode="auto">
                <a:xfrm>
                  <a:off x="3508876" y="4414358"/>
                  <a:ext cx="14932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charset="0"/>
                      <a:ea typeface="ＭＳ Ｐゴシック" charset="0"/>
                      <a:cs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r>
                    <a:rPr lang="en-US" sz="1400" dirty="0" smtClean="0">
                      <a:solidFill>
                        <a:srgbClr val="FFFFFF"/>
                      </a:solidFill>
                    </a:rPr>
                    <a:t>ECE=</a:t>
                  </a:r>
                  <a:r>
                    <a:rPr lang="en-US" sz="1400" dirty="0" smtClean="0">
                      <a:solidFill>
                        <a:srgbClr val="FF0000"/>
                      </a:solidFill>
                    </a:rPr>
                    <a:t>11</a:t>
                  </a:r>
                  <a:endParaRPr lang="en-US" sz="1400" dirty="0" smtClean="0">
                    <a:solidFill>
                      <a:srgbClr val="FF0000"/>
                    </a:solidFill>
                  </a:endParaRPr>
                </a:p>
              </p:txBody>
            </p:sp>
          </p:grpSp>
          <p:cxnSp>
            <p:nvCxnSpPr>
              <p:cNvPr id="127019" name="Straight Arrow Connector 294"/>
              <p:cNvCxnSpPr>
                <a:cxnSpLocks noChangeShapeType="1"/>
              </p:cNvCxnSpPr>
              <p:nvPr/>
            </p:nvCxnSpPr>
            <p:spPr bwMode="auto">
              <a:xfrm flipH="1" flipV="1">
                <a:off x="3800783" y="4905550"/>
                <a:ext cx="697920" cy="7763"/>
              </a:xfrm>
              <a:prstGeom prst="straightConnector1">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020" name="Straight Arrow Connector 25"/>
              <p:cNvCxnSpPr>
                <a:cxnSpLocks noChangeShapeType="1"/>
              </p:cNvCxnSpPr>
              <p:nvPr/>
            </p:nvCxnSpPr>
            <p:spPr bwMode="auto">
              <a:xfrm flipH="1">
                <a:off x="2333625" y="4839425"/>
                <a:ext cx="3983038" cy="0"/>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Group 12"/>
            <p:cNvGrpSpPr/>
            <p:nvPr/>
          </p:nvGrpSpPr>
          <p:grpSpPr>
            <a:xfrm>
              <a:off x="901700" y="6161088"/>
              <a:ext cx="1160463" cy="461962"/>
              <a:chOff x="901700" y="6161088"/>
              <a:chExt cx="1160463" cy="461962"/>
            </a:xfrm>
          </p:grpSpPr>
          <p:sp>
            <p:nvSpPr>
              <p:cNvPr id="127016" name="TextBox 29"/>
              <p:cNvSpPr txBox="1">
                <a:spLocks noChangeArrowheads="1"/>
              </p:cNvSpPr>
              <p:nvPr/>
            </p:nvSpPr>
            <p:spPr bwMode="auto">
              <a:xfrm>
                <a:off x="901700" y="6315449"/>
                <a:ext cx="1160463" cy="30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charset="0"/>
                    <a:ea typeface="ＭＳ Ｐゴシック" charset="0"/>
                    <a:cs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r>
                  <a:rPr lang="en-US" sz="1400" smtClean="0">
                    <a:solidFill>
                      <a:srgbClr val="000000"/>
                    </a:solidFill>
                  </a:rPr>
                  <a:t>IP datagram</a:t>
                </a:r>
              </a:p>
            </p:txBody>
          </p:sp>
          <p:cxnSp>
            <p:nvCxnSpPr>
              <p:cNvPr id="127017" name="Straight Connector 31"/>
              <p:cNvCxnSpPr>
                <a:cxnSpLocks noChangeShapeType="1"/>
              </p:cNvCxnSpPr>
              <p:nvPr/>
            </p:nvCxnSpPr>
            <p:spPr bwMode="auto">
              <a:xfrm flipH="1">
                <a:off x="1784388" y="6161088"/>
                <a:ext cx="274642" cy="2401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 name="Group 11"/>
            <p:cNvGrpSpPr/>
            <p:nvPr/>
          </p:nvGrpSpPr>
          <p:grpSpPr>
            <a:xfrm>
              <a:off x="4532313" y="3995738"/>
              <a:ext cx="1620837" cy="515937"/>
              <a:chOff x="4532313" y="3995738"/>
              <a:chExt cx="1620837" cy="515937"/>
            </a:xfrm>
          </p:grpSpPr>
          <p:sp>
            <p:nvSpPr>
              <p:cNvPr id="127014" name="TextBox 312"/>
              <p:cNvSpPr txBox="1">
                <a:spLocks noChangeArrowheads="1"/>
              </p:cNvSpPr>
              <p:nvPr/>
            </p:nvSpPr>
            <p:spPr bwMode="auto">
              <a:xfrm>
                <a:off x="4532313" y="3995738"/>
                <a:ext cx="1620837" cy="3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ahoma" charset="0"/>
                    <a:ea typeface="ＭＳ Ｐゴシック" charset="0"/>
                    <a:cs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r>
                  <a:rPr lang="en-US" sz="1400" smtClean="0">
                    <a:solidFill>
                      <a:srgbClr val="000000"/>
                    </a:solidFill>
                  </a:rPr>
                  <a:t>TCP ACK segment</a:t>
                </a:r>
              </a:p>
            </p:txBody>
          </p:sp>
          <p:cxnSp>
            <p:nvCxnSpPr>
              <p:cNvPr id="127015" name="Straight Connector 313"/>
              <p:cNvCxnSpPr>
                <a:cxnSpLocks noChangeShapeType="1"/>
              </p:cNvCxnSpPr>
              <p:nvPr/>
            </p:nvCxnSpPr>
            <p:spPr bwMode="auto">
              <a:xfrm flipH="1">
                <a:off x="4632551" y="4270904"/>
                <a:ext cx="274600" cy="2407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30072705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B339E56-F818-1943-8EC7-94DCA160BFA4}" type="slidenum">
              <a:rPr lang="en-US" altLang="x-none" sz="1400"/>
              <a:pPr/>
              <a:t>5</a:t>
            </a:fld>
            <a:endParaRPr lang="en-US" altLang="x-none" sz="1400"/>
          </a:p>
        </p:txBody>
      </p:sp>
      <p:sp>
        <p:nvSpPr>
          <p:cNvPr id="20482" name="Rectangle 2"/>
          <p:cNvSpPr>
            <a:spLocks noGrp="1" noChangeArrowheads="1"/>
          </p:cNvSpPr>
          <p:nvPr>
            <p:ph type="title"/>
          </p:nvPr>
        </p:nvSpPr>
        <p:spPr/>
        <p:txBody>
          <a:bodyPr/>
          <a:lstStyle/>
          <a:p>
            <a:r>
              <a:rPr lang="en-US" altLang="x-none">
                <a:ea typeface="ＭＳ Ｐゴシック" charset="-128"/>
              </a:rPr>
              <a:t>Go-Back-N</a:t>
            </a:r>
          </a:p>
        </p:txBody>
      </p:sp>
      <p:sp>
        <p:nvSpPr>
          <p:cNvPr id="20483" name="Rectangle 3"/>
          <p:cNvSpPr>
            <a:spLocks noGrp="1" noChangeArrowheads="1"/>
          </p:cNvSpPr>
          <p:nvPr>
            <p:ph type="body" sz="half" idx="1"/>
          </p:nvPr>
        </p:nvSpPr>
        <p:spPr>
          <a:xfrm>
            <a:off x="533400" y="1314450"/>
            <a:ext cx="8324850" cy="1219200"/>
          </a:xfrm>
        </p:spPr>
        <p:txBody>
          <a:bodyPr/>
          <a:lstStyle/>
          <a:p>
            <a:pPr>
              <a:buFont typeface="Wingdings" charset="2"/>
              <a:buNone/>
            </a:pPr>
            <a:r>
              <a:rPr lang="en-US" altLang="x-none" sz="2000">
                <a:solidFill>
                  <a:srgbClr val="FF0000"/>
                </a:solidFill>
                <a:ea typeface="ＭＳ Ｐゴシック" charset="-128"/>
              </a:rPr>
              <a:t>Sender:</a:t>
            </a:r>
            <a:endParaRPr lang="en-US" altLang="x-none" sz="2000">
              <a:ea typeface="ＭＳ Ｐゴシック" charset="-128"/>
            </a:endParaRPr>
          </a:p>
          <a:p>
            <a:r>
              <a:rPr lang="en-US" altLang="x-none" sz="1800">
                <a:ea typeface="ＭＳ Ｐゴシック" charset="-128"/>
              </a:rPr>
              <a:t>k-bit seq # in pkt header</a:t>
            </a:r>
          </a:p>
          <a:p>
            <a:r>
              <a:rPr lang="ja-JP" altLang="en-US" sz="1800">
                <a:ea typeface="ＭＳ Ｐゴシック" charset="-128"/>
              </a:rPr>
              <a:t>“</a:t>
            </a:r>
            <a:r>
              <a:rPr lang="en-US" altLang="ja-JP" sz="1800">
                <a:ea typeface="ＭＳ Ｐゴシック" charset="-128"/>
              </a:rPr>
              <a:t>window</a:t>
            </a:r>
            <a:r>
              <a:rPr lang="ja-JP" altLang="en-US" sz="1800">
                <a:ea typeface="ＭＳ Ｐゴシック" charset="-128"/>
              </a:rPr>
              <a:t>”</a:t>
            </a:r>
            <a:r>
              <a:rPr lang="en-US" altLang="ja-JP" sz="1800">
                <a:ea typeface="ＭＳ Ｐゴシック" charset="-128"/>
              </a:rPr>
              <a:t> of up to N consecutive unack</a:t>
            </a:r>
            <a:r>
              <a:rPr lang="ja-JP" altLang="en-US" sz="1800">
                <a:ea typeface="ＭＳ Ｐゴシック" charset="-128"/>
              </a:rPr>
              <a:t>’</a:t>
            </a:r>
            <a:r>
              <a:rPr lang="en-US" altLang="ja-JP" sz="1800">
                <a:ea typeface="ＭＳ Ｐゴシック" charset="-128"/>
              </a:rPr>
              <a:t>ed pkts allowed</a:t>
            </a:r>
          </a:p>
          <a:p>
            <a:endParaRPr lang="en-US" altLang="x-none" sz="2000">
              <a:ea typeface="ＭＳ Ｐゴシック" charset="-128"/>
            </a:endParaRPr>
          </a:p>
          <a:p>
            <a:endParaRPr lang="en-US" altLang="x-none" sz="2000">
              <a:ea typeface="ＭＳ Ｐゴシック" charset="-128"/>
            </a:endParaRPr>
          </a:p>
        </p:txBody>
      </p:sp>
      <p:pic>
        <p:nvPicPr>
          <p:cNvPr id="20484" name="Picture 4" descr="gbn_seqn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2763838"/>
            <a:ext cx="809942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5"/>
          <p:cNvSpPr>
            <a:spLocks noChangeArrowheads="1"/>
          </p:cNvSpPr>
          <p:nvPr/>
        </p:nvSpPr>
        <p:spPr bwMode="auto">
          <a:xfrm>
            <a:off x="476250" y="4638675"/>
            <a:ext cx="84947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Times New Roman" charset="0"/>
                <a:ea typeface="ＭＳ Ｐゴシック" charset="-128"/>
              </a:defRPr>
            </a:lvl1pPr>
            <a:lvl2pPr marL="8572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30000"/>
              </a:spcBef>
              <a:buClr>
                <a:schemeClr val="tx1"/>
              </a:buClr>
              <a:buFont typeface="Wingdings" charset="2"/>
              <a:buChar char="q"/>
            </a:pPr>
            <a:r>
              <a:rPr lang="en-US" altLang="x-none" sz="1800">
                <a:latin typeface="Arial Rounded MT Bold" charset="0"/>
              </a:rPr>
              <a:t>ACK(n): ACKs all pkts up to and including seq # n -- </a:t>
            </a:r>
            <a:r>
              <a:rPr lang="en-US" altLang="x-none" sz="1800">
                <a:solidFill>
                  <a:srgbClr val="CC3300"/>
                </a:solidFill>
                <a:latin typeface="Arial Rounded MT Bold" charset="0"/>
              </a:rPr>
              <a:t>cumulative ACK</a:t>
            </a:r>
            <a:r>
              <a:rPr lang="en-US" altLang="x-none" sz="1800">
                <a:latin typeface="Arial Rounded MT Bold" charset="0"/>
              </a:rPr>
              <a:t> </a:t>
            </a:r>
          </a:p>
          <a:p>
            <a:pPr lvl="1">
              <a:spcBef>
                <a:spcPct val="20000"/>
              </a:spcBef>
              <a:buClr>
                <a:schemeClr val="accent2"/>
              </a:buClr>
              <a:buFont typeface="Wingdings" charset="2"/>
              <a:buChar char="v"/>
            </a:pPr>
            <a:r>
              <a:rPr lang="en-US" altLang="x-none" sz="1800">
                <a:solidFill>
                  <a:schemeClr val="accent2"/>
                </a:solidFill>
                <a:latin typeface="Arial Rounded MT Bold" charset="0"/>
              </a:rPr>
              <a:t>may receive duplicate ACKs</a:t>
            </a:r>
            <a:endParaRPr lang="en-US" altLang="x-none" sz="1600">
              <a:solidFill>
                <a:schemeClr val="accent2"/>
              </a:solidFill>
              <a:latin typeface="Arial Rounded MT Bold" charset="0"/>
            </a:endParaRPr>
          </a:p>
          <a:p>
            <a:pPr>
              <a:spcBef>
                <a:spcPct val="30000"/>
              </a:spcBef>
              <a:buClr>
                <a:schemeClr val="tx1"/>
              </a:buClr>
              <a:buFont typeface="Wingdings" charset="2"/>
              <a:buChar char="q"/>
            </a:pPr>
            <a:r>
              <a:rPr lang="en-US" altLang="x-none" sz="1800">
                <a:latin typeface="Arial Rounded MT Bold" charset="0"/>
              </a:rPr>
              <a:t>timer for each in-flight pkt</a:t>
            </a:r>
          </a:p>
          <a:p>
            <a:pPr>
              <a:spcBef>
                <a:spcPct val="30000"/>
              </a:spcBef>
              <a:buClr>
                <a:schemeClr val="tx1"/>
              </a:buClr>
              <a:buFont typeface="Wingdings" charset="2"/>
              <a:buChar char="q"/>
            </a:pPr>
            <a:r>
              <a:rPr lang="en-US" altLang="x-none" sz="1800">
                <a:solidFill>
                  <a:schemeClr val="accent2"/>
                </a:solidFill>
                <a:latin typeface="Arial Rounded MT Bold" charset="0"/>
              </a:rPr>
              <a:t>timeout(n): retransmit pkt n and all higher seq # pkts in window</a:t>
            </a:r>
          </a:p>
          <a:p>
            <a:pPr lvl="1">
              <a:spcBef>
                <a:spcPct val="20000"/>
              </a:spcBef>
              <a:buClr>
                <a:schemeClr val="accent2"/>
              </a:buClr>
              <a:buFont typeface="Wingdings" charset="2"/>
              <a:buChar char="v"/>
            </a:pPr>
            <a:r>
              <a:rPr lang="en-US" altLang="x-none" sz="1800">
                <a:solidFill>
                  <a:schemeClr val="accent2"/>
                </a:solidFill>
                <a:latin typeface="Arial Rounded MT Bold" charset="0"/>
              </a:rPr>
              <a:t>i.e., go back to n</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r>
              <a:rPr lang="en-US" altLang="x-none">
                <a:ea typeface="ＭＳ Ｐゴシック" charset="-128"/>
              </a:rPr>
              <a:t>Summary</a:t>
            </a:r>
          </a:p>
        </p:txBody>
      </p:sp>
      <p:sp>
        <p:nvSpPr>
          <p:cNvPr id="79874" name="Content Placeholder 2"/>
          <p:cNvSpPr>
            <a:spLocks noGrp="1"/>
          </p:cNvSpPr>
          <p:nvPr>
            <p:ph idx="1"/>
          </p:nvPr>
        </p:nvSpPr>
        <p:spPr/>
        <p:txBody>
          <a:bodyPr/>
          <a:lstStyle/>
          <a:p>
            <a:r>
              <a:rPr lang="en-US" altLang="x-none">
                <a:ea typeface="ＭＳ Ｐゴシック" charset="-128"/>
              </a:rPr>
              <a:t>Transport layer: logical channel between processes</a:t>
            </a:r>
          </a:p>
          <a:p>
            <a:r>
              <a:rPr lang="en-US" altLang="x-none">
                <a:ea typeface="ＭＳ Ｐゴシック" charset="-128"/>
              </a:rPr>
              <a:t>Main protocols: TCP and UDP</a:t>
            </a:r>
          </a:p>
          <a:p>
            <a:r>
              <a:rPr lang="en-US" altLang="x-none">
                <a:ea typeface="ＭＳ Ｐゴシック" charset="-128"/>
              </a:rPr>
              <a:t>TCP:</a:t>
            </a:r>
          </a:p>
          <a:p>
            <a:pPr lvl="1"/>
            <a:r>
              <a:rPr lang="en-US" altLang="x-none">
                <a:ea typeface="ＭＳ Ｐゴシック" charset="-128"/>
              </a:rPr>
              <a:t>Reliable </a:t>
            </a:r>
          </a:p>
          <a:p>
            <a:pPr lvl="1"/>
            <a:r>
              <a:rPr lang="en-US" altLang="x-none">
                <a:ea typeface="ＭＳ Ｐゴシック" charset="-128"/>
              </a:rPr>
              <a:t>Congestion control </a:t>
            </a:r>
          </a:p>
          <a:p>
            <a:pPr lvl="1"/>
            <a:r>
              <a:rPr lang="en-US" altLang="x-none">
                <a:ea typeface="ＭＳ Ｐゴシック" charset="-128"/>
              </a:rPr>
              <a:t>Flow control  </a:t>
            </a:r>
          </a:p>
          <a:p>
            <a:r>
              <a:rPr lang="en-US" altLang="x-none">
                <a:ea typeface="ＭＳ Ｐゴシック" charset="-128"/>
              </a:rPr>
              <a:t>Simple analytic model for TCP</a:t>
            </a:r>
          </a:p>
          <a:p>
            <a:pPr lvl="1"/>
            <a:r>
              <a:rPr lang="en-US" altLang="x-none">
                <a:ea typeface="ＭＳ Ｐゴシック" charset="-128"/>
              </a:rPr>
              <a:t>Throughput inversely proportional with RTT and greatly affected by packet loss rate</a:t>
            </a:r>
          </a:p>
          <a:p>
            <a:pPr lvl="1"/>
            <a:r>
              <a:rPr lang="en-US" altLang="x-none">
                <a:ea typeface="ＭＳ Ｐゴシック" charset="-128"/>
              </a:rPr>
              <a:t>TCP performance over wireless networks may suffer: performance mitigation</a:t>
            </a:r>
          </a:p>
        </p:txBody>
      </p:sp>
      <p:sp>
        <p:nvSpPr>
          <p:cNvPr id="798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76BBEE1E-507D-6E44-A149-827A641B7034}" type="slidenum">
              <a:rPr lang="en-US" altLang="x-none" sz="1400"/>
              <a:pPr/>
              <a:t>50</a:t>
            </a:fld>
            <a:endParaRPr lang="en-US" altLang="x-none" sz="140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9427902E-E8E0-634F-8525-AF7C8D315C9A}" type="slidenum">
              <a:rPr lang="en-US" altLang="x-none" sz="1400"/>
              <a:pPr/>
              <a:t>6</a:t>
            </a:fld>
            <a:endParaRPr lang="en-US" altLang="x-none" sz="1400"/>
          </a:p>
        </p:txBody>
      </p:sp>
      <p:sp>
        <p:nvSpPr>
          <p:cNvPr id="21506" name="Rectangle 2"/>
          <p:cNvSpPr>
            <a:spLocks noGrp="1" noChangeArrowheads="1"/>
          </p:cNvSpPr>
          <p:nvPr>
            <p:ph type="title"/>
          </p:nvPr>
        </p:nvSpPr>
        <p:spPr>
          <a:xfrm>
            <a:off x="542925" y="438150"/>
            <a:ext cx="7772400" cy="1143000"/>
          </a:xfrm>
        </p:spPr>
        <p:txBody>
          <a:bodyPr/>
          <a:lstStyle/>
          <a:p>
            <a:r>
              <a:rPr lang="en-US" altLang="x-none" sz="2800">
                <a:ea typeface="ＭＳ Ｐゴシック" charset="-128"/>
              </a:rPr>
              <a:t>GBN in</a:t>
            </a:r>
            <a:br>
              <a:rPr lang="en-US" altLang="x-none" sz="2800">
                <a:ea typeface="ＭＳ Ｐゴシック" charset="-128"/>
              </a:rPr>
            </a:br>
            <a:r>
              <a:rPr lang="en-US" altLang="x-none" sz="2800">
                <a:ea typeface="ＭＳ Ｐゴシック" charset="-128"/>
              </a:rPr>
              <a:t>action</a:t>
            </a:r>
            <a:endParaRPr lang="en-US" altLang="x-none">
              <a:ea typeface="ＭＳ Ｐゴシック" charset="-128"/>
            </a:endParaRPr>
          </a:p>
        </p:txBody>
      </p:sp>
      <p:pic>
        <p:nvPicPr>
          <p:cNvPr id="21507" name="Picture 3" descr="gbn_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482600"/>
            <a:ext cx="5972175" cy="574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4"/>
          <p:cNvSpPr txBox="1">
            <a:spLocks noChangeArrowheads="1"/>
          </p:cNvSpPr>
          <p:nvPr/>
        </p:nvSpPr>
        <p:spPr bwMode="auto">
          <a:xfrm>
            <a:off x="228600" y="6248400"/>
            <a:ext cx="2922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2000">
                <a:solidFill>
                  <a:schemeClr val="accent2"/>
                </a:solidFill>
                <a:latin typeface="Comic Sans MS" charset="0"/>
              </a:rPr>
              <a:t>Window size, N = 4 </a:t>
            </a:r>
          </a:p>
        </p:txBody>
      </p:sp>
      <p:sp>
        <p:nvSpPr>
          <p:cNvPr id="21509" name="Text Box 5"/>
          <p:cNvSpPr txBox="1">
            <a:spLocks noChangeArrowheads="1"/>
          </p:cNvSpPr>
          <p:nvPr/>
        </p:nvSpPr>
        <p:spPr bwMode="auto">
          <a:xfrm>
            <a:off x="1219200" y="4572000"/>
            <a:ext cx="1377950" cy="3397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x-none" sz="1600">
                <a:solidFill>
                  <a:schemeClr val="accent2"/>
                </a:solidFill>
                <a:latin typeface="Comic Sans MS" charset="0"/>
              </a:rPr>
              <a:t>Go back to 2</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098C0D5-75B5-C445-90AE-8349E815B881}" type="slidenum">
              <a:rPr lang="en-US" altLang="x-none" sz="1400"/>
              <a:pPr/>
              <a:t>7</a:t>
            </a:fld>
            <a:endParaRPr lang="en-US" altLang="x-none" sz="1400"/>
          </a:p>
        </p:txBody>
      </p:sp>
      <p:sp>
        <p:nvSpPr>
          <p:cNvPr id="22530" name="Rectangle 2"/>
          <p:cNvSpPr>
            <a:spLocks noGrp="1" noChangeArrowheads="1"/>
          </p:cNvSpPr>
          <p:nvPr>
            <p:ph type="title"/>
          </p:nvPr>
        </p:nvSpPr>
        <p:spPr/>
        <p:txBody>
          <a:bodyPr/>
          <a:lstStyle/>
          <a:p>
            <a:r>
              <a:rPr lang="en-US" altLang="x-none" dirty="0" smtClean="0">
                <a:ea typeface="ＭＳ Ｐゴシック" charset="-128"/>
              </a:rPr>
              <a:t>Go-Back-N: </a:t>
            </a:r>
            <a:r>
              <a:rPr lang="en-US" altLang="x-none" dirty="0" smtClean="0">
                <a:solidFill>
                  <a:srgbClr val="FF0000"/>
                </a:solidFill>
                <a:ea typeface="ＭＳ Ｐゴシック" charset="-128"/>
              </a:rPr>
              <a:t>Problems?</a:t>
            </a:r>
            <a:endParaRPr lang="en-US" altLang="x-none" dirty="0">
              <a:solidFill>
                <a:srgbClr val="FF0000"/>
              </a:solidFill>
              <a:ea typeface="ＭＳ Ｐゴシック" charset="-128"/>
            </a:endParaRPr>
          </a:p>
        </p:txBody>
      </p:sp>
      <p:sp>
        <p:nvSpPr>
          <p:cNvPr id="416771" name="Rectangle 3"/>
          <p:cNvSpPr>
            <a:spLocks noGrp="1" noChangeArrowheads="1"/>
          </p:cNvSpPr>
          <p:nvPr>
            <p:ph type="body" sz="half" idx="1"/>
          </p:nvPr>
        </p:nvSpPr>
        <p:spPr>
          <a:xfrm>
            <a:off x="533400" y="3249710"/>
            <a:ext cx="8270966" cy="2998689"/>
          </a:xfrm>
        </p:spPr>
        <p:txBody>
          <a:bodyPr/>
          <a:lstStyle/>
          <a:p>
            <a:r>
              <a:rPr lang="en-US" altLang="x-none" sz="2000" dirty="0" smtClean="0">
                <a:solidFill>
                  <a:schemeClr val="accent2"/>
                </a:solidFill>
                <a:ea typeface="ＭＳ Ｐゴシック" charset="-128"/>
              </a:rPr>
              <a:t>consider </a:t>
            </a:r>
            <a:r>
              <a:rPr lang="en-US" altLang="x-none" sz="2000" dirty="0">
                <a:solidFill>
                  <a:schemeClr val="accent2"/>
                </a:solidFill>
                <a:ea typeface="ＭＳ Ｐゴシック" charset="-128"/>
              </a:rPr>
              <a:t>high-speed links with long delays </a:t>
            </a:r>
          </a:p>
          <a:p>
            <a:pPr lvl="1"/>
            <a:r>
              <a:rPr lang="en-US" altLang="x-none" sz="1800" dirty="0">
                <a:ea typeface="ＭＳ Ｐゴシック" charset="-128"/>
              </a:rPr>
              <a:t>(called large bandwidth-delay product pipes) </a:t>
            </a:r>
          </a:p>
          <a:p>
            <a:r>
              <a:rPr lang="en-US" altLang="x-none" sz="2000" dirty="0">
                <a:solidFill>
                  <a:schemeClr val="accent2"/>
                </a:solidFill>
                <a:ea typeface="ＭＳ Ｐゴシック" charset="-128"/>
              </a:rPr>
              <a:t>GBN can fill that pipe by having large N </a:t>
            </a:r>
            <a:r>
              <a:rPr lang="en-US" altLang="x-none" sz="2000" dirty="0">
                <a:solidFill>
                  <a:schemeClr val="accent2"/>
                </a:solidFill>
                <a:ea typeface="ＭＳ Ｐゴシック" charset="-128"/>
                <a:sym typeface="Wingdings" charset="2"/>
              </a:rPr>
              <a:t> </a:t>
            </a:r>
          </a:p>
          <a:p>
            <a:r>
              <a:rPr lang="en-US" altLang="x-none" sz="2000" dirty="0">
                <a:solidFill>
                  <a:schemeClr val="accent2"/>
                </a:solidFill>
                <a:ea typeface="ＭＳ Ｐゴシック" charset="-128"/>
                <a:sym typeface="Wingdings" charset="2"/>
              </a:rPr>
              <a:t>many </a:t>
            </a:r>
            <a:r>
              <a:rPr lang="en-US" altLang="x-none" sz="2000" dirty="0" err="1">
                <a:solidFill>
                  <a:schemeClr val="accent2"/>
                </a:solidFill>
                <a:ea typeface="ＭＳ Ｐゴシック" charset="-128"/>
                <a:sym typeface="Wingdings" charset="2"/>
              </a:rPr>
              <a:t>unACKed</a:t>
            </a:r>
            <a:r>
              <a:rPr lang="en-US" altLang="x-none" sz="2000" dirty="0">
                <a:solidFill>
                  <a:schemeClr val="accent2"/>
                </a:solidFill>
                <a:ea typeface="ＭＳ Ｐゴシック" charset="-128"/>
                <a:sym typeface="Wingdings" charset="2"/>
              </a:rPr>
              <a:t> </a:t>
            </a:r>
            <a:r>
              <a:rPr lang="en-US" altLang="x-none" sz="2000" dirty="0" err="1">
                <a:solidFill>
                  <a:schemeClr val="accent2"/>
                </a:solidFill>
                <a:ea typeface="ＭＳ Ｐゴシック" charset="-128"/>
                <a:sym typeface="Wingdings" charset="2"/>
              </a:rPr>
              <a:t>pkts</a:t>
            </a:r>
            <a:r>
              <a:rPr lang="en-US" altLang="x-none" sz="2000" dirty="0">
                <a:solidFill>
                  <a:schemeClr val="accent2"/>
                </a:solidFill>
                <a:ea typeface="ＭＳ Ｐゴシック" charset="-128"/>
                <a:sym typeface="Wingdings" charset="2"/>
              </a:rPr>
              <a:t> could be in the pipe</a:t>
            </a:r>
          </a:p>
          <a:p>
            <a:r>
              <a:rPr lang="en-US" altLang="x-none" sz="2000" dirty="0">
                <a:solidFill>
                  <a:schemeClr val="accent2"/>
                </a:solidFill>
                <a:ea typeface="ＭＳ Ｐゴシック" charset="-128"/>
                <a:sym typeface="Wingdings" charset="2"/>
              </a:rPr>
              <a:t>A single lost </a:t>
            </a:r>
            <a:r>
              <a:rPr lang="en-US" altLang="x-none" sz="2000" dirty="0" err="1">
                <a:solidFill>
                  <a:schemeClr val="accent2"/>
                </a:solidFill>
                <a:ea typeface="ＭＳ Ｐゴシック" charset="-128"/>
                <a:sym typeface="Wingdings" charset="2"/>
              </a:rPr>
              <a:t>pkt</a:t>
            </a:r>
            <a:r>
              <a:rPr lang="en-US" altLang="x-none" sz="2000" dirty="0">
                <a:solidFill>
                  <a:schemeClr val="accent2"/>
                </a:solidFill>
                <a:ea typeface="ＭＳ Ｐゴシック" charset="-128"/>
                <a:sym typeface="Wingdings" charset="2"/>
              </a:rPr>
              <a:t> could cause re-transmission of huge number (up to N) of  </a:t>
            </a:r>
            <a:r>
              <a:rPr lang="en-US" altLang="x-none" sz="2000" dirty="0" err="1">
                <a:solidFill>
                  <a:schemeClr val="accent2"/>
                </a:solidFill>
                <a:ea typeface="ＭＳ Ｐゴシック" charset="-128"/>
                <a:sym typeface="Wingdings" charset="2"/>
              </a:rPr>
              <a:t>pkts</a:t>
            </a:r>
            <a:r>
              <a:rPr lang="en-US" altLang="x-none" sz="2000" dirty="0">
                <a:solidFill>
                  <a:schemeClr val="accent2"/>
                </a:solidFill>
                <a:ea typeface="ＭＳ Ｐゴシック" charset="-128"/>
                <a:sym typeface="Wingdings" charset="2"/>
              </a:rPr>
              <a:t>  waste of bandwidth</a:t>
            </a:r>
            <a:endParaRPr lang="en-US" altLang="x-none" sz="2000" dirty="0">
              <a:solidFill>
                <a:srgbClr val="FF0000"/>
              </a:solidFill>
              <a:ea typeface="ＭＳ Ｐゴシック" charset="-128"/>
              <a:sym typeface="Wingdings" charset="2"/>
            </a:endParaRPr>
          </a:p>
          <a:p>
            <a:endParaRPr lang="en-US" altLang="x-none" sz="2000" dirty="0">
              <a:solidFill>
                <a:srgbClr val="FF0000"/>
              </a:solidFill>
              <a:ea typeface="ＭＳ Ｐゴシック" charset="-128"/>
              <a:sym typeface="Wingdings" charset="2"/>
            </a:endParaRPr>
          </a:p>
          <a:p>
            <a:r>
              <a:rPr lang="en-US" altLang="x-none" sz="2000" dirty="0">
                <a:solidFill>
                  <a:srgbClr val="FF0000"/>
                </a:solidFill>
                <a:ea typeface="ＭＳ Ｐゴシック" charset="-128"/>
                <a:sym typeface="Wingdings" charset="2"/>
              </a:rPr>
              <a:t>Solutions??  </a:t>
            </a:r>
            <a:endParaRPr lang="en-US" altLang="x-none" sz="2000" dirty="0">
              <a:solidFill>
                <a:srgbClr val="FF0000"/>
              </a:solidFill>
              <a:ea typeface="ＭＳ Ｐゴシック" charset="-128"/>
            </a:endParaRPr>
          </a:p>
        </p:txBody>
      </p:sp>
      <p:sp>
        <p:nvSpPr>
          <p:cNvPr id="2" name="Can 1"/>
          <p:cNvSpPr/>
          <p:nvPr/>
        </p:nvSpPr>
        <p:spPr bwMode="auto">
          <a:xfrm rot="5400000">
            <a:off x="3822482" y="-1706314"/>
            <a:ext cx="1455576" cy="8098971"/>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4" name="Straight Arrow Connector 3"/>
          <p:cNvCxnSpPr/>
          <p:nvPr/>
        </p:nvCxnSpPr>
        <p:spPr bwMode="auto">
          <a:xfrm>
            <a:off x="688018" y="1436632"/>
            <a:ext cx="7724503" cy="0"/>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6" name="TextBox 5"/>
          <p:cNvSpPr txBox="1"/>
          <p:nvPr/>
        </p:nvSpPr>
        <p:spPr>
          <a:xfrm>
            <a:off x="4348799" y="1043109"/>
            <a:ext cx="918841" cy="461665"/>
          </a:xfrm>
          <a:prstGeom prst="rect">
            <a:avLst/>
          </a:prstGeom>
          <a:noFill/>
        </p:spPr>
        <p:txBody>
          <a:bodyPr wrap="none" rtlCol="0">
            <a:spAutoFit/>
          </a:bodyPr>
          <a:lstStyle/>
          <a:p>
            <a:r>
              <a:rPr lang="en-US" dirty="0" smtClean="0"/>
              <a:t>Delay</a:t>
            </a:r>
            <a:endParaRPr lang="en-US" dirty="0"/>
          </a:p>
        </p:txBody>
      </p:sp>
      <p:cxnSp>
        <p:nvCxnSpPr>
          <p:cNvPr id="10" name="Straight Arrow Connector 9"/>
          <p:cNvCxnSpPr/>
          <p:nvPr/>
        </p:nvCxnSpPr>
        <p:spPr bwMode="auto">
          <a:xfrm>
            <a:off x="7463246" y="1615383"/>
            <a:ext cx="26125" cy="1455577"/>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3" name="TextBox 12"/>
          <p:cNvSpPr txBox="1"/>
          <p:nvPr/>
        </p:nvSpPr>
        <p:spPr>
          <a:xfrm>
            <a:off x="7463246" y="1940766"/>
            <a:ext cx="1534394" cy="461665"/>
          </a:xfrm>
          <a:prstGeom prst="rect">
            <a:avLst/>
          </a:prstGeom>
          <a:noFill/>
        </p:spPr>
        <p:txBody>
          <a:bodyPr wrap="none" rtlCol="0">
            <a:spAutoFit/>
          </a:bodyPr>
          <a:lstStyle/>
          <a:p>
            <a:r>
              <a:rPr lang="en-US" smtClean="0"/>
              <a:t>Bandwidth</a:t>
            </a:r>
            <a:endParaRPr lang="en-US" dirty="0"/>
          </a:p>
        </p:txBody>
      </p:sp>
      <p:sp>
        <p:nvSpPr>
          <p:cNvPr id="9" name="Rectangle 8"/>
          <p:cNvSpPr/>
          <p:nvPr/>
        </p:nvSpPr>
        <p:spPr bwMode="auto">
          <a:xfrm>
            <a:off x="1018903" y="1648634"/>
            <a:ext cx="113211" cy="1389074"/>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1161239" y="1648634"/>
            <a:ext cx="113211" cy="1389074"/>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1310782" y="1641507"/>
            <a:ext cx="113211" cy="1389074"/>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1453118" y="1641507"/>
            <a:ext cx="113211" cy="1389074"/>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1606967" y="1650216"/>
            <a:ext cx="113211" cy="1389074"/>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1749303" y="1650216"/>
            <a:ext cx="113211" cy="1389074"/>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1898846" y="1643089"/>
            <a:ext cx="113211" cy="1389074"/>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2041182" y="1643089"/>
            <a:ext cx="113211" cy="1389074"/>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 name="Rectangle 21"/>
          <p:cNvSpPr/>
          <p:nvPr/>
        </p:nvSpPr>
        <p:spPr bwMode="auto">
          <a:xfrm>
            <a:off x="6583303" y="1655761"/>
            <a:ext cx="113211" cy="1389074"/>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3" name="Rectangle 22"/>
          <p:cNvSpPr/>
          <p:nvPr/>
        </p:nvSpPr>
        <p:spPr bwMode="auto">
          <a:xfrm>
            <a:off x="6725639" y="1655761"/>
            <a:ext cx="113211" cy="1389074"/>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4" name="Rectangle 23"/>
          <p:cNvSpPr/>
          <p:nvPr/>
        </p:nvSpPr>
        <p:spPr bwMode="auto">
          <a:xfrm>
            <a:off x="6875182" y="1648634"/>
            <a:ext cx="113211" cy="1389074"/>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5" name="Rectangle 24"/>
          <p:cNvSpPr/>
          <p:nvPr/>
        </p:nvSpPr>
        <p:spPr bwMode="auto">
          <a:xfrm>
            <a:off x="7017518" y="1648634"/>
            <a:ext cx="113211" cy="1389074"/>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12" name="Straight Connector 11"/>
          <p:cNvCxnSpPr/>
          <p:nvPr/>
        </p:nvCxnSpPr>
        <p:spPr bwMode="auto">
          <a:xfrm>
            <a:off x="2672512" y="2283912"/>
            <a:ext cx="3162231" cy="0"/>
          </a:xfrm>
          <a:prstGeom prst="line">
            <a:avLst/>
          </a:prstGeom>
          <a:solidFill>
            <a:schemeClr val="accent1"/>
          </a:solidFill>
          <a:ln w="76200" cap="flat" cmpd="sng" algn="ctr">
            <a:solidFill>
              <a:srgbClr val="C00000"/>
            </a:solidFill>
            <a:prstDash val="dash"/>
            <a:round/>
            <a:headEnd type="none" w="med" len="med"/>
            <a:tailEnd type="none" w="med" len="med"/>
          </a:ln>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13" grpId="0"/>
      <p:bldP spid="9"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BD1BE4B-A2E9-EA42-9360-E7235457F22C}" type="slidenum">
              <a:rPr lang="en-US" altLang="x-none" sz="1400"/>
              <a:pPr/>
              <a:t>8</a:t>
            </a:fld>
            <a:endParaRPr lang="en-US" altLang="x-none" sz="1400"/>
          </a:p>
        </p:txBody>
      </p:sp>
      <p:sp>
        <p:nvSpPr>
          <p:cNvPr id="23554" name="Rectangle 2"/>
          <p:cNvSpPr>
            <a:spLocks noGrp="1" noChangeArrowheads="1"/>
          </p:cNvSpPr>
          <p:nvPr>
            <p:ph type="title"/>
          </p:nvPr>
        </p:nvSpPr>
        <p:spPr/>
        <p:txBody>
          <a:bodyPr/>
          <a:lstStyle/>
          <a:p>
            <a:r>
              <a:rPr lang="en-US" altLang="x-none">
                <a:ea typeface="ＭＳ Ｐゴシック" charset="-128"/>
              </a:rPr>
              <a:t>Selective Repeat</a:t>
            </a:r>
          </a:p>
        </p:txBody>
      </p:sp>
      <p:sp>
        <p:nvSpPr>
          <p:cNvPr id="23555" name="Rectangle 3"/>
          <p:cNvSpPr>
            <a:spLocks noGrp="1" noChangeArrowheads="1"/>
          </p:cNvSpPr>
          <p:nvPr>
            <p:ph type="body" sz="half" idx="1"/>
          </p:nvPr>
        </p:nvSpPr>
        <p:spPr>
          <a:xfrm>
            <a:off x="552450" y="1330325"/>
            <a:ext cx="7969250" cy="4784725"/>
          </a:xfrm>
        </p:spPr>
        <p:txBody>
          <a:bodyPr/>
          <a:lstStyle/>
          <a:p>
            <a:r>
              <a:rPr lang="en-US" altLang="x-none" sz="2000">
                <a:ea typeface="ＭＳ Ｐゴシック" charset="-128"/>
              </a:rPr>
              <a:t>receiver </a:t>
            </a:r>
            <a:r>
              <a:rPr lang="en-US" altLang="x-none" sz="2000">
                <a:solidFill>
                  <a:schemeClr val="accent2"/>
                </a:solidFill>
                <a:ea typeface="ＭＳ Ｐゴシック" charset="-128"/>
              </a:rPr>
              <a:t>individually</a:t>
            </a:r>
            <a:r>
              <a:rPr lang="en-US" altLang="x-none" sz="2000">
                <a:ea typeface="ＭＳ Ｐゴシック" charset="-128"/>
              </a:rPr>
              <a:t> acknowledges correctly received pkts</a:t>
            </a:r>
          </a:p>
          <a:p>
            <a:pPr lvl="1"/>
            <a:r>
              <a:rPr lang="en-US" altLang="x-none" sz="2000">
                <a:ea typeface="ＭＳ Ｐゴシック" charset="-128"/>
              </a:rPr>
              <a:t>buffers pkts, as needed, for eventual in-order delivery to upper layer</a:t>
            </a:r>
          </a:p>
          <a:p>
            <a:r>
              <a:rPr lang="en-US" altLang="x-none" sz="2000">
                <a:ea typeface="ＭＳ Ｐゴシック" charset="-128"/>
              </a:rPr>
              <a:t>sender only resends pkts for which ACK not received</a:t>
            </a:r>
          </a:p>
          <a:p>
            <a:pPr lvl="1"/>
            <a:r>
              <a:rPr lang="en-US" altLang="x-none" sz="2000">
                <a:ea typeface="ＭＳ Ｐゴシック" charset="-128"/>
              </a:rPr>
              <a:t>sender timer for each unACKed pkt</a:t>
            </a:r>
          </a:p>
          <a:p>
            <a:r>
              <a:rPr lang="en-US" altLang="x-none" sz="2000">
                <a:ea typeface="ＭＳ Ｐゴシック" charset="-128"/>
              </a:rPr>
              <a:t>sender window</a:t>
            </a:r>
          </a:p>
          <a:p>
            <a:pPr lvl="1"/>
            <a:r>
              <a:rPr lang="en-US" altLang="x-none" sz="2000">
                <a:ea typeface="ＭＳ Ｐゴシック" charset="-128"/>
              </a:rPr>
              <a:t>N consecutive seq #</a:t>
            </a:r>
            <a:r>
              <a:rPr lang="ja-JP" altLang="en-US" sz="2000">
                <a:ea typeface="ＭＳ Ｐゴシック" charset="-128"/>
              </a:rPr>
              <a:t>’</a:t>
            </a:r>
            <a:r>
              <a:rPr lang="en-US" altLang="ja-JP" sz="2000">
                <a:ea typeface="ＭＳ Ｐゴシック" charset="-128"/>
              </a:rPr>
              <a:t>s</a:t>
            </a:r>
          </a:p>
          <a:p>
            <a:pPr lvl="1"/>
            <a:r>
              <a:rPr lang="en-US" altLang="x-none" sz="2000">
                <a:ea typeface="ＭＳ Ｐゴシック" charset="-128"/>
              </a:rPr>
              <a:t>again limits seq #s of sent, unACKed pkts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E6BBC3E9-D305-2C40-BB8F-7D3780AED23F}" type="slidenum">
              <a:rPr lang="en-US" altLang="x-none" sz="1400"/>
              <a:pPr/>
              <a:t>9</a:t>
            </a:fld>
            <a:endParaRPr lang="en-US" altLang="x-none" sz="1400"/>
          </a:p>
        </p:txBody>
      </p:sp>
      <p:sp>
        <p:nvSpPr>
          <p:cNvPr id="24578" name="Rectangle 2"/>
          <p:cNvSpPr>
            <a:spLocks noGrp="1" noChangeArrowheads="1"/>
          </p:cNvSpPr>
          <p:nvPr>
            <p:ph type="title"/>
          </p:nvPr>
        </p:nvSpPr>
        <p:spPr>
          <a:xfrm>
            <a:off x="285750" y="304800"/>
            <a:ext cx="8486775" cy="679450"/>
          </a:xfrm>
        </p:spPr>
        <p:txBody>
          <a:bodyPr/>
          <a:lstStyle/>
          <a:p>
            <a:r>
              <a:rPr lang="en-US" altLang="x-none" sz="3000">
                <a:ea typeface="ＭＳ Ｐゴシック" charset="-128"/>
              </a:rPr>
              <a:t>Selective repeat: sender, receiver windows</a:t>
            </a:r>
          </a:p>
        </p:txBody>
      </p:sp>
      <p:pic>
        <p:nvPicPr>
          <p:cNvPr id="24579" name="Picture 3" descr="sr_seqn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404938"/>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Rounded MT Bold"/>
        <a:ea typeface=""/>
        <a:cs typeface=""/>
      </a:majorFont>
      <a:minorFont>
        <a:latin typeface="Arial Rounded MT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vert="horz" wrap="none" lIns="91440" tIns="45720" rIns="91440" bIns="45720" numCol="1" rtlCol="0"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Rounded MT Bold"/>
      <a:ea typeface=""/>
      <a:cs typeface=""/>
    </a:majorFont>
    <a:minorFont>
      <a:latin typeface="Arial Rounded MT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Rounded MT Bold"/>
      <a:ea typeface=""/>
      <a:cs typeface=""/>
    </a:majorFont>
    <a:minorFont>
      <a:latin typeface="Arial Rounded MT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17274</TotalTime>
  <Words>3116</Words>
  <Application>Microsoft Macintosh PowerPoint</Application>
  <PresentationFormat>On-screen Show (4:3)</PresentationFormat>
  <Paragraphs>586</Paragraphs>
  <Slides>50</Slides>
  <Notes>25</Notes>
  <HiddenSlides>0</HiddenSlides>
  <MMClips>0</MMClips>
  <ScaleCrop>false</ScaleCrop>
  <HeadingPairs>
    <vt:vector size="6" baseType="variant">
      <vt:variant>
        <vt:lpstr>Theme</vt:lpstr>
      </vt:variant>
      <vt:variant>
        <vt:i4>2</vt:i4>
      </vt:variant>
      <vt:variant>
        <vt:lpstr>Embedded OLE Servers</vt:lpstr>
      </vt:variant>
      <vt:variant>
        <vt:i4>5</vt:i4>
      </vt:variant>
      <vt:variant>
        <vt:lpstr>Slide Titles</vt:lpstr>
      </vt:variant>
      <vt:variant>
        <vt:i4>50</vt:i4>
      </vt:variant>
    </vt:vector>
  </HeadingPairs>
  <TitlesOfParts>
    <vt:vector size="57" baseType="lpstr">
      <vt:lpstr>Default Design</vt:lpstr>
      <vt:lpstr>1_Default Design</vt:lpstr>
      <vt:lpstr>Clip</vt:lpstr>
      <vt:lpstr>VISIO</vt:lpstr>
      <vt:lpstr>Worksheet</vt:lpstr>
      <vt:lpstr>Equation</vt:lpstr>
      <vt:lpstr>Microsoft Equation</vt:lpstr>
      <vt:lpstr>PowerPoint Presentation</vt:lpstr>
      <vt:lpstr>Transport services and protocols</vt:lpstr>
      <vt:lpstr>Reliable data transfer</vt:lpstr>
      <vt:lpstr>Pipelined (Sliding Window) Protocols </vt:lpstr>
      <vt:lpstr>Go-Back-N</vt:lpstr>
      <vt:lpstr>GBN in action</vt:lpstr>
      <vt:lpstr>Go-Back-N: Problems?</vt:lpstr>
      <vt:lpstr>Selective Repeat</vt:lpstr>
      <vt:lpstr>Selective repeat: sender, receiver windows</vt:lpstr>
      <vt:lpstr>TCP reliable data transfer</vt:lpstr>
      <vt:lpstr>TCP: retransmission scenarios</vt:lpstr>
      <vt:lpstr>TCP retransmission scenarios (more)</vt:lpstr>
      <vt:lpstr>TCP Round Trip Time and Timeout</vt:lpstr>
      <vt:lpstr>Example RTT estimation:</vt:lpstr>
      <vt:lpstr>TCP Round Trip Time and Timeout</vt:lpstr>
      <vt:lpstr>Fast  Retransmit</vt:lpstr>
      <vt:lpstr>TCP Flow Control</vt:lpstr>
      <vt:lpstr>TCP Flow control: how it works</vt:lpstr>
      <vt:lpstr>Congestion Control</vt:lpstr>
      <vt:lpstr>TCP congestion control: Approach </vt:lpstr>
      <vt:lpstr>TCP Congestion Control</vt:lpstr>
      <vt:lpstr>TCP Congestion Control</vt:lpstr>
      <vt:lpstr>AIMD</vt:lpstr>
      <vt:lpstr>TCP Slow Start</vt:lpstr>
      <vt:lpstr>TCP Slow Start (cont’d) </vt:lpstr>
      <vt:lpstr>Reaction to a Loss event</vt:lpstr>
      <vt:lpstr>Reaction to a Loss event (cont’d)</vt:lpstr>
      <vt:lpstr>TCP Congestion Control: Summary</vt:lpstr>
      <vt:lpstr>TCP Throughput Analysis</vt:lpstr>
      <vt:lpstr>TCP Throughput Analysis</vt:lpstr>
      <vt:lpstr>Simple (Periodic) Model</vt:lpstr>
      <vt:lpstr>Simple (Periodic) Model</vt:lpstr>
      <vt:lpstr>Simple (Periodic) Model</vt:lpstr>
      <vt:lpstr>Simple (Periodic) Model</vt:lpstr>
      <vt:lpstr>Simple (Periodic) Model</vt:lpstr>
      <vt:lpstr>Impact of Loss Rate on TCP</vt:lpstr>
      <vt:lpstr>Impact of RTT &amp; loss on TCP</vt:lpstr>
      <vt:lpstr>In More Realistic Models …</vt:lpstr>
      <vt:lpstr>TCP Over High Speed Links</vt:lpstr>
      <vt:lpstr>High Speed TCP &amp; other Flavors</vt:lpstr>
      <vt:lpstr>TCP over Wireless Networks</vt:lpstr>
      <vt:lpstr>Enhancing TCP Performance in Wireless Networks </vt:lpstr>
      <vt:lpstr>Enhancing TCP Performance in Wireless Networks </vt:lpstr>
      <vt:lpstr>Enhancing TCP Performance in Wireless Networks </vt:lpstr>
      <vt:lpstr>TCP Fairness</vt:lpstr>
      <vt:lpstr>Why is TCP fair?</vt:lpstr>
      <vt:lpstr>Fairness (more)</vt:lpstr>
      <vt:lpstr>Network-Assisted Congestion Control</vt:lpstr>
      <vt:lpstr>Explicit Congestion Notification (ECN)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880: Internet Architectures and Protocols</dc:title>
  <dc:creator>Mohamed Hefeeda</dc:creator>
  <dc:description/>
  <cp:lastModifiedBy>Mohamed Hefeeda</cp:lastModifiedBy>
  <cp:revision>341</cp:revision>
  <dcterms:created xsi:type="dcterms:W3CDTF">1999-10-08T19:08:27Z</dcterms:created>
  <dcterms:modified xsi:type="dcterms:W3CDTF">2017-01-16T22:14:06Z</dcterms:modified>
</cp:coreProperties>
</file>