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838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33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00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840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23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235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178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57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487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91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97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7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69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7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3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FAA0-EFB8-40A1-8229-1F13A8898D87}" type="datetimeFigureOut">
              <a:rPr lang="en-MY" smtClean="0"/>
              <a:t>7/6/2023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1131C7-52BF-4378-A110-05FC95803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301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gerebert.com/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AED9-D370-20E3-B6A4-EFDF93558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FIT3152 Data Analytics 2023: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2ECB-4213-1573-8741-14605710D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Lee Zhen Xuan 31860532</a:t>
            </a:r>
          </a:p>
        </p:txBody>
      </p:sp>
    </p:spTree>
    <p:extLst>
      <p:ext uri="{BB962C8B-B14F-4D97-AF65-F5344CB8AC3E}">
        <p14:creationId xmlns:p14="http://schemas.microsoft.com/office/powerpoint/2010/main" val="165723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D9-25ED-9438-CC0B-D1BB3C53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 Bipartite network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9F81-0D95-B800-EFB9-1C446BF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17944" cy="3880773"/>
          </a:xfrm>
        </p:spPr>
        <p:txBody>
          <a:bodyPr/>
          <a:lstStyle/>
          <a:p>
            <a:r>
              <a:rPr lang="en-US" dirty="0"/>
              <a:t>Strength of nodes between the documents and words</a:t>
            </a:r>
            <a:endParaRPr lang="en-MY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2EA6EF8-37C0-E63A-46DB-D65466C1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80" y="2160589"/>
            <a:ext cx="3009982" cy="41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716A-119A-DB65-9B63-256E19A9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 Bipartite network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308D-0158-C9CE-86DC-956F2B50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36743" cy="3880773"/>
          </a:xfrm>
        </p:spPr>
        <p:txBody>
          <a:bodyPr/>
          <a:lstStyle/>
          <a:p>
            <a:r>
              <a:rPr lang="en-US" dirty="0"/>
              <a:t>Two types of nodes: Documents (red squared), tokens (blue circles)</a:t>
            </a:r>
          </a:p>
          <a:p>
            <a:r>
              <a:rPr lang="en-US" dirty="0"/>
              <a:t>Clear groups of documents:</a:t>
            </a:r>
          </a:p>
          <a:p>
            <a:pPr lvl="1"/>
            <a:r>
              <a:rPr lang="en-US" dirty="0"/>
              <a:t>#Group 1: pianos</a:t>
            </a:r>
          </a:p>
          <a:p>
            <a:pPr lvl="1"/>
            <a:r>
              <a:rPr lang="en-US" dirty="0"/>
              <a:t>#Group 2: guitars</a:t>
            </a:r>
          </a:p>
          <a:p>
            <a:r>
              <a:rPr lang="en-US" dirty="0"/>
              <a:t>Words for #Group 1 and #Group 2: </a:t>
            </a:r>
            <a:r>
              <a:rPr lang="en-MY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“play”, “use”, “model”, “make” as commonly used terms for all instruments </a:t>
            </a:r>
          </a:p>
          <a:p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Words for #Group 2: </a:t>
            </a:r>
            <a:r>
              <a:rPr lang="en-MY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“guitar” “neck”, “top” as commonly used terms for guitars only.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AB7BF-218F-9FB0-FCE6-26A007D5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77" y="816638"/>
            <a:ext cx="5731510" cy="59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B12B-F9DB-27C6-A3DF-180C25E0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A443-CB01-C2C9-4902-B57043A8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MY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 analysis can be used to analyse the relationships between individual text based documents </a:t>
            </a:r>
          </a:p>
          <a:p>
            <a:r>
              <a:rPr lang="en-MY" dirty="0"/>
              <a:t>Find important similarities, differences, and how closely they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7533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AD6-85CB-2BD5-5B5A-36DBEF30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Area of interest and documents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7DF7-1DE6-6EB6-09F7-AFF6EF9C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interest: Reviews of instruments</a:t>
            </a:r>
          </a:p>
          <a:p>
            <a:pPr lvl="1"/>
            <a:r>
              <a:rPr lang="en-US" dirty="0"/>
              <a:t>Acoustic guitars</a:t>
            </a:r>
          </a:p>
          <a:p>
            <a:pPr lvl="1"/>
            <a:r>
              <a:rPr lang="en-US" dirty="0"/>
              <a:t>Electric guitars</a:t>
            </a:r>
          </a:p>
          <a:p>
            <a:pPr lvl="1"/>
            <a:r>
              <a:rPr lang="en-US" dirty="0"/>
              <a:t>Bass guitars</a:t>
            </a:r>
          </a:p>
          <a:p>
            <a:pPr lvl="1"/>
            <a:r>
              <a:rPr lang="en-US" dirty="0"/>
              <a:t>Acoustic pianos</a:t>
            </a:r>
          </a:p>
          <a:p>
            <a:pPr lvl="1"/>
            <a:r>
              <a:rPr lang="en-US" dirty="0"/>
              <a:t>Keyboards (digital pianos)</a:t>
            </a:r>
          </a:p>
          <a:p>
            <a:r>
              <a:rPr lang="en-US" dirty="0"/>
              <a:t>Reviews are collected from the same website: </a:t>
            </a: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https://www.rogerebert.com/reviews</a:t>
            </a: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/>
              <a:t>to maintain the consistency of the writing of documents </a:t>
            </a:r>
          </a:p>
          <a:p>
            <a:r>
              <a:rPr lang="en-MY" dirty="0"/>
              <a:t>Total of 20 documents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E5B5-175F-07CC-CEB1-CCA2BF76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Corpus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2BF6-D199-4B9D-7E4B-7C1B3FA0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 is built from the text data file “Instruments.csv”</a:t>
            </a:r>
          </a:p>
          <a:p>
            <a:r>
              <a:rPr lang="en-US" dirty="0"/>
              <a:t>Content of the reviews in the first column, instrument name as identifier as second column</a:t>
            </a:r>
          </a:p>
          <a:p>
            <a:r>
              <a:rPr lang="en-US" dirty="0"/>
              <a:t>First 20 letters are selected as identifiers</a:t>
            </a:r>
          </a:p>
          <a:p>
            <a:endParaRPr lang="en-MY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E72476-CC3A-509A-7C68-1A20E1FE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28" y="3660541"/>
            <a:ext cx="6745329" cy="3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4ECD-D3DA-E34E-C281-A4EABDEC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Document-Term Matrix (DTM)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CB8F-91AE-57F1-6622-B48CEB6D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pre-processing done: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MY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numbers as they are considered noise in text analysis.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MY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punctuations as they are usually not relevant in text analysis.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MY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Converting the documents to lowercase to standardize the documents.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MY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stop words as they do not carry much meaning and will affect the highest frequency tokens.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Stemming as English language to reduce the words to their base/root form, where similar words are considered the same.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Sparse terms removed: 2639 terms to 22 terms.</a:t>
            </a:r>
            <a:br>
              <a:rPr lang="en-US" dirty="0"/>
            </a:br>
            <a:r>
              <a:rPr lang="en-US" dirty="0"/>
              <a:t>	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293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782C-7611-2044-B064-22A0F341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</a:t>
            </a:r>
            <a:r>
              <a:rPr lang="en-MY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0A89-DF84-5A4A-19E3-441EC919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96572" cy="3880773"/>
          </a:xfrm>
        </p:spPr>
        <p:txBody>
          <a:bodyPr/>
          <a:lstStyle/>
          <a:p>
            <a:r>
              <a:rPr lang="en-US" dirty="0"/>
              <a:t>Hierarchical clustering is performed by calculating distance matrix using cosine distance measure, minimizing total within-cluster variance.</a:t>
            </a:r>
          </a:p>
          <a:p>
            <a:r>
              <a:rPr lang="en-US" dirty="0"/>
              <a:t>Dendrogram cut into 20 clusters and assigned a cluster label to each of the documents.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A9CD4-462D-1E9C-DCA4-72277BAF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54" y="1407305"/>
            <a:ext cx="5154295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EE03-3913-CF3C-C67F-01466DBE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</a:t>
            </a:r>
            <a:r>
              <a:rPr lang="en-MY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8344-885D-71C8-0D06-1ADAF551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measure of quality of the clustering: </a:t>
            </a:r>
          </a:p>
          <a:p>
            <a:pPr lvl="1"/>
            <a:r>
              <a:rPr lang="en-US" dirty="0"/>
              <a:t>Creating list of topics/types of instruments that corresponds to the rows of the corpus</a:t>
            </a:r>
          </a:p>
          <a:p>
            <a:pPr lvl="1"/>
            <a:r>
              <a:rPr lang="en-US" dirty="0"/>
              <a:t>Plotting the cluster table </a:t>
            </a:r>
          </a:p>
          <a:p>
            <a:pPr lvl="1"/>
            <a:r>
              <a:rPr lang="en-US" dirty="0"/>
              <a:t>Calculating accuracy: Reported an accuracy of 0.25, only 25% of the assignments in the cluster table matches the true labels.</a:t>
            </a:r>
            <a:endParaRPr lang="en-MY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4E2247-1B6E-40FE-895E-4F08D070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68" y="4107605"/>
            <a:ext cx="3345621" cy="26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5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D789-67FC-4C9A-F9BA-737CDBE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Single-mode network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DDE8-5890-990F-9D8F-60F92AE8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of documents are created: 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A061-82B6-6344-66AE-C0A481C3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8" y="2628900"/>
            <a:ext cx="7505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C49-46A4-8A55-8D36-0753C1DE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Single-mode network (documents)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603B-9875-92D6-E5EC-8A14865D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32013" cy="3880773"/>
          </a:xfrm>
        </p:spPr>
        <p:txBody>
          <a:bodyPr/>
          <a:lstStyle/>
          <a:p>
            <a:r>
              <a:rPr lang="en-US" dirty="0"/>
              <a:t>Stronger weights are </a:t>
            </a:r>
            <a:r>
              <a:rPr lang="en-US" dirty="0" err="1"/>
              <a:t>coloured</a:t>
            </a:r>
            <a:r>
              <a:rPr lang="en-US" dirty="0"/>
              <a:t> green, while weaker weights are </a:t>
            </a:r>
            <a:r>
              <a:rPr lang="en-US" dirty="0" err="1"/>
              <a:t>coloured</a:t>
            </a:r>
            <a:r>
              <a:rPr lang="en-US" dirty="0"/>
              <a:t> red.</a:t>
            </a:r>
          </a:p>
          <a:p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MY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ost of the edges in the middle of the network are mostly green - documents are closely related to each other in terms of commonly used words for instruments reviews</a:t>
            </a:r>
          </a:p>
          <a:p>
            <a:r>
              <a:rPr lang="en-MY" dirty="0"/>
              <a:t>Outliers: </a:t>
            </a:r>
            <a:r>
              <a:rPr lang="en-MY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“fender-tone-master-p” node which lies at the far top of the network has weak weighted edges </a:t>
            </a:r>
            <a:endParaRPr lang="en-MY" dirty="0"/>
          </a:p>
        </p:txBody>
      </p:sp>
      <p:pic>
        <p:nvPicPr>
          <p:cNvPr id="8" name="Picture 7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693AB7B4-9B24-505C-A0BC-E5D88115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85" y="2066460"/>
            <a:ext cx="4269005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5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B05C-49F7-F375-BCB0-0BC965F6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Single-mode network (words)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1069-32E2-93F7-1877-2E6847D4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96182" cy="3880773"/>
          </a:xfrm>
        </p:spPr>
        <p:txBody>
          <a:bodyPr/>
          <a:lstStyle/>
          <a:p>
            <a:r>
              <a:rPr lang="en-US" dirty="0"/>
              <a:t>Strength between words are created.</a:t>
            </a:r>
          </a:p>
          <a:p>
            <a:r>
              <a:rPr lang="en-US" dirty="0"/>
              <a:t>Network does quite well in predicting important words</a:t>
            </a:r>
          </a:p>
          <a:p>
            <a:r>
              <a:rPr lang="en-US" dirty="0"/>
              <a:t>Commonly used words for instruments: </a:t>
            </a:r>
            <a:r>
              <a:rPr lang="en-MY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“sound”, “tone”, “model”, “play” in middle of network with high weighted edges.</a:t>
            </a:r>
            <a:endParaRPr lang="en-MY" dirty="0"/>
          </a:p>
        </p:txBody>
      </p:sp>
      <p:pic>
        <p:nvPicPr>
          <p:cNvPr id="4" name="Picture 3" descr="A picture containing map, circle, diagram, visualization&#10;&#10;Description automatically generated">
            <a:extLst>
              <a:ext uri="{FF2B5EF4-FFF2-40B4-BE49-F238E27FC236}">
                <a16:creationId xmlns:a16="http://schemas.microsoft.com/office/drawing/2014/main" id="{4A164F7D-ADE2-725F-89B6-3DE3044D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24" y="1930400"/>
            <a:ext cx="4694555" cy="47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89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552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Trebuchet MS</vt:lpstr>
      <vt:lpstr>Wingdings 3</vt:lpstr>
      <vt:lpstr>Facet</vt:lpstr>
      <vt:lpstr>FIT3152 Data Analytics 2023: Assignment 3</vt:lpstr>
      <vt:lpstr>Q1 Area of interest and documents</vt:lpstr>
      <vt:lpstr>Q2: Corpus</vt:lpstr>
      <vt:lpstr>Q3: Document-Term Matrix (DTM)</vt:lpstr>
      <vt:lpstr>Q4: Hierarchical clustering</vt:lpstr>
      <vt:lpstr>Q4: Hierarchical clustering</vt:lpstr>
      <vt:lpstr>Q5: Single-mode network</vt:lpstr>
      <vt:lpstr>Q5: Single-mode network (documents)</vt:lpstr>
      <vt:lpstr>Q6: Single-mode network (words)</vt:lpstr>
      <vt:lpstr>Q7 Bipartite network</vt:lpstr>
      <vt:lpstr>Q7 Bipartite network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FIT3152 Data Analytics 2023: Assignment 3</dc:title>
  <dc:creator>Zhen Lee</dc:creator>
  <cp:lastModifiedBy>Zhen Lee</cp:lastModifiedBy>
  <cp:revision>4</cp:revision>
  <dcterms:created xsi:type="dcterms:W3CDTF">2023-06-06T13:29:23Z</dcterms:created>
  <dcterms:modified xsi:type="dcterms:W3CDTF">2023-06-07T00:33:04Z</dcterms:modified>
</cp:coreProperties>
</file>