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9" roundtripDataSignature="AMtx7mjzmWxZZfW0rWntbtfnEra/FeEG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8ba46b587_2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28ba46b587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228ba46b587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8f04874eb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28f04874eb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28f04874eb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8ba46b587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28ba46b587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28ba46b587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1792288" y="612775"/>
            <a:ext cx="5486400" cy="4114800"/>
          </a:xfrm>
          <a:prstGeom prst="rect">
            <a:avLst/>
          </a:prstGeom>
          <a:noFill/>
          <a:ln>
            <a:noFill/>
          </a:ln>
        </p:spPr>
      </p:sp>
      <p:sp>
        <p:nvSpPr>
          <p:cNvPr id="68" name="Google Shape;68;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228ba46b587_2_55"/>
          <p:cNvPicPr preferRelativeResize="0"/>
          <p:nvPr/>
        </p:nvPicPr>
        <p:blipFill rotWithShape="1">
          <a:blip r:embed="rId3">
            <a:alphaModFix/>
          </a:blip>
          <a:srcRect b="0" l="17206" r="57870" t="0"/>
          <a:stretch/>
        </p:blipFill>
        <p:spPr>
          <a:xfrm>
            <a:off x="0" y="0"/>
            <a:ext cx="2564475" cy="6857999"/>
          </a:xfrm>
          <a:prstGeom prst="rect">
            <a:avLst/>
          </a:prstGeom>
          <a:noFill/>
          <a:ln>
            <a:noFill/>
          </a:ln>
        </p:spPr>
      </p:pic>
      <p:sp>
        <p:nvSpPr>
          <p:cNvPr id="90" name="Google Shape;90;g228ba46b587_2_55"/>
          <p:cNvSpPr txBox="1"/>
          <p:nvPr/>
        </p:nvSpPr>
        <p:spPr>
          <a:xfrm>
            <a:off x="2710248" y="82289"/>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1200" u="none" cap="none" strike="noStrike">
                <a:solidFill>
                  <a:srgbClr val="1A8CB2"/>
                </a:solidFill>
                <a:latin typeface="Calibri"/>
                <a:ea typeface="Calibri"/>
                <a:cs typeface="Calibri"/>
                <a:sym typeface="Calibri"/>
              </a:rPr>
              <a:t>BIO</a:t>
            </a:r>
            <a:endParaRPr b="0" i="0" sz="1800" u="none" cap="none" strike="noStrike">
              <a:solidFill>
                <a:srgbClr val="000000"/>
              </a:solidFill>
              <a:latin typeface="Arial"/>
              <a:ea typeface="Arial"/>
              <a:cs typeface="Arial"/>
              <a:sym typeface="Arial"/>
            </a:endParaRPr>
          </a:p>
        </p:txBody>
      </p:sp>
      <p:sp>
        <p:nvSpPr>
          <p:cNvPr id="91" name="Google Shape;91;g228ba46b587_2_55"/>
          <p:cNvSpPr txBox="1"/>
          <p:nvPr/>
        </p:nvSpPr>
        <p:spPr>
          <a:xfrm>
            <a:off x="2679950" y="390150"/>
            <a:ext cx="6225900" cy="20472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800"/>
              <a:buFont typeface="Arial"/>
              <a:buNone/>
            </a:pPr>
            <a:r>
              <a:rPr lang="en-US" sz="1000">
                <a:solidFill>
                  <a:srgbClr val="7F7F7F"/>
                </a:solidFill>
                <a:latin typeface="Calibri"/>
                <a:ea typeface="Calibri"/>
                <a:cs typeface="Calibri"/>
                <a:sym typeface="Calibri"/>
              </a:rPr>
              <a:t>Despite working in the business industry, Robert's true passion lies in exploring the great outdoors and capturing the beauty of nature with his trusty smartphone. His motivation for hiking is deeply rooted in his desire to improve his physical and mental health. To him, hiking is more than just a form of exercise; it's a way to escape the stresses of work and city life. </a:t>
            </a:r>
            <a:endParaRPr sz="1000">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800"/>
              <a:buFont typeface="Arial"/>
              <a:buNone/>
            </a:pPr>
            <a:r>
              <a:rPr lang="en-US" sz="1000">
                <a:solidFill>
                  <a:srgbClr val="7F7F7F"/>
                </a:solidFill>
                <a:latin typeface="Calibri"/>
                <a:ea typeface="Calibri"/>
                <a:cs typeface="Calibri"/>
                <a:sym typeface="Calibri"/>
              </a:rPr>
              <a:t>Robert also values social engagement and sees hiking as an opportunity to meet and connect with like-minded individuals. He enjoys sharing his hiking routes and experiences with his friends and hopes to inspire them to join him on his hiking adventures. In fact, Robert is always looking for ways to improve his hiking experience, and he dreams of having a hiking app that would assist him in achieving his goals and provide updated information on the hiking trails.</a:t>
            </a:r>
            <a:endParaRPr sz="1000">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p:txBody>
      </p:sp>
      <p:sp>
        <p:nvSpPr>
          <p:cNvPr id="92" name="Google Shape;92;g228ba46b587_2_55"/>
          <p:cNvSpPr txBox="1"/>
          <p:nvPr/>
        </p:nvSpPr>
        <p:spPr>
          <a:xfrm>
            <a:off x="2867348" y="2507853"/>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Motivations</a:t>
            </a:r>
            <a:endParaRPr b="0" i="0" sz="1700" u="none" cap="none" strike="noStrike">
              <a:solidFill>
                <a:srgbClr val="000000"/>
              </a:solidFill>
              <a:latin typeface="Arial"/>
              <a:ea typeface="Arial"/>
              <a:cs typeface="Arial"/>
              <a:sym typeface="Arial"/>
            </a:endParaRPr>
          </a:p>
        </p:txBody>
      </p:sp>
      <p:cxnSp>
        <p:nvCxnSpPr>
          <p:cNvPr id="93" name="Google Shape;93;g228ba46b587_2_55"/>
          <p:cNvCxnSpPr/>
          <p:nvPr/>
        </p:nvCxnSpPr>
        <p:spPr>
          <a:xfrm flipH="1">
            <a:off x="2462800" y="2306950"/>
            <a:ext cx="6683100" cy="13500"/>
          </a:xfrm>
          <a:prstGeom prst="straightConnector1">
            <a:avLst/>
          </a:prstGeom>
          <a:noFill/>
          <a:ln cap="flat" cmpd="sng" w="15875">
            <a:solidFill>
              <a:srgbClr val="26A3A1">
                <a:alpha val="9019"/>
              </a:srgbClr>
            </a:solidFill>
            <a:prstDash val="solid"/>
            <a:round/>
            <a:headEnd len="sm" w="sm" type="none"/>
            <a:tailEnd len="sm" w="sm" type="none"/>
          </a:ln>
        </p:spPr>
      </p:cxnSp>
      <p:cxnSp>
        <p:nvCxnSpPr>
          <p:cNvPr id="94" name="Google Shape;94;g228ba46b587_2_55"/>
          <p:cNvCxnSpPr/>
          <p:nvPr/>
        </p:nvCxnSpPr>
        <p:spPr>
          <a:xfrm rot="10800000">
            <a:off x="2443550" y="4618638"/>
            <a:ext cx="6698700" cy="14700"/>
          </a:xfrm>
          <a:prstGeom prst="straightConnector1">
            <a:avLst/>
          </a:prstGeom>
          <a:noFill/>
          <a:ln cap="flat" cmpd="sng" w="15875">
            <a:solidFill>
              <a:srgbClr val="26A3A1">
                <a:alpha val="9019"/>
              </a:srgbClr>
            </a:solidFill>
            <a:prstDash val="solid"/>
            <a:round/>
            <a:headEnd len="sm" w="sm" type="none"/>
            <a:tailEnd len="sm" w="sm" type="none"/>
          </a:ln>
        </p:spPr>
      </p:cxnSp>
      <p:sp>
        <p:nvSpPr>
          <p:cNvPr id="95" name="Google Shape;95;g228ba46b587_2_55"/>
          <p:cNvSpPr txBox="1"/>
          <p:nvPr/>
        </p:nvSpPr>
        <p:spPr>
          <a:xfrm>
            <a:off x="-1076240" y="104938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g228ba46b587_2_55"/>
          <p:cNvSpPr txBox="1"/>
          <p:nvPr/>
        </p:nvSpPr>
        <p:spPr>
          <a:xfrm>
            <a:off x="2710248" y="2790672"/>
            <a:ext cx="2806800" cy="20934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Fitness and health - improving overall health</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Social engagement - socializing and interacting with others</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Photography - taking photos hiking scenery </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Destress - getting away from work</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Intrinsic - hike a</a:t>
            </a:r>
            <a:r>
              <a:rPr lang="en-US" sz="1000">
                <a:solidFill>
                  <a:srgbClr val="7F7F7F"/>
                </a:solidFill>
                <a:latin typeface="Calibri"/>
                <a:ea typeface="Calibri"/>
                <a:cs typeface="Calibri"/>
                <a:sym typeface="Calibri"/>
              </a:rPr>
              <a:t>s a hobby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sp>
        <p:nvSpPr>
          <p:cNvPr id="97" name="Google Shape;97;g228ba46b587_2_55"/>
          <p:cNvSpPr txBox="1"/>
          <p:nvPr/>
        </p:nvSpPr>
        <p:spPr>
          <a:xfrm>
            <a:off x="5975150" y="2455105"/>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Skills</a:t>
            </a:r>
            <a:endParaRPr b="0" i="0" sz="1700" u="none" cap="none" strike="noStrike">
              <a:solidFill>
                <a:srgbClr val="000000"/>
              </a:solidFill>
              <a:latin typeface="Arial"/>
              <a:ea typeface="Arial"/>
              <a:cs typeface="Arial"/>
              <a:sym typeface="Arial"/>
            </a:endParaRPr>
          </a:p>
        </p:txBody>
      </p:sp>
      <p:sp>
        <p:nvSpPr>
          <p:cNvPr id="98" name="Google Shape;98;g228ba46b587_2_55"/>
          <p:cNvSpPr/>
          <p:nvPr/>
        </p:nvSpPr>
        <p:spPr>
          <a:xfrm>
            <a:off x="0" y="3206775"/>
            <a:ext cx="2584200" cy="3658800"/>
          </a:xfrm>
          <a:prstGeom prst="rect">
            <a:avLst/>
          </a:prstGeom>
          <a:gradFill>
            <a:gsLst>
              <a:gs pos="0">
                <a:srgbClr val="000000">
                  <a:alpha val="60392"/>
                </a:srgbClr>
              </a:gs>
              <a:gs pos="100000">
                <a:srgbClr val="FFFFFF">
                  <a:alpha val="0"/>
                </a:srgbClr>
              </a:gs>
            </a:gsLst>
            <a:lin ang="16200038"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g228ba46b587_2_55"/>
          <p:cNvSpPr txBox="1"/>
          <p:nvPr/>
        </p:nvSpPr>
        <p:spPr>
          <a:xfrm>
            <a:off x="-218697" y="4711788"/>
            <a:ext cx="2795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Robert </a:t>
            </a:r>
            <a:r>
              <a:rPr b="0" i="0" lang="en-US" sz="1400" u="none" cap="none" strike="noStrike">
                <a:solidFill>
                  <a:schemeClr val="lt1"/>
                </a:solidFill>
                <a:latin typeface="Calibri"/>
                <a:ea typeface="Calibri"/>
                <a:cs typeface="Calibri"/>
                <a:sym typeface="Calibri"/>
              </a:rPr>
              <a:t>Lee W</a:t>
            </a:r>
            <a:r>
              <a:rPr lang="en-US">
                <a:solidFill>
                  <a:schemeClr val="lt1"/>
                </a:solidFill>
                <a:latin typeface="Calibri"/>
                <a:ea typeface="Calibri"/>
                <a:cs typeface="Calibri"/>
                <a:sym typeface="Calibri"/>
              </a:rPr>
              <a:t>en Jie</a:t>
            </a:r>
            <a:endParaRPr b="0" i="0" sz="1400" u="none" cap="none" strike="noStrike">
              <a:solidFill>
                <a:srgbClr val="000000"/>
              </a:solidFill>
              <a:latin typeface="Arial"/>
              <a:ea typeface="Arial"/>
              <a:cs typeface="Arial"/>
              <a:sym typeface="Arial"/>
            </a:endParaRPr>
          </a:p>
        </p:txBody>
      </p:sp>
      <p:sp>
        <p:nvSpPr>
          <p:cNvPr id="100" name="Google Shape;100;g228ba46b587_2_55"/>
          <p:cNvSpPr txBox="1"/>
          <p:nvPr/>
        </p:nvSpPr>
        <p:spPr>
          <a:xfrm>
            <a:off x="387716" y="4983502"/>
            <a:ext cx="15384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2</a:t>
            </a:r>
            <a:r>
              <a:rPr lang="en-US" sz="1100">
                <a:solidFill>
                  <a:srgbClr val="FFFFFF"/>
                </a:solidFill>
                <a:latin typeface="Calibri"/>
                <a:ea typeface="Calibri"/>
                <a:cs typeface="Calibri"/>
                <a:sym typeface="Calibri"/>
              </a:rPr>
              <a:t>7</a:t>
            </a:r>
            <a:r>
              <a:rPr b="0" i="0" lang="en-US" sz="1100" u="none" cap="none" strike="noStrike">
                <a:solidFill>
                  <a:srgbClr val="FFFFFF"/>
                </a:solidFill>
                <a:latin typeface="Calibri"/>
                <a:ea typeface="Calibri"/>
                <a:cs typeface="Calibri"/>
                <a:sym typeface="Calibri"/>
              </a:rPr>
              <a:t>, Selangor, Malaysia</a:t>
            </a:r>
            <a:endParaRPr b="0" i="0" sz="1400" u="none" cap="none" strike="noStrike">
              <a:solidFill>
                <a:srgbClr val="000000"/>
              </a:solidFill>
              <a:latin typeface="Arial"/>
              <a:ea typeface="Arial"/>
              <a:cs typeface="Arial"/>
              <a:sym typeface="Arial"/>
            </a:endParaRPr>
          </a:p>
        </p:txBody>
      </p:sp>
      <p:sp>
        <p:nvSpPr>
          <p:cNvPr id="101" name="Google Shape;101;g228ba46b587_2_55"/>
          <p:cNvSpPr txBox="1"/>
          <p:nvPr/>
        </p:nvSpPr>
        <p:spPr>
          <a:xfrm>
            <a:off x="411909" y="5337876"/>
            <a:ext cx="15384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lang="en-US" sz="1000">
                <a:solidFill>
                  <a:srgbClr val="FFFFFF"/>
                </a:solidFill>
                <a:latin typeface="Calibri"/>
                <a:ea typeface="Calibri"/>
                <a:cs typeface="Calibri"/>
                <a:sym typeface="Calibri"/>
              </a:rPr>
              <a:t>FULL TIME EMPLOYMENT</a:t>
            </a:r>
            <a:endParaRPr b="0" i="0" sz="1400" u="none" cap="none" strike="noStrike">
              <a:solidFill>
                <a:srgbClr val="000000"/>
              </a:solidFill>
              <a:latin typeface="Arial"/>
              <a:ea typeface="Arial"/>
              <a:cs typeface="Arial"/>
              <a:sym typeface="Arial"/>
            </a:endParaRPr>
          </a:p>
        </p:txBody>
      </p:sp>
      <p:cxnSp>
        <p:nvCxnSpPr>
          <p:cNvPr id="102" name="Google Shape;102;g228ba46b587_2_55"/>
          <p:cNvCxnSpPr/>
          <p:nvPr/>
        </p:nvCxnSpPr>
        <p:spPr>
          <a:xfrm>
            <a:off x="809918" y="5337869"/>
            <a:ext cx="745200" cy="0"/>
          </a:xfrm>
          <a:prstGeom prst="straightConnector1">
            <a:avLst/>
          </a:prstGeom>
          <a:noFill/>
          <a:ln cap="flat" cmpd="sng" w="9525">
            <a:solidFill>
              <a:schemeClr val="lt1"/>
            </a:solidFill>
            <a:prstDash val="solid"/>
            <a:round/>
            <a:headEnd len="sm" w="sm" type="none"/>
            <a:tailEnd len="sm" w="sm" type="none"/>
          </a:ln>
        </p:spPr>
      </p:cxnSp>
      <p:sp>
        <p:nvSpPr>
          <p:cNvPr id="103" name="Google Shape;103;g228ba46b587_2_55"/>
          <p:cNvSpPr txBox="1"/>
          <p:nvPr/>
        </p:nvSpPr>
        <p:spPr>
          <a:xfrm>
            <a:off x="134738" y="5676950"/>
            <a:ext cx="2095500" cy="1400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NATIONALITY: MALAYSIAN</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MARITAL STATUS: SINGLE</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EMPLOYMENT: </a:t>
            </a:r>
            <a:r>
              <a:rPr b="1" baseline="30000" lang="en-US" sz="1500">
                <a:solidFill>
                  <a:schemeClr val="lt1"/>
                </a:solidFill>
                <a:latin typeface="Calibri"/>
                <a:ea typeface="Calibri"/>
                <a:cs typeface="Calibri"/>
                <a:sym typeface="Calibri"/>
              </a:rPr>
              <a:t>MARKET RESEARCHER</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FIELD OF EMPLOYMENT: </a:t>
            </a:r>
            <a:r>
              <a:rPr b="1" baseline="30000" lang="en-US" sz="1500">
                <a:solidFill>
                  <a:schemeClr val="lt1"/>
                </a:solidFill>
                <a:latin typeface="Calibri"/>
                <a:ea typeface="Calibri"/>
                <a:cs typeface="Calibri"/>
                <a:sym typeface="Calibri"/>
              </a:rPr>
              <a:t>BUSINESS</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t/>
            </a:r>
            <a:endParaRPr b="0" baseline="30000" i="0" sz="1300" u="none" cap="none" strike="noStrike">
              <a:solidFill>
                <a:schemeClr val="lt1"/>
              </a:solidFill>
              <a:latin typeface="Calibri"/>
              <a:ea typeface="Calibri"/>
              <a:cs typeface="Calibri"/>
              <a:sym typeface="Calibri"/>
            </a:endParaRPr>
          </a:p>
        </p:txBody>
      </p:sp>
      <p:sp>
        <p:nvSpPr>
          <p:cNvPr id="104" name="Google Shape;104;g228ba46b587_2_55"/>
          <p:cNvSpPr txBox="1"/>
          <p:nvPr/>
        </p:nvSpPr>
        <p:spPr>
          <a:xfrm>
            <a:off x="2726123" y="5047373"/>
            <a:ext cx="2759100" cy="22473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2BC0BE"/>
              </a:buClr>
              <a:buSzPts val="1000"/>
              <a:buFont typeface="Arial"/>
              <a:buChar char="•"/>
            </a:pPr>
            <a:r>
              <a:rPr lang="en-US" sz="1000">
                <a:solidFill>
                  <a:srgbClr val="7F7F7F"/>
                </a:solidFill>
                <a:latin typeface="Calibri"/>
                <a:ea typeface="Calibri"/>
                <a:cs typeface="Calibri"/>
                <a:sym typeface="Calibri"/>
              </a:rPr>
              <a:t>P</a:t>
            </a:r>
            <a:r>
              <a:rPr b="0" i="0" lang="en-US" sz="1000" u="none" cap="none" strike="noStrike">
                <a:solidFill>
                  <a:srgbClr val="7F7F7F"/>
                </a:solidFill>
                <a:latin typeface="Calibri"/>
                <a:ea typeface="Calibri"/>
                <a:cs typeface="Calibri"/>
                <a:sym typeface="Calibri"/>
              </a:rPr>
              <a:t>lan more hiking trips togethe</a:t>
            </a:r>
            <a:r>
              <a:rPr lang="en-US" sz="1000">
                <a:solidFill>
                  <a:srgbClr val="7F7F7F"/>
                </a:solidFill>
                <a:latin typeface="Calibri"/>
                <a:ea typeface="Calibri"/>
                <a:cs typeface="Calibri"/>
                <a:sym typeface="Calibri"/>
              </a:rPr>
              <a:t>r with friends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Share hiking trail histories with other hiker friends</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Taking good photos of hiking sceneries through the hiking journey</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Improving </a:t>
            </a:r>
            <a:r>
              <a:rPr lang="en-US" sz="1000">
                <a:solidFill>
                  <a:srgbClr val="7F7F7F"/>
                </a:solidFill>
                <a:latin typeface="Calibri"/>
                <a:ea typeface="Calibri"/>
                <a:cs typeface="Calibri"/>
                <a:sym typeface="Calibri"/>
              </a:rPr>
              <a:t>physical and mental </a:t>
            </a:r>
            <a:r>
              <a:rPr b="0" i="0" lang="en-US" sz="1000" u="none" cap="none" strike="noStrike">
                <a:solidFill>
                  <a:srgbClr val="7F7F7F"/>
                </a:solidFill>
                <a:latin typeface="Calibri"/>
                <a:ea typeface="Calibri"/>
                <a:cs typeface="Calibri"/>
                <a:sym typeface="Calibri"/>
              </a:rPr>
              <a:t>health</a:t>
            </a:r>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Hike finish Broga Hills within an hour</a:t>
            </a:r>
            <a:endParaRPr/>
          </a:p>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105" name="Google Shape;105;g228ba46b587_2_55"/>
          <p:cNvSpPr txBox="1"/>
          <p:nvPr/>
        </p:nvSpPr>
        <p:spPr>
          <a:xfrm>
            <a:off x="5973700" y="5023487"/>
            <a:ext cx="3167100" cy="195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Outdated information of the hiking trails from previous hiking applications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Previous hiking </a:t>
            </a:r>
            <a:r>
              <a:rPr lang="en-US" sz="1000">
                <a:solidFill>
                  <a:srgbClr val="7F7F7F"/>
                </a:solidFill>
                <a:latin typeface="Calibri"/>
                <a:ea typeface="Calibri"/>
                <a:cs typeface="Calibri"/>
                <a:sym typeface="Calibri"/>
              </a:rPr>
              <a:t>applications does not have maps for every hiking trail </a:t>
            </a:r>
            <a:endParaRPr sz="1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lnSpc>
                <a:spcPct val="150000"/>
              </a:lnSpc>
              <a:spcBef>
                <a:spcPts val="0"/>
              </a:spcBef>
              <a:spcAft>
                <a:spcPts val="0"/>
              </a:spcAft>
              <a:buNone/>
            </a:pPr>
            <a:r>
              <a:rPr lang="en-US" sz="1000">
                <a:solidFill>
                  <a:srgbClr val="7F7F7F"/>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106" name="Google Shape;106;g228ba46b587_2_55"/>
          <p:cNvSpPr txBox="1"/>
          <p:nvPr/>
        </p:nvSpPr>
        <p:spPr>
          <a:xfrm>
            <a:off x="2903132"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Goals</a:t>
            </a:r>
            <a:endParaRPr b="0" i="0" sz="1700" u="none" cap="none" strike="noStrike">
              <a:solidFill>
                <a:srgbClr val="000000"/>
              </a:solidFill>
              <a:latin typeface="Arial"/>
              <a:ea typeface="Arial"/>
              <a:cs typeface="Arial"/>
              <a:sym typeface="Arial"/>
            </a:endParaRPr>
          </a:p>
        </p:txBody>
      </p:sp>
      <p:sp>
        <p:nvSpPr>
          <p:cNvPr id="107" name="Google Shape;107;g228ba46b587_2_55"/>
          <p:cNvSpPr txBox="1"/>
          <p:nvPr/>
        </p:nvSpPr>
        <p:spPr>
          <a:xfrm>
            <a:off x="5973700"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Frustrations</a:t>
            </a:r>
            <a:endParaRPr b="0" i="0" sz="1700" u="none" cap="none" strike="noStrike">
              <a:solidFill>
                <a:srgbClr val="000000"/>
              </a:solidFill>
              <a:latin typeface="Arial"/>
              <a:ea typeface="Arial"/>
              <a:cs typeface="Arial"/>
              <a:sym typeface="Arial"/>
            </a:endParaRPr>
          </a:p>
        </p:txBody>
      </p:sp>
      <p:sp>
        <p:nvSpPr>
          <p:cNvPr id="108" name="Google Shape;108;g228ba46b587_2_55"/>
          <p:cNvSpPr txBox="1"/>
          <p:nvPr/>
        </p:nvSpPr>
        <p:spPr>
          <a:xfrm>
            <a:off x="5882683" y="2784753"/>
            <a:ext cx="2576700" cy="224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 on an app</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community features</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topographic map</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online map</a:t>
            </a:r>
            <a:endParaRPr>
              <a:solidFill>
                <a:schemeClr val="dk1"/>
              </a:solidFill>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Photography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grpSp>
        <p:nvGrpSpPr>
          <p:cNvPr id="109" name="Google Shape;109;g228ba46b587_2_55"/>
          <p:cNvGrpSpPr/>
          <p:nvPr/>
        </p:nvGrpSpPr>
        <p:grpSpPr>
          <a:xfrm>
            <a:off x="7805661" y="2881746"/>
            <a:ext cx="1100233" cy="192940"/>
            <a:chOff x="7209791" y="2730996"/>
            <a:chExt cx="1696059" cy="297425"/>
          </a:xfrm>
        </p:grpSpPr>
        <p:sp>
          <p:nvSpPr>
            <p:cNvPr id="110" name="Google Shape;110;g228ba46b587_2_55"/>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g228ba46b587_2_55"/>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g228ba46b587_2_55"/>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g228ba46b587_2_55"/>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g228ba46b587_2_55"/>
            <p:cNvSpPr/>
            <p:nvPr/>
          </p:nvSpPr>
          <p:spPr>
            <a:xfrm>
              <a:off x="8615799"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15" name="Google Shape;115;g228ba46b587_2_55"/>
          <p:cNvGrpSpPr/>
          <p:nvPr/>
        </p:nvGrpSpPr>
        <p:grpSpPr>
          <a:xfrm>
            <a:off x="7805662" y="3332529"/>
            <a:ext cx="1100233" cy="192940"/>
            <a:chOff x="7209791" y="2730996"/>
            <a:chExt cx="1696059" cy="297425"/>
          </a:xfrm>
        </p:grpSpPr>
        <p:sp>
          <p:nvSpPr>
            <p:cNvPr id="116" name="Google Shape;116;g228ba46b587_2_55"/>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7" name="Google Shape;117;g228ba46b587_2_55"/>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g228ba46b587_2_55"/>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g228ba46b587_2_55"/>
            <p:cNvSpPr/>
            <p:nvPr/>
          </p:nvSpPr>
          <p:spPr>
            <a:xfrm>
              <a:off x="8271672" y="2738370"/>
              <a:ext cx="290051" cy="290051"/>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g228ba46b587_2_55"/>
            <p:cNvSpPr/>
            <p:nvPr/>
          </p:nvSpPr>
          <p:spPr>
            <a:xfrm>
              <a:off x="8615799" y="2738370"/>
              <a:ext cx="290051" cy="290051"/>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21" name="Google Shape;121;g228ba46b587_2_55"/>
          <p:cNvGrpSpPr/>
          <p:nvPr/>
        </p:nvGrpSpPr>
        <p:grpSpPr>
          <a:xfrm>
            <a:off x="7805662" y="3755266"/>
            <a:ext cx="1100233" cy="192940"/>
            <a:chOff x="7209791" y="2730996"/>
            <a:chExt cx="1696059" cy="297425"/>
          </a:xfrm>
        </p:grpSpPr>
        <p:sp>
          <p:nvSpPr>
            <p:cNvPr id="122" name="Google Shape;122;g228ba46b587_2_55"/>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g228ba46b587_2_55"/>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g228ba46b587_2_55"/>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g228ba46b587_2_55"/>
            <p:cNvSpPr/>
            <p:nvPr/>
          </p:nvSpPr>
          <p:spPr>
            <a:xfrm>
              <a:off x="8271672"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g228ba46b587_2_55"/>
            <p:cNvSpPr/>
            <p:nvPr/>
          </p:nvSpPr>
          <p:spPr>
            <a:xfrm>
              <a:off x="8615799" y="2738370"/>
              <a:ext cx="290051" cy="290051"/>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27" name="Google Shape;127;g228ba46b587_2_55"/>
          <p:cNvGrpSpPr/>
          <p:nvPr/>
        </p:nvGrpSpPr>
        <p:grpSpPr>
          <a:xfrm>
            <a:off x="7805659" y="4178007"/>
            <a:ext cx="1100233" cy="192940"/>
            <a:chOff x="7209791" y="2730996"/>
            <a:chExt cx="1696059" cy="297425"/>
          </a:xfrm>
        </p:grpSpPr>
        <p:sp>
          <p:nvSpPr>
            <p:cNvPr id="128" name="Google Shape;128;g228ba46b587_2_55"/>
            <p:cNvSpPr/>
            <p:nvPr/>
          </p:nvSpPr>
          <p:spPr>
            <a:xfrm>
              <a:off x="7209791" y="2730996"/>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g228ba46b587_2_55"/>
            <p:cNvSpPr/>
            <p:nvPr/>
          </p:nvSpPr>
          <p:spPr>
            <a:xfrm>
              <a:off x="7568668"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g228ba46b587_2_55"/>
            <p:cNvSpPr/>
            <p:nvPr/>
          </p:nvSpPr>
          <p:spPr>
            <a:xfrm>
              <a:off x="7927545" y="2738370"/>
              <a:ext cx="290051" cy="290051"/>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g228ba46b587_2_55"/>
            <p:cNvSpPr/>
            <p:nvPr/>
          </p:nvSpPr>
          <p:spPr>
            <a:xfrm>
              <a:off x="8271672" y="2738370"/>
              <a:ext cx="290051" cy="290051"/>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g228ba46b587_2_55"/>
            <p:cNvSpPr/>
            <p:nvPr/>
          </p:nvSpPr>
          <p:spPr>
            <a:xfrm>
              <a:off x="8615799" y="2738370"/>
              <a:ext cx="290051" cy="290051"/>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28f04874eb_1_0"/>
          <p:cNvPicPr preferRelativeResize="0"/>
          <p:nvPr/>
        </p:nvPicPr>
        <p:blipFill rotWithShape="1">
          <a:blip r:embed="rId3">
            <a:alphaModFix/>
          </a:blip>
          <a:srcRect b="0" l="21182" r="22285" t="0"/>
          <a:stretch/>
        </p:blipFill>
        <p:spPr>
          <a:xfrm>
            <a:off x="0" y="113"/>
            <a:ext cx="2584201" cy="6857774"/>
          </a:xfrm>
          <a:prstGeom prst="rect">
            <a:avLst/>
          </a:prstGeom>
          <a:noFill/>
          <a:ln>
            <a:noFill/>
          </a:ln>
        </p:spPr>
      </p:pic>
      <p:sp>
        <p:nvSpPr>
          <p:cNvPr id="139" name="Google Shape;139;g228f04874eb_1_0"/>
          <p:cNvSpPr txBox="1"/>
          <p:nvPr/>
        </p:nvSpPr>
        <p:spPr>
          <a:xfrm>
            <a:off x="2710248" y="82289"/>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1200" u="none" cap="none" strike="noStrike">
                <a:solidFill>
                  <a:srgbClr val="1A8CB2"/>
                </a:solidFill>
                <a:latin typeface="Calibri"/>
                <a:ea typeface="Calibri"/>
                <a:cs typeface="Calibri"/>
                <a:sym typeface="Calibri"/>
              </a:rPr>
              <a:t>BIO</a:t>
            </a:r>
            <a:endParaRPr b="0" i="0" sz="1800" u="none" cap="none" strike="noStrike">
              <a:solidFill>
                <a:srgbClr val="000000"/>
              </a:solidFill>
              <a:latin typeface="Arial"/>
              <a:ea typeface="Arial"/>
              <a:cs typeface="Arial"/>
              <a:sym typeface="Arial"/>
            </a:endParaRPr>
          </a:p>
        </p:txBody>
      </p:sp>
      <p:sp>
        <p:nvSpPr>
          <p:cNvPr id="140" name="Google Shape;140;g228f04874eb_1_0"/>
          <p:cNvSpPr txBox="1"/>
          <p:nvPr/>
        </p:nvSpPr>
        <p:spPr>
          <a:xfrm>
            <a:off x="2679950" y="390150"/>
            <a:ext cx="6225900" cy="20472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800"/>
              <a:buFont typeface="Arial"/>
              <a:buNone/>
            </a:pPr>
            <a:r>
              <a:rPr lang="en-US" sz="1000">
                <a:solidFill>
                  <a:srgbClr val="7F7F7F"/>
                </a:solidFill>
                <a:latin typeface="Calibri"/>
                <a:ea typeface="Calibri"/>
                <a:cs typeface="Calibri"/>
                <a:sym typeface="Calibri"/>
              </a:rPr>
              <a:t>Despite working in the business industry, Robert's true passion lies in exploring the great outdoors and capturing the beauty of nature with his trusty smartphone. His motivation for hiking is deeply rooted in his desire to improve his physical and mental health. To him, hiking is more than just a form of exercise; it's a way to escape the stresses of work and city life. </a:t>
            </a:r>
            <a:endParaRPr sz="1000">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800"/>
              <a:buFont typeface="Arial"/>
              <a:buNone/>
            </a:pPr>
            <a:r>
              <a:rPr lang="en-US" sz="1000">
                <a:solidFill>
                  <a:srgbClr val="7F7F7F"/>
                </a:solidFill>
                <a:latin typeface="Calibri"/>
                <a:ea typeface="Calibri"/>
                <a:cs typeface="Calibri"/>
                <a:sym typeface="Calibri"/>
              </a:rPr>
              <a:t>Robert also values social engagement and sees hiking as an opportunity to meet and connect with like-minded individuals. He enjoys sharing his hiking routes and experiences with his friends and hopes to inspire them to join him on his hiking adventures. In fact, Robert is always looking for ways to improve his hiking experience, and he dreams of having a hiking app that would assist him in achieving his goals and provide updated information on the hiking trails.</a:t>
            </a:r>
            <a:endParaRPr sz="1000">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p:txBody>
      </p:sp>
      <p:sp>
        <p:nvSpPr>
          <p:cNvPr id="141" name="Google Shape;141;g228f04874eb_1_0"/>
          <p:cNvSpPr txBox="1"/>
          <p:nvPr/>
        </p:nvSpPr>
        <p:spPr>
          <a:xfrm>
            <a:off x="2867348" y="2507853"/>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Motivations</a:t>
            </a:r>
            <a:endParaRPr b="0" i="0" sz="1700" u="none" cap="none" strike="noStrike">
              <a:solidFill>
                <a:srgbClr val="000000"/>
              </a:solidFill>
              <a:latin typeface="Arial"/>
              <a:ea typeface="Arial"/>
              <a:cs typeface="Arial"/>
              <a:sym typeface="Arial"/>
            </a:endParaRPr>
          </a:p>
        </p:txBody>
      </p:sp>
      <p:cxnSp>
        <p:nvCxnSpPr>
          <p:cNvPr id="142" name="Google Shape;142;g228f04874eb_1_0"/>
          <p:cNvCxnSpPr/>
          <p:nvPr/>
        </p:nvCxnSpPr>
        <p:spPr>
          <a:xfrm flipH="1">
            <a:off x="2462800" y="2306950"/>
            <a:ext cx="6683100" cy="13500"/>
          </a:xfrm>
          <a:prstGeom prst="straightConnector1">
            <a:avLst/>
          </a:prstGeom>
          <a:noFill/>
          <a:ln cap="flat" cmpd="sng" w="15875">
            <a:solidFill>
              <a:srgbClr val="26A3A1">
                <a:alpha val="9020"/>
              </a:srgbClr>
            </a:solidFill>
            <a:prstDash val="solid"/>
            <a:round/>
            <a:headEnd len="sm" w="sm" type="none"/>
            <a:tailEnd len="sm" w="sm" type="none"/>
          </a:ln>
        </p:spPr>
      </p:cxnSp>
      <p:cxnSp>
        <p:nvCxnSpPr>
          <p:cNvPr id="143" name="Google Shape;143;g228f04874eb_1_0"/>
          <p:cNvCxnSpPr/>
          <p:nvPr/>
        </p:nvCxnSpPr>
        <p:spPr>
          <a:xfrm rot="10800000">
            <a:off x="2443550" y="4618638"/>
            <a:ext cx="6698700" cy="14700"/>
          </a:xfrm>
          <a:prstGeom prst="straightConnector1">
            <a:avLst/>
          </a:prstGeom>
          <a:noFill/>
          <a:ln cap="flat" cmpd="sng" w="15875">
            <a:solidFill>
              <a:srgbClr val="26A3A1">
                <a:alpha val="9020"/>
              </a:srgbClr>
            </a:solidFill>
            <a:prstDash val="solid"/>
            <a:round/>
            <a:headEnd len="sm" w="sm" type="none"/>
            <a:tailEnd len="sm" w="sm" type="none"/>
          </a:ln>
        </p:spPr>
      </p:cxnSp>
      <p:sp>
        <p:nvSpPr>
          <p:cNvPr id="144" name="Google Shape;144;g228f04874eb_1_0"/>
          <p:cNvSpPr txBox="1"/>
          <p:nvPr/>
        </p:nvSpPr>
        <p:spPr>
          <a:xfrm>
            <a:off x="-1076240" y="104938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g228f04874eb_1_0"/>
          <p:cNvSpPr txBox="1"/>
          <p:nvPr/>
        </p:nvSpPr>
        <p:spPr>
          <a:xfrm>
            <a:off x="2710248" y="2790672"/>
            <a:ext cx="2806800" cy="20934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Fitness and health - improving overall health</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Social engagement - socializing and interacting with others</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Photography - taking photos hiking scenery </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lang="en-US" sz="1000">
                <a:solidFill>
                  <a:srgbClr val="7F7F7F"/>
                </a:solidFill>
                <a:latin typeface="Calibri"/>
                <a:ea typeface="Calibri"/>
                <a:cs typeface="Calibri"/>
                <a:sym typeface="Calibri"/>
              </a:rPr>
              <a:t>Destress - getting away from work</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chemeClr val="dk1"/>
              </a:buClr>
              <a:buSzPts val="1000"/>
              <a:buFont typeface="Arial"/>
              <a:buChar char="•"/>
            </a:pPr>
            <a:r>
              <a:rPr b="0" i="0" lang="en-US" sz="1000" u="none" cap="none" strike="noStrike">
                <a:solidFill>
                  <a:srgbClr val="7F7F7F"/>
                </a:solidFill>
                <a:latin typeface="Calibri"/>
                <a:ea typeface="Calibri"/>
                <a:cs typeface="Calibri"/>
                <a:sym typeface="Calibri"/>
              </a:rPr>
              <a:t>Intrinsic - hike a</a:t>
            </a:r>
            <a:r>
              <a:rPr lang="en-US" sz="1000">
                <a:solidFill>
                  <a:srgbClr val="7F7F7F"/>
                </a:solidFill>
                <a:latin typeface="Calibri"/>
                <a:ea typeface="Calibri"/>
                <a:cs typeface="Calibri"/>
                <a:sym typeface="Calibri"/>
              </a:rPr>
              <a:t>s a hobby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sp>
        <p:nvSpPr>
          <p:cNvPr id="146" name="Google Shape;146;g228f04874eb_1_0"/>
          <p:cNvSpPr txBox="1"/>
          <p:nvPr/>
        </p:nvSpPr>
        <p:spPr>
          <a:xfrm>
            <a:off x="5975150" y="2455105"/>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Skills</a:t>
            </a:r>
            <a:endParaRPr b="0" i="0" sz="1700" u="none" cap="none" strike="noStrike">
              <a:solidFill>
                <a:srgbClr val="000000"/>
              </a:solidFill>
              <a:latin typeface="Arial"/>
              <a:ea typeface="Arial"/>
              <a:cs typeface="Arial"/>
              <a:sym typeface="Arial"/>
            </a:endParaRPr>
          </a:p>
        </p:txBody>
      </p:sp>
      <p:sp>
        <p:nvSpPr>
          <p:cNvPr id="147" name="Google Shape;147;g228f04874eb_1_0"/>
          <p:cNvSpPr/>
          <p:nvPr/>
        </p:nvSpPr>
        <p:spPr>
          <a:xfrm>
            <a:off x="0" y="3206775"/>
            <a:ext cx="2584200" cy="3658800"/>
          </a:xfrm>
          <a:prstGeom prst="rect">
            <a:avLst/>
          </a:prstGeom>
          <a:gradFill>
            <a:gsLst>
              <a:gs pos="0">
                <a:srgbClr val="000000">
                  <a:alpha val="60392"/>
                </a:srgbClr>
              </a:gs>
              <a:gs pos="100000">
                <a:srgbClr val="FFFFFF">
                  <a:alpha val="0"/>
                </a:srgbClr>
              </a:gs>
            </a:gsLst>
            <a:lin ang="16200038" scaled="0"/>
          </a:gradFill>
          <a:ln>
            <a:noFill/>
          </a:ln>
          <a:effectLst>
            <a:outerShdw blurRad="40000" rotWithShape="0" dir="5400000" dist="23000">
              <a:srgbClr val="00000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g228f04874eb_1_0"/>
          <p:cNvSpPr txBox="1"/>
          <p:nvPr/>
        </p:nvSpPr>
        <p:spPr>
          <a:xfrm>
            <a:off x="-218697" y="4711788"/>
            <a:ext cx="2795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Robert </a:t>
            </a:r>
            <a:r>
              <a:rPr b="0" i="0" lang="en-US" sz="1400" u="none" cap="none" strike="noStrike">
                <a:solidFill>
                  <a:schemeClr val="lt1"/>
                </a:solidFill>
                <a:latin typeface="Calibri"/>
                <a:ea typeface="Calibri"/>
                <a:cs typeface="Calibri"/>
                <a:sym typeface="Calibri"/>
              </a:rPr>
              <a:t>Lee W</a:t>
            </a:r>
            <a:r>
              <a:rPr lang="en-US">
                <a:solidFill>
                  <a:schemeClr val="lt1"/>
                </a:solidFill>
                <a:latin typeface="Calibri"/>
                <a:ea typeface="Calibri"/>
                <a:cs typeface="Calibri"/>
                <a:sym typeface="Calibri"/>
              </a:rPr>
              <a:t>en Jie</a:t>
            </a:r>
            <a:endParaRPr b="0" i="0" sz="1400" u="none" cap="none" strike="noStrike">
              <a:solidFill>
                <a:srgbClr val="000000"/>
              </a:solidFill>
              <a:latin typeface="Arial"/>
              <a:ea typeface="Arial"/>
              <a:cs typeface="Arial"/>
              <a:sym typeface="Arial"/>
            </a:endParaRPr>
          </a:p>
        </p:txBody>
      </p:sp>
      <p:sp>
        <p:nvSpPr>
          <p:cNvPr id="149" name="Google Shape;149;g228f04874eb_1_0"/>
          <p:cNvSpPr txBox="1"/>
          <p:nvPr/>
        </p:nvSpPr>
        <p:spPr>
          <a:xfrm>
            <a:off x="387716" y="4983502"/>
            <a:ext cx="15384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2</a:t>
            </a:r>
            <a:r>
              <a:rPr lang="en-US" sz="1100">
                <a:solidFill>
                  <a:srgbClr val="FFFFFF"/>
                </a:solidFill>
                <a:latin typeface="Calibri"/>
                <a:ea typeface="Calibri"/>
                <a:cs typeface="Calibri"/>
                <a:sym typeface="Calibri"/>
              </a:rPr>
              <a:t>7</a:t>
            </a:r>
            <a:r>
              <a:rPr b="0" i="0" lang="en-US" sz="1100" u="none" cap="none" strike="noStrike">
                <a:solidFill>
                  <a:srgbClr val="FFFFFF"/>
                </a:solidFill>
                <a:latin typeface="Calibri"/>
                <a:ea typeface="Calibri"/>
                <a:cs typeface="Calibri"/>
                <a:sym typeface="Calibri"/>
              </a:rPr>
              <a:t>, Selangor, Malaysia</a:t>
            </a:r>
            <a:endParaRPr b="0" i="0" sz="1400" u="none" cap="none" strike="noStrike">
              <a:solidFill>
                <a:srgbClr val="000000"/>
              </a:solidFill>
              <a:latin typeface="Arial"/>
              <a:ea typeface="Arial"/>
              <a:cs typeface="Arial"/>
              <a:sym typeface="Arial"/>
            </a:endParaRPr>
          </a:p>
        </p:txBody>
      </p:sp>
      <p:sp>
        <p:nvSpPr>
          <p:cNvPr id="150" name="Google Shape;150;g228f04874eb_1_0"/>
          <p:cNvSpPr txBox="1"/>
          <p:nvPr/>
        </p:nvSpPr>
        <p:spPr>
          <a:xfrm>
            <a:off x="411909" y="5337876"/>
            <a:ext cx="15384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lang="en-US" sz="1000">
                <a:solidFill>
                  <a:srgbClr val="FFFFFF"/>
                </a:solidFill>
                <a:latin typeface="Calibri"/>
                <a:ea typeface="Calibri"/>
                <a:cs typeface="Calibri"/>
                <a:sym typeface="Calibri"/>
              </a:rPr>
              <a:t>FULL TIME EMPLOYMENT</a:t>
            </a:r>
            <a:endParaRPr b="0" i="0" sz="1400" u="none" cap="none" strike="noStrike">
              <a:solidFill>
                <a:srgbClr val="000000"/>
              </a:solidFill>
              <a:latin typeface="Arial"/>
              <a:ea typeface="Arial"/>
              <a:cs typeface="Arial"/>
              <a:sym typeface="Arial"/>
            </a:endParaRPr>
          </a:p>
        </p:txBody>
      </p:sp>
      <p:cxnSp>
        <p:nvCxnSpPr>
          <p:cNvPr id="151" name="Google Shape;151;g228f04874eb_1_0"/>
          <p:cNvCxnSpPr/>
          <p:nvPr/>
        </p:nvCxnSpPr>
        <p:spPr>
          <a:xfrm>
            <a:off x="809918" y="5337869"/>
            <a:ext cx="745200" cy="0"/>
          </a:xfrm>
          <a:prstGeom prst="straightConnector1">
            <a:avLst/>
          </a:prstGeom>
          <a:noFill/>
          <a:ln cap="flat" cmpd="sng" w="9525">
            <a:solidFill>
              <a:schemeClr val="lt1"/>
            </a:solidFill>
            <a:prstDash val="solid"/>
            <a:round/>
            <a:headEnd len="sm" w="sm" type="none"/>
            <a:tailEnd len="sm" w="sm" type="none"/>
          </a:ln>
        </p:spPr>
      </p:cxnSp>
      <p:sp>
        <p:nvSpPr>
          <p:cNvPr id="152" name="Google Shape;152;g228f04874eb_1_0"/>
          <p:cNvSpPr txBox="1"/>
          <p:nvPr/>
        </p:nvSpPr>
        <p:spPr>
          <a:xfrm>
            <a:off x="134738" y="5676950"/>
            <a:ext cx="2095500" cy="1400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NATIONALITY: MALAYSIAN</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MARITAL STATUS: SINGLE</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EMPLOYMENT: </a:t>
            </a:r>
            <a:r>
              <a:rPr b="1" baseline="30000" lang="en-US" sz="1500">
                <a:solidFill>
                  <a:schemeClr val="lt1"/>
                </a:solidFill>
                <a:latin typeface="Calibri"/>
                <a:ea typeface="Calibri"/>
                <a:cs typeface="Calibri"/>
                <a:sym typeface="Calibri"/>
              </a:rPr>
              <a:t>MARKET RESEARCHER</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FIELD OF EMPLOYMENT: </a:t>
            </a:r>
            <a:r>
              <a:rPr b="1" baseline="30000" lang="en-US" sz="1500">
                <a:solidFill>
                  <a:schemeClr val="lt1"/>
                </a:solidFill>
                <a:latin typeface="Calibri"/>
                <a:ea typeface="Calibri"/>
                <a:cs typeface="Calibri"/>
                <a:sym typeface="Calibri"/>
              </a:rPr>
              <a:t>BUSINESS</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t/>
            </a:r>
            <a:endParaRPr b="0" baseline="30000" i="0" sz="1300" u="none" cap="none" strike="noStrike">
              <a:solidFill>
                <a:schemeClr val="lt1"/>
              </a:solidFill>
              <a:latin typeface="Calibri"/>
              <a:ea typeface="Calibri"/>
              <a:cs typeface="Calibri"/>
              <a:sym typeface="Calibri"/>
            </a:endParaRPr>
          </a:p>
        </p:txBody>
      </p:sp>
      <p:sp>
        <p:nvSpPr>
          <p:cNvPr id="153" name="Google Shape;153;g228f04874eb_1_0"/>
          <p:cNvSpPr txBox="1"/>
          <p:nvPr/>
        </p:nvSpPr>
        <p:spPr>
          <a:xfrm>
            <a:off x="2726123" y="5047373"/>
            <a:ext cx="2759100" cy="22473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2BC0BE"/>
              </a:buClr>
              <a:buSzPts val="1000"/>
              <a:buFont typeface="Arial"/>
              <a:buChar char="•"/>
            </a:pPr>
            <a:r>
              <a:rPr lang="en-US" sz="1000">
                <a:solidFill>
                  <a:srgbClr val="7F7F7F"/>
                </a:solidFill>
                <a:latin typeface="Calibri"/>
                <a:ea typeface="Calibri"/>
                <a:cs typeface="Calibri"/>
                <a:sym typeface="Calibri"/>
              </a:rPr>
              <a:t>P</a:t>
            </a:r>
            <a:r>
              <a:rPr b="0" i="0" lang="en-US" sz="1000" u="none" cap="none" strike="noStrike">
                <a:solidFill>
                  <a:srgbClr val="7F7F7F"/>
                </a:solidFill>
                <a:latin typeface="Calibri"/>
                <a:ea typeface="Calibri"/>
                <a:cs typeface="Calibri"/>
                <a:sym typeface="Calibri"/>
              </a:rPr>
              <a:t>lan more hiking trips togethe</a:t>
            </a:r>
            <a:r>
              <a:rPr lang="en-US" sz="1000">
                <a:solidFill>
                  <a:srgbClr val="7F7F7F"/>
                </a:solidFill>
                <a:latin typeface="Calibri"/>
                <a:ea typeface="Calibri"/>
                <a:cs typeface="Calibri"/>
                <a:sym typeface="Calibri"/>
              </a:rPr>
              <a:t>r with friends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Share hiking trail histories with other hiker friends</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Taking good photos of hiking sceneries through the hiking journey</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Improving </a:t>
            </a:r>
            <a:r>
              <a:rPr lang="en-US" sz="1000">
                <a:solidFill>
                  <a:srgbClr val="7F7F7F"/>
                </a:solidFill>
                <a:latin typeface="Calibri"/>
                <a:ea typeface="Calibri"/>
                <a:cs typeface="Calibri"/>
                <a:sym typeface="Calibri"/>
              </a:rPr>
              <a:t>physical and mental </a:t>
            </a:r>
            <a:r>
              <a:rPr b="0" i="0" lang="en-US" sz="1000" u="none" cap="none" strike="noStrike">
                <a:solidFill>
                  <a:srgbClr val="7F7F7F"/>
                </a:solidFill>
                <a:latin typeface="Calibri"/>
                <a:ea typeface="Calibri"/>
                <a:cs typeface="Calibri"/>
                <a:sym typeface="Calibri"/>
              </a:rPr>
              <a:t>health</a:t>
            </a:r>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Hike finish Broga Hills within an hour</a:t>
            </a:r>
            <a:endParaRPr/>
          </a:p>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154" name="Google Shape;154;g228f04874eb_1_0"/>
          <p:cNvSpPr txBox="1"/>
          <p:nvPr/>
        </p:nvSpPr>
        <p:spPr>
          <a:xfrm>
            <a:off x="5973700" y="5023487"/>
            <a:ext cx="3167100" cy="195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Outdated information of the hiking trails from previous hiking applications</a:t>
            </a:r>
            <a:endParaRPr b="0"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Previous hiking applications does not have maps for every hiking trail </a:t>
            </a:r>
            <a:endParaRPr sz="10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lnSpc>
                <a:spcPct val="150000"/>
              </a:lnSpc>
              <a:spcBef>
                <a:spcPts val="0"/>
              </a:spcBef>
              <a:spcAft>
                <a:spcPts val="0"/>
              </a:spcAft>
              <a:buNone/>
            </a:pPr>
            <a:r>
              <a:rPr lang="en-US" sz="1000">
                <a:solidFill>
                  <a:srgbClr val="7F7F7F"/>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155" name="Google Shape;155;g228f04874eb_1_0"/>
          <p:cNvSpPr txBox="1"/>
          <p:nvPr/>
        </p:nvSpPr>
        <p:spPr>
          <a:xfrm>
            <a:off x="2903132"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Goals</a:t>
            </a:r>
            <a:endParaRPr b="0" i="0" sz="1700" u="none" cap="none" strike="noStrike">
              <a:solidFill>
                <a:srgbClr val="000000"/>
              </a:solidFill>
              <a:latin typeface="Arial"/>
              <a:ea typeface="Arial"/>
              <a:cs typeface="Arial"/>
              <a:sym typeface="Arial"/>
            </a:endParaRPr>
          </a:p>
        </p:txBody>
      </p:sp>
      <p:sp>
        <p:nvSpPr>
          <p:cNvPr id="156" name="Google Shape;156;g228f04874eb_1_0"/>
          <p:cNvSpPr txBox="1"/>
          <p:nvPr/>
        </p:nvSpPr>
        <p:spPr>
          <a:xfrm>
            <a:off x="5973700"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Frustrations</a:t>
            </a:r>
            <a:endParaRPr b="0" i="0" sz="1700" u="none" cap="none" strike="noStrike">
              <a:solidFill>
                <a:srgbClr val="000000"/>
              </a:solidFill>
              <a:latin typeface="Arial"/>
              <a:ea typeface="Arial"/>
              <a:cs typeface="Arial"/>
              <a:sym typeface="Arial"/>
            </a:endParaRPr>
          </a:p>
        </p:txBody>
      </p:sp>
      <p:sp>
        <p:nvSpPr>
          <p:cNvPr id="157" name="Google Shape;157;g228f04874eb_1_0"/>
          <p:cNvSpPr txBox="1"/>
          <p:nvPr/>
        </p:nvSpPr>
        <p:spPr>
          <a:xfrm>
            <a:off x="5882683" y="2784753"/>
            <a:ext cx="2576700" cy="224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 on an app</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community features</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topographic map</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online map</a:t>
            </a:r>
            <a:endParaRPr>
              <a:solidFill>
                <a:schemeClr val="dk1"/>
              </a:solidFill>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Photography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grpSp>
        <p:nvGrpSpPr>
          <p:cNvPr id="158" name="Google Shape;158;g228f04874eb_1_0"/>
          <p:cNvGrpSpPr/>
          <p:nvPr/>
        </p:nvGrpSpPr>
        <p:grpSpPr>
          <a:xfrm>
            <a:off x="7805661" y="2881746"/>
            <a:ext cx="1100265" cy="192971"/>
            <a:chOff x="7209791" y="2730996"/>
            <a:chExt cx="1696108" cy="297474"/>
          </a:xfrm>
        </p:grpSpPr>
        <p:sp>
          <p:nvSpPr>
            <p:cNvPr id="159" name="Google Shape;159;g228f04874eb_1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g228f04874eb_1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g228f04874eb_1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g228f04874eb_1_0"/>
            <p:cNvSpPr/>
            <p:nvPr/>
          </p:nvSpPr>
          <p:spPr>
            <a:xfrm>
              <a:off x="8271672"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g228f04874eb_1_0"/>
            <p:cNvSpPr/>
            <p:nvPr/>
          </p:nvSpPr>
          <p:spPr>
            <a:xfrm>
              <a:off x="8615799"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4" name="Google Shape;164;g228f04874eb_1_0"/>
          <p:cNvGrpSpPr/>
          <p:nvPr/>
        </p:nvGrpSpPr>
        <p:grpSpPr>
          <a:xfrm>
            <a:off x="7805662" y="3332529"/>
            <a:ext cx="1100265" cy="192971"/>
            <a:chOff x="7209791" y="2730996"/>
            <a:chExt cx="1696108" cy="297474"/>
          </a:xfrm>
        </p:grpSpPr>
        <p:sp>
          <p:nvSpPr>
            <p:cNvPr id="165" name="Google Shape;165;g228f04874eb_1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g228f04874eb_1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g228f04874eb_1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g228f04874eb_1_0"/>
            <p:cNvSpPr/>
            <p:nvPr/>
          </p:nvSpPr>
          <p:spPr>
            <a:xfrm>
              <a:off x="8271672"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g228f04874eb_1_0"/>
            <p:cNvSpPr/>
            <p:nvPr/>
          </p:nvSpPr>
          <p:spPr>
            <a:xfrm>
              <a:off x="8615799"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70" name="Google Shape;170;g228f04874eb_1_0"/>
          <p:cNvGrpSpPr/>
          <p:nvPr/>
        </p:nvGrpSpPr>
        <p:grpSpPr>
          <a:xfrm>
            <a:off x="7805662" y="3755266"/>
            <a:ext cx="1100265" cy="192971"/>
            <a:chOff x="7209791" y="2730996"/>
            <a:chExt cx="1696108" cy="297474"/>
          </a:xfrm>
        </p:grpSpPr>
        <p:sp>
          <p:nvSpPr>
            <p:cNvPr id="171" name="Google Shape;171;g228f04874eb_1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g228f04874eb_1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g228f04874eb_1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g228f04874eb_1_0"/>
            <p:cNvSpPr/>
            <p:nvPr/>
          </p:nvSpPr>
          <p:spPr>
            <a:xfrm>
              <a:off x="8271672"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g228f04874eb_1_0"/>
            <p:cNvSpPr/>
            <p:nvPr/>
          </p:nvSpPr>
          <p:spPr>
            <a:xfrm>
              <a:off x="8615799"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76" name="Google Shape;176;g228f04874eb_1_0"/>
          <p:cNvGrpSpPr/>
          <p:nvPr/>
        </p:nvGrpSpPr>
        <p:grpSpPr>
          <a:xfrm>
            <a:off x="7805659" y="4178007"/>
            <a:ext cx="1100265" cy="192971"/>
            <a:chOff x="7209791" y="2730996"/>
            <a:chExt cx="1696108" cy="297474"/>
          </a:xfrm>
        </p:grpSpPr>
        <p:sp>
          <p:nvSpPr>
            <p:cNvPr id="177" name="Google Shape;177;g228f04874eb_1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g228f04874eb_1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g228f04874eb_1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g228f04874eb_1_0"/>
            <p:cNvSpPr/>
            <p:nvPr/>
          </p:nvSpPr>
          <p:spPr>
            <a:xfrm>
              <a:off x="8271672"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g228f04874eb_1_0"/>
            <p:cNvSpPr/>
            <p:nvPr/>
          </p:nvSpPr>
          <p:spPr>
            <a:xfrm>
              <a:off x="8615799" y="2738370"/>
              <a:ext cx="290100" cy="290100"/>
            </a:xfrm>
            <a:prstGeom prst="ellipse">
              <a:avLst/>
            </a:prstGeom>
            <a:no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228ba46b587_2_0"/>
          <p:cNvPicPr preferRelativeResize="0"/>
          <p:nvPr/>
        </p:nvPicPr>
        <p:blipFill rotWithShape="1">
          <a:blip r:embed="rId3">
            <a:alphaModFix/>
          </a:blip>
          <a:srcRect b="0" l="21721" r="21902" t="0"/>
          <a:stretch/>
        </p:blipFill>
        <p:spPr>
          <a:xfrm>
            <a:off x="-749" y="0"/>
            <a:ext cx="2576700" cy="6857999"/>
          </a:xfrm>
          <a:prstGeom prst="rect">
            <a:avLst/>
          </a:prstGeom>
          <a:noFill/>
          <a:ln>
            <a:noFill/>
          </a:ln>
        </p:spPr>
      </p:pic>
      <p:sp>
        <p:nvSpPr>
          <p:cNvPr id="188" name="Google Shape;188;g228ba46b587_2_0"/>
          <p:cNvSpPr/>
          <p:nvPr/>
        </p:nvSpPr>
        <p:spPr>
          <a:xfrm>
            <a:off x="0" y="3206775"/>
            <a:ext cx="2576700" cy="3658800"/>
          </a:xfrm>
          <a:prstGeom prst="rect">
            <a:avLst/>
          </a:prstGeom>
          <a:gradFill>
            <a:gsLst>
              <a:gs pos="0">
                <a:srgbClr val="000000">
                  <a:alpha val="60392"/>
                </a:srgbClr>
              </a:gs>
              <a:gs pos="100000">
                <a:srgbClr val="FFFFFF">
                  <a:alpha val="0"/>
                </a:srgbClr>
              </a:gs>
            </a:gsLst>
            <a:lin ang="16200038"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g228ba46b587_2_0"/>
          <p:cNvSpPr txBox="1"/>
          <p:nvPr/>
        </p:nvSpPr>
        <p:spPr>
          <a:xfrm>
            <a:off x="-218697" y="4711788"/>
            <a:ext cx="2795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Michelle</a:t>
            </a:r>
            <a:r>
              <a:rPr b="0" i="0" lang="en-US" sz="1400" u="none" cap="none" strike="noStrike">
                <a:solidFill>
                  <a:schemeClr val="lt1"/>
                </a:solidFill>
                <a:latin typeface="Calibri"/>
                <a:ea typeface="Calibri"/>
                <a:cs typeface="Calibri"/>
                <a:sym typeface="Calibri"/>
              </a:rPr>
              <a:t> </a:t>
            </a:r>
            <a:r>
              <a:rPr lang="en-US">
                <a:solidFill>
                  <a:schemeClr val="lt1"/>
                </a:solidFill>
                <a:latin typeface="Calibri"/>
                <a:ea typeface="Calibri"/>
                <a:cs typeface="Calibri"/>
                <a:sym typeface="Calibri"/>
              </a:rPr>
              <a:t>Chong Jie En</a:t>
            </a:r>
            <a:endParaRPr b="0" i="0" sz="1400" u="none" cap="none" strike="noStrike">
              <a:solidFill>
                <a:srgbClr val="000000"/>
              </a:solidFill>
              <a:latin typeface="Arial"/>
              <a:ea typeface="Arial"/>
              <a:cs typeface="Arial"/>
              <a:sym typeface="Arial"/>
            </a:endParaRPr>
          </a:p>
        </p:txBody>
      </p:sp>
      <p:sp>
        <p:nvSpPr>
          <p:cNvPr id="190" name="Google Shape;190;g228ba46b587_2_0"/>
          <p:cNvSpPr txBox="1"/>
          <p:nvPr/>
        </p:nvSpPr>
        <p:spPr>
          <a:xfrm>
            <a:off x="387716" y="4983502"/>
            <a:ext cx="15384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Calibri"/>
                <a:ea typeface="Calibri"/>
                <a:cs typeface="Calibri"/>
                <a:sym typeface="Calibri"/>
              </a:rPr>
              <a:t>2</a:t>
            </a:r>
            <a:r>
              <a:rPr lang="en-US" sz="1100">
                <a:solidFill>
                  <a:srgbClr val="FFFFFF"/>
                </a:solidFill>
                <a:latin typeface="Calibri"/>
                <a:ea typeface="Calibri"/>
                <a:cs typeface="Calibri"/>
                <a:sym typeface="Calibri"/>
              </a:rPr>
              <a:t>3</a:t>
            </a:r>
            <a:r>
              <a:rPr b="0" i="0" lang="en-US" sz="1100" u="none" cap="none" strike="noStrike">
                <a:solidFill>
                  <a:srgbClr val="FFFFFF"/>
                </a:solidFill>
                <a:latin typeface="Calibri"/>
                <a:ea typeface="Calibri"/>
                <a:cs typeface="Calibri"/>
                <a:sym typeface="Calibri"/>
              </a:rPr>
              <a:t>, Selangor, Malaysia</a:t>
            </a:r>
            <a:endParaRPr b="0" i="0" sz="1400" u="none" cap="none" strike="noStrike">
              <a:solidFill>
                <a:srgbClr val="000000"/>
              </a:solidFill>
              <a:latin typeface="Arial"/>
              <a:ea typeface="Arial"/>
              <a:cs typeface="Arial"/>
              <a:sym typeface="Arial"/>
            </a:endParaRPr>
          </a:p>
        </p:txBody>
      </p:sp>
      <p:sp>
        <p:nvSpPr>
          <p:cNvPr id="191" name="Google Shape;191;g228ba46b587_2_0"/>
          <p:cNvSpPr txBox="1"/>
          <p:nvPr/>
        </p:nvSpPr>
        <p:spPr>
          <a:xfrm>
            <a:off x="409809" y="5345701"/>
            <a:ext cx="1538400" cy="24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Calibri"/>
                <a:ea typeface="Calibri"/>
                <a:cs typeface="Calibri"/>
                <a:sym typeface="Calibri"/>
              </a:rPr>
              <a:t>STUDENT</a:t>
            </a:r>
            <a:endParaRPr b="0" i="0" sz="1400" u="none" cap="none" strike="noStrike">
              <a:solidFill>
                <a:srgbClr val="000000"/>
              </a:solidFill>
              <a:latin typeface="Arial"/>
              <a:ea typeface="Arial"/>
              <a:cs typeface="Arial"/>
              <a:sym typeface="Arial"/>
            </a:endParaRPr>
          </a:p>
        </p:txBody>
      </p:sp>
      <p:cxnSp>
        <p:nvCxnSpPr>
          <p:cNvPr id="192" name="Google Shape;192;g228ba46b587_2_0"/>
          <p:cNvCxnSpPr/>
          <p:nvPr/>
        </p:nvCxnSpPr>
        <p:spPr>
          <a:xfrm>
            <a:off x="809918" y="5337869"/>
            <a:ext cx="745200" cy="0"/>
          </a:xfrm>
          <a:prstGeom prst="straightConnector1">
            <a:avLst/>
          </a:prstGeom>
          <a:noFill/>
          <a:ln cap="flat" cmpd="sng" w="9525">
            <a:solidFill>
              <a:schemeClr val="lt1"/>
            </a:solidFill>
            <a:prstDash val="solid"/>
            <a:round/>
            <a:headEnd len="sm" w="sm" type="none"/>
            <a:tailEnd len="sm" w="sm" type="none"/>
          </a:ln>
        </p:spPr>
      </p:cxnSp>
      <p:sp>
        <p:nvSpPr>
          <p:cNvPr id="193" name="Google Shape;193;g228ba46b587_2_0"/>
          <p:cNvSpPr txBox="1"/>
          <p:nvPr/>
        </p:nvSpPr>
        <p:spPr>
          <a:xfrm>
            <a:off x="134775" y="5692600"/>
            <a:ext cx="2095500" cy="1400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NATIONALITY: MALAYSIAN</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MARITAL STATUS: SINGLE</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EMPLOYMENT: </a:t>
            </a:r>
            <a:r>
              <a:rPr b="1" baseline="30000" lang="en-US" sz="1500">
                <a:solidFill>
                  <a:schemeClr val="lt1"/>
                </a:solidFill>
                <a:latin typeface="Calibri"/>
                <a:ea typeface="Calibri"/>
                <a:cs typeface="Calibri"/>
                <a:sym typeface="Calibri"/>
              </a:rPr>
              <a:t>STUDENT</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rPr b="1" baseline="30000" i="0" lang="en-US" sz="1500" u="none" cap="none" strike="noStrike">
                <a:solidFill>
                  <a:schemeClr val="lt1"/>
                </a:solidFill>
                <a:latin typeface="Calibri"/>
                <a:ea typeface="Calibri"/>
                <a:cs typeface="Calibri"/>
                <a:sym typeface="Calibri"/>
              </a:rPr>
              <a:t>FIELD OF EMPLOYMENT: </a:t>
            </a:r>
            <a:r>
              <a:rPr b="1" baseline="30000" lang="en-US" sz="1500">
                <a:solidFill>
                  <a:schemeClr val="lt1"/>
                </a:solidFill>
                <a:latin typeface="Calibri"/>
                <a:ea typeface="Calibri"/>
                <a:cs typeface="Calibri"/>
                <a:sym typeface="Calibri"/>
              </a:rPr>
              <a:t>LAW &amp; POLICY</a:t>
            </a:r>
            <a:endParaRPr b="1" baseline="30000" i="0" sz="1500" u="none" cap="none" strike="noStrike">
              <a:solidFill>
                <a:schemeClr val="lt1"/>
              </a:solidFill>
              <a:latin typeface="Calibri"/>
              <a:ea typeface="Calibri"/>
              <a:cs typeface="Calibri"/>
              <a:sym typeface="Calibri"/>
            </a:endParaRPr>
          </a:p>
          <a:p>
            <a:pPr indent="0" lvl="0" marL="0" marR="0" rtl="0" algn="l">
              <a:lnSpc>
                <a:spcPct val="120000"/>
              </a:lnSpc>
              <a:spcBef>
                <a:spcPts val="0"/>
              </a:spcBef>
              <a:spcAft>
                <a:spcPts val="0"/>
              </a:spcAft>
              <a:buClr>
                <a:srgbClr val="000000"/>
              </a:buClr>
              <a:buSzPts val="1200"/>
              <a:buFont typeface="Arial"/>
              <a:buNone/>
            </a:pPr>
            <a:r>
              <a:t/>
            </a:r>
            <a:endParaRPr b="0" baseline="30000" i="0" sz="1300" u="none" cap="none" strike="noStrike">
              <a:solidFill>
                <a:schemeClr val="lt1"/>
              </a:solidFill>
              <a:latin typeface="Calibri"/>
              <a:ea typeface="Calibri"/>
              <a:cs typeface="Calibri"/>
              <a:sym typeface="Calibri"/>
            </a:endParaRPr>
          </a:p>
        </p:txBody>
      </p:sp>
      <p:sp>
        <p:nvSpPr>
          <p:cNvPr id="194" name="Google Shape;194;g228ba46b587_2_0"/>
          <p:cNvSpPr txBox="1"/>
          <p:nvPr/>
        </p:nvSpPr>
        <p:spPr>
          <a:xfrm>
            <a:off x="2679950" y="390150"/>
            <a:ext cx="62259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800"/>
              <a:buFont typeface="Arial"/>
              <a:buNone/>
            </a:pPr>
            <a:r>
              <a:rPr lang="en-US" sz="1000">
                <a:solidFill>
                  <a:srgbClr val="7F7F7F"/>
                </a:solidFill>
                <a:latin typeface="Calibri"/>
                <a:ea typeface="Calibri"/>
                <a:cs typeface="Calibri"/>
                <a:sym typeface="Calibri"/>
              </a:rPr>
              <a:t>As a student, Michelle feels the pressure of academic life and views hiking as an escape from the demands of work. She enjoys the tranquility of hiking and being surrounded by nature, which helps her to unwind and de-stress. Nevertheless, she understands the value of social interaction and hopes to meet individuals who share her love for hiking. </a:t>
            </a:r>
            <a:endParaRPr sz="1000">
              <a:solidFill>
                <a:srgbClr val="7F7F7F"/>
              </a:solidFill>
              <a:latin typeface="Calibri"/>
              <a:ea typeface="Calibri"/>
              <a:cs typeface="Calibri"/>
              <a:sym typeface="Calibri"/>
            </a:endParaRPr>
          </a:p>
          <a:p>
            <a:pPr indent="0" lvl="0" marL="0" marR="0" rtl="0" algn="l">
              <a:lnSpc>
                <a:spcPct val="130000"/>
              </a:lnSpc>
              <a:spcBef>
                <a:spcPts val="0"/>
              </a:spcBef>
              <a:spcAft>
                <a:spcPts val="0"/>
              </a:spcAft>
              <a:buClr>
                <a:srgbClr val="000000"/>
              </a:buClr>
              <a:buSzPts val="800"/>
              <a:buFont typeface="Arial"/>
              <a:buNone/>
            </a:pPr>
            <a:r>
              <a:rPr lang="en-US" sz="1000">
                <a:solidFill>
                  <a:srgbClr val="7F7F7F"/>
                </a:solidFill>
                <a:latin typeface="Calibri"/>
                <a:ea typeface="Calibri"/>
                <a:cs typeface="Calibri"/>
                <a:sym typeface="Calibri"/>
              </a:rPr>
              <a:t>Michelle's previous experience with hiking apps has been frustrating, as she has encountered outdated information and a lack of community engagement. She also found some apps too complicated to use, which hampered her ability to plan hiking trips effectively. Nevertheless, she remains determined to pursue her passion for hiking and is actively searching for a reliable and user-friendly hiking app that will enable her to achieve her goals while connecting with like-minded individuals.</a:t>
            </a:r>
            <a:endParaRPr/>
          </a:p>
        </p:txBody>
      </p:sp>
      <p:cxnSp>
        <p:nvCxnSpPr>
          <p:cNvPr id="195" name="Google Shape;195;g228ba46b587_2_0"/>
          <p:cNvCxnSpPr/>
          <p:nvPr/>
        </p:nvCxnSpPr>
        <p:spPr>
          <a:xfrm rot="10800000">
            <a:off x="2443550" y="4618638"/>
            <a:ext cx="6698700" cy="14700"/>
          </a:xfrm>
          <a:prstGeom prst="straightConnector1">
            <a:avLst/>
          </a:prstGeom>
          <a:noFill/>
          <a:ln cap="flat" cmpd="sng" w="15875">
            <a:solidFill>
              <a:srgbClr val="26A3A1">
                <a:alpha val="8627"/>
              </a:srgbClr>
            </a:solidFill>
            <a:prstDash val="solid"/>
            <a:round/>
            <a:headEnd len="sm" w="sm" type="none"/>
            <a:tailEnd len="sm" w="sm" type="none"/>
          </a:ln>
        </p:spPr>
      </p:cxnSp>
      <p:sp>
        <p:nvSpPr>
          <p:cNvPr id="196" name="Google Shape;196;g228ba46b587_2_0"/>
          <p:cNvSpPr txBox="1"/>
          <p:nvPr/>
        </p:nvSpPr>
        <p:spPr>
          <a:xfrm>
            <a:off x="-1076240" y="1049385"/>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g228ba46b587_2_0"/>
          <p:cNvSpPr txBox="1"/>
          <p:nvPr/>
        </p:nvSpPr>
        <p:spPr>
          <a:xfrm>
            <a:off x="2867348" y="2507853"/>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Motivations</a:t>
            </a:r>
            <a:endParaRPr b="0" i="0" sz="1700" u="none" cap="none" strike="noStrike">
              <a:solidFill>
                <a:srgbClr val="000000"/>
              </a:solidFill>
              <a:latin typeface="Arial"/>
              <a:ea typeface="Arial"/>
              <a:cs typeface="Arial"/>
              <a:sym typeface="Arial"/>
            </a:endParaRPr>
          </a:p>
        </p:txBody>
      </p:sp>
      <p:sp>
        <p:nvSpPr>
          <p:cNvPr id="198" name="Google Shape;198;g228ba46b587_2_0"/>
          <p:cNvSpPr txBox="1"/>
          <p:nvPr/>
        </p:nvSpPr>
        <p:spPr>
          <a:xfrm>
            <a:off x="2710248" y="2790672"/>
            <a:ext cx="2806800" cy="27861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2BC0BE"/>
              </a:buClr>
              <a:buSzPts val="1000"/>
              <a:buFont typeface="Calibri"/>
              <a:buChar char="•"/>
            </a:pPr>
            <a:r>
              <a:rPr lang="en-US" sz="1000">
                <a:solidFill>
                  <a:srgbClr val="7F7F7F"/>
                </a:solidFill>
                <a:latin typeface="Calibri"/>
                <a:ea typeface="Calibri"/>
                <a:cs typeface="Calibri"/>
                <a:sym typeface="Calibri"/>
              </a:rPr>
              <a:t>Social engagement - socialize and interacting with others</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2BC0BE"/>
              </a:buClr>
              <a:buSzPts val="1000"/>
              <a:buFont typeface="Calibri"/>
              <a:buChar char="•"/>
            </a:pPr>
            <a:r>
              <a:rPr lang="en-US" sz="1000">
                <a:solidFill>
                  <a:srgbClr val="7F7F7F"/>
                </a:solidFill>
                <a:latin typeface="Calibri"/>
                <a:ea typeface="Calibri"/>
                <a:cs typeface="Calibri"/>
                <a:sym typeface="Calibri"/>
              </a:rPr>
              <a:t>Achievement - gives a sense of accomplishment</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2BC0BE"/>
              </a:buClr>
              <a:buSzPts val="1000"/>
              <a:buFont typeface="Calibri"/>
              <a:buChar char="•"/>
            </a:pPr>
            <a:r>
              <a:rPr i="0" lang="en-US" sz="1000" u="none" cap="none" strike="noStrike">
                <a:solidFill>
                  <a:srgbClr val="7F7F7F"/>
                </a:solidFill>
                <a:latin typeface="Calibri"/>
                <a:ea typeface="Calibri"/>
                <a:cs typeface="Calibri"/>
                <a:sym typeface="Calibri"/>
              </a:rPr>
              <a:t>Fitness and health - improving health</a:t>
            </a:r>
            <a:endParaRPr sz="1000">
              <a:latin typeface="Calibri"/>
              <a:ea typeface="Calibri"/>
              <a:cs typeface="Calibri"/>
              <a:sym typeface="Calibri"/>
            </a:endParaRPr>
          </a:p>
          <a:p>
            <a:pPr indent="-171450" lvl="0" marL="171450" marR="0" rtl="0" algn="l">
              <a:lnSpc>
                <a:spcPct val="150000"/>
              </a:lnSpc>
              <a:spcBef>
                <a:spcPts val="0"/>
              </a:spcBef>
              <a:spcAft>
                <a:spcPts val="0"/>
              </a:spcAft>
              <a:buClr>
                <a:srgbClr val="2BC0BE"/>
              </a:buClr>
              <a:buSzPts val="1000"/>
              <a:buFont typeface="Calibri"/>
              <a:buChar char="•"/>
            </a:pPr>
            <a:r>
              <a:rPr i="0" lang="en-US" sz="1000" u="none" cap="none" strike="noStrike">
                <a:solidFill>
                  <a:srgbClr val="7F7F7F"/>
                </a:solidFill>
                <a:latin typeface="Calibri"/>
                <a:ea typeface="Calibri"/>
                <a:cs typeface="Calibri"/>
                <a:sym typeface="Calibri"/>
              </a:rPr>
              <a:t>Photography - taking photos of hiking scenery</a:t>
            </a:r>
            <a:endParaRPr sz="1000">
              <a:latin typeface="Calibri"/>
              <a:ea typeface="Calibri"/>
              <a:cs typeface="Calibri"/>
              <a:sym typeface="Calibri"/>
            </a:endParaRPr>
          </a:p>
          <a:p>
            <a:pPr indent="-171450" lvl="0" marL="171450" marR="0" rtl="0" algn="l">
              <a:lnSpc>
                <a:spcPct val="150000"/>
              </a:lnSpc>
              <a:spcBef>
                <a:spcPts val="0"/>
              </a:spcBef>
              <a:spcAft>
                <a:spcPts val="0"/>
              </a:spcAft>
              <a:buClr>
                <a:srgbClr val="2BC0BE"/>
              </a:buClr>
              <a:buSzPts val="1000"/>
              <a:buFont typeface="Calibri"/>
              <a:buChar char="•"/>
            </a:pPr>
            <a:r>
              <a:rPr i="0" lang="en-US" sz="1000" u="none" cap="none" strike="noStrike">
                <a:solidFill>
                  <a:srgbClr val="7F7F7F"/>
                </a:solidFill>
                <a:latin typeface="Calibri"/>
                <a:ea typeface="Calibri"/>
                <a:cs typeface="Calibri"/>
                <a:sym typeface="Calibri"/>
              </a:rPr>
              <a:t>Destress - getting away from work</a:t>
            </a:r>
            <a:endParaRPr i="0" sz="1000" u="none" cap="none" strike="noStrike">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Intrinsic - hike as a hobby</a:t>
            </a:r>
            <a:endParaRPr sz="1000">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a:p>
            <a:pPr indent="-107950" lvl="0" marL="171450" marR="0" rtl="0" algn="l">
              <a:lnSpc>
                <a:spcPct val="150000"/>
              </a:lnSpc>
              <a:spcBef>
                <a:spcPts val="0"/>
              </a:spcBef>
              <a:spcAft>
                <a:spcPts val="0"/>
              </a:spcAft>
              <a:buClr>
                <a:srgbClr val="2BC0BE"/>
              </a:buClr>
              <a:buSzPts val="1000"/>
              <a:buFont typeface="Arial"/>
              <a:buNone/>
            </a:pPr>
            <a:r>
              <a:t/>
            </a:r>
            <a:endParaRPr b="0" i="0" sz="1000" u="none" cap="none" strike="noStrike">
              <a:solidFill>
                <a:srgbClr val="7F7F7F"/>
              </a:solidFill>
              <a:latin typeface="Calibri"/>
              <a:ea typeface="Calibri"/>
              <a:cs typeface="Calibri"/>
              <a:sym typeface="Calibri"/>
            </a:endParaRPr>
          </a:p>
        </p:txBody>
      </p:sp>
      <p:sp>
        <p:nvSpPr>
          <p:cNvPr id="199" name="Google Shape;199;g228ba46b587_2_0"/>
          <p:cNvSpPr txBox="1"/>
          <p:nvPr/>
        </p:nvSpPr>
        <p:spPr>
          <a:xfrm>
            <a:off x="2726123" y="5047373"/>
            <a:ext cx="2759100" cy="22473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I</a:t>
            </a:r>
            <a:r>
              <a:rPr lang="en-US" sz="1000">
                <a:solidFill>
                  <a:srgbClr val="7F7F7F"/>
                </a:solidFill>
                <a:latin typeface="Calibri"/>
                <a:ea typeface="Calibri"/>
                <a:cs typeface="Calibri"/>
                <a:sym typeface="Calibri"/>
              </a:rPr>
              <a:t>ncrease endurance, in order to hike longer in the future</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Improve mental health</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Taking good hiking sceneries </a:t>
            </a:r>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Reduce feelings of isolation and loneliness</a:t>
            </a:r>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Join a hiking group</a:t>
            </a:r>
            <a:endParaRPr sz="1000">
              <a:solidFill>
                <a:srgbClr val="7F7F7F"/>
              </a:solidFill>
              <a:latin typeface="Calibri"/>
              <a:ea typeface="Calibri"/>
              <a:cs typeface="Calibri"/>
              <a:sym typeface="Calibri"/>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Hike Gunung Tahan</a:t>
            </a:r>
            <a:endParaRPr sz="1000">
              <a:solidFill>
                <a:srgbClr val="7F7F7F"/>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200" name="Google Shape;200;g228ba46b587_2_0"/>
          <p:cNvSpPr txBox="1"/>
          <p:nvPr/>
        </p:nvSpPr>
        <p:spPr>
          <a:xfrm>
            <a:off x="5973700" y="5023487"/>
            <a:ext cx="3167100" cy="20163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Outdated </a:t>
            </a:r>
            <a:r>
              <a:rPr lang="en-US" sz="1000">
                <a:solidFill>
                  <a:srgbClr val="7F7F7F"/>
                </a:solidFill>
                <a:latin typeface="Calibri"/>
                <a:ea typeface="Calibri"/>
                <a:cs typeface="Calibri"/>
                <a:sym typeface="Calibri"/>
              </a:rPr>
              <a:t>information</a:t>
            </a:r>
            <a:r>
              <a:rPr lang="en-US" sz="1000">
                <a:solidFill>
                  <a:srgbClr val="7F7F7F"/>
                </a:solidFill>
                <a:latin typeface="Calibri"/>
                <a:ea typeface="Calibri"/>
                <a:cs typeface="Calibri"/>
                <a:sym typeface="Calibri"/>
              </a:rPr>
              <a:t> of hiking trail from previous hiking applications</a:t>
            </a:r>
            <a:endParaRPr/>
          </a:p>
          <a:p>
            <a:pPr indent="-171450" lvl="0" marL="171450" marR="0" rtl="0" algn="l">
              <a:lnSpc>
                <a:spcPct val="150000"/>
              </a:lnSpc>
              <a:spcBef>
                <a:spcPts val="0"/>
              </a:spcBef>
              <a:spcAft>
                <a:spcPts val="0"/>
              </a:spcAft>
              <a:buClr>
                <a:srgbClr val="7F7F7F"/>
              </a:buClr>
              <a:buSzPts val="1000"/>
              <a:buFont typeface="Calibri"/>
              <a:buChar char="•"/>
            </a:pPr>
            <a:r>
              <a:rPr b="0" i="0" lang="en-US" sz="1000" u="none" cap="none" strike="noStrike">
                <a:solidFill>
                  <a:srgbClr val="7F7F7F"/>
                </a:solidFill>
                <a:latin typeface="Calibri"/>
                <a:ea typeface="Calibri"/>
                <a:cs typeface="Calibri"/>
                <a:sym typeface="Calibri"/>
              </a:rPr>
              <a:t>Lack of community engagement from previous hiking applications</a:t>
            </a:r>
            <a:endParaRPr/>
          </a:p>
          <a:p>
            <a:pPr indent="-171450" lvl="0" marL="171450" marR="0" rtl="0" algn="l">
              <a:lnSpc>
                <a:spcPct val="150000"/>
              </a:lnSpc>
              <a:spcBef>
                <a:spcPts val="0"/>
              </a:spcBef>
              <a:spcAft>
                <a:spcPts val="0"/>
              </a:spcAft>
              <a:buClr>
                <a:srgbClr val="7F7F7F"/>
              </a:buClr>
              <a:buSzPts val="1000"/>
              <a:buFont typeface="Calibri"/>
              <a:buChar char="•"/>
            </a:pPr>
            <a:r>
              <a:rPr lang="en-US" sz="1000">
                <a:solidFill>
                  <a:srgbClr val="7F7F7F"/>
                </a:solidFill>
                <a:latin typeface="Calibri"/>
                <a:ea typeface="Calibri"/>
                <a:cs typeface="Calibri"/>
                <a:sym typeface="Calibri"/>
              </a:rPr>
              <a:t>Previous hiking applications are too complex to use</a:t>
            </a:r>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
        <p:nvSpPr>
          <p:cNvPr id="201" name="Google Shape;201;g228ba46b587_2_0"/>
          <p:cNvSpPr txBox="1"/>
          <p:nvPr/>
        </p:nvSpPr>
        <p:spPr>
          <a:xfrm>
            <a:off x="2903132"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Goals</a:t>
            </a:r>
            <a:endParaRPr b="0" i="0" sz="1700" u="none" cap="none" strike="noStrike">
              <a:solidFill>
                <a:srgbClr val="000000"/>
              </a:solidFill>
              <a:latin typeface="Arial"/>
              <a:ea typeface="Arial"/>
              <a:cs typeface="Arial"/>
              <a:sym typeface="Arial"/>
            </a:endParaRPr>
          </a:p>
        </p:txBody>
      </p:sp>
      <p:sp>
        <p:nvSpPr>
          <p:cNvPr id="202" name="Google Shape;202;g228ba46b587_2_0"/>
          <p:cNvSpPr txBox="1"/>
          <p:nvPr/>
        </p:nvSpPr>
        <p:spPr>
          <a:xfrm>
            <a:off x="5973700" y="4767994"/>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Frustrations</a:t>
            </a:r>
            <a:endParaRPr b="0" i="0" sz="1700" u="none" cap="none" strike="noStrike">
              <a:solidFill>
                <a:srgbClr val="000000"/>
              </a:solidFill>
              <a:latin typeface="Arial"/>
              <a:ea typeface="Arial"/>
              <a:cs typeface="Arial"/>
              <a:sym typeface="Arial"/>
            </a:endParaRPr>
          </a:p>
        </p:txBody>
      </p:sp>
      <p:cxnSp>
        <p:nvCxnSpPr>
          <p:cNvPr id="203" name="Google Shape;203;g228ba46b587_2_0"/>
          <p:cNvCxnSpPr/>
          <p:nvPr/>
        </p:nvCxnSpPr>
        <p:spPr>
          <a:xfrm flipH="1">
            <a:off x="2462800" y="2306950"/>
            <a:ext cx="6683100" cy="13500"/>
          </a:xfrm>
          <a:prstGeom prst="straightConnector1">
            <a:avLst/>
          </a:prstGeom>
          <a:noFill/>
          <a:ln cap="flat" cmpd="sng" w="15875">
            <a:solidFill>
              <a:srgbClr val="26A3A1">
                <a:alpha val="9019"/>
              </a:srgbClr>
            </a:solidFill>
            <a:prstDash val="solid"/>
            <a:round/>
            <a:headEnd len="sm" w="sm" type="none"/>
            <a:tailEnd len="sm" w="sm" type="none"/>
          </a:ln>
        </p:spPr>
      </p:cxnSp>
      <p:sp>
        <p:nvSpPr>
          <p:cNvPr id="204" name="Google Shape;204;g228ba46b587_2_0"/>
          <p:cNvSpPr txBox="1"/>
          <p:nvPr/>
        </p:nvSpPr>
        <p:spPr>
          <a:xfrm>
            <a:off x="2710248" y="82289"/>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1200" u="none" cap="none" strike="noStrike">
                <a:solidFill>
                  <a:srgbClr val="1A8CB2"/>
                </a:solidFill>
                <a:latin typeface="Calibri"/>
                <a:ea typeface="Calibri"/>
                <a:cs typeface="Calibri"/>
                <a:sym typeface="Calibri"/>
              </a:rPr>
              <a:t>BIO</a:t>
            </a:r>
            <a:endParaRPr b="0" i="0" sz="1800" u="none" cap="none" strike="noStrike">
              <a:solidFill>
                <a:srgbClr val="000000"/>
              </a:solidFill>
              <a:latin typeface="Arial"/>
              <a:ea typeface="Arial"/>
              <a:cs typeface="Arial"/>
              <a:sym typeface="Arial"/>
            </a:endParaRPr>
          </a:p>
        </p:txBody>
      </p:sp>
      <p:sp>
        <p:nvSpPr>
          <p:cNvPr id="205" name="Google Shape;205;g228ba46b587_2_0"/>
          <p:cNvSpPr txBox="1"/>
          <p:nvPr/>
        </p:nvSpPr>
        <p:spPr>
          <a:xfrm>
            <a:off x="8761900" y="6519300"/>
            <a:ext cx="578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p>
        </p:txBody>
      </p:sp>
      <p:sp>
        <p:nvSpPr>
          <p:cNvPr id="206" name="Google Shape;206;g228ba46b587_2_0"/>
          <p:cNvSpPr txBox="1"/>
          <p:nvPr/>
        </p:nvSpPr>
        <p:spPr>
          <a:xfrm>
            <a:off x="5975150" y="2455105"/>
            <a:ext cx="1458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1200" u="none" cap="none" strike="noStrike">
                <a:solidFill>
                  <a:srgbClr val="1A8CB2"/>
                </a:solidFill>
                <a:latin typeface="Calibri"/>
                <a:ea typeface="Calibri"/>
                <a:cs typeface="Calibri"/>
                <a:sym typeface="Calibri"/>
              </a:rPr>
              <a:t>Skills</a:t>
            </a:r>
            <a:endParaRPr b="0" i="0" sz="1700" u="none" cap="none" strike="noStrike">
              <a:solidFill>
                <a:srgbClr val="000000"/>
              </a:solidFill>
              <a:latin typeface="Arial"/>
              <a:ea typeface="Arial"/>
              <a:cs typeface="Arial"/>
              <a:sym typeface="Arial"/>
            </a:endParaRPr>
          </a:p>
        </p:txBody>
      </p:sp>
      <p:sp>
        <p:nvSpPr>
          <p:cNvPr id="207" name="Google Shape;207;g228ba46b587_2_0"/>
          <p:cNvSpPr txBox="1"/>
          <p:nvPr/>
        </p:nvSpPr>
        <p:spPr>
          <a:xfrm>
            <a:off x="5882683" y="2784753"/>
            <a:ext cx="2576700" cy="224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 on an app</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community features</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a:t>
            </a:r>
            <a:endParaRPr sz="1000">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topographic map</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Proficiency in reading online map</a:t>
            </a:r>
            <a:endParaRPr>
              <a:solidFill>
                <a:schemeClr val="dk1"/>
              </a:solidFill>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Social engagement</a:t>
            </a:r>
            <a:endParaRPr sz="1000">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US" sz="1000">
                <a:solidFill>
                  <a:srgbClr val="7F7F7F"/>
                </a:solidFill>
                <a:latin typeface="Calibri"/>
                <a:ea typeface="Calibri"/>
                <a:cs typeface="Calibri"/>
                <a:sym typeface="Calibri"/>
              </a:rPr>
              <a:t>Photography</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000" u="none" cap="none" strike="noStrike">
                <a:solidFill>
                  <a:srgbClr val="7F7F7F"/>
                </a:solidFill>
                <a:latin typeface="Calibri"/>
                <a:ea typeface="Calibri"/>
                <a:cs typeface="Calibri"/>
                <a:sym typeface="Calibri"/>
              </a:rPr>
              <a:t>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000" u="none" cap="none" strike="noStrike">
              <a:solidFill>
                <a:srgbClr val="7F7F7F"/>
              </a:solidFill>
              <a:latin typeface="Calibri"/>
              <a:ea typeface="Calibri"/>
              <a:cs typeface="Calibri"/>
              <a:sym typeface="Calibri"/>
            </a:endParaRPr>
          </a:p>
        </p:txBody>
      </p:sp>
      <p:grpSp>
        <p:nvGrpSpPr>
          <p:cNvPr id="208" name="Google Shape;208;g228ba46b587_2_0"/>
          <p:cNvGrpSpPr/>
          <p:nvPr/>
        </p:nvGrpSpPr>
        <p:grpSpPr>
          <a:xfrm>
            <a:off x="7805661" y="2881746"/>
            <a:ext cx="1100265" cy="192971"/>
            <a:chOff x="7209791" y="2730996"/>
            <a:chExt cx="1696108" cy="297474"/>
          </a:xfrm>
        </p:grpSpPr>
        <p:sp>
          <p:nvSpPr>
            <p:cNvPr id="209" name="Google Shape;209;g228ba46b587_2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0" name="Google Shape;210;g228ba46b587_2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g228ba46b587_2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g228ba46b587_2_0"/>
            <p:cNvSpPr/>
            <p:nvPr/>
          </p:nvSpPr>
          <p:spPr>
            <a:xfrm>
              <a:off x="8271672"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g228ba46b587_2_0"/>
            <p:cNvSpPr/>
            <p:nvPr/>
          </p:nvSpPr>
          <p:spPr>
            <a:xfrm>
              <a:off x="8615799"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14" name="Google Shape;214;g228ba46b587_2_0"/>
          <p:cNvGrpSpPr/>
          <p:nvPr/>
        </p:nvGrpSpPr>
        <p:grpSpPr>
          <a:xfrm>
            <a:off x="7805662" y="3332529"/>
            <a:ext cx="1100265" cy="192971"/>
            <a:chOff x="7209791" y="2730996"/>
            <a:chExt cx="1696108" cy="297474"/>
          </a:xfrm>
        </p:grpSpPr>
        <p:sp>
          <p:nvSpPr>
            <p:cNvPr id="215" name="Google Shape;215;g228ba46b587_2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g228ba46b587_2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7" name="Google Shape;217;g228ba46b587_2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8" name="Google Shape;218;g228ba46b587_2_0"/>
            <p:cNvSpPr/>
            <p:nvPr/>
          </p:nvSpPr>
          <p:spPr>
            <a:xfrm>
              <a:off x="8271672"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g228ba46b587_2_0"/>
            <p:cNvSpPr/>
            <p:nvPr/>
          </p:nvSpPr>
          <p:spPr>
            <a:xfrm>
              <a:off x="8615799" y="2738370"/>
              <a:ext cx="290100" cy="290100"/>
            </a:xfrm>
            <a:prstGeom prst="ellipse">
              <a:avLst/>
            </a:prstGeom>
            <a:solidFill>
              <a:schemeClr val="lt1"/>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20" name="Google Shape;220;g228ba46b587_2_0"/>
          <p:cNvGrpSpPr/>
          <p:nvPr/>
        </p:nvGrpSpPr>
        <p:grpSpPr>
          <a:xfrm>
            <a:off x="7805662" y="3755266"/>
            <a:ext cx="1100265" cy="192971"/>
            <a:chOff x="7209791" y="2730996"/>
            <a:chExt cx="1696108" cy="297474"/>
          </a:xfrm>
        </p:grpSpPr>
        <p:sp>
          <p:nvSpPr>
            <p:cNvPr id="221" name="Google Shape;221;g228ba46b587_2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g228ba46b587_2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g228ba46b587_2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g228ba46b587_2_0"/>
            <p:cNvSpPr/>
            <p:nvPr/>
          </p:nvSpPr>
          <p:spPr>
            <a:xfrm>
              <a:off x="8271672"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g228ba46b587_2_0"/>
            <p:cNvSpPr/>
            <p:nvPr/>
          </p:nvSpPr>
          <p:spPr>
            <a:xfrm>
              <a:off x="8615799"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26" name="Google Shape;226;g228ba46b587_2_0"/>
          <p:cNvGrpSpPr/>
          <p:nvPr/>
        </p:nvGrpSpPr>
        <p:grpSpPr>
          <a:xfrm>
            <a:off x="7805659" y="4178007"/>
            <a:ext cx="1100265" cy="192971"/>
            <a:chOff x="7209791" y="2730996"/>
            <a:chExt cx="1696108" cy="297474"/>
          </a:xfrm>
        </p:grpSpPr>
        <p:sp>
          <p:nvSpPr>
            <p:cNvPr id="227" name="Google Shape;227;g228ba46b587_2_0"/>
            <p:cNvSpPr/>
            <p:nvPr/>
          </p:nvSpPr>
          <p:spPr>
            <a:xfrm>
              <a:off x="7209791" y="2730996"/>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g228ba46b587_2_0"/>
            <p:cNvSpPr/>
            <p:nvPr/>
          </p:nvSpPr>
          <p:spPr>
            <a:xfrm>
              <a:off x="7568668"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g228ba46b587_2_0"/>
            <p:cNvSpPr/>
            <p:nvPr/>
          </p:nvSpPr>
          <p:spPr>
            <a:xfrm>
              <a:off x="7927545"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g228ba46b587_2_0"/>
            <p:cNvSpPr/>
            <p:nvPr/>
          </p:nvSpPr>
          <p:spPr>
            <a:xfrm>
              <a:off x="8271672"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g228ba46b587_2_0"/>
            <p:cNvSpPr/>
            <p:nvPr/>
          </p:nvSpPr>
          <p:spPr>
            <a:xfrm>
              <a:off x="8615799" y="2738370"/>
              <a:ext cx="290100" cy="290100"/>
            </a:xfrm>
            <a:prstGeom prst="ellipse">
              <a:avLst/>
            </a:prstGeom>
            <a:solidFill>
              <a:srgbClr val="92CCDC"/>
            </a:solidFill>
            <a:ln cap="flat" cmpd="sng" w="9525">
              <a:solidFill>
                <a:srgbClr val="205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2017-06-29T07:13:46Z</dcterms:created>
  <dc:creator>Elena</dc:creator>
</cp:coreProperties>
</file>