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 roundtripDataSignature="AMtx7mjXjcrnKRNQRTpYMOWVZ5vaxSkh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06a4f7ac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g2106a4f7ac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g2106a4f7ac4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8ac9a0612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228ac9a0612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228ac9a0612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7" name="Google Shape;3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8" name="Google Shape;3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5" name="Google Shape;55;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6" name="Google Shape;5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1"/>
          <p:cNvSpPr/>
          <p:nvPr>
            <p:ph idx="2" type="pic"/>
          </p:nvPr>
        </p:nvSpPr>
        <p:spPr>
          <a:xfrm>
            <a:off x="1792288" y="612775"/>
            <a:ext cx="5486400" cy="4114800"/>
          </a:xfrm>
          <a:prstGeom prst="rect">
            <a:avLst/>
          </a:prstGeom>
          <a:noFill/>
          <a:ln>
            <a:noFill/>
          </a:ln>
        </p:spPr>
      </p:sp>
      <p:sp>
        <p:nvSpPr>
          <p:cNvPr id="62" name="Google Shape;62;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3" name="Google Shape;63;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 name="Google Shape;69;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g2106a4f7ac4_0_0"/>
          <p:cNvPicPr preferRelativeResize="0"/>
          <p:nvPr/>
        </p:nvPicPr>
        <p:blipFill rotWithShape="1">
          <a:blip r:embed="rId3">
            <a:alphaModFix/>
          </a:blip>
          <a:srcRect b="0" l="30033" r="23118" t="0"/>
          <a:stretch/>
        </p:blipFill>
        <p:spPr>
          <a:xfrm>
            <a:off x="0" y="0"/>
            <a:ext cx="2576700" cy="6858001"/>
          </a:xfrm>
          <a:prstGeom prst="rect">
            <a:avLst/>
          </a:prstGeom>
          <a:noFill/>
          <a:ln>
            <a:noFill/>
          </a:ln>
        </p:spPr>
      </p:pic>
      <p:sp>
        <p:nvSpPr>
          <p:cNvPr id="78" name="Google Shape;78;g2106a4f7ac4_0_0"/>
          <p:cNvSpPr/>
          <p:nvPr/>
        </p:nvSpPr>
        <p:spPr>
          <a:xfrm>
            <a:off x="0" y="3206775"/>
            <a:ext cx="2576700" cy="3658800"/>
          </a:xfrm>
          <a:prstGeom prst="rect">
            <a:avLst/>
          </a:prstGeom>
          <a:gradFill>
            <a:gsLst>
              <a:gs pos="0">
                <a:srgbClr val="000000">
                  <a:alpha val="60392"/>
                </a:srgbClr>
              </a:gs>
              <a:gs pos="100000">
                <a:srgbClr val="FFFFFF">
                  <a:alpha val="0"/>
                </a:srgbClr>
              </a:gs>
            </a:gsLst>
            <a:lin ang="16200038" scaled="0"/>
          </a:gradFill>
          <a:ln>
            <a:noFill/>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 name="Google Shape;79;g2106a4f7ac4_0_0"/>
          <p:cNvSpPr txBox="1"/>
          <p:nvPr/>
        </p:nvSpPr>
        <p:spPr>
          <a:xfrm>
            <a:off x="-218697" y="4711788"/>
            <a:ext cx="2795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Lee Jisoo</a:t>
            </a:r>
            <a:endParaRPr b="0" i="0" sz="1400" u="none" cap="none" strike="noStrike">
              <a:solidFill>
                <a:srgbClr val="000000"/>
              </a:solidFill>
              <a:latin typeface="Arial"/>
              <a:ea typeface="Arial"/>
              <a:cs typeface="Arial"/>
              <a:sym typeface="Arial"/>
            </a:endParaRPr>
          </a:p>
        </p:txBody>
      </p:sp>
      <p:sp>
        <p:nvSpPr>
          <p:cNvPr id="80" name="Google Shape;80;g2106a4f7ac4_0_0"/>
          <p:cNvSpPr txBox="1"/>
          <p:nvPr/>
        </p:nvSpPr>
        <p:spPr>
          <a:xfrm>
            <a:off x="387716" y="4983502"/>
            <a:ext cx="15384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22, Selangor, Malaysia</a:t>
            </a:r>
            <a:endParaRPr b="0" i="0" sz="1400" u="none" cap="none" strike="noStrike">
              <a:solidFill>
                <a:srgbClr val="000000"/>
              </a:solidFill>
              <a:latin typeface="Arial"/>
              <a:ea typeface="Arial"/>
              <a:cs typeface="Arial"/>
              <a:sym typeface="Arial"/>
            </a:endParaRPr>
          </a:p>
        </p:txBody>
      </p:sp>
      <p:sp>
        <p:nvSpPr>
          <p:cNvPr id="81" name="Google Shape;81;g2106a4f7ac4_0_0"/>
          <p:cNvSpPr txBox="1"/>
          <p:nvPr/>
        </p:nvSpPr>
        <p:spPr>
          <a:xfrm>
            <a:off x="409809" y="5345701"/>
            <a:ext cx="1538400"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Calibri"/>
                <a:ea typeface="Calibri"/>
                <a:cs typeface="Calibri"/>
                <a:sym typeface="Calibri"/>
              </a:rPr>
              <a:t>STUDENT</a:t>
            </a:r>
            <a:endParaRPr b="0" i="0" sz="1400" u="none" cap="none" strike="noStrike">
              <a:solidFill>
                <a:srgbClr val="000000"/>
              </a:solidFill>
              <a:latin typeface="Arial"/>
              <a:ea typeface="Arial"/>
              <a:cs typeface="Arial"/>
              <a:sym typeface="Arial"/>
            </a:endParaRPr>
          </a:p>
        </p:txBody>
      </p:sp>
      <p:cxnSp>
        <p:nvCxnSpPr>
          <p:cNvPr id="82" name="Google Shape;82;g2106a4f7ac4_0_0"/>
          <p:cNvCxnSpPr/>
          <p:nvPr/>
        </p:nvCxnSpPr>
        <p:spPr>
          <a:xfrm>
            <a:off x="809918" y="5337869"/>
            <a:ext cx="745200" cy="0"/>
          </a:xfrm>
          <a:prstGeom prst="straightConnector1">
            <a:avLst/>
          </a:prstGeom>
          <a:noFill/>
          <a:ln cap="flat" cmpd="sng" w="9525">
            <a:solidFill>
              <a:schemeClr val="lt1"/>
            </a:solidFill>
            <a:prstDash val="solid"/>
            <a:round/>
            <a:headEnd len="sm" w="sm" type="none"/>
            <a:tailEnd len="sm" w="sm" type="none"/>
          </a:ln>
        </p:spPr>
      </p:cxnSp>
      <p:sp>
        <p:nvSpPr>
          <p:cNvPr id="83" name="Google Shape;83;g2106a4f7ac4_0_0"/>
          <p:cNvSpPr txBox="1"/>
          <p:nvPr/>
        </p:nvSpPr>
        <p:spPr>
          <a:xfrm>
            <a:off x="134775" y="5692600"/>
            <a:ext cx="2095500" cy="9910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NATIONALITY: MALAYSIAN</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MARITAL STATUS: SINGLE</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EMPLOYMENT: STUDENT</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FIELD OF EMPLOYMENT: STUDENT</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t/>
            </a:r>
            <a:endParaRPr b="0" baseline="30000" i="0" sz="1300" u="none" cap="none" strike="noStrike">
              <a:solidFill>
                <a:schemeClr val="lt1"/>
              </a:solidFill>
              <a:latin typeface="Calibri"/>
              <a:ea typeface="Calibri"/>
              <a:cs typeface="Calibri"/>
              <a:sym typeface="Calibri"/>
            </a:endParaRPr>
          </a:p>
        </p:txBody>
      </p:sp>
      <p:sp>
        <p:nvSpPr>
          <p:cNvPr id="84" name="Google Shape;84;g2106a4f7ac4_0_0"/>
          <p:cNvSpPr txBox="1"/>
          <p:nvPr/>
        </p:nvSpPr>
        <p:spPr>
          <a:xfrm>
            <a:off x="2679950" y="390150"/>
            <a:ext cx="6225900" cy="1292621"/>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000000"/>
              </a:buClr>
              <a:buSzPts val="800"/>
              <a:buFont typeface="Arial"/>
              <a:buNone/>
            </a:pPr>
            <a:r>
              <a:rPr b="0" i="0" lang="en-US" sz="1000" u="none" cap="none" strike="noStrike">
                <a:solidFill>
                  <a:srgbClr val="7F7F7F"/>
                </a:solidFill>
                <a:latin typeface="Calibri"/>
                <a:ea typeface="Calibri"/>
                <a:cs typeface="Calibri"/>
                <a:sym typeface="Calibri"/>
              </a:rPr>
              <a:t>Jisoo is an avid hiker who spends most of her weekends hiking with her friends. She spends more than 6 hours on each hike and hike a few times a month. Jisoo strives to improve her health while at the same enjoying taking pictures of the flora and fauna, and beautiful landscape sceneries throughout her hiking journey. She loves to share her hiking photos on social media and would also love to join a hiking community to socialize and interact with other hikers. She has used hiking apps for her hiking journey, but she found these hiking apps to be too complex to use and lack of community interactions. </a:t>
            </a:r>
            <a:endParaRPr/>
          </a:p>
        </p:txBody>
      </p:sp>
      <p:cxnSp>
        <p:nvCxnSpPr>
          <p:cNvPr id="85" name="Google Shape;85;g2106a4f7ac4_0_0"/>
          <p:cNvCxnSpPr/>
          <p:nvPr/>
        </p:nvCxnSpPr>
        <p:spPr>
          <a:xfrm rot="10800000">
            <a:off x="2443550" y="4618638"/>
            <a:ext cx="6698700" cy="14700"/>
          </a:xfrm>
          <a:prstGeom prst="straightConnector1">
            <a:avLst/>
          </a:prstGeom>
          <a:noFill/>
          <a:ln cap="flat" cmpd="sng" w="15875">
            <a:solidFill>
              <a:srgbClr val="26A3A1">
                <a:alpha val="8627"/>
              </a:srgbClr>
            </a:solidFill>
            <a:prstDash val="solid"/>
            <a:round/>
            <a:headEnd len="sm" w="sm" type="none"/>
            <a:tailEnd len="sm" w="sm" type="none"/>
          </a:ln>
        </p:spPr>
      </p:cxnSp>
      <p:sp>
        <p:nvSpPr>
          <p:cNvPr id="86" name="Google Shape;86;g2106a4f7ac4_0_0"/>
          <p:cNvSpPr txBox="1"/>
          <p:nvPr/>
        </p:nvSpPr>
        <p:spPr>
          <a:xfrm>
            <a:off x="-1076240" y="1049385"/>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g2106a4f7ac4_0_0"/>
          <p:cNvSpPr txBox="1"/>
          <p:nvPr/>
        </p:nvSpPr>
        <p:spPr>
          <a:xfrm>
            <a:off x="2867348" y="2507853"/>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Motivations</a:t>
            </a:r>
            <a:endParaRPr b="0" i="0" sz="1700" u="none" cap="none" strike="noStrike">
              <a:solidFill>
                <a:srgbClr val="000000"/>
              </a:solidFill>
              <a:latin typeface="Arial"/>
              <a:ea typeface="Arial"/>
              <a:cs typeface="Arial"/>
              <a:sym typeface="Arial"/>
            </a:endParaRPr>
          </a:p>
        </p:txBody>
      </p:sp>
      <p:sp>
        <p:nvSpPr>
          <p:cNvPr id="88" name="Google Shape;88;g2106a4f7ac4_0_0"/>
          <p:cNvSpPr txBox="1"/>
          <p:nvPr/>
        </p:nvSpPr>
        <p:spPr>
          <a:xfrm>
            <a:off x="2710248" y="2790672"/>
            <a:ext cx="2806775" cy="1862008"/>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2BC0BE"/>
              </a:buClr>
              <a:buSzPts val="1000"/>
              <a:buFont typeface="Arial"/>
              <a:buChar char="•"/>
            </a:pPr>
            <a:r>
              <a:rPr b="0" i="0" lang="en-US" sz="1000" u="none" cap="none" strike="noStrike">
                <a:solidFill>
                  <a:srgbClr val="7F7F7F"/>
                </a:solidFill>
                <a:latin typeface="Calibri"/>
                <a:ea typeface="Calibri"/>
                <a:cs typeface="Calibri"/>
                <a:sym typeface="Calibri"/>
              </a:rPr>
              <a:t>Fitness and health - improving health</a:t>
            </a:r>
            <a:endParaRPr/>
          </a:p>
          <a:p>
            <a:pPr indent="-171450" lvl="0" marL="171450" marR="0" rtl="0" algn="l">
              <a:lnSpc>
                <a:spcPct val="150000"/>
              </a:lnSpc>
              <a:spcBef>
                <a:spcPts val="0"/>
              </a:spcBef>
              <a:spcAft>
                <a:spcPts val="0"/>
              </a:spcAft>
              <a:buClr>
                <a:srgbClr val="2BC0BE"/>
              </a:buClr>
              <a:buSzPts val="1000"/>
              <a:buFont typeface="Arial"/>
              <a:buChar char="•"/>
            </a:pPr>
            <a:r>
              <a:rPr b="0" i="0" lang="en-US" sz="1000" u="none" cap="none" strike="noStrike">
                <a:solidFill>
                  <a:srgbClr val="7F7F7F"/>
                </a:solidFill>
                <a:latin typeface="Calibri"/>
                <a:ea typeface="Calibri"/>
                <a:cs typeface="Calibri"/>
                <a:sym typeface="Calibri"/>
              </a:rPr>
              <a:t>Photography - taking photos of hiking scenery</a:t>
            </a:r>
            <a:endParaRPr/>
          </a:p>
          <a:p>
            <a:pPr indent="-171450" lvl="0" marL="171450" marR="0" rtl="0" algn="l">
              <a:lnSpc>
                <a:spcPct val="150000"/>
              </a:lnSpc>
              <a:spcBef>
                <a:spcPts val="0"/>
              </a:spcBef>
              <a:spcAft>
                <a:spcPts val="0"/>
              </a:spcAft>
              <a:buClr>
                <a:srgbClr val="2BC0BE"/>
              </a:buClr>
              <a:buSzPts val="1000"/>
              <a:buFont typeface="Arial"/>
              <a:buChar char="•"/>
            </a:pPr>
            <a:r>
              <a:rPr b="0" i="0" lang="en-US" sz="1000" u="none" cap="none" strike="noStrike">
                <a:solidFill>
                  <a:srgbClr val="7F7F7F"/>
                </a:solidFill>
                <a:latin typeface="Calibri"/>
                <a:ea typeface="Calibri"/>
                <a:cs typeface="Calibri"/>
                <a:sym typeface="Calibri"/>
              </a:rPr>
              <a:t>Social engagement - socialize and interacting with others</a:t>
            </a:r>
            <a:endParaRPr/>
          </a:p>
          <a:p>
            <a:pPr indent="-171450" lvl="0" marL="171450" marR="0" rtl="0" algn="l">
              <a:lnSpc>
                <a:spcPct val="150000"/>
              </a:lnSpc>
              <a:spcBef>
                <a:spcPts val="0"/>
              </a:spcBef>
              <a:spcAft>
                <a:spcPts val="0"/>
              </a:spcAft>
              <a:buClr>
                <a:srgbClr val="2BC0BE"/>
              </a:buClr>
              <a:buSzPts val="1000"/>
              <a:buFont typeface="Arial"/>
              <a:buChar char="•"/>
            </a:pPr>
            <a:r>
              <a:rPr b="0" i="0" lang="en-US" sz="1000" u="none" cap="none" strike="noStrike">
                <a:solidFill>
                  <a:srgbClr val="7F7F7F"/>
                </a:solidFill>
                <a:latin typeface="Calibri"/>
                <a:ea typeface="Calibri"/>
                <a:cs typeface="Calibri"/>
                <a:sym typeface="Calibri"/>
              </a:rPr>
              <a:t>Destress - getting away from work</a:t>
            </a:r>
            <a:endParaRPr/>
          </a:p>
          <a:p>
            <a:pPr indent="-107950" lvl="0" marL="171450" marR="0" rtl="0" algn="l">
              <a:lnSpc>
                <a:spcPct val="150000"/>
              </a:lnSpc>
              <a:spcBef>
                <a:spcPts val="0"/>
              </a:spcBef>
              <a:spcAft>
                <a:spcPts val="0"/>
              </a:spcAft>
              <a:buClr>
                <a:srgbClr val="2BC0BE"/>
              </a:buClr>
              <a:buSzPts val="1000"/>
              <a:buFont typeface="Arial"/>
              <a:buNone/>
            </a:pPr>
            <a:r>
              <a:t/>
            </a:r>
            <a:endParaRPr b="0" i="0" sz="1000" u="none" cap="none" strike="noStrike">
              <a:solidFill>
                <a:srgbClr val="7F7F7F"/>
              </a:solidFill>
              <a:latin typeface="Calibri"/>
              <a:ea typeface="Calibri"/>
              <a:cs typeface="Calibri"/>
              <a:sym typeface="Calibri"/>
            </a:endParaRPr>
          </a:p>
          <a:p>
            <a:pPr indent="-107950" lvl="0" marL="171450" marR="0" rtl="0" algn="l">
              <a:lnSpc>
                <a:spcPct val="150000"/>
              </a:lnSpc>
              <a:spcBef>
                <a:spcPts val="0"/>
              </a:spcBef>
              <a:spcAft>
                <a:spcPts val="0"/>
              </a:spcAft>
              <a:buClr>
                <a:srgbClr val="2BC0BE"/>
              </a:buClr>
              <a:buSzPts val="1000"/>
              <a:buFont typeface="Arial"/>
              <a:buNone/>
            </a:pPr>
            <a:r>
              <a:t/>
            </a:r>
            <a:endParaRPr b="0" i="0" sz="1000" u="none" cap="none" strike="noStrike">
              <a:solidFill>
                <a:srgbClr val="7F7F7F"/>
              </a:solidFill>
              <a:latin typeface="Calibri"/>
              <a:ea typeface="Calibri"/>
              <a:cs typeface="Calibri"/>
              <a:sym typeface="Calibri"/>
            </a:endParaRPr>
          </a:p>
          <a:p>
            <a:pPr indent="-107950" lvl="0" marL="171450" marR="0" rtl="0" algn="l">
              <a:lnSpc>
                <a:spcPct val="150000"/>
              </a:lnSpc>
              <a:spcBef>
                <a:spcPts val="0"/>
              </a:spcBef>
              <a:spcAft>
                <a:spcPts val="0"/>
              </a:spcAft>
              <a:buClr>
                <a:srgbClr val="2BC0BE"/>
              </a:buClr>
              <a:buSzPts val="1000"/>
              <a:buFont typeface="Arial"/>
              <a:buNone/>
            </a:pPr>
            <a:r>
              <a:t/>
            </a:r>
            <a:endParaRPr b="0" i="0" sz="1000" u="none" cap="none" strike="noStrike">
              <a:solidFill>
                <a:srgbClr val="7F7F7F"/>
              </a:solidFill>
              <a:latin typeface="Calibri"/>
              <a:ea typeface="Calibri"/>
              <a:cs typeface="Calibri"/>
              <a:sym typeface="Calibri"/>
            </a:endParaRPr>
          </a:p>
          <a:p>
            <a:pPr indent="-107950" lvl="0" marL="171450" marR="0" rtl="0" algn="l">
              <a:lnSpc>
                <a:spcPct val="150000"/>
              </a:lnSpc>
              <a:spcBef>
                <a:spcPts val="0"/>
              </a:spcBef>
              <a:spcAft>
                <a:spcPts val="0"/>
              </a:spcAft>
              <a:buClr>
                <a:srgbClr val="2BC0BE"/>
              </a:buClr>
              <a:buSzPts val="1000"/>
              <a:buFont typeface="Arial"/>
              <a:buNone/>
            </a:pPr>
            <a:r>
              <a:t/>
            </a:r>
            <a:endParaRPr b="0" i="0" sz="1000" u="none" cap="none" strike="noStrike">
              <a:solidFill>
                <a:srgbClr val="7F7F7F"/>
              </a:solidFill>
              <a:latin typeface="Calibri"/>
              <a:ea typeface="Calibri"/>
              <a:cs typeface="Calibri"/>
              <a:sym typeface="Calibri"/>
            </a:endParaRPr>
          </a:p>
        </p:txBody>
      </p:sp>
      <p:sp>
        <p:nvSpPr>
          <p:cNvPr id="89" name="Google Shape;89;g2106a4f7ac4_0_0"/>
          <p:cNvSpPr txBox="1"/>
          <p:nvPr/>
        </p:nvSpPr>
        <p:spPr>
          <a:xfrm>
            <a:off x="5975150" y="2455105"/>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Skills</a:t>
            </a:r>
            <a:endParaRPr b="0" i="0" sz="1700" u="none" cap="none" strike="noStrike">
              <a:solidFill>
                <a:srgbClr val="000000"/>
              </a:solidFill>
              <a:latin typeface="Arial"/>
              <a:ea typeface="Arial"/>
              <a:cs typeface="Arial"/>
              <a:sym typeface="Arial"/>
            </a:endParaRPr>
          </a:p>
        </p:txBody>
      </p:sp>
      <p:sp>
        <p:nvSpPr>
          <p:cNvPr id="90" name="Google Shape;90;g2106a4f7ac4_0_0"/>
          <p:cNvSpPr txBox="1"/>
          <p:nvPr/>
        </p:nvSpPr>
        <p:spPr>
          <a:xfrm>
            <a:off x="2726123" y="5047373"/>
            <a:ext cx="2759107" cy="2015896"/>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Improving health and fitness</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Taking good hiking sceneries </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Interacting and socializing with other hikers</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Destress from hectic work through hiking</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Customizing own user profile</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View other hiker’s user profile</a:t>
            </a:r>
            <a:endParaRPr/>
          </a:p>
          <a:p>
            <a:pPr indent="0" lvl="0" marL="4572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Calibri"/>
              <a:ea typeface="Calibri"/>
              <a:cs typeface="Calibri"/>
              <a:sym typeface="Calibri"/>
            </a:endParaRPr>
          </a:p>
        </p:txBody>
      </p:sp>
      <p:sp>
        <p:nvSpPr>
          <p:cNvPr id="91" name="Google Shape;91;g2106a4f7ac4_0_0"/>
          <p:cNvSpPr txBox="1"/>
          <p:nvPr/>
        </p:nvSpPr>
        <p:spPr>
          <a:xfrm>
            <a:off x="5973700" y="5023487"/>
            <a:ext cx="3167100" cy="22473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Unsure of what equipment to bring when hiking</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Lack of information of the condition of hiking trails</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Lack of community engagement from previous hiking applications</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Lack of information for the best time and whether condition for hiking</a:t>
            </a:r>
            <a:endParaRPr/>
          </a:p>
          <a:p>
            <a:pPr indent="0" lvl="0" marL="0" marR="0" rtl="0" algn="l">
              <a:lnSpc>
                <a:spcPct val="15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Calibri"/>
              <a:ea typeface="Calibri"/>
              <a:cs typeface="Calibri"/>
              <a:sym typeface="Calibri"/>
            </a:endParaRPr>
          </a:p>
        </p:txBody>
      </p:sp>
      <p:sp>
        <p:nvSpPr>
          <p:cNvPr id="92" name="Google Shape;92;g2106a4f7ac4_0_0"/>
          <p:cNvSpPr txBox="1"/>
          <p:nvPr/>
        </p:nvSpPr>
        <p:spPr>
          <a:xfrm>
            <a:off x="2903132" y="4767994"/>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Goals</a:t>
            </a:r>
            <a:endParaRPr b="0" i="0" sz="1700" u="none" cap="none" strike="noStrike">
              <a:solidFill>
                <a:srgbClr val="000000"/>
              </a:solidFill>
              <a:latin typeface="Arial"/>
              <a:ea typeface="Arial"/>
              <a:cs typeface="Arial"/>
              <a:sym typeface="Arial"/>
            </a:endParaRPr>
          </a:p>
        </p:txBody>
      </p:sp>
      <p:sp>
        <p:nvSpPr>
          <p:cNvPr id="93" name="Google Shape;93;g2106a4f7ac4_0_0"/>
          <p:cNvSpPr txBox="1"/>
          <p:nvPr/>
        </p:nvSpPr>
        <p:spPr>
          <a:xfrm>
            <a:off x="5973700" y="4767994"/>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Frustrations</a:t>
            </a:r>
            <a:endParaRPr b="0" i="0" sz="1700" u="none" cap="none" strike="noStrike">
              <a:solidFill>
                <a:srgbClr val="000000"/>
              </a:solidFill>
              <a:latin typeface="Arial"/>
              <a:ea typeface="Arial"/>
              <a:cs typeface="Arial"/>
              <a:sym typeface="Arial"/>
            </a:endParaRPr>
          </a:p>
        </p:txBody>
      </p:sp>
      <p:sp>
        <p:nvSpPr>
          <p:cNvPr id="94" name="Google Shape;94;g2106a4f7ac4_0_0"/>
          <p:cNvSpPr txBox="1"/>
          <p:nvPr/>
        </p:nvSpPr>
        <p:spPr>
          <a:xfrm>
            <a:off x="5882571" y="2794245"/>
            <a:ext cx="2576700" cy="22467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Photography</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Experience with hiking apps</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Proficiency in reading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topographic map</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Proficiency in reading online map</a:t>
            </a:r>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Social engagement</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p:txBody>
      </p:sp>
      <p:cxnSp>
        <p:nvCxnSpPr>
          <p:cNvPr id="95" name="Google Shape;95;g2106a4f7ac4_0_0"/>
          <p:cNvCxnSpPr/>
          <p:nvPr/>
        </p:nvCxnSpPr>
        <p:spPr>
          <a:xfrm flipH="1">
            <a:off x="2462800" y="2306950"/>
            <a:ext cx="6683100" cy="13500"/>
          </a:xfrm>
          <a:prstGeom prst="straightConnector1">
            <a:avLst/>
          </a:prstGeom>
          <a:noFill/>
          <a:ln cap="flat" cmpd="sng" w="15875">
            <a:solidFill>
              <a:srgbClr val="26A3A1">
                <a:alpha val="9019"/>
              </a:srgbClr>
            </a:solidFill>
            <a:prstDash val="solid"/>
            <a:round/>
            <a:headEnd len="sm" w="sm" type="none"/>
            <a:tailEnd len="sm" w="sm" type="none"/>
          </a:ln>
        </p:spPr>
      </p:cxnSp>
      <p:grpSp>
        <p:nvGrpSpPr>
          <p:cNvPr id="96" name="Google Shape;96;g2106a4f7ac4_0_0"/>
          <p:cNvGrpSpPr/>
          <p:nvPr/>
        </p:nvGrpSpPr>
        <p:grpSpPr>
          <a:xfrm>
            <a:off x="7805625" y="2793674"/>
            <a:ext cx="1100225" cy="192938"/>
            <a:chOff x="7209791" y="2730996"/>
            <a:chExt cx="1696059" cy="297425"/>
          </a:xfrm>
        </p:grpSpPr>
        <p:sp>
          <p:nvSpPr>
            <p:cNvPr id="97" name="Google Shape;97;g2106a4f7ac4_0_0"/>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8" name="Google Shape;98;g2106a4f7ac4_0_0"/>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g2106a4f7ac4_0_0"/>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0" name="Google Shape;100;g2106a4f7ac4_0_0"/>
            <p:cNvSpPr/>
            <p:nvPr/>
          </p:nvSpPr>
          <p:spPr>
            <a:xfrm>
              <a:off x="8271672"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1" name="Google Shape;101;g2106a4f7ac4_0_0"/>
            <p:cNvSpPr/>
            <p:nvPr/>
          </p:nvSpPr>
          <p:spPr>
            <a:xfrm>
              <a:off x="8615799"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02" name="Google Shape;102;g2106a4f7ac4_0_0"/>
          <p:cNvGrpSpPr/>
          <p:nvPr/>
        </p:nvGrpSpPr>
        <p:grpSpPr>
          <a:xfrm>
            <a:off x="7808176" y="3097832"/>
            <a:ext cx="1100225" cy="192938"/>
            <a:chOff x="7209791" y="2730996"/>
            <a:chExt cx="1696059" cy="297425"/>
          </a:xfrm>
        </p:grpSpPr>
        <p:sp>
          <p:nvSpPr>
            <p:cNvPr id="103" name="Google Shape;103;g2106a4f7ac4_0_0"/>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g2106a4f7ac4_0_0"/>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 name="Google Shape;105;g2106a4f7ac4_0_0"/>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6" name="Google Shape;106;g2106a4f7ac4_0_0"/>
            <p:cNvSpPr/>
            <p:nvPr/>
          </p:nvSpPr>
          <p:spPr>
            <a:xfrm>
              <a:off x="8271672"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7" name="Google Shape;107;g2106a4f7ac4_0_0"/>
            <p:cNvSpPr/>
            <p:nvPr/>
          </p:nvSpPr>
          <p:spPr>
            <a:xfrm>
              <a:off x="8615799"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08" name="Google Shape;108;g2106a4f7ac4_0_0"/>
          <p:cNvGrpSpPr/>
          <p:nvPr/>
        </p:nvGrpSpPr>
        <p:grpSpPr>
          <a:xfrm>
            <a:off x="7805513" y="3408119"/>
            <a:ext cx="1100225" cy="192938"/>
            <a:chOff x="7209791" y="2730996"/>
            <a:chExt cx="1696059" cy="297425"/>
          </a:xfrm>
        </p:grpSpPr>
        <p:sp>
          <p:nvSpPr>
            <p:cNvPr id="109" name="Google Shape;109;g2106a4f7ac4_0_0"/>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g2106a4f7ac4_0_0"/>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g2106a4f7ac4_0_0"/>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g2106a4f7ac4_0_0"/>
            <p:cNvSpPr/>
            <p:nvPr/>
          </p:nvSpPr>
          <p:spPr>
            <a:xfrm>
              <a:off x="8271672" y="2738370"/>
              <a:ext cx="290051" cy="290051"/>
            </a:xfrm>
            <a:prstGeom prst="ellipse">
              <a:avLst/>
            </a:prstGeom>
            <a:no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3" name="Google Shape;113;g2106a4f7ac4_0_0"/>
            <p:cNvSpPr/>
            <p:nvPr/>
          </p:nvSpPr>
          <p:spPr>
            <a:xfrm>
              <a:off x="8615799" y="2738370"/>
              <a:ext cx="290051" cy="290051"/>
            </a:xfrm>
            <a:prstGeom prst="ellipse">
              <a:avLst/>
            </a:prstGeom>
            <a:no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14" name="Google Shape;114;g2106a4f7ac4_0_0"/>
          <p:cNvGrpSpPr/>
          <p:nvPr/>
        </p:nvGrpSpPr>
        <p:grpSpPr>
          <a:xfrm>
            <a:off x="7815080" y="3864409"/>
            <a:ext cx="1100225" cy="192938"/>
            <a:chOff x="7209791" y="2730996"/>
            <a:chExt cx="1696059" cy="297425"/>
          </a:xfrm>
        </p:grpSpPr>
        <p:sp>
          <p:nvSpPr>
            <p:cNvPr id="115" name="Google Shape;115;g2106a4f7ac4_0_0"/>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6" name="Google Shape;116;g2106a4f7ac4_0_0"/>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7" name="Google Shape;117;g2106a4f7ac4_0_0"/>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g2106a4f7ac4_0_0"/>
            <p:cNvSpPr/>
            <p:nvPr/>
          </p:nvSpPr>
          <p:spPr>
            <a:xfrm>
              <a:off x="8271672"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9" name="Google Shape;119;g2106a4f7ac4_0_0"/>
            <p:cNvSpPr/>
            <p:nvPr/>
          </p:nvSpPr>
          <p:spPr>
            <a:xfrm>
              <a:off x="8615799"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20" name="Google Shape;120;g2106a4f7ac4_0_0"/>
          <p:cNvGrpSpPr/>
          <p:nvPr/>
        </p:nvGrpSpPr>
        <p:grpSpPr>
          <a:xfrm>
            <a:off x="7809734" y="4163112"/>
            <a:ext cx="1100225" cy="192938"/>
            <a:chOff x="7209791" y="2730996"/>
            <a:chExt cx="1696059" cy="297425"/>
          </a:xfrm>
        </p:grpSpPr>
        <p:sp>
          <p:nvSpPr>
            <p:cNvPr id="121" name="Google Shape;121;g2106a4f7ac4_0_0"/>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 name="Google Shape;122;g2106a4f7ac4_0_0"/>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g2106a4f7ac4_0_0"/>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g2106a4f7ac4_0_0"/>
            <p:cNvSpPr/>
            <p:nvPr/>
          </p:nvSpPr>
          <p:spPr>
            <a:xfrm>
              <a:off x="8271672"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g2106a4f7ac4_0_0"/>
            <p:cNvSpPr/>
            <p:nvPr/>
          </p:nvSpPr>
          <p:spPr>
            <a:xfrm>
              <a:off x="8615799"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26" name="Google Shape;126;g2106a4f7ac4_0_0"/>
          <p:cNvSpPr txBox="1"/>
          <p:nvPr/>
        </p:nvSpPr>
        <p:spPr>
          <a:xfrm>
            <a:off x="2710248" y="82289"/>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1200" u="none" cap="none" strike="noStrike">
                <a:solidFill>
                  <a:srgbClr val="1A8CB2"/>
                </a:solidFill>
                <a:latin typeface="Calibri"/>
                <a:ea typeface="Calibri"/>
                <a:cs typeface="Calibri"/>
                <a:sym typeface="Calibri"/>
              </a:rPr>
              <a:t>BIO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A person sitting on a bench&#10;&#10;Description automatically generated with low confidence" id="132" name="Google Shape;132;g228ac9a0612_0_19"/>
          <p:cNvPicPr preferRelativeResize="0"/>
          <p:nvPr/>
        </p:nvPicPr>
        <p:blipFill rotWithShape="1">
          <a:blip r:embed="rId3">
            <a:alphaModFix/>
          </a:blip>
          <a:srcRect b="773" l="13301" r="20311" t="0"/>
          <a:stretch/>
        </p:blipFill>
        <p:spPr>
          <a:xfrm>
            <a:off x="3200" y="-12847"/>
            <a:ext cx="2581000" cy="6858000"/>
          </a:xfrm>
          <a:prstGeom prst="rect">
            <a:avLst/>
          </a:prstGeom>
          <a:noFill/>
          <a:ln>
            <a:noFill/>
          </a:ln>
        </p:spPr>
      </p:pic>
      <p:sp>
        <p:nvSpPr>
          <p:cNvPr id="133" name="Google Shape;133;g228ac9a0612_0_19"/>
          <p:cNvSpPr txBox="1"/>
          <p:nvPr/>
        </p:nvSpPr>
        <p:spPr>
          <a:xfrm>
            <a:off x="2710248" y="82289"/>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1200" u="none" cap="none" strike="noStrike">
                <a:solidFill>
                  <a:srgbClr val="1A8CB2"/>
                </a:solidFill>
                <a:latin typeface="Calibri"/>
                <a:ea typeface="Calibri"/>
                <a:cs typeface="Calibri"/>
                <a:sym typeface="Calibri"/>
              </a:rPr>
              <a:t>BIO</a:t>
            </a:r>
            <a:endParaRPr b="0" i="0" sz="1800" u="none" cap="none" strike="noStrike">
              <a:solidFill>
                <a:srgbClr val="000000"/>
              </a:solidFill>
              <a:latin typeface="Arial"/>
              <a:ea typeface="Arial"/>
              <a:cs typeface="Arial"/>
              <a:sym typeface="Arial"/>
            </a:endParaRPr>
          </a:p>
        </p:txBody>
      </p:sp>
      <p:sp>
        <p:nvSpPr>
          <p:cNvPr id="134" name="Google Shape;134;g228ac9a0612_0_19"/>
          <p:cNvSpPr txBox="1"/>
          <p:nvPr/>
        </p:nvSpPr>
        <p:spPr>
          <a:xfrm>
            <a:off x="2679950" y="390150"/>
            <a:ext cx="6225900" cy="209284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dk1"/>
              </a:buClr>
              <a:buSzPts val="800"/>
              <a:buFont typeface="Arial"/>
              <a:buNone/>
            </a:pPr>
            <a:r>
              <a:rPr b="0" i="0" lang="en-US" sz="1000" u="none" cap="none" strike="noStrike">
                <a:solidFill>
                  <a:srgbClr val="7F7F7F"/>
                </a:solidFill>
                <a:latin typeface="Calibri"/>
                <a:ea typeface="Calibri"/>
                <a:cs typeface="Calibri"/>
                <a:sym typeface="Calibri"/>
              </a:rPr>
              <a:t>Wai Kit is a student who takes good care of his health and loves to take photos of hiking sceneries such as Sunset photos, Landscape photos and more. He is an outgoing person and is willing to make friends by interacting with other on his hiking journey.</a:t>
            </a:r>
            <a:endParaRPr b="0" i="0" sz="1000" u="none" cap="none" strike="noStrike">
              <a:solidFill>
                <a:srgbClr val="7F7F7F"/>
              </a:solidFill>
              <a:latin typeface="Calibri"/>
              <a:ea typeface="Calibri"/>
              <a:cs typeface="Calibri"/>
              <a:sym typeface="Calibri"/>
            </a:endParaRPr>
          </a:p>
          <a:p>
            <a:pPr indent="0" lvl="0" marL="0" marR="0" rtl="0" algn="l">
              <a:lnSpc>
                <a:spcPct val="130000"/>
              </a:lnSpc>
              <a:spcBef>
                <a:spcPts val="0"/>
              </a:spcBef>
              <a:spcAft>
                <a:spcPts val="0"/>
              </a:spcAft>
              <a:buClr>
                <a:schemeClr val="dk1"/>
              </a:buClr>
              <a:buSzPts val="800"/>
              <a:buFont typeface="Arial"/>
              <a:buNone/>
            </a:pPr>
            <a:r>
              <a:rPr b="0" i="0" lang="en-US" sz="1000" u="none" cap="none" strike="noStrike">
                <a:solidFill>
                  <a:srgbClr val="7F7F7F"/>
                </a:solidFill>
                <a:latin typeface="Calibri"/>
                <a:ea typeface="Calibri"/>
                <a:cs typeface="Calibri"/>
                <a:sym typeface="Calibri"/>
              </a:rPr>
              <a:t>Despite his busy schedule as a student who is majoring in HealthCare and Medicine, Wai Kit still make it a priority to plan hiking trips throughout the year. </a:t>
            </a:r>
            <a:endParaRPr b="0" i="0" sz="1000" u="none" cap="none" strike="noStrike">
              <a:solidFill>
                <a:srgbClr val="7F7F7F"/>
              </a:solidFill>
              <a:latin typeface="Calibri"/>
              <a:ea typeface="Calibri"/>
              <a:cs typeface="Calibri"/>
              <a:sym typeface="Calibri"/>
            </a:endParaRPr>
          </a:p>
          <a:p>
            <a:pPr indent="0" lvl="0" marL="0" marR="0" rtl="0" algn="l">
              <a:lnSpc>
                <a:spcPct val="130000"/>
              </a:lnSpc>
              <a:spcBef>
                <a:spcPts val="0"/>
              </a:spcBef>
              <a:spcAft>
                <a:spcPts val="0"/>
              </a:spcAft>
              <a:buClr>
                <a:schemeClr val="dk1"/>
              </a:buClr>
              <a:buSzPts val="800"/>
              <a:buFont typeface="Arial"/>
              <a:buNone/>
            </a:pPr>
            <a:r>
              <a:rPr b="0" i="0" lang="en-US" sz="1000" u="none" cap="none" strike="noStrike">
                <a:solidFill>
                  <a:srgbClr val="7F7F7F"/>
                </a:solidFill>
                <a:latin typeface="Calibri"/>
                <a:ea typeface="Calibri"/>
                <a:cs typeface="Calibri"/>
                <a:sym typeface="Calibri"/>
              </a:rPr>
              <a:t>Wait Kit also has a passion for photography where he utilizes his smartphone camera and his favorite DSLR camera to take photos and uploads them on social media.</a:t>
            </a:r>
            <a:endParaRPr b="0" i="0" sz="1000" u="none" cap="none" strike="noStrike">
              <a:solidFill>
                <a:srgbClr val="7F7F7F"/>
              </a:solidFill>
              <a:latin typeface="Calibri"/>
              <a:ea typeface="Calibri"/>
              <a:cs typeface="Calibri"/>
              <a:sym typeface="Calibri"/>
            </a:endParaRPr>
          </a:p>
          <a:p>
            <a:pPr indent="0" lvl="0" marL="0" marR="0" rtl="0" algn="l">
              <a:lnSpc>
                <a:spcPct val="130000"/>
              </a:lnSpc>
              <a:spcBef>
                <a:spcPts val="0"/>
              </a:spcBef>
              <a:spcAft>
                <a:spcPts val="0"/>
              </a:spcAft>
              <a:buClr>
                <a:schemeClr val="dk1"/>
              </a:buClr>
              <a:buSzPts val="800"/>
              <a:buFont typeface="Arial"/>
              <a:buNone/>
            </a:pPr>
            <a:r>
              <a:rPr b="0" i="0" lang="en-US" sz="1000" u="none" cap="none" strike="noStrike">
                <a:solidFill>
                  <a:srgbClr val="7F7F7F"/>
                </a:solidFill>
                <a:latin typeface="Calibri"/>
                <a:ea typeface="Calibri"/>
                <a:cs typeface="Calibri"/>
                <a:sym typeface="Calibri"/>
              </a:rPr>
              <a:t>Overall, Wai Kit is a casual hiker and photographer who focuses on his health, has a passion for photography and an outgoing person who likes to make new friends. </a:t>
            </a:r>
            <a:endParaRPr b="0" i="0" sz="1000" u="none" cap="none" strike="noStrike">
              <a:solidFill>
                <a:srgbClr val="7F7F7F"/>
              </a:solidFill>
              <a:latin typeface="Calibri"/>
              <a:ea typeface="Calibri"/>
              <a:cs typeface="Calibri"/>
              <a:sym typeface="Calibri"/>
            </a:endParaRPr>
          </a:p>
          <a:p>
            <a:pPr indent="0" lvl="0" marL="0" marR="0" rtl="0" algn="l">
              <a:lnSpc>
                <a:spcPct val="13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p:txBody>
      </p:sp>
      <p:sp>
        <p:nvSpPr>
          <p:cNvPr id="135" name="Google Shape;135;g228ac9a0612_0_19"/>
          <p:cNvSpPr txBox="1"/>
          <p:nvPr/>
        </p:nvSpPr>
        <p:spPr>
          <a:xfrm>
            <a:off x="2867348" y="2507853"/>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Motivations</a:t>
            </a:r>
            <a:endParaRPr b="0" i="0" sz="1700" u="none" cap="none" strike="noStrike">
              <a:solidFill>
                <a:srgbClr val="000000"/>
              </a:solidFill>
              <a:latin typeface="Arial"/>
              <a:ea typeface="Arial"/>
              <a:cs typeface="Arial"/>
              <a:sym typeface="Arial"/>
            </a:endParaRPr>
          </a:p>
        </p:txBody>
      </p:sp>
      <p:cxnSp>
        <p:nvCxnSpPr>
          <p:cNvPr id="136" name="Google Shape;136;g228ac9a0612_0_19"/>
          <p:cNvCxnSpPr/>
          <p:nvPr/>
        </p:nvCxnSpPr>
        <p:spPr>
          <a:xfrm flipH="1">
            <a:off x="2462800" y="2306950"/>
            <a:ext cx="6683100" cy="13500"/>
          </a:xfrm>
          <a:prstGeom prst="straightConnector1">
            <a:avLst/>
          </a:prstGeom>
          <a:noFill/>
          <a:ln cap="flat" cmpd="sng" w="15875">
            <a:solidFill>
              <a:srgbClr val="26A3A1">
                <a:alpha val="9019"/>
              </a:srgbClr>
            </a:solidFill>
            <a:prstDash val="solid"/>
            <a:round/>
            <a:headEnd len="sm" w="sm" type="none"/>
            <a:tailEnd len="sm" w="sm" type="none"/>
          </a:ln>
        </p:spPr>
      </p:cxnSp>
      <p:cxnSp>
        <p:nvCxnSpPr>
          <p:cNvPr id="137" name="Google Shape;137;g228ac9a0612_0_19"/>
          <p:cNvCxnSpPr/>
          <p:nvPr/>
        </p:nvCxnSpPr>
        <p:spPr>
          <a:xfrm rot="10800000">
            <a:off x="2443550" y="4618638"/>
            <a:ext cx="6698700" cy="14700"/>
          </a:xfrm>
          <a:prstGeom prst="straightConnector1">
            <a:avLst/>
          </a:prstGeom>
          <a:noFill/>
          <a:ln cap="flat" cmpd="sng" w="15875">
            <a:solidFill>
              <a:srgbClr val="26A3A1">
                <a:alpha val="9019"/>
              </a:srgbClr>
            </a:solidFill>
            <a:prstDash val="solid"/>
            <a:round/>
            <a:headEnd len="sm" w="sm" type="none"/>
            <a:tailEnd len="sm" w="sm" type="none"/>
          </a:ln>
        </p:spPr>
      </p:cxnSp>
      <p:sp>
        <p:nvSpPr>
          <p:cNvPr id="138" name="Google Shape;138;g228ac9a0612_0_19"/>
          <p:cNvSpPr txBox="1"/>
          <p:nvPr/>
        </p:nvSpPr>
        <p:spPr>
          <a:xfrm>
            <a:off x="-1076240" y="1049385"/>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g228ac9a0612_0_19"/>
          <p:cNvSpPr txBox="1"/>
          <p:nvPr/>
        </p:nvSpPr>
        <p:spPr>
          <a:xfrm>
            <a:off x="2710248" y="2790672"/>
            <a:ext cx="2806775" cy="1862008"/>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rgbClr val="7F7F7F"/>
                </a:solidFill>
                <a:latin typeface="Calibri"/>
                <a:ea typeface="Calibri"/>
                <a:cs typeface="Calibri"/>
                <a:sym typeface="Calibri"/>
              </a:rPr>
              <a:t>Photography - taking photos hiking scenery </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rgbClr val="7F7F7F"/>
                </a:solidFill>
                <a:latin typeface="Calibri"/>
                <a:ea typeface="Calibri"/>
                <a:cs typeface="Calibri"/>
                <a:sym typeface="Calibri"/>
              </a:rPr>
              <a:t>Social engagement - socializing and interacting with others</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rgbClr val="7F7F7F"/>
                </a:solidFill>
                <a:latin typeface="Calibri"/>
                <a:ea typeface="Calibri"/>
                <a:cs typeface="Calibri"/>
                <a:sym typeface="Calibri"/>
              </a:rPr>
              <a:t>Nature and Adventure - exploring the outdoors </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rgbClr val="7F7F7F"/>
                </a:solidFill>
                <a:latin typeface="Calibri"/>
                <a:ea typeface="Calibri"/>
                <a:cs typeface="Calibri"/>
                <a:sym typeface="Calibri"/>
              </a:rPr>
              <a:t>Fitness and health - improving overall health</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p:txBody>
      </p:sp>
      <p:sp>
        <p:nvSpPr>
          <p:cNvPr id="140" name="Google Shape;140;g228ac9a0612_0_19"/>
          <p:cNvSpPr txBox="1"/>
          <p:nvPr/>
        </p:nvSpPr>
        <p:spPr>
          <a:xfrm>
            <a:off x="5975150" y="2455105"/>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Skills</a:t>
            </a:r>
            <a:endParaRPr b="0" i="0" sz="1700" u="none" cap="none" strike="noStrike">
              <a:solidFill>
                <a:srgbClr val="000000"/>
              </a:solidFill>
              <a:latin typeface="Arial"/>
              <a:ea typeface="Arial"/>
              <a:cs typeface="Arial"/>
              <a:sym typeface="Arial"/>
            </a:endParaRPr>
          </a:p>
        </p:txBody>
      </p:sp>
      <p:sp>
        <p:nvSpPr>
          <p:cNvPr id="141" name="Google Shape;141;g228ac9a0612_0_19"/>
          <p:cNvSpPr/>
          <p:nvPr/>
        </p:nvSpPr>
        <p:spPr>
          <a:xfrm>
            <a:off x="0" y="3206775"/>
            <a:ext cx="2584200" cy="3658800"/>
          </a:xfrm>
          <a:prstGeom prst="rect">
            <a:avLst/>
          </a:prstGeom>
          <a:gradFill>
            <a:gsLst>
              <a:gs pos="0">
                <a:srgbClr val="000000">
                  <a:alpha val="60392"/>
                </a:srgbClr>
              </a:gs>
              <a:gs pos="100000">
                <a:srgbClr val="FFFFFF">
                  <a:alpha val="0"/>
                </a:srgbClr>
              </a:gs>
            </a:gsLst>
            <a:lin ang="16200038" scaled="0"/>
          </a:gradFill>
          <a:ln>
            <a:noFill/>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g228ac9a0612_0_19"/>
          <p:cNvSpPr txBox="1"/>
          <p:nvPr/>
        </p:nvSpPr>
        <p:spPr>
          <a:xfrm>
            <a:off x="-218697" y="4711788"/>
            <a:ext cx="2795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Lee Wai Kit</a:t>
            </a:r>
            <a:endParaRPr b="0" i="0" sz="1400" u="none" cap="none" strike="noStrike">
              <a:solidFill>
                <a:srgbClr val="000000"/>
              </a:solidFill>
              <a:latin typeface="Arial"/>
              <a:ea typeface="Arial"/>
              <a:cs typeface="Arial"/>
              <a:sym typeface="Arial"/>
            </a:endParaRPr>
          </a:p>
        </p:txBody>
      </p:sp>
      <p:sp>
        <p:nvSpPr>
          <p:cNvPr id="143" name="Google Shape;143;g228ac9a0612_0_19"/>
          <p:cNvSpPr txBox="1"/>
          <p:nvPr/>
        </p:nvSpPr>
        <p:spPr>
          <a:xfrm>
            <a:off x="387716" y="4983502"/>
            <a:ext cx="15384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23, Selangor, Malaysia</a:t>
            </a:r>
            <a:endParaRPr b="0" i="0" sz="1400" u="none" cap="none" strike="noStrike">
              <a:solidFill>
                <a:srgbClr val="000000"/>
              </a:solidFill>
              <a:latin typeface="Arial"/>
              <a:ea typeface="Arial"/>
              <a:cs typeface="Arial"/>
              <a:sym typeface="Arial"/>
            </a:endParaRPr>
          </a:p>
        </p:txBody>
      </p:sp>
      <p:sp>
        <p:nvSpPr>
          <p:cNvPr id="144" name="Google Shape;144;g228ac9a0612_0_19"/>
          <p:cNvSpPr txBox="1"/>
          <p:nvPr/>
        </p:nvSpPr>
        <p:spPr>
          <a:xfrm>
            <a:off x="411909" y="5337876"/>
            <a:ext cx="1538400"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Calibri"/>
                <a:ea typeface="Calibri"/>
                <a:cs typeface="Calibri"/>
                <a:sym typeface="Calibri"/>
              </a:rPr>
              <a:t>STUDENT</a:t>
            </a:r>
            <a:endParaRPr b="0" i="0" sz="1400" u="none" cap="none" strike="noStrike">
              <a:solidFill>
                <a:srgbClr val="000000"/>
              </a:solidFill>
              <a:latin typeface="Arial"/>
              <a:ea typeface="Arial"/>
              <a:cs typeface="Arial"/>
              <a:sym typeface="Arial"/>
            </a:endParaRPr>
          </a:p>
        </p:txBody>
      </p:sp>
      <p:cxnSp>
        <p:nvCxnSpPr>
          <p:cNvPr id="145" name="Google Shape;145;g228ac9a0612_0_19"/>
          <p:cNvCxnSpPr/>
          <p:nvPr/>
        </p:nvCxnSpPr>
        <p:spPr>
          <a:xfrm>
            <a:off x="809918" y="5337869"/>
            <a:ext cx="745200" cy="0"/>
          </a:xfrm>
          <a:prstGeom prst="straightConnector1">
            <a:avLst/>
          </a:prstGeom>
          <a:noFill/>
          <a:ln cap="flat" cmpd="sng" w="9525">
            <a:solidFill>
              <a:schemeClr val="lt1"/>
            </a:solidFill>
            <a:prstDash val="solid"/>
            <a:round/>
            <a:headEnd len="sm" w="sm" type="none"/>
            <a:tailEnd len="sm" w="sm" type="none"/>
          </a:ln>
        </p:spPr>
      </p:cxnSp>
      <p:sp>
        <p:nvSpPr>
          <p:cNvPr id="146" name="Google Shape;146;g228ac9a0612_0_19"/>
          <p:cNvSpPr txBox="1"/>
          <p:nvPr/>
        </p:nvSpPr>
        <p:spPr>
          <a:xfrm>
            <a:off x="134738" y="5676950"/>
            <a:ext cx="2095500" cy="9910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NATIONALITY: MALAYSIAN</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MARITAL STATUS: SINGLE</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EMPLOYMENT: STUDENT</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FIELD OF EMPLOYMENT: STUDENT</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t/>
            </a:r>
            <a:endParaRPr b="0" baseline="30000" i="0" sz="1300" u="none" cap="none" strike="noStrike">
              <a:solidFill>
                <a:schemeClr val="lt1"/>
              </a:solidFill>
              <a:latin typeface="Calibri"/>
              <a:ea typeface="Calibri"/>
              <a:cs typeface="Calibri"/>
              <a:sym typeface="Calibri"/>
            </a:endParaRPr>
          </a:p>
        </p:txBody>
      </p:sp>
      <p:sp>
        <p:nvSpPr>
          <p:cNvPr id="147" name="Google Shape;147;g228ac9a0612_0_19"/>
          <p:cNvSpPr txBox="1"/>
          <p:nvPr/>
        </p:nvSpPr>
        <p:spPr>
          <a:xfrm>
            <a:off x="2726123" y="5047373"/>
            <a:ext cx="2759107" cy="2246729"/>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2BC0BE"/>
              </a:buClr>
              <a:buSzPts val="1000"/>
              <a:buFont typeface="Arial"/>
              <a:buChar char="•"/>
            </a:pPr>
            <a:r>
              <a:rPr b="0" i="0" lang="en-US" sz="1000" u="none" cap="none" strike="noStrike">
                <a:solidFill>
                  <a:srgbClr val="7F7F7F"/>
                </a:solidFill>
                <a:latin typeface="Calibri"/>
                <a:ea typeface="Calibri"/>
                <a:cs typeface="Calibri"/>
                <a:sym typeface="Calibri"/>
              </a:rPr>
              <a:t>Finding new friends by connecting with other hikers, and plan hiking trips together</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Taking good photos of hiking sceneries through the hiking journey</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Improving fitness and health</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Share hiking photos and experiences with others</a:t>
            </a:r>
            <a:endParaRPr/>
          </a:p>
          <a:p>
            <a:pPr indent="0" lvl="0" marL="4572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Calibri"/>
              <a:ea typeface="Calibri"/>
              <a:cs typeface="Calibri"/>
              <a:sym typeface="Calibri"/>
            </a:endParaRPr>
          </a:p>
        </p:txBody>
      </p:sp>
      <p:sp>
        <p:nvSpPr>
          <p:cNvPr id="148" name="Google Shape;148;g228ac9a0612_0_19"/>
          <p:cNvSpPr txBox="1"/>
          <p:nvPr/>
        </p:nvSpPr>
        <p:spPr>
          <a:xfrm>
            <a:off x="5973700" y="5023487"/>
            <a:ext cx="3167100" cy="1785064"/>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Lack of community engagement from previous hiking applications</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Previous hiking apps are too complex to use</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Outdated information of the hiking trails</a:t>
            </a:r>
            <a:endParaRPr b="0" i="0" sz="1000" u="none" cap="none" strike="noStrike">
              <a:solidFill>
                <a:srgbClr val="7F7F7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Calibri"/>
              <a:ea typeface="Calibri"/>
              <a:cs typeface="Calibri"/>
              <a:sym typeface="Calibri"/>
            </a:endParaRPr>
          </a:p>
        </p:txBody>
      </p:sp>
      <p:sp>
        <p:nvSpPr>
          <p:cNvPr id="149" name="Google Shape;149;g228ac9a0612_0_19"/>
          <p:cNvSpPr txBox="1"/>
          <p:nvPr/>
        </p:nvSpPr>
        <p:spPr>
          <a:xfrm>
            <a:off x="2903132" y="4767994"/>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Goals</a:t>
            </a:r>
            <a:endParaRPr b="0" i="0" sz="1700" u="none" cap="none" strike="noStrike">
              <a:solidFill>
                <a:srgbClr val="000000"/>
              </a:solidFill>
              <a:latin typeface="Arial"/>
              <a:ea typeface="Arial"/>
              <a:cs typeface="Arial"/>
              <a:sym typeface="Arial"/>
            </a:endParaRPr>
          </a:p>
        </p:txBody>
      </p:sp>
      <p:sp>
        <p:nvSpPr>
          <p:cNvPr id="150" name="Google Shape;150;g228ac9a0612_0_19"/>
          <p:cNvSpPr txBox="1"/>
          <p:nvPr/>
        </p:nvSpPr>
        <p:spPr>
          <a:xfrm>
            <a:off x="5973700" y="4767994"/>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Frustrations</a:t>
            </a:r>
            <a:endParaRPr b="0" i="0" sz="1700" u="none" cap="none" strike="noStrike">
              <a:solidFill>
                <a:srgbClr val="000000"/>
              </a:solidFill>
              <a:latin typeface="Arial"/>
              <a:ea typeface="Arial"/>
              <a:cs typeface="Arial"/>
              <a:sym typeface="Arial"/>
            </a:endParaRPr>
          </a:p>
        </p:txBody>
      </p:sp>
      <p:sp>
        <p:nvSpPr>
          <p:cNvPr id="151" name="Google Shape;151;g228ac9a0612_0_19"/>
          <p:cNvSpPr txBox="1"/>
          <p:nvPr/>
        </p:nvSpPr>
        <p:spPr>
          <a:xfrm>
            <a:off x="5882683" y="2784753"/>
            <a:ext cx="2576700" cy="22467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Photography</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Experience with hiking apps</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Proficiency in reading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topographic map</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Proficiency in reading online map</a:t>
            </a:r>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Social engagement</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p:txBody>
      </p:sp>
      <p:grpSp>
        <p:nvGrpSpPr>
          <p:cNvPr id="152" name="Google Shape;152;g228ac9a0612_0_19"/>
          <p:cNvGrpSpPr/>
          <p:nvPr/>
        </p:nvGrpSpPr>
        <p:grpSpPr>
          <a:xfrm>
            <a:off x="7805625" y="2841569"/>
            <a:ext cx="1100225" cy="192938"/>
            <a:chOff x="7209791" y="2730996"/>
            <a:chExt cx="1696059" cy="297425"/>
          </a:xfrm>
        </p:grpSpPr>
        <p:sp>
          <p:nvSpPr>
            <p:cNvPr id="153" name="Google Shape;153;g228ac9a0612_0_19"/>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4" name="Google Shape;154;g228ac9a0612_0_19"/>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g228ac9a0612_0_19"/>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g228ac9a0612_0_19"/>
            <p:cNvSpPr/>
            <p:nvPr/>
          </p:nvSpPr>
          <p:spPr>
            <a:xfrm>
              <a:off x="8271672" y="2738370"/>
              <a:ext cx="290051" cy="290051"/>
            </a:xfrm>
            <a:prstGeom prst="ellipse">
              <a:avLst/>
            </a:prstGeom>
            <a:no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Google Shape;157;g228ac9a0612_0_19"/>
            <p:cNvSpPr/>
            <p:nvPr/>
          </p:nvSpPr>
          <p:spPr>
            <a:xfrm>
              <a:off x="8615799" y="2738370"/>
              <a:ext cx="290051" cy="290051"/>
            </a:xfrm>
            <a:prstGeom prst="ellipse">
              <a:avLst/>
            </a:prstGeom>
            <a:no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58" name="Google Shape;158;g228ac9a0612_0_19"/>
          <p:cNvGrpSpPr/>
          <p:nvPr/>
        </p:nvGrpSpPr>
        <p:grpSpPr>
          <a:xfrm>
            <a:off x="7808176" y="3145727"/>
            <a:ext cx="1100225" cy="192938"/>
            <a:chOff x="7209791" y="2730996"/>
            <a:chExt cx="1696059" cy="297425"/>
          </a:xfrm>
        </p:grpSpPr>
        <p:sp>
          <p:nvSpPr>
            <p:cNvPr id="159" name="Google Shape;159;g228ac9a0612_0_19"/>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g228ac9a0612_0_19"/>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1" name="Google Shape;161;g228ac9a0612_0_19"/>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g228ac9a0612_0_19"/>
            <p:cNvSpPr/>
            <p:nvPr/>
          </p:nvSpPr>
          <p:spPr>
            <a:xfrm>
              <a:off x="8271672"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3" name="Google Shape;163;g228ac9a0612_0_19"/>
            <p:cNvSpPr/>
            <p:nvPr/>
          </p:nvSpPr>
          <p:spPr>
            <a:xfrm>
              <a:off x="8615799"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64" name="Google Shape;164;g228ac9a0612_0_19"/>
          <p:cNvGrpSpPr/>
          <p:nvPr/>
        </p:nvGrpSpPr>
        <p:grpSpPr>
          <a:xfrm>
            <a:off x="7805513" y="3456014"/>
            <a:ext cx="1100225" cy="192938"/>
            <a:chOff x="7209791" y="2730996"/>
            <a:chExt cx="1696059" cy="297425"/>
          </a:xfrm>
        </p:grpSpPr>
        <p:sp>
          <p:nvSpPr>
            <p:cNvPr id="165" name="Google Shape;165;g228ac9a0612_0_19"/>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g228ac9a0612_0_19"/>
            <p:cNvSpPr/>
            <p:nvPr/>
          </p:nvSpPr>
          <p:spPr>
            <a:xfrm>
              <a:off x="7568668" y="2738370"/>
              <a:ext cx="290051" cy="290051"/>
            </a:xfrm>
            <a:prstGeom prst="ellipse">
              <a:avLst/>
            </a:prstGeom>
            <a:no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g228ac9a0612_0_19"/>
            <p:cNvSpPr/>
            <p:nvPr/>
          </p:nvSpPr>
          <p:spPr>
            <a:xfrm>
              <a:off x="7927545" y="2738370"/>
              <a:ext cx="290051" cy="290051"/>
            </a:xfrm>
            <a:prstGeom prst="ellipse">
              <a:avLst/>
            </a:prstGeom>
            <a:no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g228ac9a0612_0_19"/>
            <p:cNvSpPr/>
            <p:nvPr/>
          </p:nvSpPr>
          <p:spPr>
            <a:xfrm>
              <a:off x="8271672" y="2738370"/>
              <a:ext cx="290051" cy="290051"/>
            </a:xfrm>
            <a:prstGeom prst="ellipse">
              <a:avLst/>
            </a:prstGeom>
            <a:no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9" name="Google Shape;169;g228ac9a0612_0_19"/>
            <p:cNvSpPr/>
            <p:nvPr/>
          </p:nvSpPr>
          <p:spPr>
            <a:xfrm>
              <a:off x="8615799" y="2738370"/>
              <a:ext cx="290051" cy="290051"/>
            </a:xfrm>
            <a:prstGeom prst="ellipse">
              <a:avLst/>
            </a:prstGeom>
            <a:no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70" name="Google Shape;170;g228ac9a0612_0_19"/>
          <p:cNvGrpSpPr/>
          <p:nvPr/>
        </p:nvGrpSpPr>
        <p:grpSpPr>
          <a:xfrm>
            <a:off x="7800973" y="3856080"/>
            <a:ext cx="1100225" cy="192938"/>
            <a:chOff x="7209791" y="2730996"/>
            <a:chExt cx="1696059" cy="297425"/>
          </a:xfrm>
        </p:grpSpPr>
        <p:sp>
          <p:nvSpPr>
            <p:cNvPr id="171" name="Google Shape;171;g228ac9a0612_0_19"/>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g228ac9a0612_0_19"/>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g228ac9a0612_0_19"/>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4" name="Google Shape;174;g228ac9a0612_0_19"/>
            <p:cNvSpPr/>
            <p:nvPr/>
          </p:nvSpPr>
          <p:spPr>
            <a:xfrm>
              <a:off x="8271672"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5" name="Google Shape;175;g228ac9a0612_0_19"/>
            <p:cNvSpPr/>
            <p:nvPr/>
          </p:nvSpPr>
          <p:spPr>
            <a:xfrm>
              <a:off x="8615799" y="2738370"/>
              <a:ext cx="290051" cy="290051"/>
            </a:xfrm>
            <a:prstGeom prst="ellipse">
              <a:avLst/>
            </a:prstGeom>
            <a:no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76" name="Google Shape;176;g228ac9a0612_0_19"/>
          <p:cNvGrpSpPr/>
          <p:nvPr/>
        </p:nvGrpSpPr>
        <p:grpSpPr>
          <a:xfrm>
            <a:off x="7808176" y="4160238"/>
            <a:ext cx="1100225" cy="192938"/>
            <a:chOff x="7209791" y="2730996"/>
            <a:chExt cx="1696059" cy="297425"/>
          </a:xfrm>
        </p:grpSpPr>
        <p:sp>
          <p:nvSpPr>
            <p:cNvPr id="177" name="Google Shape;177;g228ac9a0612_0_19"/>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8" name="Google Shape;178;g228ac9a0612_0_19"/>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9" name="Google Shape;179;g228ac9a0612_0_19"/>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g228ac9a0612_0_19"/>
            <p:cNvSpPr/>
            <p:nvPr/>
          </p:nvSpPr>
          <p:spPr>
            <a:xfrm>
              <a:off x="8271672"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g228ac9a0612_0_19"/>
            <p:cNvSpPr/>
            <p:nvPr/>
          </p:nvSpPr>
          <p:spPr>
            <a:xfrm>
              <a:off x="8615799"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2017-06-29T07:13:46Z</dcterms:created>
  <dc:creator>Elena</dc:creator>
</cp:coreProperties>
</file>