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44" r:id="rId2"/>
    <p:sldId id="298" r:id="rId3"/>
    <p:sldId id="322" r:id="rId4"/>
    <p:sldId id="294" r:id="rId5"/>
    <p:sldId id="257" r:id="rId6"/>
    <p:sldId id="277" r:id="rId7"/>
    <p:sldId id="281" r:id="rId8"/>
    <p:sldId id="280" r:id="rId9"/>
    <p:sldId id="292" r:id="rId10"/>
    <p:sldId id="282" r:id="rId11"/>
    <p:sldId id="349" r:id="rId12"/>
    <p:sldId id="283" r:id="rId13"/>
    <p:sldId id="293" r:id="rId14"/>
    <p:sldId id="309" r:id="rId15"/>
    <p:sldId id="284" r:id="rId16"/>
    <p:sldId id="310" r:id="rId17"/>
    <p:sldId id="311" r:id="rId18"/>
    <p:sldId id="313" r:id="rId19"/>
    <p:sldId id="329" r:id="rId20"/>
    <p:sldId id="285" r:id="rId21"/>
    <p:sldId id="304" r:id="rId22"/>
    <p:sldId id="286" r:id="rId23"/>
    <p:sldId id="328" r:id="rId24"/>
    <p:sldId id="287" r:id="rId25"/>
    <p:sldId id="323" r:id="rId26"/>
    <p:sldId id="324" r:id="rId27"/>
    <p:sldId id="325" r:id="rId28"/>
    <p:sldId id="326" r:id="rId29"/>
    <p:sldId id="327" r:id="rId30"/>
    <p:sldId id="314" r:id="rId31"/>
    <p:sldId id="315" r:id="rId32"/>
    <p:sldId id="316" r:id="rId33"/>
    <p:sldId id="317" r:id="rId34"/>
    <p:sldId id="318" r:id="rId35"/>
    <p:sldId id="342" r:id="rId36"/>
    <p:sldId id="320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1854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1210387-A5E0-4D7C-8F10-97F36044F8CC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C47570-88C2-4AA6-86C8-6291E234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57DBC-8C82-40F7-BE21-906DA7E27E7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AC7735-50E8-4063-999E-B3138C53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B0EA3-0ACA-4E72-959A-1E4E5C6BA82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43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B0EA3-0ACA-4E72-959A-1E4E5C6BA82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94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57F647-AF9B-4AA3-B900-EACABDCAB3D9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233" y="4459368"/>
            <a:ext cx="5606698" cy="4184993"/>
          </a:xfrm>
          <a:noFill/>
        </p:spPr>
        <p:txBody>
          <a:bodyPr lIns="92805" tIns="46402" rIns="92805" bIns="46402"/>
          <a:lstStyle/>
          <a:p>
            <a:pPr eaLnBrk="1" hangingPunct="1"/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33508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8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3380-D05D-4DE2-B1A9-525CA125D60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4636-90E3-4FA6-8061-17981A095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4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3048000"/>
            <a:ext cx="469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Fundamentals of data mining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4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E:\CS 483_580\2014\pictures from lecture 2\R&amp;G Eout vs 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0342"/>
            <a:ext cx="22383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33400"/>
            <a:ext cx="8455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a specific hypothesis </a:t>
            </a:r>
            <a:r>
              <a:rPr lang="en-US" sz="3200" i="1" dirty="0" smtClean="0"/>
              <a:t>h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out</a:t>
            </a:r>
            <a:r>
              <a:rPr lang="en-US" sz="3200" i="1" dirty="0" smtClean="0"/>
              <a:t>(h)</a:t>
            </a:r>
            <a:r>
              <a:rPr lang="en-US" sz="3200" dirty="0" smtClean="0"/>
              <a:t> is analogous to </a:t>
            </a:r>
          </a:p>
          <a:p>
            <a:r>
              <a:rPr lang="en-US" sz="3200" dirty="0" smtClean="0"/>
              <a:t>the probability of red marbles. </a:t>
            </a:r>
            <a:r>
              <a:rPr lang="en-US" sz="3200" i="1" dirty="0" smtClean="0"/>
              <a:t>E</a:t>
            </a:r>
            <a:r>
              <a:rPr lang="en-US" sz="3200" i="1" baseline="-25000" dirty="0" smtClean="0"/>
              <a:t>in</a:t>
            </a:r>
            <a:r>
              <a:rPr lang="en-US" sz="3200" i="1" dirty="0" smtClean="0"/>
              <a:t>(h</a:t>
            </a:r>
            <a:r>
              <a:rPr lang="en-US" sz="3200" i="1" dirty="0"/>
              <a:t>)</a:t>
            </a:r>
            <a:r>
              <a:rPr lang="en-US" sz="3200" i="1" dirty="0" smtClean="0"/>
              <a:t> </a:t>
            </a:r>
            <a:r>
              <a:rPr lang="en-US" sz="3200" i="1" dirty="0"/>
              <a:t>=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test</a:t>
            </a:r>
            <a:r>
              <a:rPr lang="en-US" sz="3200" i="1" dirty="0" smtClean="0"/>
              <a:t>(h</a:t>
            </a:r>
            <a:r>
              <a:rPr lang="en-US" sz="3200" i="1" dirty="0"/>
              <a:t>) </a:t>
            </a:r>
            <a:r>
              <a:rPr lang="en-US" sz="3200" dirty="0" smtClean="0"/>
              <a:t>is </a:t>
            </a:r>
          </a:p>
          <a:p>
            <a:r>
              <a:rPr lang="en-US" sz="3200" dirty="0" smtClean="0"/>
              <a:t>analogous to a sample mean.</a:t>
            </a:r>
            <a:endParaRPr lang="en-US" sz="3200" dirty="0"/>
          </a:p>
        </p:txBody>
      </p:sp>
      <p:pic>
        <p:nvPicPr>
          <p:cNvPr id="10244" name="Picture 4" descr="E:\CS 483_580\2014\pictures from lecture 2\R&amp;G relation to 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2274"/>
            <a:ext cx="2438400" cy="404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E:\CS 483_580\2014\pictures from lecture 2\R&amp;G Eout vs 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0342"/>
            <a:ext cx="22383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52400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analogy, the sample is </a:t>
            </a:r>
            <a:r>
              <a:rPr lang="en-US" sz="2800" b="1" dirty="0" smtClean="0"/>
              <a:t>not</a:t>
            </a:r>
            <a:r>
              <a:rPr lang="en-US" sz="2800" dirty="0" smtClean="0"/>
              <a:t> the training set.</a:t>
            </a:r>
          </a:p>
          <a:p>
            <a:r>
              <a:rPr lang="en-US" sz="2800" dirty="0" smtClean="0"/>
              <a:t>The sample is data </a:t>
            </a:r>
            <a:r>
              <a:rPr lang="en-US" sz="2800" b="1" dirty="0" smtClean="0"/>
              <a:t>not</a:t>
            </a:r>
            <a:r>
              <a:rPr lang="en-US" sz="2800" dirty="0" smtClean="0"/>
              <a:t> used in selecting the optimum hypothesis but designed to give an approximation to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out</a:t>
            </a:r>
            <a:r>
              <a:rPr lang="en-US" sz="2800" i="1" dirty="0" smtClean="0"/>
              <a:t>(h</a:t>
            </a:r>
            <a:r>
              <a:rPr lang="en-US" sz="2800" i="1" baseline="-25000" dirty="0" smtClean="0"/>
              <a:t>opt</a:t>
            </a:r>
            <a:r>
              <a:rPr lang="en-US" sz="2800" i="1" dirty="0" smtClean="0"/>
              <a:t>)</a:t>
            </a:r>
            <a:endParaRPr lang="en-US" sz="2800" dirty="0" smtClean="0"/>
          </a:p>
        </p:txBody>
      </p:sp>
      <p:pic>
        <p:nvPicPr>
          <p:cNvPr id="10244" name="Picture 4" descr="E:\CS 483_580\2014\pictures from lecture 2\R&amp;G relation to 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2274"/>
            <a:ext cx="2438400" cy="404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CS 483_580\2014\pictures from lecture 2\Hoeffding inequaltiy Ein &amp; E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3" y="2362200"/>
            <a:ext cx="8048847" cy="72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33400"/>
            <a:ext cx="84722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a specific hypothesis </a:t>
            </a:r>
            <a:r>
              <a:rPr lang="en-US" sz="3200" i="1" dirty="0" smtClean="0"/>
              <a:t>h</a:t>
            </a:r>
            <a:r>
              <a:rPr lang="en-US" sz="3200" dirty="0" smtClean="0"/>
              <a:t>, </a:t>
            </a:r>
            <a:r>
              <a:rPr lang="en-US" sz="3200" dirty="0" err="1" smtClean="0"/>
              <a:t>Hoeffding’s</a:t>
            </a:r>
            <a:r>
              <a:rPr lang="en-US" sz="3200" dirty="0" smtClean="0"/>
              <a:t> inequality 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oes </a:t>
            </a:r>
            <a:r>
              <a:rPr lang="en-US" sz="3200" b="1" dirty="0" smtClean="0"/>
              <a:t>not</a:t>
            </a:r>
            <a:r>
              <a:rPr lang="en-US" sz="3200" dirty="0" smtClean="0"/>
              <a:t> applies if the sample on which </a:t>
            </a:r>
            <a:r>
              <a:rPr lang="en-US" sz="3200" i="1" dirty="0"/>
              <a:t>E</a:t>
            </a:r>
            <a:r>
              <a:rPr lang="en-US" sz="3200" i="1" baseline="-25000" dirty="0"/>
              <a:t>in</a:t>
            </a:r>
            <a:r>
              <a:rPr lang="en-US" sz="3200" i="1" dirty="0"/>
              <a:t>(h) </a:t>
            </a:r>
            <a:r>
              <a:rPr lang="en-US" sz="3200" dirty="0"/>
              <a:t>is </a:t>
            </a:r>
            <a:endParaRPr lang="en-US" sz="3200" dirty="0" smtClean="0"/>
          </a:p>
          <a:p>
            <a:r>
              <a:rPr lang="en-US" sz="3200" dirty="0" smtClean="0"/>
              <a:t>evaluated was used in the selection of </a:t>
            </a:r>
            <a:r>
              <a:rPr lang="en-US" sz="3200" i="1" dirty="0" smtClean="0"/>
              <a:t>h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33153" y="3276600"/>
            <a:ext cx="841390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Usually, </a:t>
            </a:r>
            <a:r>
              <a:rPr lang="en-US" sz="3200" i="1" dirty="0" smtClean="0"/>
              <a:t>h</a:t>
            </a:r>
            <a:r>
              <a:rPr lang="en-US" sz="3200" dirty="0" smtClean="0"/>
              <a:t> is optimum member of an hypothesis </a:t>
            </a:r>
          </a:p>
          <a:p>
            <a:r>
              <a:rPr lang="en-US" sz="3200" dirty="0" smtClean="0"/>
              <a:t>set chosen by application of training data and </a:t>
            </a:r>
          </a:p>
          <a:p>
            <a:r>
              <a:rPr lang="en-US" sz="3200" i="1" dirty="0" smtClean="0"/>
              <a:t>E</a:t>
            </a:r>
            <a:r>
              <a:rPr lang="en-US" sz="3200" i="1" baseline="-25000" dirty="0" smtClean="0"/>
              <a:t>in</a:t>
            </a:r>
            <a:r>
              <a:rPr lang="en-US" sz="3200" i="1" dirty="0" smtClean="0"/>
              <a:t>(h</a:t>
            </a:r>
            <a:r>
              <a:rPr lang="en-US" sz="3200" i="1" dirty="0"/>
              <a:t>) </a:t>
            </a:r>
            <a:r>
              <a:rPr lang="en-US" sz="3200" dirty="0"/>
              <a:t>is evaluated </a:t>
            </a:r>
            <a:r>
              <a:rPr lang="en-US" sz="3200" dirty="0" smtClean="0"/>
              <a:t>on </a:t>
            </a:r>
            <a:r>
              <a:rPr lang="en-US" sz="3200" dirty="0"/>
              <a:t>a test </a:t>
            </a:r>
            <a:r>
              <a:rPr lang="en-US" sz="3200" dirty="0" smtClean="0"/>
              <a:t>set.</a:t>
            </a:r>
          </a:p>
          <a:p>
            <a:endParaRPr lang="en-US" sz="2400" dirty="0"/>
          </a:p>
          <a:p>
            <a:r>
              <a:rPr lang="en-US" sz="3200" dirty="0" smtClean="0"/>
              <a:t>Recall, </a:t>
            </a:r>
            <a:r>
              <a:rPr lang="en-US" sz="3200" dirty="0" smtClean="0">
                <a:latin typeface="Symbol" panose="05050102010706020507" pitchFamily="18" charset="2"/>
              </a:rPr>
              <a:t>d</a:t>
            </a:r>
            <a:r>
              <a:rPr lang="en-US" sz="3200" dirty="0" smtClean="0"/>
              <a:t> </a:t>
            </a:r>
            <a:r>
              <a:rPr lang="en-US" sz="3200" dirty="0"/>
              <a:t>= 2exp(-2</a:t>
            </a:r>
            <a:r>
              <a:rPr lang="en-US" sz="3200" dirty="0">
                <a:latin typeface="Symbol" panose="05050102010706020507" pitchFamily="18" charset="2"/>
              </a:rPr>
              <a:t>e</a:t>
            </a:r>
            <a:r>
              <a:rPr lang="en-US" sz="3200" baseline="30000" dirty="0"/>
              <a:t>2</a:t>
            </a:r>
            <a:r>
              <a:rPr lang="en-US" sz="3200" dirty="0"/>
              <a:t>N) </a:t>
            </a:r>
            <a:r>
              <a:rPr lang="en-US" sz="3200" dirty="0" smtClean="0"/>
              <a:t>is </a:t>
            </a:r>
            <a:r>
              <a:rPr lang="en-US" sz="3200" dirty="0"/>
              <a:t>the uncertainty that </a:t>
            </a:r>
            <a:r>
              <a:rPr lang="en-US" sz="3200" dirty="0">
                <a:latin typeface="Symbol" panose="05050102010706020507" pitchFamily="18" charset="2"/>
              </a:rPr>
              <a:t>e</a:t>
            </a:r>
            <a:r>
              <a:rPr lang="en-US" sz="3200" dirty="0"/>
              <a:t> is </a:t>
            </a:r>
            <a:endParaRPr lang="en-US" sz="3200" dirty="0" smtClean="0"/>
          </a:p>
          <a:p>
            <a:r>
              <a:rPr lang="en-US" sz="3200" dirty="0" smtClean="0"/>
              <a:t>an </a:t>
            </a:r>
            <a:r>
              <a:rPr lang="en-US" sz="3200" dirty="0"/>
              <a:t>upper bound </a:t>
            </a:r>
            <a:r>
              <a:rPr lang="en-US" sz="3200" dirty="0" smtClean="0"/>
              <a:t>on </a:t>
            </a:r>
            <a:r>
              <a:rPr lang="en-US" sz="3200" dirty="0"/>
              <a:t>|</a:t>
            </a:r>
            <a:r>
              <a:rPr lang="en-US" sz="3200" dirty="0" err="1"/>
              <a:t>E</a:t>
            </a:r>
            <a:r>
              <a:rPr lang="en-US" sz="3200" baseline="-25000" dirty="0" err="1"/>
              <a:t>test</a:t>
            </a:r>
            <a:r>
              <a:rPr lang="en-US" sz="3200" dirty="0"/>
              <a:t> -</a:t>
            </a:r>
            <a:r>
              <a:rPr lang="en-US" sz="3200" dirty="0">
                <a:latin typeface="Symbol" panose="05050102010706020507" pitchFamily="18" charset="2"/>
              </a:rPr>
              <a:t> </a:t>
            </a:r>
            <a:r>
              <a:rPr lang="en-US" sz="3200" dirty="0" err="1"/>
              <a:t>E</a:t>
            </a:r>
            <a:r>
              <a:rPr lang="en-US" sz="3200" baseline="-25000" dirty="0" err="1"/>
              <a:t>out</a:t>
            </a:r>
            <a:r>
              <a:rPr lang="en-US" sz="3200" dirty="0" smtClean="0"/>
              <a:t>|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057400"/>
            <a:ext cx="85383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Given a test-</a:t>
            </a:r>
            <a:r>
              <a:rPr lang="en-US" sz="3200" dirty="0"/>
              <a:t>set </a:t>
            </a:r>
            <a:r>
              <a:rPr lang="en-US" sz="3200" dirty="0" smtClean="0"/>
              <a:t>size N and confidence level 1-</a:t>
            </a:r>
            <a:r>
              <a:rPr lang="en-US" sz="3200" dirty="0" smtClean="0">
                <a:latin typeface="Symbol" panose="05050102010706020507" pitchFamily="18" charset="2"/>
              </a:rPr>
              <a:t>d</a:t>
            </a:r>
            <a:endParaRPr lang="en-US" sz="3200" dirty="0" smtClean="0"/>
          </a:p>
          <a:p>
            <a:r>
              <a:rPr lang="en-US" sz="3200" dirty="0"/>
              <a:t>t</a:t>
            </a:r>
            <a:r>
              <a:rPr lang="en-US" sz="3200" dirty="0" smtClean="0"/>
              <a:t>hen |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test</a:t>
            </a:r>
            <a:r>
              <a:rPr lang="en-US" sz="3200" dirty="0" smtClean="0"/>
              <a:t> -</a:t>
            </a:r>
            <a:r>
              <a:rPr lang="en-US" sz="3200" dirty="0">
                <a:latin typeface="Symbol" panose="05050102010706020507" pitchFamily="18" charset="2"/>
              </a:rPr>
              <a:t>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out</a:t>
            </a:r>
            <a:r>
              <a:rPr lang="en-US" sz="3200" dirty="0" smtClean="0"/>
              <a:t>|</a:t>
            </a:r>
            <a:r>
              <a:rPr lang="en-US" sz="3200" u="sng" dirty="0" smtClean="0"/>
              <a:t>&lt;</a:t>
            </a:r>
            <a:r>
              <a:rPr lang="en-US" sz="3200" dirty="0" smtClean="0">
                <a:latin typeface="Symbol" panose="05050102010706020507" pitchFamily="18" charset="2"/>
              </a:rPr>
              <a:t> e</a:t>
            </a:r>
            <a:r>
              <a:rPr lang="en-US" sz="3200" dirty="0" smtClean="0"/>
              <a:t>(</a:t>
            </a:r>
            <a:r>
              <a:rPr lang="en-US" sz="3200" dirty="0" err="1" smtClean="0">
                <a:latin typeface="Symbol" panose="05050102010706020507" pitchFamily="18" charset="2"/>
              </a:rPr>
              <a:t>d</a:t>
            </a:r>
            <a:r>
              <a:rPr lang="en-US" sz="3200" dirty="0" err="1" smtClean="0"/>
              <a:t>,N</a:t>
            </a:r>
            <a:r>
              <a:rPr lang="en-US" sz="3200" dirty="0" smtClean="0"/>
              <a:t>) = </a:t>
            </a:r>
            <a:r>
              <a:rPr lang="en-US" sz="3200" dirty="0" err="1" smtClean="0"/>
              <a:t>sqrt</a:t>
            </a:r>
            <a:r>
              <a:rPr lang="en-US" sz="3200" dirty="0" smtClean="0"/>
              <a:t>(ln(2/</a:t>
            </a:r>
            <a:r>
              <a:rPr lang="en-US" sz="3200" dirty="0" smtClean="0">
                <a:latin typeface="Symbol" panose="05050102010706020507" pitchFamily="18" charset="2"/>
              </a:rPr>
              <a:t>d</a:t>
            </a:r>
            <a:r>
              <a:rPr lang="en-US" sz="3200" dirty="0" smtClean="0"/>
              <a:t>)/2N), </a:t>
            </a:r>
          </a:p>
          <a:p>
            <a:r>
              <a:rPr lang="en-US" sz="3200" dirty="0"/>
              <a:t>o</a:t>
            </a:r>
            <a:r>
              <a:rPr lang="en-US" sz="3200" dirty="0" smtClean="0"/>
              <a:t>btained by solving </a:t>
            </a:r>
            <a:r>
              <a:rPr lang="en-US" sz="3200" dirty="0">
                <a:latin typeface="Symbol" panose="05050102010706020507" pitchFamily="18" charset="2"/>
              </a:rPr>
              <a:t>d</a:t>
            </a:r>
            <a:r>
              <a:rPr lang="en-US" sz="3200" dirty="0"/>
              <a:t> = 2exp(-2</a:t>
            </a:r>
            <a:r>
              <a:rPr lang="en-US" sz="3200" dirty="0">
                <a:latin typeface="Symbol" panose="05050102010706020507" pitchFamily="18" charset="2"/>
              </a:rPr>
              <a:t>e</a:t>
            </a:r>
            <a:r>
              <a:rPr lang="en-US" sz="3200" baseline="30000" dirty="0"/>
              <a:t>2</a:t>
            </a:r>
            <a:r>
              <a:rPr lang="en-US" sz="3200" dirty="0"/>
              <a:t>N) </a:t>
            </a:r>
            <a:r>
              <a:rPr lang="en-US" sz="3200" dirty="0" smtClean="0"/>
              <a:t>for </a:t>
            </a:r>
            <a:r>
              <a:rPr lang="en-US" sz="3200" dirty="0" smtClean="0">
                <a:latin typeface="Symbol" panose="05050102010706020507" pitchFamily="18" charset="2"/>
              </a:rPr>
              <a:t>e.</a:t>
            </a:r>
          </a:p>
          <a:p>
            <a:endParaRPr lang="en-US" sz="3200" dirty="0"/>
          </a:p>
          <a:p>
            <a:r>
              <a:rPr lang="en-US" sz="3200" dirty="0"/>
              <a:t>Sponsor requires 98% confidence that</a:t>
            </a:r>
            <a:r>
              <a:rPr lang="en-US" sz="3200" dirty="0">
                <a:latin typeface="Symbol" panose="05050102010706020507" pitchFamily="18" charset="2"/>
              </a:rPr>
              <a:t> e</a:t>
            </a:r>
            <a:r>
              <a:rPr lang="en-US" sz="3200" dirty="0"/>
              <a:t>(</a:t>
            </a:r>
            <a:r>
              <a:rPr lang="en-US" sz="3200" dirty="0" err="1">
                <a:latin typeface="Symbol" panose="05050102010706020507" pitchFamily="18" charset="2"/>
              </a:rPr>
              <a:t>d</a:t>
            </a:r>
            <a:r>
              <a:rPr lang="en-US" sz="3200" dirty="0" err="1"/>
              <a:t>,N</a:t>
            </a:r>
            <a:r>
              <a:rPr lang="en-US" sz="3200" dirty="0"/>
              <a:t>)=0.1. </a:t>
            </a:r>
          </a:p>
          <a:p>
            <a:r>
              <a:rPr lang="en-US" sz="3200" dirty="0"/>
              <a:t>How large does N have to be to achieve this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Solve </a:t>
            </a:r>
            <a:r>
              <a:rPr lang="en-US" sz="3200" dirty="0" err="1" smtClean="0"/>
              <a:t>sqrt</a:t>
            </a:r>
            <a:r>
              <a:rPr lang="en-US" sz="3200" dirty="0" smtClean="0"/>
              <a:t>(ln(2/</a:t>
            </a:r>
            <a:r>
              <a:rPr lang="en-US" sz="3200" dirty="0" smtClean="0">
                <a:latin typeface="Symbol" panose="05050102010706020507" pitchFamily="18" charset="2"/>
              </a:rPr>
              <a:t>d</a:t>
            </a:r>
            <a:r>
              <a:rPr lang="en-US" sz="3200" dirty="0"/>
              <a:t>)/2N</a:t>
            </a:r>
            <a:r>
              <a:rPr lang="en-US" sz="3200" dirty="0" smtClean="0"/>
              <a:t>) = 0.1 for N, given </a:t>
            </a:r>
            <a:r>
              <a:rPr lang="en-US" sz="3200" dirty="0" smtClean="0">
                <a:latin typeface="Symbol" panose="05050102010706020507" pitchFamily="18" charset="2"/>
              </a:rPr>
              <a:t>d</a:t>
            </a:r>
            <a:r>
              <a:rPr lang="en-US" sz="3200" dirty="0" smtClean="0"/>
              <a:t>=0.02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35248" y="304800"/>
            <a:ext cx="7030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As with any estimate of population mean</a:t>
            </a:r>
            <a:endParaRPr lang="en-US" sz="3200" dirty="0"/>
          </a:p>
        </p:txBody>
      </p:sp>
      <p:pic>
        <p:nvPicPr>
          <p:cNvPr id="5" name="Picture 2" descr="E:\CS 483_580\2014\pictures from lecture 2\Hoeffding inequaltiy Ein &amp; E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5" y="965775"/>
            <a:ext cx="8048847" cy="72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99" y="304800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Test set dilemma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0909" y="990600"/>
            <a:ext cx="8188332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H.I. only applies to unbiased estimates of mean</a:t>
            </a:r>
          </a:p>
          <a:p>
            <a:endParaRPr lang="en-US" dirty="0"/>
          </a:p>
          <a:p>
            <a:r>
              <a:rPr lang="en-US" sz="3200" dirty="0" smtClean="0"/>
              <a:t>Test set cannot be training data used to select </a:t>
            </a:r>
          </a:p>
          <a:p>
            <a:r>
              <a:rPr lang="en-US" sz="3200" dirty="0" smtClean="0"/>
              <a:t>optimum hypothesis</a:t>
            </a:r>
          </a:p>
          <a:p>
            <a:endParaRPr lang="en-US" dirty="0"/>
          </a:p>
          <a:p>
            <a:r>
              <a:rPr lang="en-US" sz="3200" dirty="0" smtClean="0"/>
              <a:t>Test set must be large to get useful confidence </a:t>
            </a:r>
          </a:p>
          <a:p>
            <a:r>
              <a:rPr lang="en-US" sz="3200" dirty="0" smtClean="0"/>
              <a:t>from </a:t>
            </a:r>
            <a:r>
              <a:rPr lang="en-US" sz="3200" dirty="0" err="1" smtClean="0"/>
              <a:t>Hoeffding’s</a:t>
            </a:r>
            <a:r>
              <a:rPr lang="en-US" sz="3200" dirty="0" smtClean="0"/>
              <a:t> inequality.</a:t>
            </a:r>
          </a:p>
          <a:p>
            <a:endParaRPr lang="en-US" dirty="0"/>
          </a:p>
          <a:p>
            <a:r>
              <a:rPr lang="en-US" sz="3200" dirty="0" smtClean="0"/>
              <a:t>Appears that useful test of data mining results </a:t>
            </a:r>
          </a:p>
          <a:p>
            <a:r>
              <a:rPr lang="en-US" sz="3200" dirty="0" smtClean="0"/>
              <a:t>requires sacrifice of a large part of training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27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49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Leave-one-out: solution to test set dilemma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8721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a well-chosen hypothesis set (that may have involved the use of a validation set to get the best complexity), let </a:t>
            </a:r>
            <a:r>
              <a:rPr lang="en-US" sz="2400" dirty="0" err="1"/>
              <a:t>g</a:t>
            </a:r>
            <a:r>
              <a:rPr lang="en-US" sz="2400" baseline="-25000" dirty="0" err="1"/>
              <a:t>opt</a:t>
            </a:r>
            <a:r>
              <a:rPr lang="en-US" sz="2400" dirty="0"/>
              <a:t> </a:t>
            </a:r>
            <a:r>
              <a:rPr lang="en-US" sz="2400" dirty="0" smtClean="0"/>
              <a:t>be the hypothesis that minimizes the in-sample error of the full training set.</a:t>
            </a:r>
          </a:p>
          <a:p>
            <a:endParaRPr lang="en-US" sz="2400" dirty="0"/>
          </a:p>
          <a:p>
            <a:r>
              <a:rPr lang="en-US" sz="2400" dirty="0" smtClean="0"/>
              <a:t>Let g</a:t>
            </a:r>
            <a:r>
              <a:rPr lang="en-US" sz="2400" baseline="-25000" dirty="0" smtClean="0"/>
              <a:t>-1k</a:t>
            </a:r>
            <a:r>
              <a:rPr lang="en-US" sz="2400" dirty="0" smtClean="0"/>
              <a:t> </a:t>
            </a:r>
            <a:r>
              <a:rPr lang="en-US" sz="2400" dirty="0"/>
              <a:t>be the hypothesis that minimizes the in-sample error of the full training </a:t>
            </a:r>
            <a:r>
              <a:rPr lang="en-US" sz="2400" dirty="0" smtClean="0"/>
              <a:t>set minus the k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datum.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Let e</a:t>
            </a:r>
            <a:r>
              <a:rPr lang="en-US" sz="2400" baseline="-25000" dirty="0" smtClean="0"/>
              <a:t>-1k</a:t>
            </a:r>
            <a:r>
              <a:rPr lang="en-US" sz="2400" dirty="0" smtClean="0"/>
              <a:t> </a:t>
            </a:r>
            <a:r>
              <a:rPr lang="en-US" sz="2400" dirty="0"/>
              <a:t>be the </a:t>
            </a:r>
            <a:r>
              <a:rPr lang="en-US" sz="2400" dirty="0" smtClean="0"/>
              <a:t>error in predicting the </a:t>
            </a:r>
            <a:r>
              <a:rPr lang="en-US" sz="2400" dirty="0"/>
              <a:t>k</a:t>
            </a:r>
            <a:r>
              <a:rPr lang="en-US" sz="2400" baseline="30000" dirty="0"/>
              <a:t>th</a:t>
            </a:r>
            <a:r>
              <a:rPr lang="en-US" sz="2400" dirty="0"/>
              <a:t> datum </a:t>
            </a:r>
            <a:r>
              <a:rPr lang="en-US" sz="2400" dirty="0" smtClean="0"/>
              <a:t>by hypothesis g</a:t>
            </a:r>
            <a:r>
              <a:rPr lang="en-US" sz="2400" baseline="-25000" dirty="0" smtClean="0"/>
              <a:t>-1k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i="1" dirty="0" smtClean="0"/>
              <a:t>E</a:t>
            </a:r>
            <a:r>
              <a:rPr lang="en-US" sz="2400" i="1" baseline="-25000" dirty="0" smtClean="0"/>
              <a:t>-1</a:t>
            </a:r>
            <a:r>
              <a:rPr lang="en-US" sz="2400" i="1" dirty="0"/>
              <a:t> </a:t>
            </a:r>
            <a:r>
              <a:rPr lang="en-US" sz="2400" dirty="0" smtClean="0"/>
              <a:t>=</a:t>
            </a:r>
            <a:r>
              <a:rPr lang="en-US" sz="2400" i="1" dirty="0" smtClean="0"/>
              <a:t> &lt;</a:t>
            </a:r>
            <a:r>
              <a:rPr lang="en-US" sz="2400" dirty="0"/>
              <a:t> e</a:t>
            </a:r>
            <a:r>
              <a:rPr lang="en-US" sz="2400" baseline="-25000" dirty="0"/>
              <a:t>-1k</a:t>
            </a:r>
            <a:r>
              <a:rPr lang="en-US" sz="2400" dirty="0"/>
              <a:t> </a:t>
            </a:r>
            <a:r>
              <a:rPr lang="en-US" sz="2400" dirty="0" smtClean="0"/>
              <a:t>&gt;, the average of errors predicting the datum left out, is a good approximation to </a:t>
            </a:r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test</a:t>
            </a:r>
            <a:r>
              <a:rPr lang="en-US" sz="2400" i="1" dirty="0" smtClean="0"/>
              <a:t>(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opt</a:t>
            </a:r>
            <a:r>
              <a:rPr lang="en-US" sz="2400" i="1" dirty="0" smtClean="0"/>
              <a:t>) </a:t>
            </a:r>
            <a:r>
              <a:rPr lang="en-US" sz="2400" dirty="0" smtClean="0"/>
              <a:t>that can be used with</a:t>
            </a:r>
            <a:r>
              <a:rPr lang="en-US" sz="2400" i="1" dirty="0" smtClean="0"/>
              <a:t> </a:t>
            </a:r>
            <a:r>
              <a:rPr lang="en-US" sz="2400" dirty="0" err="1" smtClean="0"/>
              <a:t>Hoeffding’s</a:t>
            </a:r>
            <a:r>
              <a:rPr lang="en-US" sz="2400" dirty="0" smtClean="0"/>
              <a:t> inequality.</a:t>
            </a:r>
          </a:p>
        </p:txBody>
      </p:sp>
    </p:spTree>
    <p:extLst>
      <p:ext uri="{BB962C8B-B14F-4D97-AF65-F5344CB8AC3E}">
        <p14:creationId xmlns:p14="http://schemas.microsoft.com/office/powerpoint/2010/main" val="6785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399" y="304800"/>
            <a:ext cx="3840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K-fold cross validation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095" y="889575"/>
            <a:ext cx="887890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Leave-one-out gives estimate of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test</a:t>
            </a:r>
            <a:r>
              <a:rPr lang="en-US" sz="2800" dirty="0" smtClean="0"/>
              <a:t> based on all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</a:t>
            </a:r>
            <a:r>
              <a:rPr lang="en-US" sz="2800" baseline="-25000" dirty="0" smtClean="0"/>
              <a:t>-1k</a:t>
            </a:r>
            <a:r>
              <a:rPr lang="en-US" sz="2800" dirty="0" smtClean="0"/>
              <a:t> should be close </a:t>
            </a:r>
            <a:r>
              <a:rPr lang="en-US" sz="2800" dirty="0"/>
              <a:t>to </a:t>
            </a:r>
            <a:r>
              <a:rPr lang="en-US" sz="2800" dirty="0" err="1"/>
              <a:t>g</a:t>
            </a:r>
            <a:r>
              <a:rPr lang="en-US" sz="2800" baseline="-25000" dirty="0" err="1"/>
              <a:t>opt</a:t>
            </a:r>
            <a:r>
              <a:rPr lang="en-US" sz="2800" dirty="0"/>
              <a:t> </a:t>
            </a:r>
            <a:r>
              <a:rPr lang="en-US" sz="2800" dirty="0" smtClean="0"/>
              <a:t>for any one datum left out 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Lots of computation if the dataset is large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10-fold cross validation is a compromise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Not as much computation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But g</a:t>
            </a:r>
            <a:r>
              <a:rPr lang="en-US" sz="2800" baseline="-25000" dirty="0" smtClean="0"/>
              <a:t>-10</a:t>
            </a:r>
            <a:r>
              <a:rPr lang="en-US" sz="2800" dirty="0" smtClean="0"/>
              <a:t> not as close to </a:t>
            </a:r>
            <a:r>
              <a:rPr lang="en-US" sz="2800" dirty="0" err="1" smtClean="0"/>
              <a:t>g</a:t>
            </a:r>
            <a:r>
              <a:rPr lang="en-US" sz="2800" baseline="-25000" dirty="0" err="1" smtClean="0"/>
              <a:t>opt</a:t>
            </a:r>
            <a:r>
              <a:rPr lang="en-US" sz="2800" dirty="0" smtClean="0"/>
              <a:t> as g</a:t>
            </a:r>
            <a:r>
              <a:rPr lang="en-US" sz="2800" baseline="-25000" dirty="0" smtClean="0"/>
              <a:t>-1k</a:t>
            </a:r>
            <a:r>
              <a:rPr lang="en-US" sz="2800" dirty="0" smtClean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Diagram illustrates calculation of g</a:t>
            </a:r>
            <a:r>
              <a:rPr lang="en-US" sz="2800" baseline="-25000" dirty="0" smtClean="0"/>
              <a:t>-10</a:t>
            </a:r>
            <a:r>
              <a:rPr lang="en-US" sz="2800" dirty="0" smtClean="0"/>
              <a:t> when the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one tenth of the training data is left out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6800"/>
            <a:ext cx="7315200" cy="10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9342" y="228600"/>
            <a:ext cx="6650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all training samples for best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095" y="889575"/>
            <a:ext cx="85919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 is not necessary or desirable to sacrifice examples </a:t>
            </a:r>
          </a:p>
          <a:p>
            <a:r>
              <a:rPr lang="en-US" sz="2800" dirty="0" smtClean="0"/>
              <a:t>in the data set for either model selection (validation set) </a:t>
            </a:r>
          </a:p>
          <a:p>
            <a:r>
              <a:rPr lang="en-US" sz="2800" dirty="0" smtClean="0"/>
              <a:t>or assessing quality (test set)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7526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</a:t>
            </a:r>
            <a:r>
              <a:rPr lang="en-US" sz="3200" dirty="0"/>
              <a:t>know how to place a bound </a:t>
            </a:r>
            <a:r>
              <a:rPr lang="en-US" sz="3200" dirty="0" smtClean="0"/>
              <a:t>on |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test</a:t>
            </a:r>
            <a:r>
              <a:rPr lang="en-US" sz="3200" dirty="0" smtClean="0"/>
              <a:t> </a:t>
            </a:r>
            <a:r>
              <a:rPr lang="en-US" sz="3200" dirty="0"/>
              <a:t>-</a:t>
            </a:r>
            <a:r>
              <a:rPr lang="en-US" sz="3200" dirty="0">
                <a:latin typeface="Symbol" panose="05050102010706020507" pitchFamily="18" charset="2"/>
              </a:rPr>
              <a:t> </a:t>
            </a:r>
            <a:r>
              <a:rPr lang="en-US" sz="3200" dirty="0" smtClean="0"/>
              <a:t>E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| because </a:t>
            </a:r>
            <a:r>
              <a:rPr lang="en-US" sz="3200" dirty="0" err="1" smtClean="0"/>
              <a:t>Hoegffdings</a:t>
            </a:r>
            <a:r>
              <a:rPr lang="en-US" sz="3200" dirty="0" smtClean="0"/>
              <a:t> inequality applies.</a:t>
            </a:r>
          </a:p>
          <a:p>
            <a:endParaRPr lang="en-US" sz="3200" dirty="0" smtClean="0"/>
          </a:p>
          <a:p>
            <a:r>
              <a:rPr lang="en-US" sz="3200" dirty="0" smtClean="0"/>
              <a:t>But we are only guessing that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test</a:t>
            </a:r>
            <a:r>
              <a:rPr lang="en-US" sz="3200" dirty="0" smtClean="0"/>
              <a:t> ~</a:t>
            </a:r>
            <a:r>
              <a:rPr lang="en-US" sz="3200" dirty="0" smtClean="0">
                <a:latin typeface="Symbol" panose="05050102010706020507" pitchFamily="18" charset="2"/>
              </a:rPr>
              <a:t>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out</a:t>
            </a:r>
            <a:endParaRPr lang="en-US" sz="3200" baseline="-25000" dirty="0" smtClean="0"/>
          </a:p>
          <a:p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dirty="0"/>
              <a:t>we bound </a:t>
            </a:r>
            <a:r>
              <a:rPr lang="en-US" sz="3200" dirty="0" smtClean="0"/>
              <a:t>|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out</a:t>
            </a:r>
            <a:r>
              <a:rPr lang="en-US" sz="3200" dirty="0" smtClean="0"/>
              <a:t> </a:t>
            </a:r>
            <a:r>
              <a:rPr lang="en-US" sz="3200" dirty="0"/>
              <a:t>-</a:t>
            </a:r>
            <a:r>
              <a:rPr lang="en-US" sz="3200" dirty="0">
                <a:latin typeface="Symbol" panose="05050102010706020507" pitchFamily="18" charset="2"/>
              </a:rPr>
              <a:t> </a:t>
            </a:r>
            <a:r>
              <a:rPr lang="en-US" sz="3200" dirty="0" smtClean="0"/>
              <a:t>E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| without a test set?</a:t>
            </a:r>
            <a:r>
              <a:rPr lang="en-US" sz="3200" dirty="0" smtClean="0">
                <a:latin typeface="Symbol" panose="05050102010706020507" pitchFamily="18" charset="2"/>
              </a:rPr>
              <a:t>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990600"/>
            <a:ext cx="360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VC </a:t>
            </a:r>
            <a:r>
              <a:rPr lang="en-US" sz="3600" dirty="0"/>
              <a:t>bond on </a:t>
            </a:r>
            <a:r>
              <a:rPr lang="en-US" sz="3600" i="1" dirty="0" err="1"/>
              <a:t>E</a:t>
            </a:r>
            <a:r>
              <a:rPr lang="en-US" sz="3600" i="1" baseline="-25000" dirty="0" err="1"/>
              <a:t>out</a:t>
            </a:r>
            <a:r>
              <a:rPr lang="en-US" sz="3600" i="1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24539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E:\CS 483_580\2014\pictures from lecture 2\R&amp;G Eout vs 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0342"/>
            <a:ext cx="22383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685800"/>
            <a:ext cx="66760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Review: For a specific hypothesis </a:t>
            </a:r>
            <a:r>
              <a:rPr lang="en-US" sz="2800" i="1" dirty="0" smtClean="0"/>
              <a:t>h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out</a:t>
            </a:r>
            <a:r>
              <a:rPr lang="en-US" sz="2800" i="1" dirty="0" smtClean="0"/>
              <a:t>(h)</a:t>
            </a:r>
            <a:r>
              <a:rPr lang="en-US" sz="2800" dirty="0" smtClean="0"/>
              <a:t> is </a:t>
            </a:r>
          </a:p>
          <a:p>
            <a:r>
              <a:rPr lang="en-US" sz="2800" dirty="0" smtClean="0"/>
              <a:t>analogous to the probability of red marbles. </a:t>
            </a:r>
          </a:p>
          <a:p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in</a:t>
            </a:r>
            <a:r>
              <a:rPr lang="en-US" sz="2800" i="1" dirty="0" smtClean="0"/>
              <a:t>(h</a:t>
            </a:r>
            <a:r>
              <a:rPr lang="en-US" sz="2800" i="1" dirty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is analogous to a sample mean.</a:t>
            </a:r>
            <a:endParaRPr lang="en-US" sz="2800" dirty="0"/>
          </a:p>
        </p:txBody>
      </p:sp>
      <p:pic>
        <p:nvPicPr>
          <p:cNvPr id="10244" name="Picture 4" descr="E:\CS 483_580\2014\pictures from lecture 2\R&amp;G relation to 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2274"/>
            <a:ext cx="2438400" cy="404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88" y="1295400"/>
            <a:ext cx="7897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Review: maximum likelihood estimation (MLE)</a:t>
            </a:r>
          </a:p>
          <a:p>
            <a:pPr lvl="1"/>
            <a:r>
              <a:rPr lang="en-US" sz="3200" dirty="0" smtClean="0"/>
              <a:t>	getting parameters from data</a:t>
            </a:r>
          </a:p>
          <a:p>
            <a:r>
              <a:rPr lang="en-US" sz="3200" dirty="0" err="1" smtClean="0"/>
              <a:t>Hoeffding’s</a:t>
            </a:r>
            <a:r>
              <a:rPr lang="en-US" sz="3200" dirty="0" smtClean="0"/>
              <a:t> inequality (HI)</a:t>
            </a:r>
          </a:p>
          <a:p>
            <a:pPr lvl="1"/>
            <a:r>
              <a:rPr lang="en-US" sz="3200" dirty="0" smtClean="0"/>
              <a:t>	how good are my parameter estimates?</a:t>
            </a:r>
          </a:p>
          <a:p>
            <a:r>
              <a:rPr lang="en-US" sz="3200" dirty="0" smtClean="0"/>
              <a:t>Connection to machine learning</a:t>
            </a:r>
          </a:p>
          <a:p>
            <a:r>
              <a:rPr lang="en-US" sz="3200" dirty="0" smtClean="0"/>
              <a:t>	using a test set to estimate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out</a:t>
            </a:r>
            <a:r>
              <a:rPr lang="en-US" sz="3200" i="1" dirty="0" smtClean="0"/>
              <a:t>(h)</a:t>
            </a:r>
          </a:p>
          <a:p>
            <a:r>
              <a:rPr lang="en-US" sz="3200" i="1" dirty="0" smtClean="0"/>
              <a:t>VC </a:t>
            </a:r>
            <a:r>
              <a:rPr lang="en-US" sz="3200" dirty="0" smtClean="0"/>
              <a:t>bound on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out</a:t>
            </a:r>
            <a:r>
              <a:rPr lang="en-US" sz="3200" i="1" dirty="0" smtClean="0"/>
              <a:t>(h</a:t>
            </a:r>
            <a:r>
              <a:rPr lang="en-US" sz="3200" i="1" dirty="0"/>
              <a:t>)</a:t>
            </a:r>
          </a:p>
          <a:p>
            <a:r>
              <a:rPr lang="en-US" sz="3200" dirty="0" smtClean="0"/>
              <a:t>	is learning feasible?</a:t>
            </a:r>
          </a:p>
          <a:p>
            <a:r>
              <a:rPr lang="en-US" sz="3200" dirty="0" smtClean="0"/>
              <a:t>Assignment #4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219199" y="533400"/>
            <a:ext cx="683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Statistical basis of machine learning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224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CS 483_580\2014\pictures from lecture 2\multiple bins Eout &amp; 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002191"/>
            <a:ext cx="6248401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9743" y="4953000"/>
            <a:ext cx="839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machine learning we deal with multiple hypotheses. Each </a:t>
            </a:r>
            <a:r>
              <a:rPr lang="en-US" sz="2400" i="1" dirty="0" smtClean="0"/>
              <a:t>h</a:t>
            </a:r>
            <a:r>
              <a:rPr lang="en-US" sz="2400" dirty="0" smtClean="0"/>
              <a:t> can </a:t>
            </a:r>
          </a:p>
          <a:p>
            <a:r>
              <a:rPr lang="en-US" sz="2400" dirty="0" smtClean="0"/>
              <a:t>have a different distribution of correct and incorrect examples in </a:t>
            </a:r>
          </a:p>
          <a:p>
            <a:r>
              <a:rPr lang="en-US" sz="2400" dirty="0" smtClean="0"/>
              <a:t>the population and a different in-sample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4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69713"/>
            <a:ext cx="823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test of an hypothesis is an independent event</a:t>
            </a:r>
            <a:endParaRPr lang="en-US" sz="2800" dirty="0"/>
          </a:p>
        </p:txBody>
      </p:sp>
      <p:pic>
        <p:nvPicPr>
          <p:cNvPr id="7170" name="Picture 2" descr="E:\CS 483_580\2014\pictures from lecture 2\multiple bins Eout &amp; 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002191"/>
            <a:ext cx="6248401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949439"/>
            <a:ext cx="8074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of these events has the smallest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in</a:t>
            </a:r>
            <a:r>
              <a:rPr lang="en-US" sz="2400" i="1" dirty="0"/>
              <a:t>(h</a:t>
            </a:r>
            <a:r>
              <a:rPr lang="en-US" sz="2400" i="1" dirty="0" smtClean="0"/>
              <a:t>) </a:t>
            </a:r>
            <a:r>
              <a:rPr lang="en-US" sz="2400" dirty="0" smtClean="0"/>
              <a:t>and determines the </a:t>
            </a:r>
          </a:p>
          <a:p>
            <a:r>
              <a:rPr lang="en-US" sz="2400" dirty="0" smtClean="0"/>
              <a:t>optimum hypothesis 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0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CS 483_580\2014\pictures from lecture 2\simple solution H inequality multiple 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136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20" y="838200"/>
            <a:ext cx="828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Modifying </a:t>
            </a:r>
            <a:r>
              <a:rPr lang="en-US" sz="2800" dirty="0" err="1" smtClean="0"/>
              <a:t>Hoeffding</a:t>
            </a:r>
            <a:r>
              <a:rPr lang="en-US" sz="2800" dirty="0" smtClean="0"/>
              <a:t> </a:t>
            </a:r>
            <a:r>
              <a:rPr lang="en-US" sz="2800" dirty="0"/>
              <a:t>inequality </a:t>
            </a:r>
            <a:r>
              <a:rPr lang="en-US" sz="2800" dirty="0" smtClean="0"/>
              <a:t>for finite hypothesis 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737" y="4495800"/>
            <a:ext cx="86390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</a:t>
            </a:r>
            <a:r>
              <a:rPr lang="en-US" sz="2800" dirty="0"/>
              <a:t>g </a:t>
            </a:r>
            <a:r>
              <a:rPr lang="en-US" sz="2800" dirty="0" smtClean="0"/>
              <a:t>is the optimum hypothesis, </a:t>
            </a:r>
            <a:r>
              <a:rPr lang="en-US" sz="2800" dirty="0" err="1" smtClean="0"/>
              <a:t>P|E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(g) –</a:t>
            </a:r>
            <a:r>
              <a:rPr lang="en-US" sz="2800" dirty="0" smtClean="0">
                <a:latin typeface="Symbol" panose="05050102010706020507" pitchFamily="18" charset="2"/>
              </a:rPr>
              <a:t>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(g)|&gt;</a:t>
            </a:r>
            <a:r>
              <a:rPr lang="en-US" sz="2800" dirty="0" smtClean="0">
                <a:latin typeface="Symbol" panose="05050102010706020507" pitchFamily="18" charset="2"/>
              </a:rPr>
              <a:t>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s likely to be smaller than</a:t>
            </a:r>
            <a:r>
              <a:rPr lang="en-US" sz="2800" dirty="0"/>
              <a:t> </a:t>
            </a:r>
            <a:r>
              <a:rPr lang="en-US" sz="2800" dirty="0" err="1" smtClean="0"/>
              <a:t>P|E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(h) </a:t>
            </a:r>
            <a:r>
              <a:rPr lang="en-US" sz="2800" dirty="0"/>
              <a:t>–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(h)|&gt;</a:t>
            </a:r>
            <a:r>
              <a:rPr lang="en-US" sz="2800" dirty="0" smtClean="0">
                <a:latin typeface="Symbol" panose="05050102010706020507" pitchFamily="18" charset="2"/>
              </a:rPr>
              <a:t>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 smtClean="0"/>
              <a:t> for most </a:t>
            </a:r>
          </a:p>
          <a:p>
            <a:r>
              <a:rPr lang="en-US" sz="2800" dirty="0" smtClean="0"/>
              <a:t>members of the hypothesis set and certainly smaller than </a:t>
            </a:r>
          </a:p>
          <a:p>
            <a:r>
              <a:rPr lang="en-US" sz="2800" dirty="0" smtClean="0"/>
              <a:t>their sum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56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CS 483_580\2014\pictures from lecture 2\Hoeffding inequaltiy finit H 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380288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358" y="4724400"/>
            <a:ext cx="8806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Union bound approximation shows “feasibility of learning” </a:t>
            </a:r>
          </a:p>
          <a:p>
            <a:r>
              <a:rPr lang="en-US" sz="2800" dirty="0" smtClean="0"/>
              <a:t>for finite hypothesis sets. For any (</a:t>
            </a:r>
            <a:r>
              <a:rPr lang="en-US" sz="2800" dirty="0" err="1" smtClean="0">
                <a:latin typeface="Symbol" panose="05050102010706020507" pitchFamily="18" charset="2"/>
              </a:rPr>
              <a:t>e</a:t>
            </a:r>
            <a:r>
              <a:rPr lang="en-US" sz="2800" dirty="0" err="1" smtClean="0"/>
              <a:t>,</a:t>
            </a:r>
            <a:r>
              <a:rPr lang="en-US" sz="2800" dirty="0" err="1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) combination, </a:t>
            </a:r>
          </a:p>
          <a:p>
            <a:r>
              <a:rPr lang="en-US" sz="2800" dirty="0" smtClean="0"/>
              <a:t>P[|</a:t>
            </a:r>
            <a:r>
              <a:rPr lang="en-US" sz="2800" dirty="0" err="1"/>
              <a:t>E</a:t>
            </a:r>
            <a:r>
              <a:rPr lang="en-US" sz="2800" baseline="-25000" dirty="0" err="1"/>
              <a:t>in</a:t>
            </a:r>
            <a:r>
              <a:rPr lang="en-US" sz="2800" dirty="0"/>
              <a:t>(g) –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dirty="0" err="1"/>
              <a:t>E</a:t>
            </a:r>
            <a:r>
              <a:rPr lang="en-US" sz="2800" baseline="-25000" dirty="0" err="1"/>
              <a:t>out</a:t>
            </a:r>
            <a:r>
              <a:rPr lang="en-US" sz="2800" dirty="0"/>
              <a:t>(g)|&gt;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dirty="0" smtClean="0">
                <a:latin typeface="Symbol" panose="05050102010706020507" pitchFamily="18" charset="2"/>
              </a:rPr>
              <a:t>e</a:t>
            </a:r>
            <a:r>
              <a:rPr lang="en-US" sz="2800" dirty="0" smtClean="0"/>
              <a:t>] </a:t>
            </a:r>
            <a:r>
              <a:rPr lang="en-US" sz="2800" u="sng" dirty="0" smtClean="0"/>
              <a:t>&lt; 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 by sufficiently large 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3619"/>
            <a:ext cx="7972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Appling </a:t>
            </a:r>
            <a:r>
              <a:rPr lang="en-US" sz="2800" dirty="0" err="1" smtClean="0"/>
              <a:t>Hoeffding</a:t>
            </a:r>
            <a:r>
              <a:rPr lang="en-US" sz="2800" dirty="0" smtClean="0"/>
              <a:t> inequality to each term in the sum </a:t>
            </a:r>
          </a:p>
          <a:p>
            <a:r>
              <a:rPr lang="en-US" sz="2800" dirty="0" smtClean="0"/>
              <a:t>gives “union” bound </a:t>
            </a:r>
          </a:p>
        </p:txBody>
      </p:sp>
    </p:spTree>
    <p:extLst>
      <p:ext uri="{BB962C8B-B14F-4D97-AF65-F5344CB8AC3E}">
        <p14:creationId xmlns:p14="http://schemas.microsoft.com/office/powerpoint/2010/main" val="23523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CS 483_580\2014\pictures from lecture 2\Hoeffding inequaltiy finit H 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4" y="1524000"/>
            <a:ext cx="7380288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256" y="4724400"/>
            <a:ext cx="83735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simple result has no practical value because (1) it is </a:t>
            </a:r>
          </a:p>
          <a:p>
            <a:r>
              <a:rPr lang="en-US" sz="2800" dirty="0" smtClean="0"/>
              <a:t>a very conservative bound and (2) most</a:t>
            </a:r>
            <a:r>
              <a:rPr lang="en-US" sz="2800" dirty="0"/>
              <a:t> </a:t>
            </a:r>
            <a:r>
              <a:rPr lang="en-US" sz="2800" dirty="0" smtClean="0"/>
              <a:t>hypothesis sets </a:t>
            </a:r>
          </a:p>
          <a:p>
            <a:r>
              <a:rPr lang="en-US" sz="2800" dirty="0" smtClean="0"/>
              <a:t>used in machine learning are infinite.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815400"/>
            <a:ext cx="488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Union bound is not practical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1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1" y="533400"/>
            <a:ext cx="8389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Infinite hypothesis sets operate on finite datasets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1" y="1115998"/>
            <a:ext cx="879670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h be a member of an infinite hypothesis set used to train a </a:t>
            </a:r>
          </a:p>
          <a:p>
            <a:r>
              <a:rPr lang="en-US" sz="2400" dirty="0" err="1" smtClean="0"/>
              <a:t>dichotomizer</a:t>
            </a:r>
            <a:r>
              <a:rPr lang="en-US" sz="2400" dirty="0" smtClean="0"/>
              <a:t>.</a:t>
            </a:r>
          </a:p>
          <a:p>
            <a:endParaRPr lang="en-US" sz="1600" dirty="0"/>
          </a:p>
          <a:p>
            <a:r>
              <a:rPr lang="en-US" sz="2400" dirty="0" smtClean="0"/>
              <a:t>For ever example in the training set (size N), h will predict +1 or -1</a:t>
            </a:r>
          </a:p>
          <a:p>
            <a:endParaRPr lang="en-US" sz="1400" dirty="0"/>
          </a:p>
          <a:p>
            <a:r>
              <a:rPr lang="en-US" sz="2400" dirty="0" smtClean="0"/>
              <a:t>The collection of these predictions is a dichotomy  (</a:t>
            </a:r>
            <a:r>
              <a:rPr lang="en-US" sz="2400" dirty="0" err="1" smtClean="0"/>
              <a:t>i.e</a:t>
            </a:r>
            <a:r>
              <a:rPr lang="en-US" sz="2400" dirty="0" smtClean="0"/>
              <a:t> division of the </a:t>
            </a:r>
          </a:p>
          <a:p>
            <a:r>
              <a:rPr lang="en-US" sz="2400" dirty="0" smtClean="0"/>
              <a:t>training set into 2 classes)</a:t>
            </a:r>
          </a:p>
          <a:p>
            <a:endParaRPr lang="en-US" sz="1600" dirty="0"/>
          </a:p>
          <a:p>
            <a:r>
              <a:rPr lang="en-US" sz="2400" dirty="0" smtClean="0"/>
              <a:t>Define |H(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r>
              <a:rPr lang="en-US" sz="2400" dirty="0"/>
              <a:t>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N</a:t>
            </a:r>
            <a:r>
              <a:rPr lang="en-US" sz="2400" dirty="0" smtClean="0"/>
              <a:t>)| as the number of dichotomies that members </a:t>
            </a:r>
          </a:p>
          <a:p>
            <a:r>
              <a:rPr lang="en-US" sz="2400" dirty="0" smtClean="0"/>
              <a:t>of the hypothesis set H can produce for a training set of size N</a:t>
            </a:r>
          </a:p>
          <a:p>
            <a:endParaRPr lang="en-US" sz="1600" dirty="0"/>
          </a:p>
          <a:p>
            <a:r>
              <a:rPr lang="en-US" sz="2400" dirty="0" smtClean="0"/>
              <a:t>Even though |H| is infinite </a:t>
            </a:r>
            <a:r>
              <a:rPr lang="en-US" sz="2400" dirty="0"/>
              <a:t>|H(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)| </a:t>
            </a:r>
            <a:r>
              <a:rPr lang="en-US" sz="2400" u="sng" dirty="0" smtClean="0"/>
              <a:t>&lt;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, the total number </a:t>
            </a:r>
          </a:p>
          <a:p>
            <a:r>
              <a:rPr lang="en-US" sz="2400" dirty="0" smtClean="0"/>
              <a:t>of distinct dichotomies that can be produced by N prediction of </a:t>
            </a:r>
            <a:r>
              <a:rPr lang="en-US" sz="2400" u="sng" dirty="0" smtClean="0"/>
              <a:t>+</a:t>
            </a:r>
            <a:r>
              <a:rPr lang="en-US" sz="2400" dirty="0" smtClean="0"/>
              <a:t>1</a:t>
            </a:r>
          </a:p>
          <a:p>
            <a:endParaRPr lang="en-US" sz="1600" dirty="0"/>
          </a:p>
          <a:p>
            <a:r>
              <a:rPr lang="en-US" sz="2400" dirty="0" smtClean="0"/>
              <a:t>Hence there must be redundancy in predictions by members of 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9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189" y="3429000"/>
            <a:ext cx="70782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rowth function of hypothesis set H applied to </a:t>
            </a:r>
          </a:p>
          <a:p>
            <a:r>
              <a:rPr lang="en-US" sz="2800" dirty="0" smtClean="0"/>
              <a:t>training sets of size N to learn a </a:t>
            </a:r>
            <a:r>
              <a:rPr lang="en-US" sz="2800" dirty="0" err="1" smtClean="0"/>
              <a:t>dichotomizers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is </a:t>
            </a:r>
            <a:r>
              <a:rPr lang="en-US" sz="2800" dirty="0"/>
              <a:t>the maximum number of dichotomies that </a:t>
            </a:r>
          </a:p>
          <a:p>
            <a:r>
              <a:rPr lang="en-US" sz="2800" dirty="0"/>
              <a:t>can be generated by H on </a:t>
            </a:r>
            <a:r>
              <a:rPr lang="en-US" sz="2800" b="1" dirty="0"/>
              <a:t>any</a:t>
            </a:r>
            <a:r>
              <a:rPr lang="en-US" sz="2800" dirty="0"/>
              <a:t> set of N points </a:t>
            </a:r>
          </a:p>
          <a:p>
            <a:r>
              <a:rPr lang="en-US" sz="2800" dirty="0"/>
              <a:t>in the attribute space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80308" y="2514600"/>
            <a:ext cx="6235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</a:t>
            </a:r>
            <a:r>
              <a:rPr lang="en-US" sz="3200" baseline="-25000" dirty="0" smtClean="0"/>
              <a:t>H</a:t>
            </a:r>
            <a:r>
              <a:rPr lang="en-US" sz="3200" dirty="0" smtClean="0"/>
              <a:t>(N)  = max(|H</a:t>
            </a:r>
            <a:r>
              <a:rPr lang="en-US" sz="3200" dirty="0"/>
              <a:t>( x</a:t>
            </a:r>
            <a:r>
              <a:rPr lang="en-US" sz="3200" baseline="-25000" dirty="0"/>
              <a:t>1</a:t>
            </a:r>
            <a:r>
              <a:rPr lang="en-US" sz="3200" dirty="0"/>
              <a:t>, x</a:t>
            </a:r>
            <a:r>
              <a:rPr lang="en-US" sz="3200" baseline="-25000" dirty="0"/>
              <a:t>2</a:t>
            </a:r>
            <a:r>
              <a:rPr lang="en-US" sz="3200" dirty="0"/>
              <a:t>, … </a:t>
            </a:r>
            <a:r>
              <a:rPr lang="en-US" sz="3200" dirty="0" err="1"/>
              <a:t>x</a:t>
            </a:r>
            <a:r>
              <a:rPr lang="en-US" sz="3200" baseline="-25000" dirty="0" err="1"/>
              <a:t>N</a:t>
            </a:r>
            <a:r>
              <a:rPr lang="en-US" sz="3200" dirty="0" smtClean="0"/>
              <a:t>)|) </a:t>
            </a:r>
            <a:r>
              <a:rPr lang="en-US" sz="3200" u="sng" dirty="0" smtClean="0"/>
              <a:t>&lt;</a:t>
            </a:r>
            <a:r>
              <a:rPr lang="en-US" sz="3200" dirty="0" smtClean="0"/>
              <a:t> </a:t>
            </a:r>
            <a:r>
              <a:rPr lang="en-US" sz="3200" dirty="0"/>
              <a:t>2</a:t>
            </a:r>
            <a:r>
              <a:rPr lang="en-US" sz="3200" baseline="30000" dirty="0"/>
              <a:t>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43297" y="1395680"/>
            <a:ext cx="6664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Replace the union bound by a bound on the </a:t>
            </a:r>
          </a:p>
          <a:p>
            <a:r>
              <a:rPr lang="en-US" sz="2800" dirty="0" smtClean="0"/>
              <a:t>“growth function”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96D83588-A469-4DC9-8747-FD54558FB2FD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27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8437" name="Footer Placeholder 7"/>
          <p:cNvSpPr txBox="1">
            <a:spLocks noGrp="1"/>
          </p:cNvSpPr>
          <p:nvPr/>
        </p:nvSpPr>
        <p:spPr bwMode="auto">
          <a:xfrm>
            <a:off x="1285875" y="6356350"/>
            <a:ext cx="6572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en-US" sz="1200">
                <a:solidFill>
                  <a:srgbClr val="7F7F7F"/>
                </a:solidFill>
                <a:latin typeface="Calibri" pitchFamily="34" charset="0"/>
              </a:rPr>
              <a:t>Lecture Notes for E Alpaydın 2010 Introduction to Machine Learning 2e © The MIT Press (V1.0)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" y="7620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Growth function </a:t>
            </a:r>
            <a:r>
              <a:rPr lang="en-US" sz="3200" dirty="0" err="1"/>
              <a:t>m</a:t>
            </a:r>
            <a:r>
              <a:rPr lang="en-US" sz="3200" baseline="-25000" dirty="0" err="1"/>
              <a:t>H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) </a:t>
            </a:r>
            <a:r>
              <a:rPr lang="en-US" altLang="en-US" sz="3200" dirty="0"/>
              <a:t>is closely related </a:t>
            </a:r>
            <a:r>
              <a:rPr lang="en-US" altLang="en-US" sz="3200" dirty="0" smtClean="0"/>
              <a:t>the </a:t>
            </a:r>
            <a:r>
              <a:rPr lang="tr-TR" altLang="en-US" sz="3200" dirty="0" smtClean="0"/>
              <a:t>VC</a:t>
            </a:r>
            <a:r>
              <a:rPr lang="en-US" altLang="en-US" sz="3200" dirty="0" smtClean="0"/>
              <a:t> dimension of </a:t>
            </a:r>
            <a:r>
              <a:rPr lang="tr-TR" altLang="en-US" sz="3200" i="1" dirty="0" smtClean="0"/>
              <a:t>H</a:t>
            </a:r>
            <a:r>
              <a:rPr lang="tr-TR" altLang="en-US" sz="3200" dirty="0" smtClean="0"/>
              <a:t> </a:t>
            </a:r>
            <a:r>
              <a:rPr lang="en-US" altLang="en-US" sz="3200" dirty="0" smtClean="0"/>
              <a:t>defined by:</a:t>
            </a:r>
          </a:p>
          <a:p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smtClean="0"/>
              <a:t>“I</a:t>
            </a:r>
            <a:r>
              <a:rPr lang="tr-TR" altLang="en-US" sz="3200" dirty="0"/>
              <a:t>f there exists </a:t>
            </a:r>
            <a:r>
              <a:rPr lang="tr-TR" altLang="en-US" sz="3200" i="1" dirty="0"/>
              <a:t>h </a:t>
            </a:r>
            <a:r>
              <a:rPr lang="tr-TR" altLang="en-US" sz="3200" dirty="0">
                <a:latin typeface="Symbol" pitchFamily="18" charset="2"/>
              </a:rPr>
              <a:t>Î</a:t>
            </a:r>
            <a:r>
              <a:rPr lang="tr-TR" altLang="en-US" sz="3200" dirty="0"/>
              <a:t> </a:t>
            </a:r>
            <a:r>
              <a:rPr lang="tr-TR" altLang="en-US" sz="3200" i="1" dirty="0"/>
              <a:t>H</a:t>
            </a:r>
            <a:r>
              <a:rPr lang="tr-TR" altLang="en-US" sz="3200" dirty="0"/>
              <a:t> consistent for </a:t>
            </a:r>
            <a:r>
              <a:rPr lang="en-US" altLang="en-US" sz="3200" dirty="0"/>
              <a:t>all</a:t>
            </a:r>
            <a:r>
              <a:rPr lang="tr-TR" altLang="en-US" sz="3200" dirty="0"/>
              <a:t> 2</a:t>
            </a:r>
            <a:r>
              <a:rPr lang="tr-TR" altLang="en-US" sz="3200" i="1" baseline="30000" dirty="0"/>
              <a:t>N</a:t>
            </a:r>
            <a:r>
              <a:rPr lang="tr-TR" altLang="en-US" sz="3200" i="1" dirty="0"/>
              <a:t> </a:t>
            </a:r>
            <a:r>
              <a:rPr lang="tr-TR" altLang="en-US" sz="3200" dirty="0"/>
              <a:t>ways</a:t>
            </a:r>
            <a:r>
              <a:rPr lang="en-US" altLang="en-US" sz="3200" dirty="0"/>
              <a:t> </a:t>
            </a:r>
            <a:br>
              <a:rPr lang="en-US" altLang="en-US" sz="3200" dirty="0"/>
            </a:br>
            <a:r>
              <a:rPr lang="en-US" altLang="en-US" sz="3200" dirty="0"/>
              <a:t>that </a:t>
            </a:r>
            <a:r>
              <a:rPr lang="tr-TR" altLang="en-US" sz="3200" i="1" dirty="0"/>
              <a:t>N</a:t>
            </a:r>
            <a:r>
              <a:rPr lang="tr-TR" altLang="en-US" sz="3200" dirty="0"/>
              <a:t> points can be labeled </a:t>
            </a:r>
            <a:r>
              <a:rPr lang="en-US" altLang="en-US" sz="3200" dirty="0" smtClean="0"/>
              <a:t>with {+1,-1} then </a:t>
            </a:r>
          </a:p>
          <a:p>
            <a:r>
              <a:rPr lang="en-US" altLang="en-US" sz="3200" dirty="0" smtClean="0"/>
              <a:t>d</a:t>
            </a:r>
            <a:r>
              <a:rPr lang="tr-TR" altLang="en-US" sz="3200" baseline="-25000" dirty="0" smtClean="0"/>
              <a:t>VC</a:t>
            </a:r>
            <a:r>
              <a:rPr lang="tr-TR" altLang="en-US" sz="3200" dirty="0" smtClean="0"/>
              <a:t>(</a:t>
            </a:r>
            <a:r>
              <a:rPr lang="tr-TR" altLang="en-US" sz="3200" i="1" dirty="0" smtClean="0"/>
              <a:t>H</a:t>
            </a:r>
            <a:r>
              <a:rPr lang="tr-TR" altLang="en-US" sz="3200" dirty="0" smtClean="0"/>
              <a:t> </a:t>
            </a:r>
            <a:r>
              <a:rPr lang="tr-TR" altLang="en-US" sz="3200" dirty="0"/>
              <a:t>) = </a:t>
            </a:r>
            <a:r>
              <a:rPr lang="tr-TR" altLang="en-US" sz="3200" i="1" dirty="0" smtClean="0"/>
              <a:t>N</a:t>
            </a:r>
            <a:r>
              <a:rPr lang="en-US" altLang="en-US" sz="3200" i="1" dirty="0" smtClean="0"/>
              <a:t>.”</a:t>
            </a:r>
            <a:r>
              <a:rPr lang="en-US" altLang="en-US" sz="3200" dirty="0" smtClean="0"/>
              <a:t>  We say “</a:t>
            </a:r>
            <a:r>
              <a:rPr lang="en-US" altLang="en-US" sz="3200" i="1" dirty="0" smtClean="0"/>
              <a:t>H</a:t>
            </a:r>
            <a:r>
              <a:rPr lang="en-US" altLang="en-US" sz="3200" dirty="0" smtClean="0"/>
              <a:t> can shatter </a:t>
            </a:r>
            <a:r>
              <a:rPr lang="en-US" altLang="en-US" sz="3200" i="1" dirty="0" smtClean="0"/>
              <a:t>N</a:t>
            </a:r>
            <a:r>
              <a:rPr lang="en-US" altLang="en-US" sz="3200" dirty="0" smtClean="0"/>
              <a:t> points”</a:t>
            </a:r>
            <a:endParaRPr lang="en-US" sz="2000" i="1" dirty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In terms of </a:t>
            </a:r>
            <a:r>
              <a:rPr lang="en-US" sz="3200" dirty="0" err="1"/>
              <a:t>m</a:t>
            </a:r>
            <a:r>
              <a:rPr lang="en-US" sz="3200" baseline="-25000" dirty="0" err="1"/>
              <a:t>H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 smtClean="0"/>
              <a:t>),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vc</a:t>
            </a:r>
            <a:r>
              <a:rPr lang="en-US" sz="3200" dirty="0" smtClean="0"/>
              <a:t>(</a:t>
            </a:r>
            <a:r>
              <a:rPr lang="en-US" sz="3200" i="1" dirty="0" smtClean="0"/>
              <a:t>H</a:t>
            </a:r>
            <a:r>
              <a:rPr lang="en-US" sz="3200" dirty="0" smtClean="0"/>
              <a:t>) can be defined as the largest value of </a:t>
            </a:r>
            <a:r>
              <a:rPr lang="en-US" sz="3200" i="1" dirty="0" smtClean="0"/>
              <a:t>N</a:t>
            </a:r>
            <a:r>
              <a:rPr lang="en-US" sz="3200" dirty="0" smtClean="0"/>
              <a:t> for which </a:t>
            </a:r>
            <a:r>
              <a:rPr lang="en-US" sz="3200" dirty="0" err="1"/>
              <a:t>m</a:t>
            </a:r>
            <a:r>
              <a:rPr lang="en-US" sz="3200" baseline="-25000" dirty="0" err="1"/>
              <a:t>H</a:t>
            </a:r>
            <a:r>
              <a:rPr lang="en-US" sz="3200" dirty="0"/>
              <a:t>(</a:t>
            </a:r>
            <a:r>
              <a:rPr lang="en-US" sz="3200" i="1" dirty="0"/>
              <a:t>N</a:t>
            </a:r>
            <a:r>
              <a:rPr lang="en-US" sz="3200" dirty="0"/>
              <a:t>) </a:t>
            </a:r>
            <a:r>
              <a:rPr lang="en-US" sz="3200" dirty="0" smtClean="0"/>
              <a:t>= 2</a:t>
            </a:r>
            <a:r>
              <a:rPr lang="en-US" sz="3200" baseline="30000" dirty="0" smtClean="0"/>
              <a:t>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8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0"/>
            <a:ext cx="78211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no dataset of size </a:t>
            </a:r>
            <a:r>
              <a:rPr lang="en-US" sz="2800" i="1" dirty="0"/>
              <a:t>k</a:t>
            </a:r>
            <a:r>
              <a:rPr lang="en-US" sz="2800" dirty="0"/>
              <a:t> can be shattered by </a:t>
            </a:r>
            <a:r>
              <a:rPr lang="en-US" sz="2800" i="1" dirty="0"/>
              <a:t>H</a:t>
            </a:r>
            <a:r>
              <a:rPr lang="en-US" sz="2800" dirty="0"/>
              <a:t>, then </a:t>
            </a:r>
            <a:r>
              <a:rPr lang="en-US" sz="2800" i="1" dirty="0"/>
              <a:t>k</a:t>
            </a:r>
            <a:r>
              <a:rPr lang="en-US" sz="2800" dirty="0"/>
              <a:t> is a “break point” of </a:t>
            </a:r>
            <a:r>
              <a:rPr lang="en-US" sz="2800" i="1" dirty="0"/>
              <a:t>H</a:t>
            </a:r>
          </a:p>
          <a:p>
            <a:endParaRPr lang="en-US" sz="2000" i="1" dirty="0"/>
          </a:p>
          <a:p>
            <a:r>
              <a:rPr lang="en-US" sz="2800" dirty="0"/>
              <a:t>If </a:t>
            </a:r>
            <a:r>
              <a:rPr lang="en-US" sz="2800" i="1" dirty="0"/>
              <a:t>k</a:t>
            </a:r>
            <a:r>
              <a:rPr lang="en-US" sz="2800" dirty="0"/>
              <a:t> is a break point of </a:t>
            </a:r>
            <a:r>
              <a:rPr lang="en-US" sz="2800" i="1" dirty="0"/>
              <a:t>H</a:t>
            </a:r>
            <a:r>
              <a:rPr lang="en-US" sz="2800" dirty="0"/>
              <a:t>, then </a:t>
            </a:r>
            <a:r>
              <a:rPr lang="en-US" sz="2800" dirty="0" err="1"/>
              <a:t>m</a:t>
            </a:r>
            <a:r>
              <a:rPr lang="en-US" sz="2800" baseline="-25000" dirty="0" err="1"/>
              <a:t>H</a:t>
            </a:r>
            <a:r>
              <a:rPr lang="en-US" sz="2800" dirty="0"/>
              <a:t>(</a:t>
            </a:r>
            <a:r>
              <a:rPr lang="en-US" sz="2800" i="1" dirty="0"/>
              <a:t>k</a:t>
            </a:r>
            <a:r>
              <a:rPr lang="en-US" sz="2800" dirty="0"/>
              <a:t>) &lt;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k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Since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vc</a:t>
            </a:r>
            <a:r>
              <a:rPr lang="en-US" sz="2800" dirty="0" smtClean="0"/>
              <a:t>(</a:t>
            </a:r>
            <a:r>
              <a:rPr lang="en-US" sz="2800" i="1" dirty="0" smtClean="0"/>
              <a:t>H</a:t>
            </a:r>
            <a:r>
              <a:rPr lang="en-US" sz="2800" dirty="0"/>
              <a:t>) can be defined as the largest value of </a:t>
            </a:r>
            <a:r>
              <a:rPr lang="en-US" sz="2800" i="1" dirty="0"/>
              <a:t>N</a:t>
            </a:r>
            <a:r>
              <a:rPr lang="en-US" sz="2800" dirty="0"/>
              <a:t> for which </a:t>
            </a:r>
            <a:r>
              <a:rPr lang="en-US" sz="2800" dirty="0" err="1"/>
              <a:t>m</a:t>
            </a:r>
            <a:r>
              <a:rPr lang="en-US" sz="2800" baseline="-25000" dirty="0" err="1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, k=</a:t>
            </a:r>
            <a:r>
              <a:rPr lang="en-US" sz="2800" dirty="0"/>
              <a:t>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dirty="0"/>
              <a:t>(</a:t>
            </a:r>
            <a:r>
              <a:rPr lang="en-US" sz="2800" i="1" dirty="0"/>
              <a:t>H</a:t>
            </a:r>
            <a:r>
              <a:rPr lang="en-US" sz="2800" dirty="0" smtClean="0"/>
              <a:t>)+1 is a break point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914400"/>
            <a:ext cx="226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Break points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CS 483_580\2014\pictures from lecture 5\break-point 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46326"/>
            <a:ext cx="8904288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0" y="293914"/>
            <a:ext cx="502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H</a:t>
            </a:r>
            <a:r>
              <a:rPr lang="en-US" sz="3200" dirty="0" smtClean="0"/>
              <a:t> = linear </a:t>
            </a:r>
            <a:r>
              <a:rPr lang="en-US" sz="3200" dirty="0" err="1" smtClean="0"/>
              <a:t>dichotomizer</a:t>
            </a:r>
            <a:r>
              <a:rPr lang="en-US" sz="3200" dirty="0" smtClean="0"/>
              <a:t> in 2D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22736" y="878689"/>
            <a:ext cx="823892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m</a:t>
            </a:r>
            <a:r>
              <a:rPr lang="en-US" sz="2800" baseline="-25000" dirty="0" err="1" smtClean="0"/>
              <a:t>H</a:t>
            </a:r>
            <a:r>
              <a:rPr lang="en-US" sz="2800" dirty="0" smtClean="0"/>
              <a:t>(3) = 8: no break point. Even though 3 points in line </a:t>
            </a:r>
          </a:p>
          <a:p>
            <a:r>
              <a:rPr lang="en-US" sz="2800" dirty="0" smtClean="0"/>
              <a:t>cannot be shattered, </a:t>
            </a:r>
            <a:r>
              <a:rPr lang="en-US" sz="2800" dirty="0" err="1"/>
              <a:t>m</a:t>
            </a:r>
            <a:r>
              <a:rPr lang="en-US" sz="2800" baseline="-25000" dirty="0" err="1"/>
              <a:t>H</a:t>
            </a:r>
            <a:r>
              <a:rPr lang="en-US" sz="2800" dirty="0"/>
              <a:t>(3</a:t>
            </a:r>
            <a:r>
              <a:rPr lang="en-US" sz="2800" dirty="0" smtClean="0"/>
              <a:t>) is the maximum number of 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ichotomies for any set of </a:t>
            </a:r>
            <a:r>
              <a:rPr lang="en-US" sz="2800" dirty="0"/>
              <a:t>points. </a:t>
            </a:r>
            <a:r>
              <a:rPr lang="en-US" sz="2800" dirty="0" smtClean="0"/>
              <a:t>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dirty="0"/>
              <a:t>(</a:t>
            </a:r>
            <a:r>
              <a:rPr lang="en-US" sz="2800" i="1" dirty="0"/>
              <a:t>H</a:t>
            </a:r>
            <a:r>
              <a:rPr lang="en-US" sz="2800" dirty="0"/>
              <a:t>)=</a:t>
            </a:r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52400" y="4953000"/>
            <a:ext cx="88724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Every set of 4 points has 2 labeling that cannot be </a:t>
            </a:r>
          </a:p>
          <a:p>
            <a:r>
              <a:rPr lang="en-US" sz="2800" dirty="0" smtClean="0"/>
              <a:t>shattered by </a:t>
            </a:r>
            <a:r>
              <a:rPr lang="en-US" sz="2800" dirty="0"/>
              <a:t>a</a:t>
            </a:r>
            <a:r>
              <a:rPr lang="en-US" sz="2800" dirty="0" smtClean="0"/>
              <a:t> 2D </a:t>
            </a:r>
            <a:r>
              <a:rPr lang="en-US" sz="2800" dirty="0" err="1" smtClean="0"/>
              <a:t>dichotomier</a:t>
            </a:r>
            <a:r>
              <a:rPr lang="en-US" sz="2800" dirty="0" smtClean="0"/>
              <a:t>. k=4 is break point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vc</a:t>
            </a:r>
            <a:r>
              <a:rPr lang="en-US" sz="2800" dirty="0" smtClean="0"/>
              <a:t>(</a:t>
            </a:r>
            <a:r>
              <a:rPr lang="en-US" sz="2800" i="1" dirty="0" smtClean="0"/>
              <a:t>H</a:t>
            </a:r>
            <a:r>
              <a:rPr lang="en-US" sz="2800" dirty="0" smtClean="0"/>
              <a:t>)+1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dD</a:t>
            </a:r>
            <a:r>
              <a:rPr lang="en-US" sz="2800" dirty="0"/>
              <a:t> </a:t>
            </a:r>
            <a:r>
              <a:rPr lang="en-US" sz="2800" dirty="0" err="1" smtClean="0"/>
              <a:t>dichotomizer</a:t>
            </a:r>
            <a:r>
              <a:rPr lang="en-US" sz="2800" dirty="0" smtClean="0"/>
              <a:t>,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dirty="0"/>
              <a:t>(</a:t>
            </a:r>
            <a:r>
              <a:rPr lang="en-US" sz="2800" i="1" dirty="0"/>
              <a:t>H</a:t>
            </a:r>
            <a:r>
              <a:rPr lang="en-US" sz="2800" dirty="0" smtClean="0"/>
              <a:t>) = d+1.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2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0268" y="123924"/>
            <a:ext cx="5846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Learning diagram with noisy input</a:t>
            </a:r>
            <a:endParaRPr lang="en-US" sz="3200" dirty="0"/>
          </a:p>
        </p:txBody>
      </p:sp>
      <p:pic>
        <p:nvPicPr>
          <p:cNvPr id="3" name="Picture 2" descr="E:\CS 483_580\2014\pictures from lecture 4\learning diagram including 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00" y="691972"/>
            <a:ext cx="5410199" cy="44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772" y="5257800"/>
            <a:ext cx="88198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 noise sets a lower bound on </a:t>
            </a:r>
            <a:r>
              <a:rPr lang="en-US" sz="2800" i="1" dirty="0" err="1"/>
              <a:t>E</a:t>
            </a:r>
            <a:r>
              <a:rPr lang="en-US" sz="2800" i="1" baseline="-25000" dirty="0" err="1"/>
              <a:t>in</a:t>
            </a:r>
            <a:r>
              <a:rPr lang="en-US" sz="2800" i="1" dirty="0"/>
              <a:t>(g) </a:t>
            </a:r>
            <a:r>
              <a:rPr lang="en-US" sz="2800" dirty="0" smtClean="0"/>
              <a:t>that should not be </a:t>
            </a:r>
          </a:p>
          <a:p>
            <a:r>
              <a:rPr lang="en-US" sz="2800" dirty="0" smtClean="0"/>
              <a:t>passed regardless of hypothesis set and learning algorithm.</a:t>
            </a:r>
          </a:p>
          <a:p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in</a:t>
            </a:r>
            <a:r>
              <a:rPr lang="en-US" sz="2800" i="1" dirty="0" smtClean="0"/>
              <a:t>(g</a:t>
            </a:r>
            <a:r>
              <a:rPr lang="en-US" sz="2800" i="1" dirty="0"/>
              <a:t>) </a:t>
            </a:r>
            <a:r>
              <a:rPr lang="en-US" sz="2800" dirty="0" smtClean="0"/>
              <a:t>below this bound is called “over fitting”.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7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81" y="498358"/>
            <a:ext cx="86385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does a finite VC dimension </a:t>
            </a:r>
            <a:r>
              <a:rPr lang="en-US" sz="2800" dirty="0" smtClean="0"/>
              <a:t>of an infinite hypothesis </a:t>
            </a:r>
          </a:p>
          <a:p>
            <a:r>
              <a:rPr lang="en-US" sz="2800" dirty="0" smtClean="0"/>
              <a:t>set </a:t>
            </a:r>
            <a:r>
              <a:rPr lang="en-US" sz="2800" dirty="0"/>
              <a:t>H ensure </a:t>
            </a:r>
            <a:r>
              <a:rPr lang="en-US" sz="2800" dirty="0" smtClean="0"/>
              <a:t>the feasibility </a:t>
            </a:r>
            <a:r>
              <a:rPr lang="en-US" sz="2800" dirty="0"/>
              <a:t>of learning with H?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620" y="1981200"/>
            <a:ext cx="8336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1) Replace the union bound (valid for finite H-sets) with </a:t>
            </a:r>
          </a:p>
          <a:p>
            <a:r>
              <a:rPr lang="en-US" sz="2800" dirty="0" smtClean="0"/>
              <a:t>growth function (valid of infinite H-sets) </a:t>
            </a:r>
            <a:endParaRPr lang="en-US" sz="2800" dirty="0"/>
          </a:p>
        </p:txBody>
      </p:sp>
      <p:pic>
        <p:nvPicPr>
          <p:cNvPr id="4" name="Picture 2" descr="E:\CS 483_580\2014\pictures from lecture 5\VC inequ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8" y="3048000"/>
            <a:ext cx="810796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32" y="381000"/>
            <a:ext cx="8470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does a finite VC dimension of </a:t>
            </a:r>
            <a:r>
              <a:rPr lang="en-US" sz="2800" dirty="0" smtClean="0"/>
              <a:t>an infinite hypothesis </a:t>
            </a:r>
          </a:p>
          <a:p>
            <a:r>
              <a:rPr lang="en-US" sz="2800" dirty="0" smtClean="0"/>
              <a:t>set </a:t>
            </a:r>
            <a:r>
              <a:rPr lang="en-US" sz="2800" dirty="0"/>
              <a:t>H ensure </a:t>
            </a:r>
            <a:r>
              <a:rPr lang="en-US" sz="2800" dirty="0" smtClean="0"/>
              <a:t>the feasibility </a:t>
            </a:r>
            <a:r>
              <a:rPr lang="en-US" sz="2800" dirty="0"/>
              <a:t>of learning with H?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620" y="1981200"/>
            <a:ext cx="83367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1) Replace the union bound (valid for finite H-sets) with </a:t>
            </a:r>
          </a:p>
          <a:p>
            <a:r>
              <a:rPr lang="en-US" sz="2800" dirty="0" smtClean="0"/>
              <a:t>growth function (valid of infinite H-sets).</a:t>
            </a:r>
          </a:p>
          <a:p>
            <a:endParaRPr lang="en-US" sz="2800" dirty="0" smtClean="0"/>
          </a:p>
          <a:p>
            <a:r>
              <a:rPr lang="en-US" sz="2800" dirty="0" smtClean="0"/>
              <a:t>2) If H-set applied to a training set of size N has any </a:t>
            </a:r>
          </a:p>
          <a:p>
            <a:r>
              <a:rPr lang="en-US" sz="2800" dirty="0" smtClean="0"/>
              <a:t>break point, then growth function is a polynomial in 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4" y="4343400"/>
            <a:ext cx="861729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388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does a finite VC dimension of </a:t>
            </a:r>
            <a:r>
              <a:rPr lang="en-US" sz="2800" dirty="0" smtClean="0"/>
              <a:t>an infinite hypothesis </a:t>
            </a:r>
          </a:p>
          <a:p>
            <a:r>
              <a:rPr lang="en-US" sz="2800" dirty="0" smtClean="0"/>
              <a:t>set </a:t>
            </a:r>
            <a:r>
              <a:rPr lang="en-US" sz="2800" dirty="0"/>
              <a:t>H ensure </a:t>
            </a:r>
            <a:r>
              <a:rPr lang="en-US" sz="2800" dirty="0" smtClean="0"/>
              <a:t>the feasibility </a:t>
            </a:r>
            <a:r>
              <a:rPr lang="en-US" sz="2800" dirty="0"/>
              <a:t>of learning with H?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620" y="1981200"/>
            <a:ext cx="833670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1) Replace the union bound (valid for finite H-sets) with </a:t>
            </a:r>
          </a:p>
          <a:p>
            <a:r>
              <a:rPr lang="en-US" sz="2800" dirty="0" smtClean="0"/>
              <a:t>growth function (valid of infinite H-sets).</a:t>
            </a:r>
          </a:p>
          <a:p>
            <a:endParaRPr lang="en-US" sz="2800" dirty="0" smtClean="0"/>
          </a:p>
          <a:p>
            <a:r>
              <a:rPr lang="en-US" sz="2800" dirty="0" smtClean="0"/>
              <a:t>2) If H-set applied to a training set of size N has any </a:t>
            </a:r>
          </a:p>
          <a:p>
            <a:r>
              <a:rPr lang="en-US" sz="2800" dirty="0" smtClean="0"/>
              <a:t>break point, then growth function is a polynomial in N</a:t>
            </a:r>
          </a:p>
          <a:p>
            <a:endParaRPr lang="en-US" sz="2800" dirty="0"/>
          </a:p>
          <a:p>
            <a:r>
              <a:rPr lang="en-US" sz="2800" dirty="0" smtClean="0"/>
              <a:t>3)</a:t>
            </a:r>
            <a:r>
              <a:rPr lang="en-US" sz="2800" dirty="0"/>
              <a:t> k=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dirty="0"/>
              <a:t>(</a:t>
            </a:r>
            <a:r>
              <a:rPr lang="en-US" sz="2800" i="1" dirty="0"/>
              <a:t>H</a:t>
            </a:r>
            <a:r>
              <a:rPr lang="en-US" sz="2800" dirty="0"/>
              <a:t>)+1 is </a:t>
            </a:r>
            <a:r>
              <a:rPr lang="en-US" sz="2800" dirty="0" smtClean="0"/>
              <a:t>a </a:t>
            </a:r>
            <a:r>
              <a:rPr lang="en-US" sz="2800" dirty="0"/>
              <a:t>break </a:t>
            </a:r>
            <a:r>
              <a:rPr lang="en-US" sz="2800" dirty="0" smtClean="0"/>
              <a:t>point.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876800" y="4375830"/>
          <a:ext cx="3517900" cy="74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1079280" imgH="228600" progId="Equation.3">
                  <p:embed/>
                </p:oleObj>
              </mc:Choice>
              <mc:Fallback>
                <p:oleObj name="Equation" r:id="rId3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75830"/>
                        <a:ext cx="3517900" cy="74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CS 483_580\2014\pictures from lecture 5\VC generalization b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8" y="304800"/>
            <a:ext cx="8297912" cy="434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961" y="4800600"/>
            <a:ext cx="8297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polynomials are exponentially dominated,</a:t>
            </a:r>
          </a:p>
          <a:p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 can be make arbitrarily small, regardless of the size of </a:t>
            </a:r>
            <a:r>
              <a:rPr lang="en-US" sz="2800" dirty="0" smtClean="0">
                <a:latin typeface="Symbol" panose="05050102010706020507" pitchFamily="18" charset="2"/>
              </a:rPr>
              <a:t>e</a:t>
            </a:r>
            <a:r>
              <a:rPr lang="en-US" sz="2800" dirty="0" smtClean="0"/>
              <a:t>, by increasing the size of N</a:t>
            </a:r>
          </a:p>
        </p:txBody>
      </p:sp>
    </p:spTree>
    <p:extLst>
      <p:ext uri="{BB962C8B-B14F-4D97-AF65-F5344CB8AC3E}">
        <p14:creationId xmlns:p14="http://schemas.microsoft.com/office/powerpoint/2010/main" val="8500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708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Feasible, yes.  Practical, maybe not</a:t>
            </a:r>
          </a:p>
          <a:p>
            <a:r>
              <a:rPr lang="en-US" sz="2800" dirty="0"/>
              <a:t>Suppose we want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0.1 with 90% confidence (i.e.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= 0.1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36056" y="1182707"/>
          <a:ext cx="50958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056" y="1182707"/>
                        <a:ext cx="50958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33622"/>
              </p:ext>
            </p:extLst>
          </p:nvPr>
        </p:nvGraphicFramePr>
        <p:xfrm>
          <a:off x="2014538" y="3627438"/>
          <a:ext cx="587375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5" imgW="1726920" imgH="393480" progId="Equation.3">
                  <p:embed/>
                </p:oleObj>
              </mc:Choice>
              <mc:Fallback>
                <p:oleObj name="Equation" r:id="rId5" imgW="1726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627438"/>
                        <a:ext cx="587375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828800" y="2743200"/>
          <a:ext cx="3670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7" imgW="1079280" imgH="228600" progId="Equation.3">
                  <p:embed/>
                </p:oleObj>
              </mc:Choice>
              <mc:Fallback>
                <p:oleObj name="Equation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3670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1534180"/>
            <a:ext cx="180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require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89560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038600"/>
            <a:ext cx="1211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get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876800"/>
            <a:ext cx="86230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ssignment </a:t>
            </a:r>
            <a:r>
              <a:rPr lang="en-US" sz="2800" dirty="0"/>
              <a:t>2</a:t>
            </a:r>
            <a:r>
              <a:rPr lang="en-US" sz="2800" dirty="0" smtClean="0"/>
              <a:t>: Use a non-linear root-finding code to solve </a:t>
            </a:r>
          </a:p>
          <a:p>
            <a:r>
              <a:rPr lang="en-US" sz="2800" dirty="0" smtClean="0"/>
              <a:t>this implicit relationship for N with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VC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3 and 6.</a:t>
            </a:r>
          </a:p>
          <a:p>
            <a:r>
              <a:rPr lang="en-US" sz="2800" dirty="0" smtClean="0"/>
              <a:t>Hint: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306670"/>
              </p:ext>
            </p:extLst>
          </p:nvPr>
        </p:nvGraphicFramePr>
        <p:xfrm>
          <a:off x="1246188" y="5710238"/>
          <a:ext cx="2057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9" imgW="761760" imgH="228600" progId="Equation.3">
                  <p:embed/>
                </p:oleObj>
              </mc:Choice>
              <mc:Fallback>
                <p:oleObj name="Equation" r:id="rId9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710238"/>
                        <a:ext cx="2057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8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708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Assignment 4, </a:t>
            </a:r>
            <a:r>
              <a:rPr lang="en-US" sz="2800" smtClean="0"/>
              <a:t>due 9-29-16</a:t>
            </a:r>
            <a:endParaRPr lang="en-US" sz="2800" dirty="0" smtClean="0"/>
          </a:p>
          <a:p>
            <a:r>
              <a:rPr lang="en-US" sz="2800" dirty="0"/>
              <a:t>Suppose we want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0.1 with 90% confidence (i.e.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= 0.1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24040"/>
              </p:ext>
            </p:extLst>
          </p:nvPr>
        </p:nvGraphicFramePr>
        <p:xfrm>
          <a:off x="2951162" y="1182707"/>
          <a:ext cx="50958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2" y="1182707"/>
                        <a:ext cx="50958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71039"/>
              </p:ext>
            </p:extLst>
          </p:nvPr>
        </p:nvGraphicFramePr>
        <p:xfrm>
          <a:off x="762000" y="3627904"/>
          <a:ext cx="57864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5" imgW="1701720" imgH="393480" progId="Equation.3">
                  <p:embed/>
                </p:oleObj>
              </mc:Choice>
              <mc:Fallback>
                <p:oleObj name="Equation" r:id="rId5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27904"/>
                        <a:ext cx="578643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31062"/>
              </p:ext>
            </p:extLst>
          </p:nvPr>
        </p:nvGraphicFramePr>
        <p:xfrm>
          <a:off x="1221638" y="2734330"/>
          <a:ext cx="3670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7" imgW="1079280" imgH="228600" progId="Equation.3">
                  <p:embed/>
                </p:oleObj>
              </mc:Choice>
              <mc:Fallback>
                <p:oleObj name="Equation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638" y="2734330"/>
                        <a:ext cx="3670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1534180"/>
            <a:ext cx="229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VC bound says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8956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50619" y="28905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876800"/>
            <a:ext cx="8251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non-linear root-finding code to solve this implicit </a:t>
            </a:r>
          </a:p>
          <a:p>
            <a:r>
              <a:rPr lang="en-US" sz="2800" dirty="0" smtClean="0"/>
              <a:t>relationship for N with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VC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3 and 6. Hint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00496"/>
              </p:ext>
            </p:extLst>
          </p:nvPr>
        </p:nvGraphicFramePr>
        <p:xfrm>
          <a:off x="6400800" y="5319823"/>
          <a:ext cx="2079033" cy="56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9" imgW="838080" imgH="228600" progId="Equation.3">
                  <p:embed/>
                </p:oleObj>
              </mc:Choice>
              <mc:Fallback>
                <p:oleObj name="Equation" r:id="rId9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19823"/>
                        <a:ext cx="2079033" cy="56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8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CS 483_580\2014\pictures from lecture 5\VC generalization b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8" y="228600"/>
            <a:ext cx="7383512" cy="38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288" y="4191000"/>
            <a:ext cx="8297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|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– E</a:t>
            </a:r>
            <a:r>
              <a:rPr lang="en-US" sz="2800" baseline="-25000" dirty="0" smtClean="0"/>
              <a:t>in</a:t>
            </a:r>
            <a:r>
              <a:rPr lang="en-US" sz="2800" dirty="0" smtClean="0"/>
              <a:t>| </a:t>
            </a:r>
            <a:r>
              <a:rPr lang="en-US" sz="2800" u="sng" dirty="0" smtClean="0"/>
              <a:t>&lt;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Symbol" panose="05050102010706020507" pitchFamily="18" charset="2"/>
              </a:rPr>
              <a:t>W</a:t>
            </a:r>
            <a:r>
              <a:rPr lang="en-US" sz="2800" dirty="0" smtClean="0"/>
              <a:t>(</a:t>
            </a:r>
            <a:r>
              <a:rPr lang="en-US" sz="2800" dirty="0" err="1" smtClean="0"/>
              <a:t>N,H,</a:t>
            </a:r>
            <a:r>
              <a:rPr lang="en-US" sz="2800" dirty="0" err="1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) is called the “VC bound”</a:t>
            </a:r>
          </a:p>
          <a:p>
            <a:r>
              <a:rPr lang="en-US" sz="2800" dirty="0" smtClean="0"/>
              <a:t>Dependence on H is through the VC dimension</a:t>
            </a:r>
          </a:p>
          <a:p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 can be make arbitrarily small, regardless of the size of </a:t>
            </a:r>
            <a:r>
              <a:rPr lang="en-US" sz="2800" dirty="0" smtClean="0">
                <a:latin typeface="Symbol" panose="05050102010706020507" pitchFamily="18" charset="2"/>
              </a:rPr>
              <a:t>e</a:t>
            </a:r>
            <a:r>
              <a:rPr lang="en-US" sz="2800" dirty="0" smtClean="0"/>
              <a:t>, by increasing the size of N, but required size increases with increasing VC dimension.</a:t>
            </a:r>
          </a:p>
        </p:txBody>
      </p:sp>
    </p:spTree>
    <p:extLst>
      <p:ext uri="{BB962C8B-B14F-4D97-AF65-F5344CB8AC3E}">
        <p14:creationId xmlns:p14="http://schemas.microsoft.com/office/powerpoint/2010/main" val="22989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8229600" cy="579438"/>
          </a:xfrm>
        </p:spPr>
        <p:txBody>
          <a:bodyPr lIns="0" rIns="0" bIns="0" anchor="b">
            <a:normAutofit/>
          </a:bodyPr>
          <a:lstStyle/>
          <a:p>
            <a:r>
              <a:rPr lang="en-US" altLang="en-US" sz="3200" dirty="0" smtClean="0"/>
              <a:t>Review: </a:t>
            </a:r>
            <a:r>
              <a:rPr lang="tr-TR" altLang="en-US" sz="3200" dirty="0" smtClean="0"/>
              <a:t>Maximum </a:t>
            </a:r>
            <a:r>
              <a:rPr lang="tr-TR" altLang="en-US" sz="3200" dirty="0"/>
              <a:t>Likelihood </a:t>
            </a:r>
            <a:r>
              <a:rPr lang="tr-TR" altLang="en-US" sz="3200" dirty="0" smtClean="0"/>
              <a:t>Estimation</a:t>
            </a:r>
            <a:r>
              <a:rPr lang="en-US" altLang="en-US" sz="3200" dirty="0" smtClean="0"/>
              <a:t> (MLE)</a:t>
            </a:r>
            <a:endParaRPr lang="en-GB" altLang="en-US" sz="32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1"/>
            <a:ext cx="8229600" cy="1523999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 smtClean="0">
                <a:latin typeface="Calibri" pitchFamily="34" charset="0"/>
              </a:rPr>
              <a:t>Estimate parameters </a:t>
            </a:r>
            <a:r>
              <a:rPr lang="tr-TR" altLang="en-US" i="1" dirty="0" smtClean="0">
                <a:latin typeface="Symbol" pitchFamily="18" charset="2"/>
              </a:rPr>
              <a:t>q</a:t>
            </a:r>
            <a:r>
              <a:rPr lang="tr-TR" altLang="en-US" dirty="0" smtClean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 of a probability distribution </a:t>
            </a:r>
            <a:r>
              <a:rPr lang="tr-TR" altLang="en-US" dirty="0" smtClean="0">
                <a:latin typeface="Calibri" pitchFamily="34" charset="0"/>
              </a:rPr>
              <a:t>given </a:t>
            </a:r>
            <a:r>
              <a:rPr lang="en-US" altLang="en-US" dirty="0" smtClean="0">
                <a:latin typeface="Calibri" pitchFamily="34" charset="0"/>
              </a:rPr>
              <a:t>a</a:t>
            </a:r>
            <a:r>
              <a:rPr lang="tr-TR" altLang="en-US" dirty="0" smtClean="0">
                <a:latin typeface="Calibri" pitchFamily="34" charset="0"/>
              </a:rPr>
              <a:t> </a:t>
            </a:r>
            <a:r>
              <a:rPr lang="tr-TR" altLang="en-US" dirty="0">
                <a:latin typeface="Calibri" pitchFamily="34" charset="0"/>
              </a:rPr>
              <a:t>sample </a:t>
            </a:r>
            <a:r>
              <a:rPr lang="tr-TR" altLang="en-US" dirty="0" smtClean="0">
                <a:latin typeface="Lucida Calligraphy" pitchFamily="66" charset="0"/>
              </a:rPr>
              <a:t>X</a:t>
            </a:r>
            <a:r>
              <a:rPr lang="en-US" altLang="en-US" dirty="0" smtClean="0">
                <a:latin typeface="Calibri" panose="020F0502020204030204" pitchFamily="34" charset="0"/>
              </a:rPr>
              <a:t> drawn from that distribution</a:t>
            </a:r>
            <a:endParaRPr lang="tr-TR" altLang="en-US" dirty="0">
              <a:latin typeface="Lucida Calligraphy" pitchFamily="66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402A83A1-2BC2-4891-A99E-26ABDED9AA10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4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81000"/>
            <a:ext cx="8229600" cy="655638"/>
          </a:xfrm>
        </p:spPr>
        <p:txBody>
          <a:bodyPr lIns="0" rIns="0" bIns="0" anchor="b">
            <a:normAutofit/>
          </a:bodyPr>
          <a:lstStyle/>
          <a:p>
            <a:r>
              <a:rPr lang="en-US" altLang="en-US" sz="3900" dirty="0" smtClean="0"/>
              <a:t>Form the likelihood function</a:t>
            </a:r>
            <a:endParaRPr lang="en-GB" altLang="en-US" sz="39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273050" indent="-273050"/>
            <a:r>
              <a:rPr lang="tr-TR" altLang="en-US" dirty="0">
                <a:latin typeface="Calibri" pitchFamily="34" charset="0"/>
              </a:rPr>
              <a:t>Likelihood of </a:t>
            </a:r>
            <a:r>
              <a:rPr lang="tr-TR" altLang="en-US" i="1" dirty="0">
                <a:latin typeface="Symbol" pitchFamily="18" charset="2"/>
              </a:rPr>
              <a:t>q</a:t>
            </a:r>
            <a:r>
              <a:rPr lang="tr-TR" altLang="en-US" dirty="0">
                <a:latin typeface="Calibri" pitchFamily="34" charset="0"/>
              </a:rPr>
              <a:t> given the sample </a:t>
            </a:r>
            <a:r>
              <a:rPr lang="tr-TR" altLang="en-US" dirty="0">
                <a:latin typeface="Lucida Calligraphy" pitchFamily="66" charset="0"/>
              </a:rPr>
              <a:t>X</a:t>
            </a:r>
          </a:p>
          <a:p>
            <a:pPr marL="273050" indent="-273050">
              <a:buFont typeface="Wingdings" pitchFamily="2" charset="2"/>
              <a:buNone/>
            </a:pPr>
            <a:r>
              <a:rPr lang="tr-TR" altLang="en-US" dirty="0"/>
              <a:t>		</a:t>
            </a:r>
            <a:r>
              <a:rPr lang="tr-TR" altLang="en-US" i="1" dirty="0">
                <a:latin typeface="Palatino Linotype" pitchFamily="18" charset="0"/>
              </a:rPr>
              <a:t>l</a:t>
            </a:r>
            <a:r>
              <a:rPr lang="tr-TR" altLang="en-US" dirty="0"/>
              <a:t>(</a:t>
            </a:r>
            <a:r>
              <a:rPr lang="en-GB" altLang="en-US" i="1" dirty="0"/>
              <a:t>θ</a:t>
            </a:r>
            <a:r>
              <a:rPr lang="tr-TR" altLang="en-US" dirty="0"/>
              <a:t>|</a:t>
            </a:r>
            <a:r>
              <a:rPr lang="tr-TR" altLang="en-US" dirty="0">
                <a:latin typeface="Lucida Calligraphy" pitchFamily="66" charset="0"/>
              </a:rPr>
              <a:t>X</a:t>
            </a:r>
            <a:r>
              <a:rPr lang="tr-TR" altLang="en-US" dirty="0"/>
              <a:t>) = </a:t>
            </a:r>
            <a:r>
              <a:rPr lang="tr-TR" altLang="en-US" i="1" dirty="0"/>
              <a:t>p </a:t>
            </a:r>
            <a:r>
              <a:rPr lang="tr-TR" altLang="en-US" dirty="0"/>
              <a:t>(</a:t>
            </a:r>
            <a:r>
              <a:rPr lang="tr-TR" altLang="en-US" dirty="0">
                <a:latin typeface="Lucida Calligraphy" pitchFamily="66" charset="0"/>
              </a:rPr>
              <a:t>X</a:t>
            </a:r>
            <a:r>
              <a:rPr lang="tr-TR" altLang="en-US" b="1" i="1" dirty="0"/>
              <a:t> </a:t>
            </a:r>
            <a:r>
              <a:rPr lang="tr-TR" altLang="en-US" dirty="0"/>
              <a:t>|</a:t>
            </a:r>
            <a:r>
              <a:rPr lang="en-GB" altLang="en-US" i="1" dirty="0"/>
              <a:t>θ</a:t>
            </a:r>
            <a:r>
              <a:rPr lang="tr-TR" altLang="en-US" dirty="0"/>
              <a:t>) = ∏</a:t>
            </a:r>
            <a:r>
              <a:rPr lang="tr-TR" altLang="en-US" i="1" baseline="-40000" dirty="0"/>
              <a:t>t</a:t>
            </a:r>
            <a:r>
              <a:rPr lang="tr-TR" altLang="en-US" dirty="0"/>
              <a:t> </a:t>
            </a:r>
            <a:r>
              <a:rPr lang="tr-TR" altLang="en-US" i="1" dirty="0"/>
              <a:t>p</a:t>
            </a:r>
            <a:r>
              <a:rPr lang="tr-TR" altLang="en-US" dirty="0"/>
              <a:t>(</a:t>
            </a:r>
            <a:r>
              <a:rPr lang="tr-TR" altLang="en-US" i="1" dirty="0"/>
              <a:t>x</a:t>
            </a:r>
            <a:r>
              <a:rPr lang="tr-TR" altLang="en-US" i="1" baseline="30000" dirty="0"/>
              <a:t>t</a:t>
            </a:r>
            <a:r>
              <a:rPr lang="tr-TR" altLang="en-US" dirty="0"/>
              <a:t>|</a:t>
            </a:r>
            <a:r>
              <a:rPr lang="en-GB" altLang="en-US" i="1" dirty="0"/>
              <a:t>θ</a:t>
            </a:r>
            <a:r>
              <a:rPr lang="tr-TR" altLang="en-US" dirty="0"/>
              <a:t>)</a:t>
            </a:r>
          </a:p>
          <a:p>
            <a:pPr marL="273050" indent="-273050"/>
            <a:r>
              <a:rPr lang="tr-TR" altLang="en-US" dirty="0">
                <a:latin typeface="Calibri" pitchFamily="34" charset="0"/>
              </a:rPr>
              <a:t>Log likelihood</a:t>
            </a:r>
          </a:p>
          <a:p>
            <a:pPr marL="273050" indent="-273050">
              <a:buFont typeface="Wingdings" pitchFamily="2" charset="2"/>
              <a:buNone/>
            </a:pPr>
            <a:r>
              <a:rPr lang="tr-TR" altLang="en-US" dirty="0"/>
              <a:t>		 </a:t>
            </a:r>
            <a:r>
              <a:rPr lang="tr-TR" altLang="en-US" dirty="0">
                <a:latin typeface="Lucida Calligraphy" pitchFamily="66" charset="0"/>
              </a:rPr>
              <a:t>L</a:t>
            </a:r>
            <a:r>
              <a:rPr lang="tr-TR" altLang="en-US" dirty="0"/>
              <a:t>(</a:t>
            </a:r>
            <a:r>
              <a:rPr lang="en-GB" altLang="en-US" i="1" dirty="0"/>
              <a:t>θ</a:t>
            </a:r>
            <a:r>
              <a:rPr lang="tr-TR" altLang="en-US" dirty="0"/>
              <a:t>|</a:t>
            </a:r>
            <a:r>
              <a:rPr lang="tr-TR" altLang="en-US" dirty="0">
                <a:latin typeface="Lucida Calligraphy" pitchFamily="66" charset="0"/>
              </a:rPr>
              <a:t>X</a:t>
            </a:r>
            <a:r>
              <a:rPr lang="tr-TR" altLang="en-US" dirty="0"/>
              <a:t>) = </a:t>
            </a:r>
            <a:r>
              <a:rPr lang="tr-TR" altLang="en-US" dirty="0">
                <a:latin typeface="Calibri" pitchFamily="34" charset="0"/>
              </a:rPr>
              <a:t>log</a:t>
            </a:r>
            <a:r>
              <a:rPr lang="en-US" altLang="en-US" dirty="0">
                <a:latin typeface="Calibri" pitchFamily="34" charset="0"/>
              </a:rPr>
              <a:t>(</a:t>
            </a:r>
            <a:r>
              <a:rPr lang="tr-TR" altLang="en-US" i="1" dirty="0">
                <a:latin typeface="Palatino Linotype" pitchFamily="18" charset="0"/>
              </a:rPr>
              <a:t>l</a:t>
            </a:r>
            <a:r>
              <a:rPr lang="tr-TR" altLang="en-US" dirty="0"/>
              <a:t>(</a:t>
            </a:r>
            <a:r>
              <a:rPr lang="en-GB" altLang="en-US" i="1" dirty="0"/>
              <a:t>θ</a:t>
            </a:r>
            <a:r>
              <a:rPr lang="tr-TR" altLang="en-US" dirty="0"/>
              <a:t>|</a:t>
            </a:r>
            <a:r>
              <a:rPr lang="tr-TR" altLang="en-US" dirty="0">
                <a:latin typeface="Lucida Calligraphy" pitchFamily="66" charset="0"/>
              </a:rPr>
              <a:t>X</a:t>
            </a:r>
            <a:r>
              <a:rPr lang="tr-TR" altLang="en-US" dirty="0"/>
              <a:t>)</a:t>
            </a:r>
            <a:r>
              <a:rPr lang="en-US" altLang="en-US" dirty="0"/>
              <a:t>)</a:t>
            </a:r>
            <a:r>
              <a:rPr lang="tr-TR" altLang="en-US" dirty="0"/>
              <a:t> = ∑</a:t>
            </a:r>
            <a:r>
              <a:rPr lang="tr-TR" altLang="en-US" i="1" baseline="-40000" dirty="0"/>
              <a:t>t</a:t>
            </a:r>
            <a:r>
              <a:rPr lang="tr-TR" altLang="en-US" dirty="0"/>
              <a:t> log </a:t>
            </a:r>
            <a:r>
              <a:rPr lang="tr-TR" altLang="en-US" i="1" dirty="0"/>
              <a:t>p</a:t>
            </a:r>
            <a:r>
              <a:rPr lang="tr-TR" altLang="en-US" dirty="0"/>
              <a:t>(</a:t>
            </a:r>
            <a:r>
              <a:rPr lang="tr-TR" altLang="en-US" i="1" dirty="0"/>
              <a:t>x</a:t>
            </a:r>
            <a:r>
              <a:rPr lang="tr-TR" altLang="en-US" i="1" baseline="30000" dirty="0"/>
              <a:t>t</a:t>
            </a:r>
            <a:r>
              <a:rPr lang="tr-TR" altLang="en-US" dirty="0"/>
              <a:t>|</a:t>
            </a:r>
            <a:r>
              <a:rPr lang="en-GB" altLang="en-US" i="1" dirty="0"/>
              <a:t>θ</a:t>
            </a:r>
            <a:r>
              <a:rPr lang="tr-TR" altLang="en-US" dirty="0"/>
              <a:t>)</a:t>
            </a:r>
          </a:p>
          <a:p>
            <a:pPr marL="273050" indent="-273050"/>
            <a:r>
              <a:rPr lang="tr-TR" altLang="en-US" dirty="0">
                <a:latin typeface="Calibri" pitchFamily="34" charset="0"/>
              </a:rPr>
              <a:t>Maximum likelihood estimator (MLE)</a:t>
            </a:r>
          </a:p>
          <a:p>
            <a:pPr marL="273050" indent="-273050">
              <a:buFont typeface="Wingdings" pitchFamily="2" charset="2"/>
              <a:buNone/>
            </a:pPr>
            <a:r>
              <a:rPr lang="tr-TR" altLang="en-US" dirty="0"/>
              <a:t>		</a:t>
            </a:r>
            <a:r>
              <a:rPr lang="en-GB" altLang="en-US" i="1" dirty="0"/>
              <a:t>θ</a:t>
            </a:r>
            <a:r>
              <a:rPr lang="tr-TR" altLang="en-US" baseline="30000" dirty="0"/>
              <a:t>*</a:t>
            </a:r>
            <a:r>
              <a:rPr lang="tr-TR" altLang="en-US" dirty="0"/>
              <a:t> = </a:t>
            </a:r>
            <a:r>
              <a:rPr lang="tr-TR" altLang="en-US" dirty="0">
                <a:latin typeface="Calibri" pitchFamily="34" charset="0"/>
              </a:rPr>
              <a:t>argmax</a:t>
            </a:r>
            <a:r>
              <a:rPr lang="en-GB" altLang="en-US" i="1" baseline="-25000" dirty="0"/>
              <a:t>θ</a:t>
            </a:r>
            <a:r>
              <a:rPr lang="tr-TR" altLang="en-US" dirty="0"/>
              <a:t> </a:t>
            </a:r>
            <a:r>
              <a:rPr lang="tr-TR" altLang="en-US" dirty="0">
                <a:latin typeface="Lucida Calligraphy" pitchFamily="66" charset="0"/>
              </a:rPr>
              <a:t>L</a:t>
            </a:r>
            <a:r>
              <a:rPr lang="tr-TR" altLang="en-US" dirty="0"/>
              <a:t>(</a:t>
            </a:r>
            <a:r>
              <a:rPr lang="en-GB" altLang="en-US" i="1" dirty="0"/>
              <a:t>θ</a:t>
            </a:r>
            <a:r>
              <a:rPr lang="tr-TR" altLang="en-US" dirty="0"/>
              <a:t>|</a:t>
            </a:r>
            <a:r>
              <a:rPr lang="tr-TR" altLang="en-US" dirty="0">
                <a:latin typeface="Lucida Calligraphy" pitchFamily="66" charset="0"/>
              </a:rPr>
              <a:t>X</a:t>
            </a:r>
            <a:r>
              <a:rPr lang="tr-TR" altLang="en-US" dirty="0"/>
              <a:t>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273050" indent="-273050"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the </a:t>
            </a:r>
            <a:r>
              <a:rPr lang="en-US" altLang="en-US" dirty="0"/>
              <a:t>value of </a:t>
            </a:r>
            <a:r>
              <a:rPr lang="en-GB" altLang="en-US" i="1" dirty="0"/>
              <a:t>θ</a:t>
            </a:r>
            <a:r>
              <a:rPr lang="en-GB" altLang="en-US" dirty="0"/>
              <a:t> that maximizes </a:t>
            </a:r>
            <a:r>
              <a:rPr lang="tr-TR" altLang="en-US" dirty="0">
                <a:latin typeface="Lucida Calligraphy" pitchFamily="66" charset="0"/>
              </a:rPr>
              <a:t>L</a:t>
            </a:r>
            <a:r>
              <a:rPr lang="tr-TR" altLang="en-US" dirty="0"/>
              <a:t>(</a:t>
            </a:r>
            <a:r>
              <a:rPr lang="en-GB" altLang="en-US" i="1" dirty="0"/>
              <a:t>θ</a:t>
            </a:r>
            <a:r>
              <a:rPr lang="tr-TR" altLang="en-US" dirty="0"/>
              <a:t>|</a:t>
            </a:r>
            <a:r>
              <a:rPr lang="tr-TR" altLang="en-US" dirty="0">
                <a:latin typeface="Lucida Calligraphy" pitchFamily="66" charset="0"/>
              </a:rPr>
              <a:t>X</a:t>
            </a:r>
            <a:r>
              <a:rPr lang="tr-TR" altLang="en-US" dirty="0"/>
              <a:t>)</a:t>
            </a:r>
            <a:r>
              <a:rPr lang="en-US" altLang="en-US" dirty="0"/>
              <a:t> </a:t>
            </a:r>
            <a:endParaRPr lang="en-GB" alt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402A83A1-2BC2-4891-A99E-26ABDED9AA10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5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229600" cy="609600"/>
          </a:xfrm>
        </p:spPr>
        <p:txBody>
          <a:bodyPr lIns="0" rIns="0" bIns="0" anchor="b">
            <a:normAutofit fontScale="90000"/>
          </a:bodyPr>
          <a:lstStyle/>
          <a:p>
            <a:r>
              <a:rPr lang="en-US" altLang="en-US" sz="4000" dirty="0" smtClean="0"/>
              <a:t>Example: </a:t>
            </a:r>
            <a:r>
              <a:rPr lang="tr-TR" altLang="en-US" sz="4000" dirty="0" smtClean="0"/>
              <a:t>Gaussian </a:t>
            </a:r>
            <a:r>
              <a:rPr lang="en-US" altLang="en-US" sz="4000" dirty="0" smtClean="0"/>
              <a:t>d</a:t>
            </a:r>
            <a:r>
              <a:rPr lang="tr-TR" altLang="en-US" sz="4000" dirty="0" smtClean="0"/>
              <a:t>istribution</a:t>
            </a:r>
            <a:endParaRPr lang="en-GB" altLang="en-US" sz="4000" dirty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3150" y="3886200"/>
          <a:ext cx="24288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Equation" r:id="rId3" imgW="1054080" imgH="1091880" progId="Equation.3">
                  <p:embed/>
                </p:oleObj>
              </mc:Choice>
              <mc:Fallback>
                <p:oleObj name="Equation" r:id="rId3" imgW="10540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886200"/>
                        <a:ext cx="242887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066800"/>
            <a:ext cx="4038600" cy="3200400"/>
          </a:xfrm>
        </p:spPr>
        <p:txBody>
          <a:bodyPr>
            <a:normAutofit/>
          </a:bodyPr>
          <a:lstStyle/>
          <a:p>
            <a:pPr marL="273050" indent="-273050"/>
            <a:r>
              <a:rPr lang="tr-TR" altLang="en-US" i="1" dirty="0">
                <a:latin typeface="Calibri" pitchFamily="34" charset="0"/>
              </a:rPr>
              <a:t>p</a:t>
            </a:r>
            <a:r>
              <a:rPr lang="tr-TR" altLang="en-US" dirty="0">
                <a:latin typeface="Calibri" pitchFamily="34" charset="0"/>
              </a:rPr>
              <a:t>(</a:t>
            </a:r>
            <a:r>
              <a:rPr lang="tr-TR" altLang="en-US" i="1" dirty="0">
                <a:latin typeface="Calibri" pitchFamily="34" charset="0"/>
              </a:rPr>
              <a:t>x</a:t>
            </a:r>
            <a:r>
              <a:rPr lang="tr-TR" altLang="en-US" dirty="0">
                <a:latin typeface="Calibri" pitchFamily="34" charset="0"/>
              </a:rPr>
              <a:t>) = </a:t>
            </a:r>
            <a:r>
              <a:rPr lang="tr-TR" altLang="en-US" dirty="0">
                <a:latin typeface="Lucida Calligraphy" pitchFamily="66" charset="0"/>
              </a:rPr>
              <a:t>N </a:t>
            </a:r>
            <a:r>
              <a:rPr lang="tr-TR" altLang="en-US" dirty="0"/>
              <a:t>( </a:t>
            </a:r>
            <a:r>
              <a:rPr lang="tr-TR" altLang="en-US" i="1" dirty="0"/>
              <a:t>μ</a:t>
            </a:r>
            <a:r>
              <a:rPr lang="tr-TR" altLang="en-US" dirty="0"/>
              <a:t>, </a:t>
            </a:r>
            <a:r>
              <a:rPr lang="tr-TR" altLang="en-US" i="1" dirty="0"/>
              <a:t>σ</a:t>
            </a:r>
            <a:r>
              <a:rPr lang="tr-TR" altLang="en-US" baseline="30000" dirty="0"/>
              <a:t>2</a:t>
            </a:r>
            <a:r>
              <a:rPr lang="tr-TR" altLang="en-US" dirty="0"/>
              <a:t>)</a:t>
            </a:r>
          </a:p>
          <a:p>
            <a:pPr marL="273050" indent="-273050">
              <a:buFont typeface="Wingdings" pitchFamily="2" charset="2"/>
              <a:buNone/>
            </a:pPr>
            <a:r>
              <a:rPr lang="tr-TR" altLang="en-US" dirty="0"/>
              <a:t>	</a:t>
            </a:r>
          </a:p>
          <a:p>
            <a:pPr marL="273050" indent="-273050">
              <a:buFont typeface="Wingdings" pitchFamily="2" charset="2"/>
              <a:buNone/>
            </a:pPr>
            <a:endParaRPr lang="tr-TR" altLang="en-US" dirty="0"/>
          </a:p>
          <a:p>
            <a:pPr marL="273050" indent="-273050"/>
            <a:endParaRPr lang="tr-TR" altLang="en-US" dirty="0"/>
          </a:p>
          <a:p>
            <a:pPr marL="273050" indent="-273050"/>
            <a:r>
              <a:rPr lang="tr-TR" altLang="en-US" dirty="0" smtClean="0">
                <a:latin typeface="Calibri" pitchFamily="34" charset="0"/>
              </a:rPr>
              <a:t>MLE</a:t>
            </a:r>
            <a:r>
              <a:rPr lang="en-US" altLang="en-US" dirty="0" smtClean="0">
                <a:latin typeface="Calibri" pitchFamily="34" charset="0"/>
              </a:rPr>
              <a:t>s</a:t>
            </a:r>
            <a:r>
              <a:rPr lang="tr-TR" altLang="en-US" dirty="0" smtClean="0">
                <a:latin typeface="Calibri" pitchFamily="34" charset="0"/>
              </a:rPr>
              <a:t> </a:t>
            </a:r>
            <a:r>
              <a:rPr lang="tr-TR" altLang="en-US" dirty="0">
                <a:latin typeface="Calibri" pitchFamily="34" charset="0"/>
              </a:rPr>
              <a:t>for </a:t>
            </a:r>
            <a:r>
              <a:rPr lang="tr-TR" altLang="en-US" i="1" dirty="0"/>
              <a:t>μ</a:t>
            </a:r>
            <a:r>
              <a:rPr lang="tr-TR" altLang="en-US" dirty="0"/>
              <a:t> </a:t>
            </a:r>
            <a:r>
              <a:rPr lang="tr-TR" altLang="en-US" dirty="0">
                <a:latin typeface="Calibri" pitchFamily="34" charset="0"/>
              </a:rPr>
              <a:t>and</a:t>
            </a:r>
            <a:r>
              <a:rPr lang="tr-TR" altLang="en-US" dirty="0"/>
              <a:t> </a:t>
            </a:r>
            <a:r>
              <a:rPr lang="tr-TR" altLang="en-US" i="1" dirty="0"/>
              <a:t>σ</a:t>
            </a:r>
            <a:r>
              <a:rPr lang="tr-TR" altLang="en-US" baseline="30000" dirty="0"/>
              <a:t>2</a:t>
            </a:r>
            <a:r>
              <a:rPr lang="tr-TR" altLang="en-US" dirty="0"/>
              <a:t>:</a:t>
            </a:r>
            <a:endParaRPr lang="en-GB" altLang="en-US" i="1" dirty="0"/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>
          <a:xfrm>
            <a:off x="6588125" y="6237288"/>
            <a:ext cx="2133600" cy="45720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fld id="{C98E8E08-473A-423B-9DEB-276A66A8C8C1}" type="slidenum">
              <a:rPr lang="tr-TR" sz="1200">
                <a:solidFill>
                  <a:schemeClr val="tx2">
                    <a:shade val="90000"/>
                  </a:schemeClr>
                </a:solidFill>
                <a:latin typeface="Palatino Linotype" pitchFamily="18" charset="0"/>
              </a:rPr>
              <a:pPr algn="r">
                <a:defRPr/>
              </a:pPr>
              <a:t>6</a:t>
            </a:fld>
            <a:endParaRPr lang="tr-TR" sz="1200">
              <a:solidFill>
                <a:schemeClr val="tx2">
                  <a:shade val="90000"/>
                </a:schemeClr>
              </a:solidFill>
              <a:latin typeface="Palatino Linotype" pitchFamily="18" charset="0"/>
            </a:endParaRPr>
          </a:p>
        </p:txBody>
      </p: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685800" y="1311275"/>
            <a:ext cx="3498850" cy="3108325"/>
            <a:chOff x="340" y="1162"/>
            <a:chExt cx="2204" cy="1958"/>
          </a:xfrm>
        </p:grpSpPr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976" y="1479"/>
            <a:ext cx="116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" name="Equation" r:id="rId5" imgW="1854000" imgH="507960" progId="Equation.3">
                    <p:embed/>
                  </p:oleObj>
                </mc:Choice>
                <mc:Fallback>
                  <p:oleObj name="Equation" r:id="rId5" imgW="185400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479"/>
                          <a:ext cx="1168" cy="3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9"/>
            <p:cNvSpPr txBox="1">
              <a:spLocks noChangeArrowheads="1"/>
            </p:cNvSpPr>
            <p:nvPr/>
          </p:nvSpPr>
          <p:spPr bwMode="auto">
            <a:xfrm>
              <a:off x="1474" y="27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tr-TR" altLang="en-US" sz="2400" i="1">
                  <a:latin typeface="Lucida Bright" pitchFamily="18" charset="0"/>
                </a:rPr>
                <a:t>μ</a:t>
              </a:r>
              <a:endParaRPr lang="en-GB" altLang="en-US" sz="2400" i="1">
                <a:latin typeface="Lucida Bright" pitchFamily="18" charset="0"/>
              </a:endParaRPr>
            </a:p>
          </p:txBody>
        </p:sp>
        <p:sp>
          <p:nvSpPr>
            <p:cNvPr id="7176" name="Line 11"/>
            <p:cNvSpPr>
              <a:spLocks noChangeShapeType="1"/>
            </p:cNvSpPr>
            <p:nvPr/>
          </p:nvSpPr>
          <p:spPr bwMode="auto">
            <a:xfrm flipH="1" flipV="1">
              <a:off x="1474" y="2750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2"/>
            <p:cNvSpPr>
              <a:spLocks noChangeShapeType="1"/>
            </p:cNvSpPr>
            <p:nvPr/>
          </p:nvSpPr>
          <p:spPr bwMode="auto">
            <a:xfrm>
              <a:off x="1474" y="306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Text Box 13"/>
            <p:cNvSpPr txBox="1">
              <a:spLocks noChangeArrowheads="1"/>
            </p:cNvSpPr>
            <p:nvPr/>
          </p:nvSpPr>
          <p:spPr bwMode="auto">
            <a:xfrm>
              <a:off x="1973" y="2832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tr-TR" altLang="en-US" sz="2400" i="1">
                  <a:latin typeface="Lucida Bright" pitchFamily="18" charset="0"/>
                </a:rPr>
                <a:t>σ</a:t>
              </a:r>
              <a:endParaRPr lang="en-GB" altLang="en-US" sz="2400" i="1">
                <a:latin typeface="Lucida Bright" pitchFamily="18" charset="0"/>
              </a:endParaRPr>
            </a:p>
          </p:txBody>
        </p:sp>
        <p:pic>
          <p:nvPicPr>
            <p:cNvPr id="7179" name="Picture 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162"/>
              <a:ext cx="2204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648200" y="1905000"/>
          <a:ext cx="3846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Equation" r:id="rId8" imgW="1828800" imgH="482400" progId="Equation.3">
                  <p:embed/>
                </p:oleObj>
              </mc:Choice>
              <mc:Fallback>
                <p:oleObj name="Equation" r:id="rId8" imgW="1828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38465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3"/>
          <p:cNvSpPr txBox="1">
            <a:spLocks noGrp="1"/>
          </p:cNvSpPr>
          <p:nvPr/>
        </p:nvSpPr>
        <p:spPr>
          <a:xfrm>
            <a:off x="571500" y="6356350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69925" y="4459288"/>
            <a:ext cx="43037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Function of a single random </a:t>
            </a:r>
          </a:p>
          <a:p>
            <a:r>
              <a:rPr lang="en-US" altLang="en-US" sz="2400"/>
              <a:t>variable with a shape </a:t>
            </a:r>
          </a:p>
          <a:p>
            <a:r>
              <a:rPr lang="en-US" altLang="en-US" sz="2400"/>
              <a:t>characterized by 2 parameters</a:t>
            </a:r>
          </a:p>
        </p:txBody>
      </p:sp>
    </p:spTree>
    <p:extLst>
      <p:ext uri="{BB962C8B-B14F-4D97-AF65-F5344CB8AC3E}">
        <p14:creationId xmlns:p14="http://schemas.microsoft.com/office/powerpoint/2010/main" val="4193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CS 483_580\2014\pictures from lecture 2\R&amp;G bin vs 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943599" cy="45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0"/>
            <a:ext cx="8511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Pictorial representation of estimating a population mean </a:t>
            </a:r>
          </a:p>
          <a:p>
            <a:r>
              <a:rPr lang="en-US" sz="2800" dirty="0" smtClean="0"/>
              <a:t>by a sample mean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4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CS 483_580\2014\pictures from lecture 2\Hoeffding inequalti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122807"/>
            <a:ext cx="6477001" cy="9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353" y="2286000"/>
            <a:ext cx="864704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H.I. says that the probability of </a:t>
            </a:r>
            <a:r>
              <a:rPr lang="en-US" sz="2400" dirty="0"/>
              <a:t>|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-</a:t>
            </a:r>
            <a:r>
              <a:rPr lang="en-US" sz="2400" dirty="0" smtClean="0">
                <a:latin typeface="Symbol" panose="05050102010706020507" pitchFamily="18" charset="2"/>
              </a:rPr>
              <a:t>n</a:t>
            </a:r>
            <a:r>
              <a:rPr lang="en-US" sz="2400" dirty="0" smtClean="0"/>
              <a:t>| exceeding any specified </a:t>
            </a:r>
            <a:r>
              <a:rPr lang="en-US" sz="2400" dirty="0" smtClean="0">
                <a:latin typeface="Symbol" panose="05050102010706020507" pitchFamily="18" charset="2"/>
              </a:rPr>
              <a:t>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is </a:t>
            </a:r>
            <a:r>
              <a:rPr lang="en-US" sz="2400" u="sng" dirty="0" smtClean="0"/>
              <a:t>&lt;</a:t>
            </a:r>
            <a:r>
              <a:rPr lang="en-US" sz="2400" dirty="0" smtClean="0"/>
              <a:t> </a:t>
            </a:r>
            <a:r>
              <a:rPr lang="en-US" sz="2400" dirty="0"/>
              <a:t>2exp(-2</a:t>
            </a:r>
            <a:r>
              <a:rPr lang="en-US" sz="2400" dirty="0">
                <a:latin typeface="Symbol" panose="05050102010706020507" pitchFamily="18" charset="2"/>
              </a:rPr>
              <a:t>e</a:t>
            </a:r>
            <a:r>
              <a:rPr lang="en-US" sz="2400" baseline="30000" dirty="0"/>
              <a:t>2</a:t>
            </a:r>
            <a:r>
              <a:rPr lang="en-US" sz="2400" dirty="0"/>
              <a:t>N</a:t>
            </a:r>
            <a:r>
              <a:rPr lang="en-US" sz="2400" dirty="0" smtClean="0"/>
              <a:t>), where N is the sample size.</a:t>
            </a:r>
          </a:p>
          <a:p>
            <a:endParaRPr lang="en-US" dirty="0" smtClean="0"/>
          </a:p>
          <a:p>
            <a:r>
              <a:rPr lang="en-US" sz="2400" dirty="0"/>
              <a:t>Let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 = 2exp(-2</a:t>
            </a:r>
            <a:r>
              <a:rPr lang="en-US" sz="2400" dirty="0">
                <a:latin typeface="Symbol" panose="05050102010706020507" pitchFamily="18" charset="2"/>
              </a:rPr>
              <a:t>e</a:t>
            </a:r>
            <a:r>
              <a:rPr lang="en-US" sz="2400" baseline="30000" dirty="0"/>
              <a:t>2</a:t>
            </a:r>
            <a:r>
              <a:rPr lang="en-US" sz="2400" dirty="0"/>
              <a:t>N</a:t>
            </a:r>
            <a:r>
              <a:rPr lang="en-US" sz="2400" dirty="0" smtClean="0"/>
              <a:t>) be the uncertainty that </a:t>
            </a:r>
            <a:r>
              <a:rPr lang="en-US" sz="2400" dirty="0" smtClean="0">
                <a:latin typeface="Symbol" panose="05050102010706020507" pitchFamily="18" charset="2"/>
              </a:rPr>
              <a:t>e</a:t>
            </a:r>
            <a:r>
              <a:rPr lang="en-US" sz="2400" dirty="0" smtClean="0"/>
              <a:t> is an upper bound </a:t>
            </a:r>
            <a:endParaRPr lang="en-US" sz="2400" dirty="0"/>
          </a:p>
          <a:p>
            <a:r>
              <a:rPr lang="en-US" sz="2400" dirty="0" smtClean="0"/>
              <a:t>Then 1-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dirty="0" smtClean="0"/>
              <a:t> is the confidence that |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-</a:t>
            </a:r>
            <a:r>
              <a:rPr lang="en-US" sz="2400" dirty="0">
                <a:latin typeface="Symbol" panose="05050102010706020507" pitchFamily="18" charset="2"/>
              </a:rPr>
              <a:t>n</a:t>
            </a:r>
            <a:r>
              <a:rPr lang="en-US" sz="2400" dirty="0"/>
              <a:t>| </a:t>
            </a:r>
            <a:r>
              <a:rPr lang="en-US" sz="2400" dirty="0" smtClean="0"/>
              <a:t>does not exceed </a:t>
            </a:r>
            <a:r>
              <a:rPr lang="en-US" sz="2400" dirty="0" smtClean="0">
                <a:latin typeface="Symbol" panose="05050102010706020507" pitchFamily="18" charset="2"/>
              </a:rPr>
              <a:t>e</a:t>
            </a:r>
          </a:p>
          <a:p>
            <a:endParaRPr lang="en-US" dirty="0">
              <a:latin typeface="Symbol" panose="05050102010706020507" pitchFamily="18" charset="2"/>
            </a:endParaRPr>
          </a:p>
          <a:p>
            <a:r>
              <a:rPr lang="en-US" sz="2400" dirty="0" smtClean="0"/>
              <a:t>The relationship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 = 2exp(-2</a:t>
            </a:r>
            <a:r>
              <a:rPr lang="en-US" sz="2400" dirty="0">
                <a:latin typeface="Symbol" panose="05050102010706020507" pitchFamily="18" charset="2"/>
              </a:rPr>
              <a:t>e</a:t>
            </a:r>
            <a:r>
              <a:rPr lang="en-US" sz="2400" baseline="30000" dirty="0"/>
              <a:t>2</a:t>
            </a:r>
            <a:r>
              <a:rPr lang="en-US" sz="2400" dirty="0"/>
              <a:t>N) </a:t>
            </a:r>
            <a:r>
              <a:rPr lang="en-US" sz="2400" dirty="0" smtClean="0"/>
              <a:t>can be used in a variety of ways.</a:t>
            </a:r>
          </a:p>
          <a:p>
            <a:endParaRPr lang="en-US" dirty="0" smtClean="0"/>
          </a:p>
          <a:p>
            <a:r>
              <a:rPr lang="en-US" sz="2400" dirty="0" smtClean="0"/>
              <a:t>Given N and 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dirty="0" smtClean="0"/>
              <a:t> we can solve for </a:t>
            </a:r>
            <a:r>
              <a:rPr lang="en-US" sz="2400" dirty="0" smtClean="0">
                <a:latin typeface="Symbol" panose="05050102010706020507" pitchFamily="18" charset="2"/>
              </a:rPr>
              <a:t>e</a:t>
            </a:r>
            <a:r>
              <a:rPr lang="en-US" sz="2400" dirty="0" smtClean="0"/>
              <a:t> to get an upper bound on </a:t>
            </a:r>
            <a:r>
              <a:rPr lang="en-US" sz="2400" dirty="0"/>
              <a:t>|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-</a:t>
            </a:r>
            <a:r>
              <a:rPr lang="en-US" sz="2400" dirty="0">
                <a:latin typeface="Symbol" panose="05050102010706020507" pitchFamily="18" charset="2"/>
              </a:rPr>
              <a:t>n</a:t>
            </a:r>
            <a:r>
              <a:rPr lang="en-US" sz="2400" dirty="0" smtClean="0"/>
              <a:t>|.</a:t>
            </a:r>
            <a:endParaRPr lang="en-US" sz="2400" dirty="0"/>
          </a:p>
          <a:p>
            <a:r>
              <a:rPr lang="en-US" sz="2400" dirty="0"/>
              <a:t>Given </a:t>
            </a:r>
            <a:r>
              <a:rPr lang="en-US" sz="2400" dirty="0" smtClean="0">
                <a:latin typeface="Symbol" panose="05050102010706020507" pitchFamily="18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 we can solve for </a:t>
            </a:r>
            <a:r>
              <a:rPr lang="en-US" sz="2400" dirty="0" smtClean="0"/>
              <a:t>N, the sample size needed to </a:t>
            </a:r>
            <a:r>
              <a:rPr lang="en-US" sz="2400" dirty="0"/>
              <a:t>get </a:t>
            </a:r>
            <a:r>
              <a:rPr lang="en-US" sz="2400" dirty="0" smtClean="0"/>
              <a:t>the </a:t>
            </a:r>
          </a:p>
          <a:p>
            <a:r>
              <a:rPr lang="en-US" sz="2400" dirty="0" smtClean="0"/>
              <a:t>specified upper </a:t>
            </a:r>
            <a:r>
              <a:rPr lang="en-US" sz="2400" dirty="0"/>
              <a:t>bound on |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-</a:t>
            </a:r>
            <a:r>
              <a:rPr lang="en-US" sz="2400" dirty="0" smtClean="0">
                <a:latin typeface="Symbol" panose="05050102010706020507" pitchFamily="18" charset="2"/>
              </a:rPr>
              <a:t>n</a:t>
            </a:r>
            <a:r>
              <a:rPr lang="en-US" sz="2400" dirty="0" smtClean="0"/>
              <a:t>| with the specified confidence.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71907" y="381000"/>
            <a:ext cx="3819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Hoeffding’s</a:t>
            </a:r>
            <a:r>
              <a:rPr lang="en-US" sz="3200" dirty="0" smtClean="0"/>
              <a:t> inequality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98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CS 483_580\2014\pictures from lecture 2\Hoeffding inequalti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122807"/>
            <a:ext cx="6477001" cy="9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285999"/>
            <a:ext cx="7741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N=100 and we want 95%  confidence, then</a:t>
            </a:r>
          </a:p>
          <a:p>
            <a:pPr marL="457200" indent="-457200">
              <a:buFont typeface="Symbol"/>
              <a:buChar char="d"/>
            </a:pPr>
            <a:r>
              <a:rPr lang="en-US" sz="2800" dirty="0" smtClean="0"/>
              <a:t>= 0.05 and </a:t>
            </a:r>
            <a:r>
              <a:rPr lang="en-US" sz="2800" dirty="0" smtClean="0">
                <a:latin typeface="Symbol" panose="05050102010706020507" pitchFamily="18" charset="2"/>
              </a:rPr>
              <a:t>e </a:t>
            </a:r>
            <a:r>
              <a:rPr lang="en-US" sz="2800" dirty="0" smtClean="0"/>
              <a:t>= 0.14</a:t>
            </a:r>
            <a:endParaRPr lang="en-US" sz="2800" dirty="0"/>
          </a:p>
          <a:p>
            <a:r>
              <a:rPr lang="en-US" sz="2800" dirty="0" smtClean="0"/>
              <a:t>We have 95% confidence that |(</a:t>
            </a:r>
            <a:r>
              <a:rPr lang="en-US" sz="2800" dirty="0" smtClean="0">
                <a:latin typeface="Symbol" panose="05050102010706020507" pitchFamily="18" charset="2"/>
              </a:rPr>
              <a:t>n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Symbol" panose="05050102010706020507" pitchFamily="18" charset="2"/>
              </a:rPr>
              <a:t>m</a:t>
            </a:r>
            <a:r>
              <a:rPr lang="en-US" sz="2800" dirty="0" smtClean="0"/>
              <a:t>)| </a:t>
            </a:r>
            <a:r>
              <a:rPr lang="en-US" sz="2800" u="sng" dirty="0" smtClean="0"/>
              <a:t>&lt;</a:t>
            </a:r>
            <a:r>
              <a:rPr lang="en-US" sz="2800" dirty="0" smtClean="0"/>
              <a:t> 0.14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89396"/>
            <a:ext cx="8648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Typical application of </a:t>
            </a:r>
            <a:r>
              <a:rPr lang="en-US" sz="3200" dirty="0" err="1" smtClean="0"/>
              <a:t>Hoeffding’s</a:t>
            </a:r>
            <a:r>
              <a:rPr lang="en-US" sz="3200" dirty="0" smtClean="0"/>
              <a:t> inequality in MLE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951560"/>
            <a:ext cx="7934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is </a:t>
            </a:r>
            <a:r>
              <a:rPr lang="en-US" sz="3200" dirty="0" err="1" smtClean="0"/>
              <a:t>Hoeffding’s</a:t>
            </a:r>
            <a:r>
              <a:rPr lang="en-US" sz="3200" dirty="0" smtClean="0"/>
              <a:t> inequality used in machine </a:t>
            </a:r>
          </a:p>
          <a:p>
            <a:r>
              <a:rPr lang="en-US" sz="3200" dirty="0" smtClean="0"/>
              <a:t>learning?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33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1804</Words>
  <Application>Microsoft Office PowerPoint</Application>
  <PresentationFormat>On-screen Show (4:3)</PresentationFormat>
  <Paragraphs>231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Lucida Bright</vt:lpstr>
      <vt:lpstr>Lucida Calligraphy</vt:lpstr>
      <vt:lpstr>Palatino Linotype</vt:lpstr>
      <vt:lpstr>Symbol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Review: Maximum Likelihood Estimation (MLE)</vt:lpstr>
      <vt:lpstr>Form the likelihood function</vt:lpstr>
      <vt:lpstr>Example: Gaussian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139</cp:revision>
  <cp:lastPrinted>2015-09-16T18:07:30Z</cp:lastPrinted>
  <dcterms:created xsi:type="dcterms:W3CDTF">2014-07-29T23:28:36Z</dcterms:created>
  <dcterms:modified xsi:type="dcterms:W3CDTF">2016-09-20T20:12:47Z</dcterms:modified>
</cp:coreProperties>
</file>