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0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894C-E647-4CCB-B722-59582951323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3684-5076-4D65-9030-F37B81E9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5222" y="2479589"/>
            <a:ext cx="3625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Perceptron: Linear ANN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55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13" y="1158063"/>
            <a:ext cx="8607682" cy="4102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1" y="577177"/>
            <a:ext cx="468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credit approval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dichotomizer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9788" y="5317828"/>
            <a:ext cx="8988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binary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(+1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reject)	Target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unknown.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way to combine applicant attributes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calculate output Labels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required for stochastic weight optimization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9" y="2024771"/>
            <a:ext cx="7768201" cy="4318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7642" y="1200547"/>
            <a:ext cx="557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Bias node: Threshold for approval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83" y="1315982"/>
            <a:ext cx="5488243" cy="49972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7087" y="792762"/>
            <a:ext cx="632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“threshold” into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1629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91" y="1509456"/>
            <a:ext cx="8686800" cy="3936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8281" y="919363"/>
            <a:ext cx="592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Perceptron learning algorithm (PLA)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599" y="301794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negative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4482" y="5076457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positive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85" y="3477765"/>
            <a:ext cx="2020305" cy="202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5756082"/>
            <a:ext cx="900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iteration pulls boundary in direction that tends to correct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259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91" y="1509456"/>
            <a:ext cx="8686800" cy="3936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8281" y="919363"/>
            <a:ext cx="475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 is a stochastic optimizer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599" y="301794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negative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4482" y="5076457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positive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85" y="3477765"/>
            <a:ext cx="2020305" cy="202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0029" y="5591326"/>
            <a:ext cx="841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 for one misclassification may produce more misclassifications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27" y="1676400"/>
            <a:ext cx="5641729" cy="303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2304" y="845403"/>
            <a:ext cx="8807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data is linearly separable, iteration terminates when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= 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Otherwise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terminates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maximum number of iterations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5105401"/>
            <a:ext cx="7667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graphical demo of the Perceptron Learning Algorithm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Octave) is on AMLbook.com</a:t>
            </a:r>
          </a:p>
        </p:txBody>
      </p:sp>
    </p:spTree>
    <p:extLst>
      <p:ext uri="{BB962C8B-B14F-4D97-AF65-F5344CB8AC3E}">
        <p14:creationId xmlns:p14="http://schemas.microsoft.com/office/powerpoint/2010/main" val="39757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025554" y="1209414"/>
            <a:ext cx="103717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Stochastic optimization useful when examples are processed “on the fly”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For batch processing, one-step optimization (multivariate linear regression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followed by binning) is faster and just as accurate.</a:t>
            </a:r>
          </a:p>
        </p:txBody>
      </p:sp>
    </p:spTree>
    <p:extLst>
      <p:ext uri="{BB962C8B-B14F-4D97-AF65-F5344CB8AC3E}">
        <p14:creationId xmlns:p14="http://schemas.microsoft.com/office/powerpoint/2010/main" val="39893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981200" y="1524000"/>
            <a:ext cx="4038600" cy="533400"/>
          </a:xfrm>
        </p:spPr>
        <p:txBody>
          <a:bodyPr/>
          <a:lstStyle/>
          <a:p>
            <a:pPr marL="273050" indent="-273050">
              <a:buNone/>
            </a:pPr>
            <a:r>
              <a:rPr lang="en-US" altLang="en-US" sz="2500">
                <a:solidFill>
                  <a:schemeClr val="tx2"/>
                </a:solidFill>
                <a:latin typeface="Calibri" panose="020F0502020204030204" pitchFamily="34" charset="0"/>
              </a:rPr>
              <a:t>Fit a line to data</a:t>
            </a:r>
            <a:r>
              <a:rPr lang="tr-TR" altLang="en-US" sz="2500">
                <a:solidFill>
                  <a:schemeClr val="tx2"/>
                </a:solidFill>
                <a:latin typeface="Calibri" panose="020F0502020204030204" pitchFamily="34" charset="0"/>
              </a:rPr>
              <a:t>: </a:t>
            </a:r>
            <a:r>
              <a:rPr lang="tr-TR" altLang="en-US" sz="2500" i="1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tr-TR" altLang="en-US" sz="2500">
                <a:solidFill>
                  <a:schemeClr val="tx2"/>
                </a:solidFill>
                <a:latin typeface="Calibri" panose="020F0502020204030204" pitchFamily="34" charset="0"/>
              </a:rPr>
              <a:t>=</a:t>
            </a:r>
            <a:r>
              <a:rPr lang="tr-TR" altLang="en-US" sz="2500" i="1">
                <a:solidFill>
                  <a:schemeClr val="tx2"/>
                </a:solidFill>
                <a:latin typeface="Calibri" panose="020F0502020204030204" pitchFamily="34" charset="0"/>
              </a:rPr>
              <a:t>wx</a:t>
            </a:r>
            <a:r>
              <a:rPr lang="tr-TR" altLang="en-US" sz="2500">
                <a:solidFill>
                  <a:schemeClr val="tx2"/>
                </a:solidFill>
                <a:latin typeface="Calibri" panose="020F0502020204030204" pitchFamily="34" charset="0"/>
              </a:rPr>
              <a:t>+</a:t>
            </a:r>
            <a:r>
              <a:rPr lang="tr-TR" altLang="en-US" sz="2500" i="1">
                <a:solidFill>
                  <a:schemeClr val="tx2"/>
                </a:solidFill>
                <a:latin typeface="Calibri" panose="020F0502020204030204" pitchFamily="34" charset="0"/>
              </a:rPr>
              <a:t>w</a:t>
            </a:r>
            <a:r>
              <a:rPr lang="tr-TR" altLang="en-US" sz="2500" baseline="-25000">
                <a:solidFill>
                  <a:schemeClr val="tx2"/>
                </a:solidFill>
                <a:latin typeface="Calibri" panose="020F0502020204030204" pitchFamily="34" charset="0"/>
              </a:rPr>
              <a:t>0</a:t>
            </a:r>
            <a:r>
              <a:rPr lang="en-US" altLang="en-US" sz="250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endParaRPr lang="tr-TR" altLang="en-US" sz="2500" baseline="-250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8"/>
          <p:cNvSpPr>
            <a:spLocks noGrp="1" noChangeArrowheads="1"/>
          </p:cNvSpPr>
          <p:nvPr>
            <p:ph sz="half" idx="4294967295"/>
          </p:nvPr>
        </p:nvSpPr>
        <p:spPr>
          <a:xfrm>
            <a:off x="6172200" y="1600200"/>
            <a:ext cx="4267200" cy="381000"/>
          </a:xfrm>
        </p:spPr>
        <p:txBody>
          <a:bodyPr>
            <a:normAutofit fontScale="92500" lnSpcReduction="10000"/>
          </a:bodyPr>
          <a:lstStyle/>
          <a:p>
            <a:pPr marL="273050" indent="-273050">
              <a:buNone/>
            </a:pP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</a:rPr>
              <a:t>Use y=</a:t>
            </a:r>
            <a:r>
              <a:rPr lang="tr-TR" altLang="en-US" sz="2400" i="1">
                <a:solidFill>
                  <a:schemeClr val="tx2"/>
                </a:solidFill>
                <a:latin typeface="Calibri" panose="020F0502020204030204" pitchFamily="34" charset="0"/>
              </a:rPr>
              <a:t>wx</a:t>
            </a:r>
            <a:r>
              <a:rPr lang="tr-TR" altLang="en-US" sz="2400">
                <a:solidFill>
                  <a:schemeClr val="tx2"/>
                </a:solidFill>
                <a:latin typeface="Calibri" panose="020F0502020204030204" pitchFamily="34" charset="0"/>
              </a:rPr>
              <a:t>+</a:t>
            </a:r>
            <a:r>
              <a:rPr lang="tr-TR" altLang="en-US" sz="2400" i="1">
                <a:solidFill>
                  <a:schemeClr val="tx2"/>
                </a:solidFill>
                <a:latin typeface="Calibri" panose="020F0502020204030204" pitchFamily="34" charset="0"/>
              </a:rPr>
              <a:t>w</a:t>
            </a:r>
            <a:r>
              <a:rPr lang="tr-TR" altLang="en-US" sz="2400" baseline="-25000">
                <a:solidFill>
                  <a:schemeClr val="tx2"/>
                </a:solidFill>
                <a:latin typeface="Calibri" panose="020F0502020204030204" pitchFamily="34" charset="0"/>
              </a:rPr>
              <a:t>0</a:t>
            </a: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</a:rPr>
              <a:t> as a discriminant</a:t>
            </a:r>
            <a:endParaRPr lang="tr-TR" altLang="en-US" sz="2400">
              <a:latin typeface="Calibri" panose="020F0502020204030204" pitchFamily="34" charset="0"/>
            </a:endParaRPr>
          </a:p>
        </p:txBody>
      </p:sp>
      <p:sp>
        <p:nvSpPr>
          <p:cNvPr id="5124" name="Slide Number Placeholder 5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7924B29-601A-497C-B20D-B01FCDD21E28}" type="slidenum">
              <a:rPr lang="tr-TR" altLang="en-US" sz="1200">
                <a:solidFill>
                  <a:srgbClr val="045C75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tr-TR" altLang="en-US" sz="1200">
              <a:solidFill>
                <a:srgbClr val="045C75"/>
              </a:solidFill>
              <a:latin typeface="Calibri" panose="020F0502020204030204" pitchFamily="34" charset="0"/>
            </a:endParaRPr>
          </a:p>
        </p:txBody>
      </p:sp>
      <p:sp>
        <p:nvSpPr>
          <p:cNvPr id="401412" name="Line 4"/>
          <p:cNvSpPr>
            <a:spLocks noChangeShapeType="1"/>
          </p:cNvSpPr>
          <p:nvPr/>
        </p:nvSpPr>
        <p:spPr bwMode="auto">
          <a:xfrm>
            <a:off x="4511676" y="3860800"/>
            <a:ext cx="1439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14" name="Oval 6"/>
          <p:cNvSpPr>
            <a:spLocks noChangeArrowheads="1"/>
          </p:cNvSpPr>
          <p:nvPr/>
        </p:nvSpPr>
        <p:spPr bwMode="auto">
          <a:xfrm>
            <a:off x="3216275" y="2708275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99CCFF"/>
              </a:solidFill>
              <a:latin typeface="+mj-lt"/>
            </a:endParaRPr>
          </a:p>
        </p:txBody>
      </p:sp>
      <p:sp>
        <p:nvSpPr>
          <p:cNvPr id="401415" name="Oval 7"/>
          <p:cNvSpPr>
            <a:spLocks noChangeArrowheads="1"/>
          </p:cNvSpPr>
          <p:nvPr/>
        </p:nvSpPr>
        <p:spPr bwMode="auto">
          <a:xfrm>
            <a:off x="321627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 flipV="1">
            <a:off x="3432175" y="3141664"/>
            <a:ext cx="0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17" name="Line 9"/>
          <p:cNvSpPr>
            <a:spLocks noChangeShapeType="1"/>
          </p:cNvSpPr>
          <p:nvPr/>
        </p:nvSpPr>
        <p:spPr bwMode="auto">
          <a:xfrm flipV="1">
            <a:off x="2279651" y="3068638"/>
            <a:ext cx="100806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18" name="Oval 10"/>
          <p:cNvSpPr>
            <a:spLocks noChangeArrowheads="1"/>
          </p:cNvSpPr>
          <p:nvPr/>
        </p:nvSpPr>
        <p:spPr bwMode="auto">
          <a:xfrm>
            <a:off x="1919288" y="45085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3503613" y="3284538"/>
            <a:ext cx="404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>
                <a:latin typeface="+mj-lt"/>
              </a:rPr>
              <a:t>w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2433638" y="3217864"/>
            <a:ext cx="508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w</a:t>
            </a:r>
            <a:r>
              <a:rPr lang="tr-TR" sz="2400" baseline="-25000" dirty="0">
                <a:latin typeface="+mj-lt"/>
              </a:rPr>
              <a:t>0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3294063" y="2644776"/>
            <a:ext cx="322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y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3648075" y="4437063"/>
            <a:ext cx="31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x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1919289" y="5013326"/>
            <a:ext cx="885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x</a:t>
            </a:r>
            <a:r>
              <a:rPr lang="tr-TR" sz="2400" baseline="-25000" dirty="0">
                <a:latin typeface="+mj-lt"/>
              </a:rPr>
              <a:t>0</a:t>
            </a:r>
            <a:r>
              <a:rPr lang="tr-TR" sz="2400" dirty="0">
                <a:latin typeface="+mj-lt"/>
              </a:rPr>
              <a:t>=+1</a:t>
            </a:r>
          </a:p>
        </p:txBody>
      </p:sp>
      <p:sp>
        <p:nvSpPr>
          <p:cNvPr id="401424" name="Line 16"/>
          <p:cNvSpPr>
            <a:spLocks noChangeShapeType="1"/>
          </p:cNvSpPr>
          <p:nvPr/>
        </p:nvSpPr>
        <p:spPr bwMode="auto">
          <a:xfrm flipV="1">
            <a:off x="5232400" y="24923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25" name="Line 17"/>
          <p:cNvSpPr>
            <a:spLocks noChangeShapeType="1"/>
          </p:cNvSpPr>
          <p:nvPr/>
        </p:nvSpPr>
        <p:spPr bwMode="auto">
          <a:xfrm flipV="1">
            <a:off x="4191000" y="2743200"/>
            <a:ext cx="1943100" cy="16573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27" name="Line 19"/>
          <p:cNvSpPr>
            <a:spLocks noChangeShapeType="1"/>
          </p:cNvSpPr>
          <p:nvPr/>
        </p:nvSpPr>
        <p:spPr bwMode="auto">
          <a:xfrm>
            <a:off x="8616951" y="4005264"/>
            <a:ext cx="14398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28" name="Oval 20"/>
          <p:cNvSpPr>
            <a:spLocks noChangeArrowheads="1"/>
          </p:cNvSpPr>
          <p:nvPr/>
        </p:nvSpPr>
        <p:spPr bwMode="auto">
          <a:xfrm>
            <a:off x="7321550" y="2852738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99CCFF"/>
              </a:solidFill>
              <a:latin typeface="+mj-lt"/>
            </a:endParaRPr>
          </a:p>
        </p:txBody>
      </p:sp>
      <p:sp>
        <p:nvSpPr>
          <p:cNvPr id="401429" name="Oval 21"/>
          <p:cNvSpPr>
            <a:spLocks noChangeArrowheads="1"/>
          </p:cNvSpPr>
          <p:nvPr/>
        </p:nvSpPr>
        <p:spPr bwMode="auto">
          <a:xfrm>
            <a:off x="7321550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30" name="Line 22"/>
          <p:cNvSpPr>
            <a:spLocks noChangeShapeType="1"/>
          </p:cNvSpPr>
          <p:nvPr/>
        </p:nvSpPr>
        <p:spPr bwMode="auto">
          <a:xfrm flipV="1">
            <a:off x="7537450" y="328612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31" name="Line 23"/>
          <p:cNvSpPr>
            <a:spLocks noChangeShapeType="1"/>
          </p:cNvSpPr>
          <p:nvPr/>
        </p:nvSpPr>
        <p:spPr bwMode="auto">
          <a:xfrm flipV="1">
            <a:off x="6313488" y="3213101"/>
            <a:ext cx="1077912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32" name="Oval 24"/>
          <p:cNvSpPr>
            <a:spLocks noChangeArrowheads="1"/>
          </p:cNvSpPr>
          <p:nvPr/>
        </p:nvSpPr>
        <p:spPr bwMode="auto">
          <a:xfrm>
            <a:off x="6024563" y="46529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33" name="Text Box 25"/>
          <p:cNvSpPr txBox="1">
            <a:spLocks noChangeArrowheads="1"/>
          </p:cNvSpPr>
          <p:nvPr/>
        </p:nvSpPr>
        <p:spPr bwMode="auto">
          <a:xfrm>
            <a:off x="7488238" y="4021138"/>
            <a:ext cx="404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w</a:t>
            </a:r>
          </a:p>
        </p:txBody>
      </p:sp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6602413" y="3983038"/>
            <a:ext cx="50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w</a:t>
            </a:r>
            <a:r>
              <a:rPr lang="tr-TR" sz="2400" baseline="-25000" dirty="0">
                <a:latin typeface="+mj-lt"/>
              </a:rPr>
              <a:t>0</a:t>
            </a:r>
          </a:p>
        </p:txBody>
      </p:sp>
      <p:sp>
        <p:nvSpPr>
          <p:cNvPr id="401435" name="Text Box 27"/>
          <p:cNvSpPr txBox="1">
            <a:spLocks noChangeArrowheads="1"/>
          </p:cNvSpPr>
          <p:nvPr/>
        </p:nvSpPr>
        <p:spPr bwMode="auto">
          <a:xfrm>
            <a:off x="9196388" y="2170113"/>
            <a:ext cx="32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y</a:t>
            </a:r>
          </a:p>
        </p:txBody>
      </p:sp>
      <p:sp>
        <p:nvSpPr>
          <p:cNvPr id="401436" name="Text Box 28"/>
          <p:cNvSpPr txBox="1">
            <a:spLocks noChangeArrowheads="1"/>
          </p:cNvSpPr>
          <p:nvPr/>
        </p:nvSpPr>
        <p:spPr bwMode="auto">
          <a:xfrm>
            <a:off x="7751763" y="4581526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>
                <a:latin typeface="+mj-lt"/>
              </a:rPr>
              <a:t>x</a:t>
            </a:r>
          </a:p>
        </p:txBody>
      </p:sp>
      <p:sp>
        <p:nvSpPr>
          <p:cNvPr id="401437" name="Line 29"/>
          <p:cNvSpPr>
            <a:spLocks noChangeShapeType="1"/>
          </p:cNvSpPr>
          <p:nvPr/>
        </p:nvSpPr>
        <p:spPr bwMode="auto">
          <a:xfrm flipV="1">
            <a:off x="9336088" y="2636839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38" name="Line 30"/>
          <p:cNvSpPr>
            <a:spLocks noChangeShapeType="1"/>
          </p:cNvSpPr>
          <p:nvPr/>
        </p:nvSpPr>
        <p:spPr bwMode="auto">
          <a:xfrm flipV="1">
            <a:off x="8472488" y="2781300"/>
            <a:ext cx="1225550" cy="172878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43" name="Text Box 35"/>
          <p:cNvSpPr txBox="1">
            <a:spLocks noChangeArrowheads="1"/>
          </p:cNvSpPr>
          <p:nvPr/>
        </p:nvSpPr>
        <p:spPr bwMode="auto">
          <a:xfrm>
            <a:off x="7391400" y="2781301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>
                <a:latin typeface="+mj-lt"/>
              </a:rPr>
              <a:t>s</a:t>
            </a:r>
          </a:p>
        </p:txBody>
      </p:sp>
      <p:sp>
        <p:nvSpPr>
          <p:cNvPr id="401446" name="Line 38"/>
          <p:cNvSpPr>
            <a:spLocks noChangeShapeType="1"/>
          </p:cNvSpPr>
          <p:nvPr/>
        </p:nvSpPr>
        <p:spPr bwMode="auto">
          <a:xfrm>
            <a:off x="8739188" y="3571875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47" name="Line 39"/>
          <p:cNvSpPr>
            <a:spLocks noChangeShapeType="1"/>
          </p:cNvSpPr>
          <p:nvPr/>
        </p:nvSpPr>
        <p:spPr bwMode="auto">
          <a:xfrm>
            <a:off x="7896226" y="400526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tr-TR" sz="3200">
              <a:latin typeface="+mj-lt"/>
            </a:endParaRPr>
          </a:p>
        </p:txBody>
      </p:sp>
      <p:sp>
        <p:nvSpPr>
          <p:cNvPr id="401448" name="Text Box 40"/>
          <p:cNvSpPr txBox="1">
            <a:spLocks noChangeArrowheads="1"/>
          </p:cNvSpPr>
          <p:nvPr/>
        </p:nvSpPr>
        <p:spPr bwMode="auto">
          <a:xfrm>
            <a:off x="9264650" y="4005263"/>
            <a:ext cx="50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w</a:t>
            </a:r>
            <a:r>
              <a:rPr lang="tr-TR" sz="2400" baseline="-25000" dirty="0">
                <a:latin typeface="+mj-lt"/>
              </a:rPr>
              <a:t>0</a:t>
            </a:r>
          </a:p>
        </p:txBody>
      </p:sp>
      <p:sp>
        <p:nvSpPr>
          <p:cNvPr id="401449" name="Text Box 41"/>
          <p:cNvSpPr txBox="1">
            <a:spLocks noChangeArrowheads="1"/>
          </p:cNvSpPr>
          <p:nvPr/>
        </p:nvSpPr>
        <p:spPr bwMode="auto">
          <a:xfrm>
            <a:off x="5070476" y="2044701"/>
            <a:ext cx="322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y</a:t>
            </a:r>
          </a:p>
        </p:txBody>
      </p:sp>
      <p:sp>
        <p:nvSpPr>
          <p:cNvPr id="401450" name="Text Box 42"/>
          <p:cNvSpPr txBox="1">
            <a:spLocks noChangeArrowheads="1"/>
          </p:cNvSpPr>
          <p:nvPr/>
        </p:nvSpPr>
        <p:spPr bwMode="auto">
          <a:xfrm>
            <a:off x="5888038" y="3614738"/>
            <a:ext cx="31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x</a:t>
            </a:r>
          </a:p>
        </p:txBody>
      </p:sp>
      <p:sp>
        <p:nvSpPr>
          <p:cNvPr id="401453" name="Oval 45"/>
          <p:cNvSpPr>
            <a:spLocks noChangeArrowheads="1"/>
          </p:cNvSpPr>
          <p:nvPr/>
        </p:nvSpPr>
        <p:spPr bwMode="auto">
          <a:xfrm>
            <a:off x="5591175" y="34290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4" name="Oval 46"/>
          <p:cNvSpPr>
            <a:spLocks noChangeArrowheads="1"/>
          </p:cNvSpPr>
          <p:nvPr/>
        </p:nvSpPr>
        <p:spPr bwMode="auto">
          <a:xfrm>
            <a:off x="5519739" y="29972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5" name="Oval 47"/>
          <p:cNvSpPr>
            <a:spLocks noChangeArrowheads="1"/>
          </p:cNvSpPr>
          <p:nvPr/>
        </p:nvSpPr>
        <p:spPr bwMode="auto">
          <a:xfrm>
            <a:off x="4943475" y="3357564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6" name="Oval 48"/>
          <p:cNvSpPr>
            <a:spLocks noChangeArrowheads="1"/>
          </p:cNvSpPr>
          <p:nvPr/>
        </p:nvSpPr>
        <p:spPr bwMode="auto">
          <a:xfrm>
            <a:off x="5087939" y="3716339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7" name="Oval 49"/>
          <p:cNvSpPr>
            <a:spLocks noChangeArrowheads="1"/>
          </p:cNvSpPr>
          <p:nvPr/>
        </p:nvSpPr>
        <p:spPr bwMode="auto">
          <a:xfrm>
            <a:off x="4583114" y="43656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8" name="Oval 50"/>
          <p:cNvSpPr>
            <a:spLocks noChangeArrowheads="1"/>
          </p:cNvSpPr>
          <p:nvPr/>
        </p:nvSpPr>
        <p:spPr bwMode="auto">
          <a:xfrm>
            <a:off x="4295775" y="34290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62" name="Oval 54"/>
          <p:cNvSpPr>
            <a:spLocks noChangeArrowheads="1"/>
          </p:cNvSpPr>
          <p:nvPr/>
        </p:nvSpPr>
        <p:spPr bwMode="auto">
          <a:xfrm>
            <a:off x="6238875" y="77485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63" name="Oval 55"/>
          <p:cNvSpPr>
            <a:spLocks noChangeArrowheads="1"/>
          </p:cNvSpPr>
          <p:nvPr/>
        </p:nvSpPr>
        <p:spPr bwMode="auto">
          <a:xfrm>
            <a:off x="6454775" y="79644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GB" sz="320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164" name="Group 58"/>
          <p:cNvGrpSpPr>
            <a:grpSpLocks/>
          </p:cNvGrpSpPr>
          <p:nvPr/>
        </p:nvGrpSpPr>
        <p:grpSpPr bwMode="auto">
          <a:xfrm>
            <a:off x="9401176" y="3933826"/>
            <a:ext cx="144463" cy="142875"/>
            <a:chOff x="4150" y="3748"/>
            <a:chExt cx="91" cy="90"/>
          </a:xfrm>
        </p:grpSpPr>
        <p:sp>
          <p:nvSpPr>
            <p:cNvPr id="5191" name="Line 5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Line 5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5" name="Group 59"/>
          <p:cNvGrpSpPr>
            <a:grpSpLocks/>
          </p:cNvGrpSpPr>
          <p:nvPr/>
        </p:nvGrpSpPr>
        <p:grpSpPr bwMode="auto">
          <a:xfrm>
            <a:off x="8975726" y="3933826"/>
            <a:ext cx="144463" cy="142875"/>
            <a:chOff x="4150" y="3748"/>
            <a:chExt cx="91" cy="90"/>
          </a:xfrm>
        </p:grpSpPr>
        <p:sp>
          <p:nvSpPr>
            <p:cNvPr id="5189" name="Line 60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Line 61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6" name="Group 62"/>
          <p:cNvGrpSpPr>
            <a:grpSpLocks/>
          </p:cNvGrpSpPr>
          <p:nvPr/>
        </p:nvGrpSpPr>
        <p:grpSpPr bwMode="auto">
          <a:xfrm>
            <a:off x="9191626" y="3933826"/>
            <a:ext cx="144463" cy="142875"/>
            <a:chOff x="4150" y="3748"/>
            <a:chExt cx="91" cy="90"/>
          </a:xfrm>
        </p:grpSpPr>
        <p:sp>
          <p:nvSpPr>
            <p:cNvPr id="5187" name="Line 63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Line 64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7" name="Group 65"/>
          <p:cNvGrpSpPr>
            <a:grpSpLocks/>
          </p:cNvGrpSpPr>
          <p:nvPr/>
        </p:nvGrpSpPr>
        <p:grpSpPr bwMode="auto">
          <a:xfrm>
            <a:off x="9296401" y="3933826"/>
            <a:ext cx="144463" cy="142875"/>
            <a:chOff x="4150" y="3748"/>
            <a:chExt cx="91" cy="90"/>
          </a:xfrm>
        </p:grpSpPr>
        <p:sp>
          <p:nvSpPr>
            <p:cNvPr id="5185" name="Line 6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Line 6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8" name="Group 68"/>
          <p:cNvGrpSpPr>
            <a:grpSpLocks/>
          </p:cNvGrpSpPr>
          <p:nvPr/>
        </p:nvGrpSpPr>
        <p:grpSpPr bwMode="auto">
          <a:xfrm>
            <a:off x="8474076" y="3933826"/>
            <a:ext cx="144463" cy="142875"/>
            <a:chOff x="4150" y="3748"/>
            <a:chExt cx="91" cy="90"/>
          </a:xfrm>
        </p:grpSpPr>
        <p:sp>
          <p:nvSpPr>
            <p:cNvPr id="5183" name="Line 69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Line 70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9" name="Group 71"/>
          <p:cNvGrpSpPr>
            <a:grpSpLocks/>
          </p:cNvGrpSpPr>
          <p:nvPr/>
        </p:nvGrpSpPr>
        <p:grpSpPr bwMode="auto">
          <a:xfrm>
            <a:off x="8040688" y="3933826"/>
            <a:ext cx="144462" cy="142875"/>
            <a:chOff x="4150" y="3748"/>
            <a:chExt cx="91" cy="90"/>
          </a:xfrm>
        </p:grpSpPr>
        <p:sp>
          <p:nvSpPr>
            <p:cNvPr id="5181" name="Line 72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Line 73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0" name="Group 74"/>
          <p:cNvGrpSpPr>
            <a:grpSpLocks/>
          </p:cNvGrpSpPr>
          <p:nvPr/>
        </p:nvGrpSpPr>
        <p:grpSpPr bwMode="auto">
          <a:xfrm>
            <a:off x="8256588" y="3933826"/>
            <a:ext cx="144462" cy="142875"/>
            <a:chOff x="4150" y="3748"/>
            <a:chExt cx="91" cy="90"/>
          </a:xfrm>
        </p:grpSpPr>
        <p:sp>
          <p:nvSpPr>
            <p:cNvPr id="5179" name="Line 75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Line 76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1" name="Group 77"/>
          <p:cNvGrpSpPr>
            <a:grpSpLocks/>
          </p:cNvGrpSpPr>
          <p:nvPr/>
        </p:nvGrpSpPr>
        <p:grpSpPr bwMode="auto">
          <a:xfrm>
            <a:off x="8401051" y="3933826"/>
            <a:ext cx="144463" cy="142875"/>
            <a:chOff x="4150" y="3748"/>
            <a:chExt cx="91" cy="90"/>
          </a:xfrm>
        </p:grpSpPr>
        <p:sp>
          <p:nvSpPr>
            <p:cNvPr id="5177" name="Line 78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Line 79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Freeform 78"/>
          <p:cNvSpPr/>
          <p:nvPr/>
        </p:nvSpPr>
        <p:spPr>
          <a:xfrm>
            <a:off x="7848600" y="3505200"/>
            <a:ext cx="1741488" cy="495300"/>
          </a:xfrm>
          <a:custGeom>
            <a:avLst/>
            <a:gdLst>
              <a:gd name="connsiteX0" fmla="*/ 1740694 w 1740694"/>
              <a:gd name="connsiteY0" fmla="*/ 53975 h 495300"/>
              <a:gd name="connsiteX1" fmla="*/ 1216819 w 1740694"/>
              <a:gd name="connsiteY1" fmla="*/ 58738 h 495300"/>
              <a:gd name="connsiteX2" fmla="*/ 654844 w 1740694"/>
              <a:gd name="connsiteY2" fmla="*/ 406400 h 495300"/>
              <a:gd name="connsiteX3" fmla="*/ 92869 w 1740694"/>
              <a:gd name="connsiteY3" fmla="*/ 482600 h 495300"/>
              <a:gd name="connsiteX4" fmla="*/ 97632 w 1740694"/>
              <a:gd name="connsiteY4" fmla="*/ 482600 h 495300"/>
              <a:gd name="connsiteX5" fmla="*/ 97632 w 1740694"/>
              <a:gd name="connsiteY5" fmla="*/ 4826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94" h="495300">
                <a:moveTo>
                  <a:pt x="1740694" y="53975"/>
                </a:moveTo>
                <a:cubicBezTo>
                  <a:pt x="1569244" y="26987"/>
                  <a:pt x="1397794" y="0"/>
                  <a:pt x="1216819" y="58738"/>
                </a:cubicBezTo>
                <a:cubicBezTo>
                  <a:pt x="1035844" y="117476"/>
                  <a:pt x="842169" y="335756"/>
                  <a:pt x="654844" y="406400"/>
                </a:cubicBezTo>
                <a:cubicBezTo>
                  <a:pt x="467519" y="477044"/>
                  <a:pt x="185738" y="469900"/>
                  <a:pt x="92869" y="482600"/>
                </a:cubicBezTo>
                <a:cubicBezTo>
                  <a:pt x="0" y="495300"/>
                  <a:pt x="97632" y="482600"/>
                  <a:pt x="97632" y="482600"/>
                </a:cubicBezTo>
                <a:lnTo>
                  <a:pt x="97632" y="4826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 sz="3200"/>
          </a:p>
        </p:txBody>
      </p:sp>
      <p:sp>
        <p:nvSpPr>
          <p:cNvPr id="80" name="Footer Placeholder 3"/>
          <p:cNvSpPr txBox="1">
            <a:spLocks noGrp="1"/>
          </p:cNvSpPr>
          <p:nvPr/>
        </p:nvSpPr>
        <p:spPr>
          <a:xfrm>
            <a:off x="2133601" y="632460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5174" name="Text Box 71"/>
          <p:cNvSpPr txBox="1">
            <a:spLocks noChangeArrowheads="1"/>
          </p:cNvSpPr>
          <p:nvPr/>
        </p:nvSpPr>
        <p:spPr bwMode="auto">
          <a:xfrm>
            <a:off x="5749925" y="5186363"/>
            <a:ext cx="38433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/>
              <a:t>S</a:t>
            </a:r>
            <a:r>
              <a:rPr lang="en-US" altLang="en-US" sz="2000"/>
              <a:t> = sigmoid(y)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If y &gt; 0 -&gt; S &gt; 0.5; chose green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otherwise chose red</a:t>
            </a:r>
          </a:p>
        </p:txBody>
      </p:sp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10053638" y="3752851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i="1" dirty="0">
                <a:latin typeface="+mj-lt"/>
              </a:rPr>
              <a:t>x</a:t>
            </a:r>
          </a:p>
        </p:txBody>
      </p:sp>
      <p:sp>
        <p:nvSpPr>
          <p:cNvPr id="5176" name="TextBox 1"/>
          <p:cNvSpPr txBox="1">
            <a:spLocks noChangeArrowheads="1"/>
          </p:cNvSpPr>
          <p:nvPr/>
        </p:nvSpPr>
        <p:spPr bwMode="auto">
          <a:xfrm>
            <a:off x="3492693" y="787400"/>
            <a:ext cx="4804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Perceptron in </a:t>
            </a:r>
            <a:r>
              <a:rPr lang="en-US" altLang="en-US" sz="2400" dirty="0" smtClean="0"/>
              <a:t>1D: What can it do?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43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3" descr="Per1_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1" y="1522413"/>
            <a:ext cx="513715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7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8105775" y="1714501"/>
          <a:ext cx="26860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460500" imgH="965200" progId="Equation.3">
                  <p:embed/>
                </p:oleObj>
              </mc:Choice>
              <mc:Fallback>
                <p:oleObj name="Equation" r:id="rId4" imgW="1460500" imgH="965200" progId="Equation.3">
                  <p:embed/>
                  <p:pic>
                    <p:nvPicPr>
                      <p:cNvPr id="61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775" y="1714501"/>
                        <a:ext cx="26860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6BC3070-415F-4A44-9E30-DDDAEC6F1B61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150" name="Text Box 26"/>
          <p:cNvSpPr txBox="1">
            <a:spLocks noChangeArrowheads="1"/>
          </p:cNvSpPr>
          <p:nvPr/>
        </p:nvSpPr>
        <p:spPr bwMode="auto">
          <a:xfrm>
            <a:off x="1504951" y="1869938"/>
            <a:ext cx="2219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x</a:t>
            </a:r>
            <a:r>
              <a:rPr lang="en-US" altLang="en-US" sz="2000" dirty="0"/>
              <a:t> is input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w</a:t>
            </a:r>
            <a:r>
              <a:rPr lang="en-US" altLang="en-US" sz="2000" dirty="0"/>
              <a:t> is weight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y = </a:t>
            </a:r>
            <a:r>
              <a:rPr lang="en-US" altLang="en-US" sz="2000" b="1" dirty="0">
                <a:cs typeface="Arial" panose="020B0604020202020204" pitchFamily="34" charset="0"/>
              </a:rPr>
              <a:t>w</a:t>
            </a:r>
            <a:r>
              <a:rPr lang="en-US" altLang="en-US" sz="2000" baseline="30000" dirty="0">
                <a:cs typeface="Arial" panose="020B0604020202020204" pitchFamily="34" charset="0"/>
              </a:rPr>
              <a:t>T</a:t>
            </a:r>
            <a:r>
              <a:rPr lang="en-US" altLang="en-US" sz="2000" b="1" dirty="0">
                <a:cs typeface="Arial" panose="020B0604020202020204" pitchFamily="34" charset="0"/>
              </a:rPr>
              <a:t>x</a:t>
            </a:r>
            <a:endParaRPr lang="en-US" altLang="en-US" sz="2000" dirty="0"/>
          </a:p>
        </p:txBody>
      </p:sp>
      <p:sp>
        <p:nvSpPr>
          <p:cNvPr id="6151" name="TextBox 2"/>
          <p:cNvSpPr txBox="1">
            <a:spLocks noChangeArrowheads="1"/>
          </p:cNvSpPr>
          <p:nvPr/>
        </p:nvSpPr>
        <p:spPr bwMode="auto">
          <a:xfrm>
            <a:off x="2484396" y="371962"/>
            <a:ext cx="72731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Perceptron </a:t>
            </a:r>
            <a:r>
              <a:rPr lang="en-US" altLang="en-US" sz="2400" dirty="0"/>
              <a:t>can do the same things in </a:t>
            </a:r>
            <a:r>
              <a:rPr lang="en-US" altLang="en-US" sz="2400" dirty="0" err="1" smtClean="0"/>
              <a:t>dD</a:t>
            </a:r>
            <a:r>
              <a:rPr lang="en-US" altLang="en-US" sz="2400" dirty="0" smtClean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F</a:t>
            </a:r>
            <a:r>
              <a:rPr lang="en-US" altLang="en-US" sz="2400" dirty="0" smtClean="0"/>
              <a:t>it </a:t>
            </a:r>
            <a:r>
              <a:rPr lang="en-US" altLang="en-US" sz="2400" dirty="0"/>
              <a:t>plane to data and </a:t>
            </a:r>
            <a:r>
              <a:rPr lang="en-US" altLang="en-US" sz="2400" dirty="0" smtClean="0"/>
              <a:t>find a </a:t>
            </a:r>
            <a:r>
              <a:rPr lang="en-US" altLang="en-US" sz="2400" dirty="0"/>
              <a:t>discriminant </a:t>
            </a:r>
            <a:r>
              <a:rPr lang="en-US" altLang="en-US" sz="2400" dirty="0" smtClean="0"/>
              <a:t>hyper-plane</a:t>
            </a:r>
            <a:endParaRPr lang="en-US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5497662"/>
            <a:ext cx="10912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What is illustrated here, regression or </a:t>
            </a:r>
            <a:r>
              <a:rPr lang="en-US" altLang="en-US" sz="2400" dirty="0" smtClean="0"/>
              <a:t>classification?  Why </a:t>
            </a:r>
            <a:r>
              <a:rPr lang="en-US" altLang="en-US" sz="2400" dirty="0"/>
              <a:t>is this question ambiguous?</a:t>
            </a:r>
          </a:p>
        </p:txBody>
      </p:sp>
    </p:spTree>
    <p:extLst>
      <p:ext uri="{BB962C8B-B14F-4D97-AF65-F5344CB8AC3E}">
        <p14:creationId xmlns:p14="http://schemas.microsoft.com/office/powerpoint/2010/main" val="3990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E5DB5B7-7FC3-4370-B0DF-9AF24686E6BE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172" name="Picture 9" descr="Per2-and_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655763"/>
            <a:ext cx="7618412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269" y="168277"/>
            <a:ext cx="21336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-776288" y="59563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anose="02040502050505030304" pitchFamily="18" charset="0"/>
            </a:endParaRP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7848600" y="2590801"/>
            <a:ext cx="1538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data table</a:t>
            </a:r>
          </a:p>
        </p:txBody>
      </p:sp>
      <p:sp>
        <p:nvSpPr>
          <p:cNvPr id="2" name="Oval 1"/>
          <p:cNvSpPr/>
          <p:nvPr/>
        </p:nvSpPr>
        <p:spPr>
          <a:xfrm>
            <a:off x="3943350" y="20462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178" name="TextBox 4"/>
          <p:cNvSpPr txBox="1">
            <a:spLocks noChangeArrowheads="1"/>
          </p:cNvSpPr>
          <p:nvPr/>
        </p:nvSpPr>
        <p:spPr bwMode="auto">
          <a:xfrm>
            <a:off x="4208464" y="2301875"/>
            <a:ext cx="3571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2209800"/>
            <a:ext cx="222250" cy="29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86978" y="495786"/>
            <a:ext cx="6966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Boolean AND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Simple 2D classification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acceptable discriminant by hand calculations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4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700" y="596900"/>
            <a:ext cx="90332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Multivariate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models: the perceptron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/>
              <a:t>	1) </a:t>
            </a:r>
            <a:r>
              <a:rPr lang="en-US" sz="3600" dirty="0" smtClean="0"/>
              <a:t>linear </a:t>
            </a:r>
            <a:r>
              <a:rPr lang="en-US" sz="3600" dirty="0"/>
              <a:t>classification </a:t>
            </a:r>
            <a:endParaRPr lang="en-US" sz="3600" dirty="0" smtClean="0"/>
          </a:p>
          <a:p>
            <a:r>
              <a:rPr lang="en-US" sz="3600" dirty="0"/>
              <a:t>	2) linear regression</a:t>
            </a:r>
          </a:p>
          <a:p>
            <a:r>
              <a:rPr lang="en-US" sz="3600" dirty="0"/>
              <a:t>	3) logistic regression</a:t>
            </a:r>
          </a:p>
        </p:txBody>
      </p:sp>
      <p:pic>
        <p:nvPicPr>
          <p:cNvPr id="3" name="Picture 13" descr="Per1_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16162"/>
            <a:ext cx="513715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4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3B7ACD3-57BE-4F61-B4B2-AFF3159441E9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-776288" y="59563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anose="02040502050505030304" pitchFamily="18" charset="0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3725864" y="4419601"/>
            <a:ext cx="3811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linear discriminant </a:t>
            </a:r>
            <a:r>
              <a:rPr lang="en-US" altLang="en-US" sz="2400" b="1" dirty="0"/>
              <a:t>w</a:t>
            </a:r>
            <a:r>
              <a:rPr lang="en-US" altLang="en-US" sz="2400" b="1" baseline="30000" dirty="0"/>
              <a:t>T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0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2286001" y="2362200"/>
            <a:ext cx="77524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x1	x2	r		</a:t>
            </a:r>
            <a:r>
              <a:rPr lang="en-US" altLang="en-US" sz="2400" b="1" dirty="0" smtClean="0"/>
              <a:t>w</a:t>
            </a:r>
            <a:r>
              <a:rPr lang="en-US" altLang="en-US" sz="2400" baseline="30000" dirty="0" smtClean="0"/>
              <a:t>T</a:t>
            </a:r>
            <a:r>
              <a:rPr lang="en-US" altLang="en-US" sz="2400" b="1" dirty="0" smtClean="0"/>
              <a:t>x</a:t>
            </a:r>
            <a:r>
              <a:rPr lang="en-US" altLang="en-US" sz="2400" dirty="0" smtClean="0"/>
              <a:t> must be</a:t>
            </a:r>
            <a:r>
              <a:rPr lang="en-US" altLang="en-US" sz="2400" dirty="0"/>
              <a:t>		choice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0	0	0			w0 &lt;0		w0=-1.5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0	1	0		  w2 + w0 &lt;0		w1=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1	0	0	     w1	+        	w0 &lt;0		w2=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1	1	1	     w1 + w2 + w0&gt;0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2673351" y="1328738"/>
            <a:ext cx="5495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Output is sigmoid(w</a:t>
            </a:r>
            <a:r>
              <a:rPr lang="en-US" altLang="en-US" sz="2400" baseline="30000" dirty="0"/>
              <a:t>T</a:t>
            </a:r>
            <a:r>
              <a:rPr lang="en-US" altLang="en-US" sz="2400" dirty="0"/>
              <a:t>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If w</a:t>
            </a:r>
            <a:r>
              <a:rPr lang="en-US" altLang="en-US" sz="2400" b="1" baseline="30000" dirty="0"/>
              <a:t>T</a:t>
            </a:r>
            <a:r>
              <a:rPr lang="en-US" altLang="en-US" sz="2400" dirty="0"/>
              <a:t>x &lt;&lt; 0 </a:t>
            </a:r>
            <a:r>
              <a:rPr lang="en-US" altLang="en-US" sz="2400" dirty="0">
                <a:cs typeface="Arial" panose="020B0604020202020204" pitchFamily="34" charset="0"/>
              </a:rPr>
              <a:t>→ r = 0	if </a:t>
            </a:r>
            <a:r>
              <a:rPr lang="en-US" altLang="en-US" sz="2400" dirty="0"/>
              <a:t>w</a:t>
            </a:r>
            <a:r>
              <a:rPr lang="en-US" altLang="en-US" sz="2400" b="1" baseline="30000" dirty="0"/>
              <a:t>T</a:t>
            </a:r>
            <a:r>
              <a:rPr lang="en-US" altLang="en-US" sz="2400" dirty="0"/>
              <a:t>x &gt;&gt; 0 → r = 1</a:t>
            </a:r>
          </a:p>
        </p:txBody>
      </p:sp>
      <p:sp>
        <p:nvSpPr>
          <p:cNvPr id="8200" name="TextBox 1"/>
          <p:cNvSpPr txBox="1">
            <a:spLocks noChangeArrowheads="1"/>
          </p:cNvSpPr>
          <p:nvPr/>
        </p:nvSpPr>
        <p:spPr bwMode="auto">
          <a:xfrm>
            <a:off x="2673351" y="725489"/>
            <a:ext cx="7154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Derive the linear discriminant x</a:t>
            </a:r>
            <a:r>
              <a:rPr lang="en-US" altLang="en-US" sz="2800" baseline="-25000"/>
              <a:t>1</a:t>
            </a:r>
            <a:r>
              <a:rPr lang="en-US" altLang="en-US" sz="2800"/>
              <a:t>+ x</a:t>
            </a:r>
            <a:r>
              <a:rPr lang="en-US" altLang="en-US" sz="2800" baseline="-25000"/>
              <a:t>2 </a:t>
            </a:r>
            <a:r>
              <a:rPr lang="en-US" altLang="en-US" sz="2800"/>
              <a:t>-1.5 = 0</a:t>
            </a:r>
          </a:p>
        </p:txBody>
      </p:sp>
    </p:spTree>
    <p:extLst>
      <p:ext uri="{BB962C8B-B14F-4D97-AF65-F5344CB8AC3E}">
        <p14:creationId xmlns:p14="http://schemas.microsoft.com/office/powerpoint/2010/main" val="9423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CC6A54E-5571-4679-B65C-110DA5AB8EC7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9219" name="Picture 9" descr="Per2-and_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693863"/>
            <a:ext cx="7618413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21336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-776288" y="59563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Palatino Linotype" panose="02040502050505030304" pitchFamily="18" charset="0"/>
            </a:endParaRP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2682875" y="5510213"/>
            <a:ext cx="718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Other linear discriminants are possible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We have not yet specified an optimization condition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7848600" y="2590801"/>
            <a:ext cx="1538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data table</a:t>
            </a:r>
          </a:p>
        </p:txBody>
      </p:sp>
      <p:sp>
        <p:nvSpPr>
          <p:cNvPr id="2" name="Oval 1"/>
          <p:cNvSpPr/>
          <p:nvPr/>
        </p:nvSpPr>
        <p:spPr>
          <a:xfrm>
            <a:off x="3938588" y="20796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4227514" y="2336800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2209800"/>
            <a:ext cx="222250" cy="29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8" name="Rectangle 2"/>
          <p:cNvSpPr>
            <a:spLocks noChangeArrowheads="1"/>
          </p:cNvSpPr>
          <p:nvPr/>
        </p:nvSpPr>
        <p:spPr bwMode="auto">
          <a:xfrm>
            <a:off x="8001001" y="3714751"/>
            <a:ext cx="1071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w</a:t>
            </a:r>
            <a:r>
              <a:rPr lang="en-US" altLang="en-US" sz="2400" baseline="30000"/>
              <a:t>T</a:t>
            </a:r>
            <a:r>
              <a:rPr lang="en-US" altLang="en-US" sz="2400" b="1"/>
              <a:t>x</a:t>
            </a:r>
            <a:r>
              <a:rPr lang="en-US" altLang="en-US" sz="2400"/>
              <a:t>=0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34388" y="4235450"/>
            <a:ext cx="481012" cy="311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477962" y="634207"/>
            <a:ext cx="4651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tr-TR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AND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linearly separable 2D binary classification problem</a:t>
            </a:r>
            <a:endParaRPr lang="tr-TR" altLang="en-US" sz="3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897064"/>
            <a:ext cx="21812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8" descr="Per-xor_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2726"/>
            <a:ext cx="3024188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200400" y="4195763"/>
            <a:ext cx="1538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data table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019801" y="4197351"/>
            <a:ext cx="3490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graphical representation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2286001" y="4876801"/>
            <a:ext cx="7751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Application of perceptron not possible in attribute 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Solution: transform to linearly separable feature space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971800" y="730251"/>
            <a:ext cx="5754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tr-TR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XOR: linearly inseparable 2D binary classification problem</a:t>
            </a:r>
            <a:endParaRPr lang="tr-TR" altLang="en-US" sz="3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498725" y="569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498725" y="1385888"/>
            <a:ext cx="26479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XOR in Gaussian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Feature space</a:t>
            </a:r>
          </a:p>
        </p:txBody>
      </p:sp>
      <p:pic>
        <p:nvPicPr>
          <p:cNvPr id="11268" name="Picture 5" descr="XOR in feature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1"/>
            <a:ext cx="48482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5283200" y="3381375"/>
            <a:ext cx="4216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This transformation puts examples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(0,1) and (1,0) at the same point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feature 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Perceptron could be applied to find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 linear discriminant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105400" y="812800"/>
            <a:ext cx="480060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f</a:t>
            </a:r>
            <a:r>
              <a:rPr lang="en-US" altLang="en-US" sz="2400" b="1" baseline="-25000"/>
              <a:t>1</a:t>
            </a:r>
            <a:r>
              <a:rPr lang="en-US" altLang="en-US" sz="2400"/>
              <a:t> = exp(-|</a:t>
            </a:r>
            <a:r>
              <a:rPr lang="en-US" altLang="en-US" sz="2400" b="1"/>
              <a:t>X</a:t>
            </a:r>
            <a:r>
              <a:rPr lang="en-US" altLang="en-US" sz="2400"/>
              <a:t> – [1,1]|</a:t>
            </a:r>
            <a:r>
              <a:rPr lang="en-US" altLang="en-US" sz="2400" b="1" baseline="30000"/>
              <a:t>2</a:t>
            </a:r>
            <a:r>
              <a:rPr lang="en-US" altLang="en-US" sz="24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f</a:t>
            </a:r>
            <a:r>
              <a:rPr lang="en-US" altLang="en-US" sz="2400" b="1" baseline="-25000"/>
              <a:t>2</a:t>
            </a:r>
            <a:r>
              <a:rPr lang="en-US" altLang="en-US" sz="2400"/>
              <a:t> = exp(-|</a:t>
            </a:r>
            <a:r>
              <a:rPr lang="en-US" altLang="en-US" sz="2400" b="1"/>
              <a:t>X</a:t>
            </a:r>
            <a:r>
              <a:rPr lang="en-US" altLang="en-US" sz="2400"/>
              <a:t> – [0,0]|</a:t>
            </a:r>
            <a:r>
              <a:rPr lang="en-US" altLang="en-US" sz="2400" b="1" baseline="30000"/>
              <a:t>2</a:t>
            </a:r>
            <a:r>
              <a:rPr lang="en-US" altLang="en-US" sz="24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X</a:t>
            </a:r>
            <a:r>
              <a:rPr lang="en-US" altLang="en-US" sz="2000"/>
              <a:t>		</a:t>
            </a:r>
            <a:r>
              <a:rPr lang="en-US" altLang="en-US" sz="2000">
                <a:latin typeface="Symbol" panose="05050102010706020507" pitchFamily="18" charset="2"/>
              </a:rPr>
              <a:t>f</a:t>
            </a:r>
            <a:r>
              <a:rPr lang="en-US" altLang="en-US" sz="2000" b="1" baseline="-25000"/>
              <a:t>1</a:t>
            </a:r>
            <a:r>
              <a:rPr lang="en-US" altLang="en-US" sz="2000"/>
              <a:t>		</a:t>
            </a:r>
            <a:r>
              <a:rPr lang="en-US" altLang="en-US" sz="2000">
                <a:latin typeface="Symbol" panose="05050102010706020507" pitchFamily="18" charset="2"/>
              </a:rPr>
              <a:t>f</a:t>
            </a:r>
            <a:r>
              <a:rPr lang="en-US" altLang="en-US" sz="2000" b="1" baseline="-25000"/>
              <a:t>2</a:t>
            </a:r>
            <a:endParaRPr lang="en-US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(1,1)		1		0.1353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(0,1)		0.3678		0.3678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(0,0)		0.1353	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(1,0)		0.3678		0.3678</a:t>
            </a:r>
          </a:p>
        </p:txBody>
      </p:sp>
    </p:spTree>
    <p:extLst>
      <p:ext uri="{BB962C8B-B14F-4D97-AF65-F5344CB8AC3E}">
        <p14:creationId xmlns:p14="http://schemas.microsoft.com/office/powerpoint/2010/main" val="27261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200" y="2362200"/>
            <a:ext cx="984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Nodes in hidden layer of multilayer perceptron (MLP) are equivalent to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feature-space transformation of input attributes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865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1277938" y="261179"/>
            <a:ext cx="9417963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dirty="0" smtClean="0">
                <a:cs typeface="Arial" panose="020B0604020202020204" pitchFamily="34" charset="0"/>
              </a:rPr>
              <a:t>Perceptron: </a:t>
            </a:r>
            <a:r>
              <a:rPr lang="en-US" altLang="en-US" sz="2100" dirty="0">
                <a:cs typeface="Arial" panose="020B0604020202020204" pitchFamily="34" charset="0"/>
              </a:rPr>
              <a:t>Neuron analogy </a:t>
            </a:r>
            <a:r>
              <a:rPr lang="en-US" altLang="en-US" sz="2100" dirty="0" smtClean="0">
                <a:cs typeface="Arial" panose="020B0604020202020204" pitchFamily="34" charset="0"/>
              </a:rPr>
              <a:t>to </a:t>
            </a:r>
            <a:r>
              <a:rPr lang="en-US" altLang="en-US" sz="2100" dirty="0">
                <a:cs typeface="Arial" panose="020B0604020202020204" pitchFamily="34" charset="0"/>
              </a:rPr>
              <a:t>linear </a:t>
            </a:r>
            <a:r>
              <a:rPr lang="en-US" altLang="en-US" sz="2100" dirty="0" smtClean="0">
                <a:cs typeface="Arial" panose="020B0604020202020204" pitchFamily="34" charset="0"/>
              </a:rPr>
              <a:t>models for classification and regression</a:t>
            </a:r>
            <a:r>
              <a:rPr lang="en-US" altLang="en-US" sz="2100" dirty="0"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Dot product </a:t>
            </a:r>
            <a:r>
              <a:rPr lang="en-US" altLang="en-US" sz="2000" b="1" dirty="0">
                <a:cs typeface="Arial" panose="020B0604020202020204" pitchFamily="34" charset="0"/>
              </a:rPr>
              <a:t>w</a:t>
            </a:r>
            <a:r>
              <a:rPr lang="en-US" altLang="en-US" sz="2000" baseline="30000" dirty="0">
                <a:cs typeface="Arial" panose="020B0604020202020204" pitchFamily="34" charset="0"/>
              </a:rPr>
              <a:t>T</a:t>
            </a:r>
            <a:r>
              <a:rPr lang="en-US" altLang="en-US" sz="2000" b="1" dirty="0">
                <a:cs typeface="Arial" panose="020B0604020202020204" pitchFamily="34" charset="0"/>
              </a:rPr>
              <a:t>x</a:t>
            </a:r>
            <a:r>
              <a:rPr lang="en-US" altLang="en-US" sz="2000" dirty="0">
                <a:cs typeface="Arial" panose="020B0604020202020204" pitchFamily="34" charset="0"/>
              </a:rPr>
              <a:t> is a way of combining attributes with </a:t>
            </a:r>
            <a:r>
              <a:rPr lang="en-US" altLang="en-US" sz="2000" dirty="0" smtClean="0">
                <a:cs typeface="Arial" panose="020B0604020202020204" pitchFamily="34" charset="0"/>
              </a:rPr>
              <a:t>bias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cs typeface="Arial" panose="020B0604020202020204" pitchFamily="34" charset="0"/>
              </a:rPr>
              <a:t>into </a:t>
            </a:r>
            <a:r>
              <a:rPr lang="en-US" altLang="en-US" sz="2000" dirty="0">
                <a:cs typeface="Arial" panose="020B0604020202020204" pitchFamily="34" charset="0"/>
              </a:rPr>
              <a:t>a scalar signal s, </a:t>
            </a:r>
            <a:endParaRPr lang="en-US" altLang="en-US" sz="2000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cs typeface="Arial" panose="020B0604020202020204" pitchFamily="34" charset="0"/>
              </a:rPr>
              <a:t>which </a:t>
            </a:r>
            <a:r>
              <a:rPr lang="en-US" altLang="en-US" sz="2000" dirty="0">
                <a:cs typeface="Arial" panose="020B0604020202020204" pitchFamily="34" charset="0"/>
              </a:rPr>
              <a:t>is </a:t>
            </a:r>
            <a:r>
              <a:rPr lang="en-US" altLang="en-US" sz="2000" dirty="0" smtClean="0">
                <a:cs typeface="Arial" panose="020B0604020202020204" pitchFamily="34" charset="0"/>
              </a:rPr>
              <a:t>transformed in the output note to create the desired hypothesis set.</a:t>
            </a:r>
            <a:endParaRPr lang="en-US" altLang="en-US" sz="2100" b="1" dirty="0">
              <a:cs typeface="Arial" panose="020B0604020202020204" pitchFamily="34" charset="0"/>
            </a:endParaRPr>
          </a:p>
        </p:txBody>
      </p:sp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4" y="1633539"/>
            <a:ext cx="2293937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14" y="1614489"/>
            <a:ext cx="20859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 descr="H:\CS 483_580\2014\pictures from lecture 9\logistics regre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9" y="1508128"/>
            <a:ext cx="2560637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2" descr="E:\CS 483_580\2014\pictures from lecture 9\logistics function and grap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4" y="3962401"/>
            <a:ext cx="5432425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3440113" y="5133975"/>
            <a:ext cx="1249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sigmoid(s)</a:t>
            </a:r>
          </a:p>
        </p:txBody>
      </p:sp>
    </p:spTree>
    <p:extLst>
      <p:ext uri="{BB962C8B-B14F-4D97-AF65-F5344CB8AC3E}">
        <p14:creationId xmlns:p14="http://schemas.microsoft.com/office/powerpoint/2010/main" val="20234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680519"/>
            <a:ext cx="91835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Always start with a linear model: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If results meet performance criteria, publish!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A non-linear model may reduce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in</a:t>
            </a:r>
            <a:r>
              <a:rPr lang="en-US" sz="3200" dirty="0" smtClean="0"/>
              <a:t> but probably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will not generalize as </a:t>
            </a:r>
            <a:r>
              <a:rPr lang="en-US" sz="3200" dirty="0" smtClean="0"/>
              <a:t>well</a:t>
            </a:r>
          </a:p>
          <a:p>
            <a:r>
              <a:rPr lang="en-US" sz="3200" dirty="0" smtClean="0"/>
              <a:t>Are there any models less complex than linear?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742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8840" y="753611"/>
            <a:ext cx="104359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All linear models optimize a linear combination of attributes </a:t>
            </a:r>
          </a:p>
          <a:p>
            <a:r>
              <a:rPr lang="en-US" sz="3200" dirty="0" smtClean="0"/>
              <a:t>and a bias node equal to one.</a:t>
            </a:r>
          </a:p>
          <a:p>
            <a:endParaRPr lang="en-US" sz="3200" dirty="0"/>
          </a:p>
          <a:p>
            <a:r>
              <a:rPr lang="en-US" sz="3200" dirty="0" smtClean="0"/>
              <a:t>If we include the bias node as component x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of the attribute </a:t>
            </a:r>
          </a:p>
          <a:p>
            <a:r>
              <a:rPr lang="en-US" sz="3200" dirty="0" smtClean="0"/>
              <a:t>vector, </a:t>
            </a:r>
            <a:r>
              <a:rPr lang="en-US" sz="3200" b="1" dirty="0" smtClean="0"/>
              <a:t>x</a:t>
            </a:r>
            <a:r>
              <a:rPr lang="en-US" sz="3200" dirty="0" smtClean="0"/>
              <a:t>, then </a:t>
            </a:r>
            <a:r>
              <a:rPr lang="en-US" sz="3200" dirty="0" smtClean="0"/>
              <a:t>the linear </a:t>
            </a:r>
            <a:r>
              <a:rPr lang="en-US" sz="3200" dirty="0" smtClean="0"/>
              <a:t>combination can be written as </a:t>
            </a:r>
            <a:r>
              <a:rPr lang="en-US" sz="3200" dirty="0" smtClean="0"/>
              <a:t>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dot product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weight vector</a:t>
            </a:r>
            <a:endParaRPr lang="en-US" sz="3600" dirty="0"/>
          </a:p>
          <a:p>
            <a:r>
              <a:rPr lang="en-US" sz="3200" dirty="0" smtClean="0"/>
              <a:t>   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hink of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 a way to generate</a:t>
            </a:r>
            <a:r>
              <a:rPr lang="en-US" sz="3200" dirty="0"/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scalar signal, s,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 input data. The output node is processed differently to achieve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of the perceptron.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2203" y="228600"/>
            <a:ext cx="3945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 applications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2708"/>
            <a:ext cx="3058067" cy="2925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58" y="1295401"/>
            <a:ext cx="2781153" cy="2915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80048" y="4286986"/>
            <a:ext cx="38699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compared to label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 a real number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8410" y="4277653"/>
            <a:ext cx="39100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ign(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compared to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label that is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1114" y="833736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9187" y="2884708"/>
            <a:ext cx="4635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signal as the argument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with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probability distribution</a:t>
            </a:r>
          </a:p>
        </p:txBody>
      </p:sp>
      <p:pic>
        <p:nvPicPr>
          <p:cNvPr id="7" name="Picture 2" descr="E:\CS 483_580\2014\pictures from lecture 9\logistics function and 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72" y="4267200"/>
            <a:ext cx="7242629" cy="20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CS 483_580\2014\pictures from lecture 9\logistics reg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6" y="1009650"/>
            <a:ext cx="37242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4392" y="228600"/>
            <a:ext cx="4600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Multi-class classification by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59" y="751820"/>
            <a:ext cx="3862006" cy="36940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8412" y="4782286"/>
            <a:ext cx="9232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 compared to integer labels of classes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Bin the regression results to assign examples to classes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labels {0,1},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assign to positive class if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 &gt;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4322" y="1600201"/>
            <a:ext cx="108189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Linear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classifer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 loan approval/rejection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the bias node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stochastic weight optimization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8039" y="925521"/>
            <a:ext cx="592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Real-world example: credit approval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60" y="1558666"/>
            <a:ext cx="5528980" cy="3343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0368" y="4838700"/>
            <a:ext cx="79832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Should loan be approved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 (linear classification)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 what interest rate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 (linear regression)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likelihood of default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 (logistic regression)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705</Words>
  <Application>Microsoft Office PowerPoint</Application>
  <PresentationFormat>Widescreen</PresentationFormat>
  <Paragraphs>137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Palatino Linotype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5</cp:revision>
  <dcterms:created xsi:type="dcterms:W3CDTF">2016-08-22T03:20:31Z</dcterms:created>
  <dcterms:modified xsi:type="dcterms:W3CDTF">2016-10-04T20:10:53Z</dcterms:modified>
</cp:coreProperties>
</file>