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301" r:id="rId3"/>
    <p:sldId id="302" r:id="rId4"/>
    <p:sldId id="258" r:id="rId5"/>
    <p:sldId id="260" r:id="rId6"/>
    <p:sldId id="264" r:id="rId7"/>
    <p:sldId id="295" r:id="rId8"/>
    <p:sldId id="283" r:id="rId9"/>
    <p:sldId id="284" r:id="rId10"/>
    <p:sldId id="285" r:id="rId11"/>
    <p:sldId id="265" r:id="rId12"/>
    <p:sldId id="266" r:id="rId13"/>
    <p:sldId id="267" r:id="rId14"/>
    <p:sldId id="288" r:id="rId15"/>
    <p:sldId id="268" r:id="rId16"/>
    <p:sldId id="269" r:id="rId17"/>
    <p:sldId id="289" r:id="rId18"/>
    <p:sldId id="291" r:id="rId19"/>
    <p:sldId id="299" r:id="rId20"/>
    <p:sldId id="273" r:id="rId21"/>
    <p:sldId id="298" r:id="rId22"/>
    <p:sldId id="297" r:id="rId23"/>
    <p:sldId id="275" r:id="rId24"/>
    <p:sldId id="292" r:id="rId25"/>
    <p:sldId id="293" r:id="rId26"/>
    <p:sldId id="296" r:id="rId27"/>
    <p:sldId id="300" r:id="rId28"/>
    <p:sldId id="30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NULL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CA505-8DEE-45FB-AB5B-C17FABD56128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AE8E8-A792-4D89-9E46-A10629AD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3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91D977-BC06-42A4-BC6D-E147E75977F1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 lIns="91075" tIns="45537" rIns="91075" bIns="45537"/>
          <a:lstStyle/>
          <a:p>
            <a:pPr eaLnBrk="1" hangingPunct="1"/>
            <a:r>
              <a:rPr lang="en-US" altLang="en-US" smtClean="0">
                <a:latin typeface="Symbol" pitchFamily="18" charset="2"/>
              </a:rPr>
              <a:t>C</a:t>
            </a:r>
            <a:r>
              <a:rPr lang="en-US" altLang="en-US" smtClean="0"/>
              <a:t> denotes training set</a:t>
            </a:r>
          </a:p>
          <a:p>
            <a:pPr eaLnBrk="1" hangingPunct="1"/>
            <a:r>
              <a:rPr lang="en-US" altLang="en-US" smtClean="0"/>
              <a:t>t is index of training set member</a:t>
            </a:r>
          </a:p>
          <a:p>
            <a:pPr eaLnBrk="1" hangingPunct="1"/>
            <a:r>
              <a:rPr lang="en-US" altLang="en-US" smtClean="0"/>
              <a:t>x</a:t>
            </a:r>
            <a:r>
              <a:rPr lang="en-US" altLang="en-US" b="1" baseline="30000" smtClean="0"/>
              <a:t>t</a:t>
            </a:r>
            <a:r>
              <a:rPr lang="en-US" altLang="en-US" smtClean="0"/>
              <a:t> is vector of attributes (dimensionality of problem)</a:t>
            </a:r>
          </a:p>
          <a:p>
            <a:pPr eaLnBrk="1" hangingPunct="1"/>
            <a:r>
              <a:rPr lang="en-US" altLang="en-US" smtClean="0"/>
              <a:t>r</a:t>
            </a:r>
            <a:r>
              <a:rPr lang="en-US" altLang="en-US" b="1" baseline="30000" smtClean="0"/>
              <a:t>t</a:t>
            </a:r>
            <a:r>
              <a:rPr lang="en-US" altLang="en-US" smtClean="0"/>
              <a:t> is label</a:t>
            </a:r>
          </a:p>
          <a:p>
            <a:pPr eaLnBrk="1" hangingPunct="1"/>
            <a:r>
              <a:rPr lang="en-US" altLang="en-US" smtClean="0"/>
              <a:t>Label can be either class (classification problem) or real number (regression problem)</a:t>
            </a:r>
          </a:p>
          <a:p>
            <a:pPr eaLnBrk="1" hangingPunct="1"/>
            <a:r>
              <a:rPr lang="en-US" altLang="en-US" smtClean="0"/>
              <a:t>This classification problem has only one class (family car) “dichotomizer” </a:t>
            </a:r>
          </a:p>
          <a:p>
            <a:pPr eaLnBrk="1" hangingPunct="1"/>
            <a:r>
              <a:rPr lang="en-US" altLang="en-US" smtClean="0"/>
              <a:t>Defined by 2 attributes (price and engine size)</a:t>
            </a:r>
          </a:p>
          <a:p>
            <a:pPr eaLnBrk="1" hangingPunct="1"/>
            <a:r>
              <a:rPr lang="en-US" altLang="en-US" smtClean="0"/>
              <a:t>Examples belonging to class are called “positive” and have r = 1</a:t>
            </a:r>
          </a:p>
          <a:p>
            <a:pPr eaLnBrk="1" hangingPunct="1"/>
            <a:r>
              <a:rPr lang="en-US" altLang="en-US" smtClean="0"/>
              <a:t>Examples not in class are called “negative” and have r = 0</a:t>
            </a:r>
          </a:p>
          <a:p>
            <a:pPr eaLnBrk="1" hangingPunct="1"/>
            <a:r>
              <a:rPr lang="en-US" altLang="en-US" smtClean="0"/>
              <a:t>For some machine learning techniques (SVM) better to assign r = -1 to negative examples</a:t>
            </a:r>
          </a:p>
          <a:p>
            <a:pPr eaLnBrk="1" hangingPunct="1"/>
            <a:r>
              <a:rPr lang="en-US" altLang="en-US" smtClean="0"/>
              <a:t>Unsupervised learning: finding attribute space were class members “cluster” </a:t>
            </a:r>
          </a:p>
        </p:txBody>
      </p:sp>
    </p:spTree>
    <p:extLst>
      <p:ext uri="{BB962C8B-B14F-4D97-AF65-F5344CB8AC3E}">
        <p14:creationId xmlns:p14="http://schemas.microsoft.com/office/powerpoint/2010/main" val="871543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7FC43AD-1D68-45F6-A9CC-C1E3817FEAB4}" type="slidenum">
              <a:rPr lang="en-US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4386263"/>
            <a:ext cx="5484813" cy="4116387"/>
          </a:xfrm>
          <a:noFill/>
        </p:spPr>
        <p:txBody>
          <a:bodyPr lIns="91075" tIns="45537" rIns="91075" bIns="45537"/>
          <a:lstStyle/>
          <a:p>
            <a:pPr eaLnBrk="1" hangingPunct="1"/>
            <a:r>
              <a:rPr lang="en-US" altLang="en-US" smtClean="0"/>
              <a:t>For 2D dichotomizes, axis-aligned class boundaries have VC = 4</a:t>
            </a:r>
          </a:p>
          <a:p>
            <a:pPr eaLnBrk="1" hangingPunct="1"/>
            <a:r>
              <a:rPr lang="en-US" altLang="en-US" smtClean="0"/>
              <a:t>VC is pessimistic </a:t>
            </a:r>
          </a:p>
          <a:p>
            <a:pPr eaLnBrk="1" hangingPunct="1"/>
            <a:r>
              <a:rPr lang="en-US" altLang="en-US" smtClean="0"/>
              <a:t>In real-world, examples with small differences in attributes usually belong to the same class</a:t>
            </a:r>
            <a:endParaRPr lang="en-US" altLang="en-US" i="1" smtClean="0"/>
          </a:p>
          <a:p>
            <a:pPr eaLnBrk="1" hangingPunct="1"/>
            <a:endParaRPr lang="en-US" altLang="en-US" i="1" smtClean="0"/>
          </a:p>
        </p:txBody>
      </p:sp>
    </p:spTree>
    <p:extLst>
      <p:ext uri="{BB962C8B-B14F-4D97-AF65-F5344CB8AC3E}">
        <p14:creationId xmlns:p14="http://schemas.microsoft.com/office/powerpoint/2010/main" val="1970973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EAE64F-B35B-449D-88A4-D328DEB8A30A}" type="slidenum">
              <a:rPr lang="en-US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 lIns="91075" tIns="45537" rIns="91075" bIns="45537"/>
          <a:lstStyle/>
          <a:p>
            <a:pPr eaLnBrk="1" hangingPunct="1"/>
            <a:r>
              <a:rPr lang="en-US" altLang="en-US" smtClean="0"/>
              <a:t>Define “margin” of h(x) as the distance between the boundary of h(x) and the instance closest to it</a:t>
            </a:r>
          </a:p>
          <a:p>
            <a:pPr eaLnBrk="1" hangingPunct="1"/>
            <a:r>
              <a:rPr lang="en-US" altLang="en-US" smtClean="0"/>
              <a:t>Hypotheses S and G have zero margin</a:t>
            </a:r>
          </a:p>
        </p:txBody>
      </p:sp>
    </p:spTree>
    <p:extLst>
      <p:ext uri="{BB962C8B-B14F-4D97-AF65-F5344CB8AC3E}">
        <p14:creationId xmlns:p14="http://schemas.microsoft.com/office/powerpoint/2010/main" val="229187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because the union could include rectangles small enough to enclose</a:t>
            </a:r>
            <a:r>
              <a:rPr lang="en-US" baseline="0" dirty="0" smtClean="0"/>
              <a:t> individual data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4EB7-92B4-440C-8D06-59A273164B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67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6AA352-E222-4D96-B98A-305234CFD4CD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 lIns="91075" tIns="45537" rIns="91075" bIns="45537"/>
          <a:lstStyle/>
          <a:p>
            <a:pPr eaLnBrk="1" hangingPunct="1"/>
            <a:r>
              <a:rPr lang="en-US" altLang="en-US" smtClean="0"/>
              <a:t>Clustering of positive examples in this training set allows setting of boundaries in the attribute plane that defines a class</a:t>
            </a:r>
          </a:p>
          <a:p>
            <a:pPr eaLnBrk="1" hangingPunct="1"/>
            <a:r>
              <a:rPr lang="en-US" altLang="en-US" smtClean="0"/>
              <a:t>Shape is arbitrary but choice of rectangle with sides parallel to attribute axes facilitates math definition of class </a:t>
            </a:r>
          </a:p>
        </p:txBody>
      </p:sp>
    </p:spTree>
    <p:extLst>
      <p:ext uri="{BB962C8B-B14F-4D97-AF65-F5344CB8AC3E}">
        <p14:creationId xmlns:p14="http://schemas.microsoft.com/office/powerpoint/2010/main" val="2010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D5180A5-6708-4A38-9E1B-F1DD6004BDBC}" type="slidenum">
              <a:rPr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 lIns="91075" tIns="45537" rIns="91075" bIns="45537"/>
          <a:lstStyle/>
          <a:p>
            <a:pPr eaLnBrk="1" hangingPunct="1"/>
            <a:r>
              <a:rPr lang="en-US" altLang="en-US" smtClean="0"/>
              <a:t>Even with restrictions on shape, an infinite number of family-car classes are consistent with the training data</a:t>
            </a:r>
          </a:p>
          <a:p>
            <a:pPr eaLnBrk="1" hangingPunct="1"/>
            <a:r>
              <a:rPr lang="en-US" altLang="en-US" smtClean="0"/>
              <a:t>Boolean function h(x) is a math expression for any hypothesis derived from the training set subject to the constraints on shape</a:t>
            </a:r>
          </a:p>
          <a:p>
            <a:pPr eaLnBrk="1" hangingPunct="1"/>
            <a:r>
              <a:rPr lang="en-US" altLang="en-US" smtClean="0"/>
              <a:t>Yellow area denotes one such hypothesis</a:t>
            </a:r>
          </a:p>
          <a:p>
            <a:pPr eaLnBrk="1" hangingPunct="1"/>
            <a:r>
              <a:rPr lang="en-US" altLang="en-US" smtClean="0"/>
              <a:t>If the blue area denotes “truth”, then yellow hypothesis exhibits 2 types of error</a:t>
            </a:r>
          </a:p>
          <a:p>
            <a:pPr eaLnBrk="1" hangingPunct="1"/>
            <a:r>
              <a:rPr lang="en-US" altLang="en-US" smtClean="0"/>
              <a:t>	false positives (in yellow &amp; not in blue)</a:t>
            </a:r>
          </a:p>
          <a:p>
            <a:pPr eaLnBrk="1" hangingPunct="1"/>
            <a:r>
              <a:rPr lang="en-US" altLang="en-US" smtClean="0"/>
              <a:t>	false negatives (in blue &amp; not in yellow)</a:t>
            </a:r>
          </a:p>
          <a:p>
            <a:pPr eaLnBrk="1" hangingPunct="1"/>
            <a:r>
              <a:rPr lang="en-US" altLang="en-US" smtClean="0"/>
              <a:t>E(h|X) defines a total numerical error associated with h(x) for data set X</a:t>
            </a:r>
          </a:p>
          <a:p>
            <a:pPr eaLnBrk="1" hangingPunct="1"/>
            <a:r>
              <a:rPr lang="en-US" altLang="en-US" smtClean="0"/>
              <a:t>For the dataset shown, there are infinite number of h with E(h|X) = 0</a:t>
            </a:r>
          </a:p>
          <a:p>
            <a:pPr eaLnBrk="1" hangingPunct="1"/>
            <a:r>
              <a:rPr lang="en-US" altLang="en-US" smtClean="0"/>
              <a:t>How do we make an intelligent choice among these h?</a:t>
            </a:r>
          </a:p>
        </p:txBody>
      </p:sp>
    </p:spTree>
    <p:extLst>
      <p:ext uri="{BB962C8B-B14F-4D97-AF65-F5344CB8AC3E}">
        <p14:creationId xmlns:p14="http://schemas.microsoft.com/office/powerpoint/2010/main" val="6018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D5180A5-6708-4A38-9E1B-F1DD6004BDBC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 lIns="91075" tIns="45537" rIns="91075" bIns="45537"/>
          <a:lstStyle/>
          <a:p>
            <a:pPr eaLnBrk="1" hangingPunct="1"/>
            <a:r>
              <a:rPr lang="en-US" altLang="en-US" smtClean="0"/>
              <a:t>Even with restrictions on shape, an infinite number of family-car classes are consistent with the training data</a:t>
            </a:r>
          </a:p>
          <a:p>
            <a:pPr eaLnBrk="1" hangingPunct="1"/>
            <a:r>
              <a:rPr lang="en-US" altLang="en-US" smtClean="0"/>
              <a:t>Boolean function h(x) is a math expression for any hypothesis derived from the training set subject to the constraints on shape</a:t>
            </a:r>
          </a:p>
          <a:p>
            <a:pPr eaLnBrk="1" hangingPunct="1"/>
            <a:r>
              <a:rPr lang="en-US" altLang="en-US" smtClean="0"/>
              <a:t>Yellow area denotes one such hypothesis</a:t>
            </a:r>
          </a:p>
          <a:p>
            <a:pPr eaLnBrk="1" hangingPunct="1"/>
            <a:r>
              <a:rPr lang="en-US" altLang="en-US" smtClean="0"/>
              <a:t>If the blue area denotes “truth”, then yellow hypothesis exhibits 2 types of error</a:t>
            </a:r>
          </a:p>
          <a:p>
            <a:pPr eaLnBrk="1" hangingPunct="1"/>
            <a:r>
              <a:rPr lang="en-US" altLang="en-US" smtClean="0"/>
              <a:t>	false positives (in yellow &amp; not in blue)</a:t>
            </a:r>
          </a:p>
          <a:p>
            <a:pPr eaLnBrk="1" hangingPunct="1"/>
            <a:r>
              <a:rPr lang="en-US" altLang="en-US" smtClean="0"/>
              <a:t>	false negatives (in blue &amp; not in yellow)</a:t>
            </a:r>
          </a:p>
          <a:p>
            <a:pPr eaLnBrk="1" hangingPunct="1"/>
            <a:r>
              <a:rPr lang="en-US" altLang="en-US" smtClean="0"/>
              <a:t>E(h|X) defines a total numerical error associated with h(x) for data set X</a:t>
            </a:r>
          </a:p>
          <a:p>
            <a:pPr eaLnBrk="1" hangingPunct="1"/>
            <a:r>
              <a:rPr lang="en-US" altLang="en-US" smtClean="0"/>
              <a:t>For the dataset shown, there are infinite number of h with E(h|X) = 0</a:t>
            </a:r>
          </a:p>
          <a:p>
            <a:pPr eaLnBrk="1" hangingPunct="1"/>
            <a:r>
              <a:rPr lang="en-US" altLang="en-US" smtClean="0"/>
              <a:t>How do we make an intelligent choice among these h?</a:t>
            </a:r>
          </a:p>
        </p:txBody>
      </p:sp>
    </p:spTree>
    <p:extLst>
      <p:ext uri="{BB962C8B-B14F-4D97-AF65-F5344CB8AC3E}">
        <p14:creationId xmlns:p14="http://schemas.microsoft.com/office/powerpoint/2010/main" val="2828414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026A424-0205-4CE6-B2C0-6652EC56EA27}" type="slidenum">
              <a:rPr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 lIns="91075" tIns="45537" rIns="91075" bIns="45537"/>
          <a:lstStyle/>
          <a:p>
            <a:pPr eaLnBrk="1" hangingPunct="1"/>
            <a:r>
              <a:rPr lang="en-US" altLang="en-US" smtClean="0"/>
              <a:t>S = h(x) with min error (zero in this case) and size (“most specific”)</a:t>
            </a:r>
          </a:p>
          <a:p>
            <a:pPr eaLnBrk="1" hangingPunct="1"/>
            <a:r>
              <a:rPr lang="en-US" altLang="en-US" smtClean="0"/>
              <a:t>G = h(x) with min error (zero) and max size (“most general”) </a:t>
            </a:r>
          </a:p>
          <a:p>
            <a:pPr eaLnBrk="1" hangingPunct="1"/>
            <a:r>
              <a:rPr lang="en-US" altLang="en-US" smtClean="0"/>
              <a:t>Mitchell calls the range of hypothesis classes between S and G the “version” space</a:t>
            </a:r>
          </a:p>
          <a:p>
            <a:pPr eaLnBrk="1" hangingPunct="1"/>
            <a:r>
              <a:rPr lang="en-US" altLang="en-US" smtClean="0"/>
              <a:t>Best choice of h(x) in the version space is one that makes most correct predictions (“generalization”)</a:t>
            </a:r>
          </a:p>
        </p:txBody>
      </p:sp>
    </p:spTree>
    <p:extLst>
      <p:ext uri="{BB962C8B-B14F-4D97-AF65-F5344CB8AC3E}">
        <p14:creationId xmlns:p14="http://schemas.microsoft.com/office/powerpoint/2010/main" val="176758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EAE64F-B35B-449D-88A4-D328DEB8A30A}" type="slidenum">
              <a:rPr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 lIns="91075" tIns="45537" rIns="91075" bIns="45537"/>
          <a:lstStyle/>
          <a:p>
            <a:pPr eaLnBrk="1" hangingPunct="1"/>
            <a:r>
              <a:rPr lang="en-US" altLang="en-US" smtClean="0"/>
              <a:t>Define “margin” of h(x) as the distance between the boundary of h(x) and the instance closest to it</a:t>
            </a:r>
          </a:p>
          <a:p>
            <a:pPr eaLnBrk="1" hangingPunct="1"/>
            <a:r>
              <a:rPr lang="en-US" altLang="en-US" smtClean="0"/>
              <a:t>Hypotheses S and G have zero margin</a:t>
            </a:r>
          </a:p>
        </p:txBody>
      </p:sp>
    </p:spTree>
    <p:extLst>
      <p:ext uri="{BB962C8B-B14F-4D97-AF65-F5344CB8AC3E}">
        <p14:creationId xmlns:p14="http://schemas.microsoft.com/office/powerpoint/2010/main" val="2992864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58ADFC-B7DC-4A40-B77A-A686CE874C45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 lIns="91075" tIns="45537" rIns="91075" bIns="45537"/>
          <a:lstStyle/>
          <a:p>
            <a:pPr eaLnBrk="1" hangingPunct="1"/>
            <a:r>
              <a:rPr lang="en-US" altLang="en-US" smtClean="0"/>
              <a:t>Among h(x) in the version space, the one with largest margin is generally considered to be the best choice for class separation, based on the training set</a:t>
            </a:r>
          </a:p>
          <a:p>
            <a:pPr eaLnBrk="1" hangingPunct="1"/>
            <a:r>
              <a:rPr lang="en-US" altLang="en-US" smtClean="0"/>
              <a:t>Data points that determine this choice are (shaded in figure) are said to “support” the optimum h(x)</a:t>
            </a:r>
          </a:p>
          <a:p>
            <a:pPr eaLnBrk="1" hangingPunct="1"/>
            <a:r>
              <a:rPr lang="en-US" altLang="en-US" smtClean="0"/>
              <a:t>Other data points could be deleted without effecting our choice of optimum h(x) in the version space</a:t>
            </a:r>
          </a:p>
        </p:txBody>
      </p:sp>
    </p:spTree>
    <p:extLst>
      <p:ext uri="{BB962C8B-B14F-4D97-AF65-F5344CB8AC3E}">
        <p14:creationId xmlns:p14="http://schemas.microsoft.com/office/powerpoint/2010/main" val="4039560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57F647-AF9B-4AA3-B900-EACABDCAB3D9}" type="slidenum">
              <a:rPr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4386263"/>
            <a:ext cx="5484813" cy="4116387"/>
          </a:xfrm>
          <a:noFill/>
        </p:spPr>
        <p:txBody>
          <a:bodyPr lIns="91075" tIns="45537" rIns="91075" bIns="45537"/>
          <a:lstStyle/>
          <a:p>
            <a:pPr eaLnBrk="1" hangingPunct="1"/>
            <a:endParaRPr lang="en-US" altLang="en-US" i="1" smtClean="0"/>
          </a:p>
        </p:txBody>
      </p:sp>
    </p:spTree>
    <p:extLst>
      <p:ext uri="{BB962C8B-B14F-4D97-AF65-F5344CB8AC3E}">
        <p14:creationId xmlns:p14="http://schemas.microsoft.com/office/powerpoint/2010/main" val="2465103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57F647-AF9B-4AA3-B900-EACABDCAB3D9}" type="slidenum">
              <a:rPr lang="en-US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4386263"/>
            <a:ext cx="5484813" cy="4116387"/>
          </a:xfrm>
          <a:noFill/>
        </p:spPr>
        <p:txBody>
          <a:bodyPr lIns="91075" tIns="45537" rIns="91075" bIns="45537"/>
          <a:lstStyle/>
          <a:p>
            <a:pPr eaLnBrk="1" hangingPunct="1"/>
            <a:endParaRPr lang="en-US" altLang="en-US" i="1" smtClean="0"/>
          </a:p>
        </p:txBody>
      </p:sp>
    </p:spTree>
    <p:extLst>
      <p:ext uri="{BB962C8B-B14F-4D97-AF65-F5344CB8AC3E}">
        <p14:creationId xmlns:p14="http://schemas.microsoft.com/office/powerpoint/2010/main" val="269784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77E-5529-402D-B2FF-6451277B3693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9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77E-5529-402D-B2FF-6451277B3693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3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77E-5529-402D-B2FF-6451277B3693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3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77E-5529-402D-B2FF-6451277B3693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77E-5529-402D-B2FF-6451277B3693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77E-5529-402D-B2FF-6451277B3693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1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77E-5529-402D-B2FF-6451277B3693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77E-5529-402D-B2FF-6451277B3693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8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77E-5529-402D-B2FF-6451277B3693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9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77E-5529-402D-B2FF-6451277B3693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4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77E-5529-402D-B2FF-6451277B3693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4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9977E-5529-402D-B2FF-6451277B3693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8.png"/><Relationship Id="rId9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990600"/>
            <a:ext cx="60067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Fundamentals of machine learning 1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machine learning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In-sample and out-of-sample errors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Version space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VC dimension</a:t>
            </a:r>
          </a:p>
        </p:txBody>
      </p:sp>
    </p:spTree>
    <p:extLst>
      <p:ext uri="{BB962C8B-B14F-4D97-AF65-F5344CB8AC3E}">
        <p14:creationId xmlns:p14="http://schemas.microsoft.com/office/powerpoint/2010/main" val="9632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886208"/>
            <a:ext cx="8925437" cy="3838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7400" y="350838"/>
            <a:ext cx="5866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type of model defines an hypothesis set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254" y="4876800"/>
            <a:ext cx="8706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particular member of the set is selected by minimizing some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in-sample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error.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rror definition varies with problem but usually are local.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(i.e. accumulated from error in each data point)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1676400"/>
            <a:ext cx="189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</a:t>
            </a:r>
            <a:r>
              <a:rPr lang="en-US" dirty="0" err="1" smtClean="0"/>
              <a:t>discrimants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566454"/>
            <a:ext cx="55816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9" name="Rectangle 3"/>
          <p:cNvGraphicFramePr>
            <a:graphicFrameLocks noGrp="1"/>
          </p:cNvGraphicFramePr>
          <p:nvPr>
            <p:ph sz="quarter" idx="4294967295"/>
          </p:nvPr>
        </p:nvGraphicFramePr>
        <p:xfrm>
          <a:off x="2476500" y="260985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60985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47800" y="1600200"/>
          <a:ext cx="1806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6" imgW="863225" imgH="241195" progId="Equation.3">
                  <p:embed/>
                </p:oleObj>
              </mc:Choice>
              <mc:Fallback>
                <p:oleObj name="Equation" r:id="rId6" imgW="86322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18065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999707225"/>
              </p:ext>
            </p:extLst>
          </p:nvPr>
        </p:nvGraphicFramePr>
        <p:xfrm>
          <a:off x="3338513" y="1682750"/>
          <a:ext cx="455771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8" imgW="2298600" imgH="457200" progId="Equation.3">
                  <p:embed/>
                </p:oleObj>
              </mc:Choice>
              <mc:Fallback>
                <p:oleObj name="Equation" r:id="rId8" imgW="2298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1682750"/>
                        <a:ext cx="4557712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7"/>
          <p:cNvSpPr txBox="1">
            <a:spLocks noGrp="1"/>
          </p:cNvSpPr>
          <p:nvPr/>
        </p:nvSpPr>
        <p:spPr>
          <a:xfrm>
            <a:off x="6588125" y="6237288"/>
            <a:ext cx="2133600" cy="457200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1BE02B38-8E39-4BF6-ABD0-FE900CCF1DAE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11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1524000" y="2057400"/>
          <a:ext cx="12477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10" imgW="533169" imgH="457002" progId="Equation.3">
                  <p:embed/>
                </p:oleObj>
              </mc:Choice>
              <mc:Fallback>
                <p:oleObj name="Equation" r:id="rId10" imgW="533169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1247775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Footer Placeholder 11"/>
          <p:cNvSpPr txBox="1">
            <a:spLocks noGrp="1"/>
          </p:cNvSpPr>
          <p:nvPr/>
        </p:nvSpPr>
        <p:spPr bwMode="auto">
          <a:xfrm>
            <a:off x="857250" y="6429375"/>
            <a:ext cx="657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B2B2B2"/>
                </a:solidFill>
                <a:latin typeface="Calibri" pitchFamily="34" charset="0"/>
              </a:rPr>
              <a:t>Lecture Notes for E Alpaydın 2010 Introduction to Machine Learning 2e © The MIT Press (V1.0)</a:t>
            </a:r>
            <a:endParaRPr lang="tr-TR" altLang="en-US" sz="1200">
              <a:solidFill>
                <a:srgbClr val="B2B2B2"/>
              </a:solidFill>
              <a:latin typeface="Calibri" pitchFamily="34" charset="0"/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251325" y="2935288"/>
            <a:ext cx="34018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</a:t>
            </a:r>
            <a:r>
              <a:rPr lang="en-US" altLang="en-US" sz="2400" dirty="0" smtClean="0"/>
              <a:t>xamples of family cars</a:t>
            </a:r>
            <a:endParaRPr lang="en-US" altLang="en-US" sz="2400" dirty="0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3810000" y="33528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7057" y="228600"/>
            <a:ext cx="75216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learning is the focus of this course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Dichotomy based on 2 attributes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937971" y="3675023"/>
            <a:ext cx="39709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Family-Car is a product 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No uncertainty in the label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Issue is how well do price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and engine size distinguish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a family car.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80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63003"/>
            <a:ext cx="5562600" cy="525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4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11628696"/>
              </p:ext>
            </p:extLst>
          </p:nvPr>
        </p:nvGraphicFramePr>
        <p:xfrm>
          <a:off x="2551112" y="2057400"/>
          <a:ext cx="61356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5" imgW="3022600" imgH="203200" progId="Equation.3">
                  <p:embed/>
                </p:oleObj>
              </mc:Choice>
              <mc:Fallback>
                <p:oleObj name="Equation" r:id="rId5" imgW="3022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2" y="2057400"/>
                        <a:ext cx="613568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8EAD0433-70E9-44C0-8F40-92D448E14E68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12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8528" y="247471"/>
            <a:ext cx="8417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These data suggest family car (class C) uniquely defined by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range of price and engine power. Assume this is true and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blue rectangle shows the true range of these attributes.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16970"/>
            <a:ext cx="61531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1629" y="304800"/>
            <a:ext cx="8229600" cy="661988"/>
          </a:xfrm>
        </p:spPr>
        <p:txBody>
          <a:bodyPr lIns="0" rIns="0" bIns="0" anchor="b"/>
          <a:lstStyle/>
          <a:p>
            <a:pPr algn="l" eaLnBrk="1" hangingPunct="1"/>
            <a:r>
              <a:rPr lang="tr-TR" altLang="en-US" sz="3200" dirty="0" smtClean="0"/>
              <a:t>Hypothesis class </a:t>
            </a:r>
            <a:r>
              <a:rPr lang="tr-TR" altLang="en-US" sz="3200" dirty="0" smtClean="0">
                <a:latin typeface="Lucida Calligraphy" pitchFamily="66" charset="0"/>
              </a:rPr>
              <a:t>H</a:t>
            </a:r>
            <a:r>
              <a:rPr lang="en-US" altLang="en-US" sz="3200" dirty="0" smtClean="0"/>
              <a:t>: axis aligned rectangles</a:t>
            </a:r>
            <a:endParaRPr lang="tr-TR" altLang="en-US" sz="3200" dirty="0" smtClean="0">
              <a:latin typeface="Lucida Calligraphy" pitchFamily="66" charset="0"/>
            </a:endParaRPr>
          </a:p>
        </p:txBody>
      </p:sp>
      <p:graphicFrame>
        <p:nvGraphicFramePr>
          <p:cNvPr id="1126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19591624"/>
              </p:ext>
            </p:extLst>
          </p:nvPr>
        </p:nvGraphicFramePr>
        <p:xfrm>
          <a:off x="4873695" y="4495800"/>
          <a:ext cx="3813106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5" imgW="1663560" imgH="431640" progId="Equation.3">
                  <p:embed/>
                </p:oleObj>
              </mc:Choice>
              <mc:Fallback>
                <p:oleObj name="Equation" r:id="rId5" imgW="1663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95" y="4495800"/>
                        <a:ext cx="3813106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0C7B1EA8-A755-4DC6-9FDC-9359E4F2CB5B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13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5257800" y="3549396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In-sample error on h is defined by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39750" y="1059770"/>
            <a:ext cx="67922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h = yellow </a:t>
            </a:r>
            <a:r>
              <a:rPr lang="en-US" altLang="en-US" sz="2400" dirty="0" smtClean="0"/>
              <a:t>rectangle is a particular member of </a:t>
            </a:r>
            <a:r>
              <a:rPr lang="tr-TR" altLang="en-US" sz="2400" dirty="0">
                <a:latin typeface="Lucida Calligraphy" pitchFamily="66" charset="0"/>
              </a:rPr>
              <a:t>H</a:t>
            </a:r>
            <a:endParaRPr lang="en-US" altLang="en-US" sz="2400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334000" y="5410200"/>
            <a:ext cx="3581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Count misclassifications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66" y="1521435"/>
            <a:ext cx="61531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1629" y="304800"/>
            <a:ext cx="8229600" cy="661988"/>
          </a:xfrm>
        </p:spPr>
        <p:txBody>
          <a:bodyPr lIns="0" rIns="0" bIns="0" anchor="b"/>
          <a:lstStyle/>
          <a:p>
            <a:pPr algn="l" eaLnBrk="1" hangingPunct="1"/>
            <a:r>
              <a:rPr lang="tr-TR" altLang="en-US" sz="3200" dirty="0" smtClean="0"/>
              <a:t>Hypothesis class </a:t>
            </a:r>
            <a:r>
              <a:rPr lang="tr-TR" altLang="en-US" sz="3200" dirty="0" smtClean="0">
                <a:latin typeface="Lucida Calligraphy" pitchFamily="66" charset="0"/>
              </a:rPr>
              <a:t>H</a:t>
            </a:r>
            <a:r>
              <a:rPr lang="en-US" altLang="en-US" sz="3200" dirty="0" smtClean="0"/>
              <a:t>: axis aligned rectangles</a:t>
            </a:r>
            <a:endParaRPr lang="tr-TR" altLang="en-US" sz="3200" dirty="0" smtClean="0">
              <a:latin typeface="Lucida Calligraphy" pitchFamily="66" charset="0"/>
            </a:endParaRPr>
          </a:p>
        </p:txBody>
      </p:sp>
      <p:graphicFrame>
        <p:nvGraphicFramePr>
          <p:cNvPr id="11269" name="Object 5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4873695" y="4495800"/>
          <a:ext cx="3813106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5" imgW="1663560" imgH="431640" progId="Equation.3">
                  <p:embed/>
                </p:oleObj>
              </mc:Choice>
              <mc:Fallback>
                <p:oleObj name="Equation" r:id="rId5" imgW="1663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95" y="4495800"/>
                        <a:ext cx="3813106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0C7B1EA8-A755-4DC6-9FDC-9359E4F2CB5B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14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1447800" y="1650355"/>
            <a:ext cx="670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dataset shown, in-sample error on h is zero, but we expect out-of-sample error to be nonzero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39750" y="1059770"/>
            <a:ext cx="67922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h = yellow </a:t>
            </a:r>
            <a:r>
              <a:rPr lang="en-US" altLang="en-US" sz="2400" dirty="0" smtClean="0"/>
              <a:t>rectangle is a particular member of </a:t>
            </a:r>
            <a:r>
              <a:rPr lang="tr-TR" altLang="en-US" sz="2400" dirty="0">
                <a:latin typeface="Lucida Calligraphy" pitchFamily="66" charset="0"/>
              </a:rPr>
              <a:t>H</a:t>
            </a:r>
            <a:endParaRPr lang="en-US" altLang="en-US" sz="2400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105401" y="3366963"/>
            <a:ext cx="35813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 leaves room for false positives and false negatives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53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55816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40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Should we expect the negative examples to cluster?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175125" y="30114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family car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3733800" y="3352800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7338"/>
            <a:ext cx="500062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tr-TR" altLang="en-US" smtClean="0"/>
              <a:t>S, G, and the Version Space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88626FE7-C7A5-4F6D-A25F-2E6C2BF3B469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16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14341" name="Line 13"/>
          <p:cNvSpPr>
            <a:spLocks noChangeShapeType="1"/>
          </p:cNvSpPr>
          <p:nvPr/>
        </p:nvSpPr>
        <p:spPr bwMode="auto">
          <a:xfrm>
            <a:off x="2411413" y="2349500"/>
            <a:ext cx="21590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Line 14"/>
          <p:cNvSpPr>
            <a:spLocks noChangeShapeType="1"/>
          </p:cNvSpPr>
          <p:nvPr/>
        </p:nvSpPr>
        <p:spPr bwMode="auto">
          <a:xfrm flipH="1">
            <a:off x="4427538" y="3048000"/>
            <a:ext cx="373062" cy="93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17"/>
          <p:cNvSpPr txBox="1">
            <a:spLocks noChangeArrowheads="1"/>
          </p:cNvSpPr>
          <p:nvPr/>
        </p:nvSpPr>
        <p:spPr bwMode="auto">
          <a:xfrm>
            <a:off x="1547813" y="1952625"/>
            <a:ext cx="59624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en-US" sz="2800" dirty="0">
                <a:latin typeface="Calibri" pitchFamily="34" charset="0"/>
              </a:rPr>
              <a:t>most specific hypothesis, </a:t>
            </a:r>
            <a:r>
              <a:rPr lang="tr-TR" altLang="en-US" sz="2800" i="1" dirty="0" smtClean="0">
                <a:latin typeface="Calibri" pitchFamily="34" charset="0"/>
              </a:rPr>
              <a:t>S</a:t>
            </a:r>
            <a:r>
              <a:rPr lang="en-US" altLang="en-US" sz="2800" dirty="0" smtClean="0">
                <a:latin typeface="Calibri" pitchFamily="34" charset="0"/>
              </a:rPr>
              <a:t>, with no </a:t>
            </a:r>
            <a:r>
              <a:rPr lang="en-US" altLang="en-US" sz="2800" i="1" dirty="0" smtClean="0">
                <a:latin typeface="Calibri" pitchFamily="34" charset="0"/>
              </a:rPr>
              <a:t>E</a:t>
            </a:r>
            <a:r>
              <a:rPr lang="en-US" altLang="en-US" sz="2800" i="1" baseline="-25000" dirty="0" smtClean="0">
                <a:latin typeface="Calibri" pitchFamily="34" charset="0"/>
              </a:rPr>
              <a:t>in</a:t>
            </a:r>
            <a:endParaRPr lang="en-GB" altLang="en-US" sz="2800" i="1" baseline="-25000" dirty="0">
              <a:latin typeface="Calibri" pitchFamily="34" charset="0"/>
            </a:endParaRPr>
          </a:p>
        </p:txBody>
      </p:sp>
      <p:sp>
        <p:nvSpPr>
          <p:cNvPr id="14344" name="Text Box 18"/>
          <p:cNvSpPr txBox="1">
            <a:spLocks noChangeArrowheads="1"/>
          </p:cNvSpPr>
          <p:nvPr/>
        </p:nvSpPr>
        <p:spPr bwMode="auto">
          <a:xfrm>
            <a:off x="4800600" y="2743200"/>
            <a:ext cx="4116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en-US" sz="2800">
                <a:latin typeface="Calibri" pitchFamily="34" charset="0"/>
              </a:rPr>
              <a:t>most general hypothesis, </a:t>
            </a:r>
            <a:r>
              <a:rPr lang="tr-TR" altLang="en-US" sz="2800" i="1">
                <a:latin typeface="Calibri" pitchFamily="34" charset="0"/>
              </a:rPr>
              <a:t>G</a:t>
            </a:r>
            <a:endParaRPr lang="en-GB" altLang="en-US" sz="2800" i="1">
              <a:latin typeface="Calibri" pitchFamily="34" charset="0"/>
            </a:endParaRPr>
          </a:p>
        </p:txBody>
      </p:sp>
      <p:sp>
        <p:nvSpPr>
          <p:cNvPr id="14345" name="Text Box 20"/>
          <p:cNvSpPr txBox="1">
            <a:spLocks noChangeArrowheads="1"/>
          </p:cNvSpPr>
          <p:nvPr/>
        </p:nvSpPr>
        <p:spPr bwMode="auto">
          <a:xfrm>
            <a:off x="5148263" y="3315831"/>
            <a:ext cx="316875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alibri" pitchFamily="34" charset="0"/>
              </a:rPr>
              <a:t> any </a:t>
            </a:r>
            <a:r>
              <a:rPr lang="tr-TR" altLang="en-US" sz="2800" i="1" dirty="0">
                <a:latin typeface="Calibri" pitchFamily="34" charset="0"/>
              </a:rPr>
              <a:t>h </a:t>
            </a:r>
            <a:r>
              <a:rPr lang="tr-TR" altLang="en-US" sz="2800" dirty="0">
                <a:latin typeface="Symbol" pitchFamily="18" charset="2"/>
              </a:rPr>
              <a:t>Î </a:t>
            </a:r>
            <a:r>
              <a:rPr lang="tr-TR" altLang="en-US" sz="2800" dirty="0">
                <a:latin typeface="Lucida Calligraphy" pitchFamily="66" charset="0"/>
              </a:rPr>
              <a:t>H</a:t>
            </a:r>
            <a:r>
              <a:rPr lang="tr-TR" altLang="en-US" sz="2800" dirty="0">
                <a:latin typeface="Calibri" pitchFamily="34" charset="0"/>
              </a:rPr>
              <a:t>, </a:t>
            </a:r>
            <a:endParaRPr lang="en-US" altLang="en-US" sz="2800" dirty="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en-US" sz="2800" dirty="0">
                <a:latin typeface="Calibri" pitchFamily="34" charset="0"/>
              </a:rPr>
              <a:t>between </a:t>
            </a:r>
            <a:r>
              <a:rPr lang="tr-TR" altLang="en-US" sz="2800" i="1" dirty="0">
                <a:latin typeface="Calibri" pitchFamily="34" charset="0"/>
              </a:rPr>
              <a:t>S</a:t>
            </a:r>
            <a:r>
              <a:rPr lang="tr-TR" altLang="en-US" sz="2800" dirty="0">
                <a:latin typeface="Calibri" pitchFamily="34" charset="0"/>
              </a:rPr>
              <a:t> and </a:t>
            </a:r>
            <a:r>
              <a:rPr lang="tr-TR" altLang="en-US" sz="2800" i="1" dirty="0">
                <a:latin typeface="Calibri" pitchFamily="34" charset="0"/>
              </a:rPr>
              <a:t>G</a:t>
            </a:r>
            <a:r>
              <a:rPr lang="tr-TR" altLang="en-US" sz="2800" dirty="0">
                <a:latin typeface="Calibri" pitchFamily="34" charset="0"/>
              </a:rPr>
              <a:t>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en-US" sz="2800" dirty="0">
                <a:latin typeface="Calibri" pitchFamily="34" charset="0"/>
              </a:rPr>
              <a:t>consistent </a:t>
            </a:r>
            <a:r>
              <a:rPr lang="en-US" altLang="en-US" sz="2800" dirty="0">
                <a:latin typeface="Calibri" pitchFamily="34" charset="0"/>
              </a:rPr>
              <a:t>(no error)</a:t>
            </a:r>
            <a:endParaRPr lang="tr-TR" altLang="en-US" sz="2800" dirty="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en-US" sz="2800" dirty="0">
                <a:latin typeface="Calibri" pitchFamily="34" charset="0"/>
              </a:rPr>
              <a:t>and make</a:t>
            </a:r>
            <a:r>
              <a:rPr lang="en-US" altLang="en-US" sz="2800" dirty="0">
                <a:latin typeface="Calibri" pitchFamily="34" charset="0"/>
              </a:rPr>
              <a:t>s</a:t>
            </a:r>
            <a:r>
              <a:rPr lang="tr-TR" altLang="en-US" sz="2800" dirty="0">
                <a:latin typeface="Calibri" pitchFamily="34" charset="0"/>
              </a:rPr>
              <a:t> up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en-US" sz="2800" dirty="0">
                <a:latin typeface="Calibri" pitchFamily="34" charset="0"/>
              </a:rPr>
              <a:t>version </a:t>
            </a:r>
            <a:r>
              <a:rPr lang="tr-TR" altLang="en-US" sz="2800" dirty="0" smtClean="0">
                <a:latin typeface="Calibri" pitchFamily="34" charset="0"/>
              </a:rPr>
              <a:t>space</a:t>
            </a:r>
            <a:endParaRPr lang="tr-TR" alt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4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55816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172083" y="2629878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G</a:t>
            </a:r>
            <a:endParaRPr lang="en-US" altLang="en-US" sz="2400" dirty="0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4757057" y="2862943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438400" y="3468688"/>
            <a:ext cx="1204913" cy="7985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3124200"/>
            <a:ext cx="2819400" cy="1447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110679" y="3091543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S</a:t>
            </a:r>
            <a:endParaRPr lang="en-US" altLang="en-US" sz="2400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3704678" y="3351684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368878" y="574354"/>
            <a:ext cx="769075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I have access to a database that associates product line with price, p, and engine power, e,  via VIN number.  How does the version space change with the following new data: (1) family car (</a:t>
            </a:r>
            <a:r>
              <a:rPr lang="en-US" altLang="en-US" sz="2000" dirty="0" err="1" smtClean="0"/>
              <a:t>p,e</a:t>
            </a:r>
            <a:r>
              <a:rPr lang="en-US" altLang="en-US" sz="2000" dirty="0" smtClean="0"/>
              <a:t>) inside S, (2) family car (</a:t>
            </a:r>
            <a:r>
              <a:rPr lang="en-US" altLang="en-US" sz="2000" dirty="0" err="1" smtClean="0"/>
              <a:t>p,e</a:t>
            </a:r>
            <a:r>
              <a:rPr lang="en-US" altLang="en-US" sz="2000" dirty="0" smtClean="0"/>
              <a:t>) in version space, (3) family car (</a:t>
            </a:r>
            <a:r>
              <a:rPr lang="en-US" altLang="en-US" sz="2000" dirty="0" err="1" smtClean="0"/>
              <a:t>p,e</a:t>
            </a:r>
            <a:r>
              <a:rPr lang="en-US" altLang="en-US" sz="2000" dirty="0" smtClean="0"/>
              <a:t>) outside G, (4) not family (</a:t>
            </a:r>
            <a:r>
              <a:rPr lang="en-US" altLang="en-US" sz="2000" dirty="0" err="1" smtClean="0"/>
              <a:t>p,e</a:t>
            </a:r>
            <a:r>
              <a:rPr lang="en-US" altLang="en-US" sz="2000" dirty="0" smtClean="0"/>
              <a:t>) inside S, (5) not family (</a:t>
            </a:r>
            <a:r>
              <a:rPr lang="en-US" altLang="en-US" sz="2000" dirty="0" err="1" smtClean="0"/>
              <a:t>p,e</a:t>
            </a:r>
            <a:r>
              <a:rPr lang="en-US" altLang="en-US" sz="2000" dirty="0" smtClean="0"/>
              <a:t>) in version space, (6) not family (</a:t>
            </a:r>
            <a:r>
              <a:rPr lang="en-US" altLang="en-US" sz="2000" dirty="0" err="1" smtClean="0"/>
              <a:t>p,e</a:t>
            </a:r>
            <a:r>
              <a:rPr lang="en-US" altLang="en-US" sz="2000" dirty="0" smtClean="0"/>
              <a:t>) outside G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55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34E77B30-2CD1-4485-A0D1-9A06F989EF84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18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619636" y="336981"/>
            <a:ext cx="820449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/>
              <a:t>Margin: distance </a:t>
            </a:r>
            <a:r>
              <a:rPr lang="en-US" altLang="en-US" sz="2800" dirty="0"/>
              <a:t>between </a:t>
            </a:r>
            <a:r>
              <a:rPr lang="en-US" altLang="en-US" sz="2800" dirty="0" smtClean="0"/>
              <a:t>boundary </a:t>
            </a:r>
            <a:r>
              <a:rPr lang="en-US" altLang="en-US" sz="2800" dirty="0" smtClean="0"/>
              <a:t>of hypothesis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/>
              <a:t>and </a:t>
            </a:r>
            <a:r>
              <a:rPr lang="en-US" altLang="en-US" sz="2800" dirty="0"/>
              <a:t>closest </a:t>
            </a:r>
            <a:r>
              <a:rPr lang="en-US" altLang="en-US" sz="2800" dirty="0" smtClean="0"/>
              <a:t>instance </a:t>
            </a:r>
            <a:r>
              <a:rPr lang="en-US" altLang="en-US" sz="2800" dirty="0" smtClean="0"/>
              <a:t>in a specified class</a:t>
            </a:r>
            <a:endParaRPr lang="en-US" altLang="en-US" sz="2800" dirty="0"/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457200" y="1837346"/>
            <a:ext cx="4038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 and G hypotheses have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narrow margins; </a:t>
            </a:r>
            <a:r>
              <a:rPr lang="en-US" altLang="en-US" sz="2400" dirty="0" smtClean="0"/>
              <a:t>not expected to “generalize</a:t>
            </a:r>
            <a:r>
              <a:rPr lang="en-US" altLang="en-US" sz="2400" dirty="0"/>
              <a:t>” </a:t>
            </a:r>
            <a:endParaRPr lang="en-US" altLang="en-US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w</a:t>
            </a:r>
            <a:r>
              <a:rPr lang="en-US" altLang="en-US" sz="2400" dirty="0" smtClean="0"/>
              <a:t>ell.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Even </a:t>
            </a:r>
            <a:r>
              <a:rPr lang="en-US" altLang="en-US" sz="2400" dirty="0"/>
              <a:t>though E</a:t>
            </a:r>
            <a:r>
              <a:rPr lang="en-US" altLang="en-US" sz="2400" baseline="-25000" dirty="0"/>
              <a:t>in</a:t>
            </a:r>
            <a:r>
              <a:rPr lang="en-US" altLang="en-US" sz="2400" dirty="0"/>
              <a:t> is zero, </a:t>
            </a:r>
            <a:endParaRPr lang="en-US" altLang="en-US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w</a:t>
            </a:r>
            <a:r>
              <a:rPr lang="en-US" altLang="en-US" sz="2400" dirty="0" smtClean="0"/>
              <a:t>e expect </a:t>
            </a:r>
            <a:r>
              <a:rPr lang="en-US" altLang="en-US" sz="2400" dirty="0" err="1"/>
              <a:t>E</a:t>
            </a:r>
            <a:r>
              <a:rPr lang="en-US" altLang="en-US" sz="2400" baseline="-25000" dirty="0" err="1"/>
              <a:t>out</a:t>
            </a:r>
            <a:r>
              <a:rPr lang="en-US" altLang="en-US" sz="2400" dirty="0"/>
              <a:t> to be </a:t>
            </a:r>
            <a:r>
              <a:rPr lang="en-US" altLang="en-US" sz="2400" dirty="0" smtClean="0"/>
              <a:t>large. </a:t>
            </a:r>
            <a:endParaRPr lang="en-US" alt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191000" y="1524000"/>
            <a:ext cx="4572000" cy="4648200"/>
            <a:chOff x="395288" y="1557338"/>
            <a:chExt cx="5581650" cy="5086350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8" y="1557338"/>
              <a:ext cx="5581650" cy="508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oup 9"/>
            <p:cNvGrpSpPr/>
            <p:nvPr/>
          </p:nvGrpSpPr>
          <p:grpSpPr>
            <a:xfrm>
              <a:off x="1905000" y="2629878"/>
              <a:ext cx="3690597" cy="1942122"/>
              <a:chOff x="1905000" y="2629878"/>
              <a:chExt cx="3690597" cy="1942122"/>
            </a:xfrm>
          </p:grpSpPr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5172083" y="2629878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 smtClean="0"/>
                  <a:t>G</a:t>
                </a:r>
                <a:endParaRPr lang="en-US" altLang="en-US" sz="2400" dirty="0"/>
              </a:p>
            </p:txBody>
          </p:sp>
          <p:sp>
            <p:nvSpPr>
              <p:cNvPr id="12" name="Line 5"/>
              <p:cNvSpPr>
                <a:spLocks noChangeShapeType="1"/>
              </p:cNvSpPr>
              <p:nvPr/>
            </p:nvSpPr>
            <p:spPr bwMode="auto">
              <a:xfrm flipH="1">
                <a:off x="4757057" y="2862943"/>
                <a:ext cx="4572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38400" y="3468688"/>
                <a:ext cx="1204913" cy="798512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05000" y="3124200"/>
                <a:ext cx="2819400" cy="144780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 Box 4"/>
              <p:cNvSpPr txBox="1">
                <a:spLocks noChangeArrowheads="1"/>
              </p:cNvSpPr>
              <p:nvPr/>
            </p:nvSpPr>
            <p:spPr bwMode="auto">
              <a:xfrm>
                <a:off x="4110679" y="3091543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 smtClean="0"/>
                  <a:t>S</a:t>
                </a:r>
                <a:endParaRPr lang="en-US" altLang="en-US" sz="2400" dirty="0"/>
              </a:p>
            </p:txBody>
          </p:sp>
          <p:sp>
            <p:nvSpPr>
              <p:cNvPr id="16" name="Line 5"/>
              <p:cNvSpPr>
                <a:spLocks noChangeShapeType="1"/>
              </p:cNvSpPr>
              <p:nvPr/>
            </p:nvSpPr>
            <p:spPr bwMode="auto">
              <a:xfrm flipH="1">
                <a:off x="3704678" y="3351684"/>
                <a:ext cx="4572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05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7086600" y="5624514"/>
            <a:ext cx="571500" cy="273844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35EF9CE7-CF24-4B4D-8BD4-CBF6DBDE96E3}" type="slidenum">
              <a:rPr lang="tr-TR" sz="9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19</a:t>
            </a:fld>
            <a:endParaRPr lang="tr-TR" sz="9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244" y="1219200"/>
            <a:ext cx="4372178" cy="425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1371600" y="1439199"/>
            <a:ext cx="2483644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en-US" sz="2100" dirty="0"/>
              <a:t>Choose </a:t>
            </a:r>
            <a:r>
              <a:rPr lang="tr-TR" altLang="en-US" sz="2100" i="1" dirty="0"/>
              <a:t>h</a:t>
            </a:r>
            <a:r>
              <a:rPr lang="tr-TR" altLang="en-US" sz="2100" dirty="0"/>
              <a:t> </a:t>
            </a:r>
            <a:r>
              <a:rPr lang="en-US" altLang="en-US" sz="2100" dirty="0"/>
              <a:t>in the version space </a:t>
            </a:r>
            <a:r>
              <a:rPr lang="tr-TR" altLang="en-US" sz="2100" dirty="0"/>
              <a:t>with largest margin</a:t>
            </a:r>
            <a:r>
              <a:rPr lang="en-US" altLang="en-US" sz="2100" dirty="0"/>
              <a:t> to maximize generalization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0" dirty="0"/>
              <a:t>Data points that determine </a:t>
            </a:r>
            <a:r>
              <a:rPr lang="en-US" altLang="en-US" sz="2100" i="1" dirty="0"/>
              <a:t>S and G</a:t>
            </a:r>
            <a:r>
              <a:rPr lang="en-US" altLang="en-US" sz="2100" dirty="0"/>
              <a:t> are shaded. They “support” </a:t>
            </a:r>
            <a:r>
              <a:rPr lang="en-US" altLang="en-US" sz="2100" i="1" dirty="0"/>
              <a:t>h </a:t>
            </a:r>
            <a:r>
              <a:rPr lang="en-US" altLang="en-US" sz="2100" dirty="0"/>
              <a:t>with largest margins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5176" y="446183"/>
            <a:ext cx="6015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Logic behind “support vector machines”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15240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 with E</a:t>
            </a:r>
            <a:r>
              <a:rPr lang="en-US" sz="16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=0 and wide margin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705602" y="1862554"/>
            <a:ext cx="457198" cy="880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Fig 1 Jensen&amp;Bate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5219699" cy="526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609600" y="292937"/>
            <a:ext cx="8305800" cy="76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cs typeface="Arial" panose="020B0604020202020204" pitchFamily="34" charset="0"/>
              </a:rPr>
              <a:t>Rise and fall of supervised machine learning techniques, Jensen and Bateman, Bioinformatics 2011</a:t>
            </a:r>
            <a:endParaRPr lang="tr-TR" altLang="en-US" sz="2400" dirty="0">
              <a:cs typeface="Arial" panose="020B0604020202020204" pitchFamily="34" charset="0"/>
            </a:endParaRPr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4398169" y="2857500"/>
            <a:ext cx="45050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Predominance of ANN has diminished</a:t>
            </a:r>
          </a:p>
        </p:txBody>
      </p:sp>
    </p:spTree>
    <p:extLst>
      <p:ext uri="{BB962C8B-B14F-4D97-AF65-F5344CB8AC3E}">
        <p14:creationId xmlns:p14="http://schemas.microsoft.com/office/powerpoint/2010/main" val="331530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650875"/>
          </a:xfrm>
        </p:spPr>
        <p:txBody>
          <a:bodyPr lIns="0" rIns="0" bIns="0" anchor="b">
            <a:normAutofit/>
          </a:bodyPr>
          <a:lstStyle/>
          <a:p>
            <a:r>
              <a:rPr lang="tr-TR" altLang="en-US" sz="3600" dirty="0" smtClean="0"/>
              <a:t>V</a:t>
            </a:r>
            <a:r>
              <a:rPr lang="en-US" altLang="en-US" sz="3600" dirty="0" err="1" smtClean="0"/>
              <a:t>apnik</a:t>
            </a:r>
            <a:r>
              <a:rPr lang="en-US" altLang="en-US" sz="3600" dirty="0" smtClean="0"/>
              <a:t> </a:t>
            </a:r>
            <a:r>
              <a:rPr lang="tr-TR" altLang="en-US" sz="3600" dirty="0" smtClean="0"/>
              <a:t>C</a:t>
            </a:r>
            <a:r>
              <a:rPr lang="en-US" altLang="en-US" sz="3600" dirty="0" err="1" smtClean="0"/>
              <a:t>hervonenkis</a:t>
            </a:r>
            <a:r>
              <a:rPr lang="en-US" altLang="en-US" sz="3600" dirty="0" smtClean="0"/>
              <a:t> </a:t>
            </a:r>
            <a:r>
              <a:rPr lang="tr-TR" altLang="en-US" sz="3600" dirty="0" smtClean="0"/>
              <a:t>Dimension</a:t>
            </a:r>
            <a:r>
              <a:rPr lang="en-US" altLang="en-US" sz="3600" dirty="0" smtClean="0"/>
              <a:t>, </a:t>
            </a:r>
            <a:r>
              <a:rPr lang="en-US" sz="3600" dirty="0" err="1" smtClean="0"/>
              <a:t>d</a:t>
            </a:r>
            <a:r>
              <a:rPr lang="en-US" sz="3600" baseline="-25000" dirty="0" err="1" smtClean="0"/>
              <a:t>VC</a:t>
            </a:r>
            <a:r>
              <a:rPr lang="en-US" sz="3600" dirty="0" smtClean="0"/>
              <a:t> </a:t>
            </a:r>
            <a:endParaRPr lang="tr-TR" altLang="en-US" sz="36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66800"/>
            <a:ext cx="8229600" cy="498475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000" dirty="0" smtClean="0"/>
              <a:t>H is a hypothesis set for 2-way classification (</a:t>
            </a:r>
            <a:r>
              <a:rPr lang="en-US" altLang="en-US" sz="3000" dirty="0" err="1" smtClean="0"/>
              <a:t>dichotomizer</a:t>
            </a:r>
            <a:r>
              <a:rPr lang="en-US" altLang="en-US" sz="3000" dirty="0" smtClean="0"/>
              <a:t>)</a:t>
            </a:r>
          </a:p>
          <a:p>
            <a:r>
              <a:rPr lang="en-US" altLang="en-US" sz="2900" dirty="0" smtClean="0"/>
              <a:t>H(X) is set of dichotomies created </a:t>
            </a:r>
            <a:r>
              <a:rPr lang="en-US" altLang="en-US" sz="3000" dirty="0" smtClean="0"/>
              <a:t>by application to H to dataset X with N </a:t>
            </a:r>
            <a:r>
              <a:rPr lang="en-US" altLang="en-US" sz="3000" dirty="0" smtClean="0"/>
              <a:t>examples (points in attribute space). </a:t>
            </a:r>
          </a:p>
          <a:p>
            <a:r>
              <a:rPr lang="en-US" altLang="en-US" sz="3000" dirty="0" smtClean="0"/>
              <a:t>|</a:t>
            </a:r>
            <a:r>
              <a:rPr lang="en-US" altLang="en-US" sz="3000" dirty="0" smtClean="0"/>
              <a:t>H(X)|= # of </a:t>
            </a:r>
            <a:r>
              <a:rPr lang="en-US" altLang="en-US" sz="3000" dirty="0" smtClean="0"/>
              <a:t>dichotomies that H can generate in X. </a:t>
            </a:r>
            <a:endParaRPr lang="en-US" altLang="en-US" sz="3000" dirty="0" smtClean="0"/>
          </a:p>
          <a:p>
            <a:r>
              <a:rPr lang="tr-TR" altLang="en-US" sz="3000" dirty="0" smtClean="0"/>
              <a:t>N points can be labeled </a:t>
            </a:r>
            <a:r>
              <a:rPr lang="en-US" altLang="en-US" sz="3000" u="sng" dirty="0" smtClean="0"/>
              <a:t>+</a:t>
            </a:r>
            <a:r>
              <a:rPr lang="en-US" altLang="en-US" sz="3000" dirty="0" smtClean="0"/>
              <a:t> 1 </a:t>
            </a:r>
            <a:r>
              <a:rPr lang="tr-TR" altLang="en-US" sz="3000" dirty="0" smtClean="0"/>
              <a:t>in 2</a:t>
            </a:r>
            <a:r>
              <a:rPr lang="tr-TR" altLang="en-US" sz="3000" baseline="30000" dirty="0" smtClean="0"/>
              <a:t>N</a:t>
            </a:r>
            <a:r>
              <a:rPr lang="tr-TR" altLang="en-US" sz="3000" i="1" dirty="0" smtClean="0"/>
              <a:t> </a:t>
            </a:r>
            <a:r>
              <a:rPr lang="tr-TR" altLang="en-US" sz="3000" dirty="0" smtClean="0"/>
              <a:t>ways</a:t>
            </a:r>
            <a:r>
              <a:rPr lang="en-US" altLang="en-US" sz="3000" dirty="0" smtClean="0"/>
              <a:t>. |H(X)|</a:t>
            </a:r>
            <a:r>
              <a:rPr lang="en-US" altLang="en-US" sz="3000" u="sng" dirty="0" smtClean="0"/>
              <a:t>&lt;</a:t>
            </a:r>
            <a:r>
              <a:rPr lang="tr-TR" altLang="en-US" sz="3000" dirty="0"/>
              <a:t> </a:t>
            </a:r>
            <a:r>
              <a:rPr lang="tr-TR" altLang="en-US" sz="3000" dirty="0" smtClean="0"/>
              <a:t>2</a:t>
            </a:r>
            <a:r>
              <a:rPr lang="tr-TR" altLang="en-US" sz="3000" baseline="30000" dirty="0" smtClean="0"/>
              <a:t>N</a:t>
            </a:r>
            <a:endParaRPr lang="en-US" altLang="en-US" sz="3000" dirty="0" smtClean="0"/>
          </a:p>
          <a:p>
            <a:r>
              <a:rPr lang="en-US" altLang="en-US" sz="3000" dirty="0" smtClean="0"/>
              <a:t>Let m be largest number of points in X consistent with some member of H. m </a:t>
            </a:r>
            <a:r>
              <a:rPr lang="en-US" altLang="en-US" sz="3000" u="sng" dirty="0" smtClean="0"/>
              <a:t>&lt;</a:t>
            </a:r>
            <a:r>
              <a:rPr lang="en-US" altLang="en-US" sz="3000" dirty="0" smtClean="0"/>
              <a:t> N</a:t>
            </a:r>
          </a:p>
          <a:p>
            <a:pPr marL="273050" indent="-273050"/>
            <a:r>
              <a:rPr lang="en-US" altLang="en-US" sz="3000" dirty="0" smtClean="0"/>
              <a:t>d</a:t>
            </a:r>
            <a:r>
              <a:rPr lang="tr-TR" altLang="en-US" sz="3000" baseline="-25000" dirty="0" smtClean="0"/>
              <a:t>VC</a:t>
            </a:r>
            <a:r>
              <a:rPr lang="tr-TR" altLang="en-US" sz="3000" dirty="0" smtClean="0"/>
              <a:t>(H</a:t>
            </a:r>
            <a:r>
              <a:rPr lang="en-US" altLang="en-US" sz="3000" dirty="0" smtClean="0"/>
              <a:t>(X)</a:t>
            </a:r>
            <a:r>
              <a:rPr lang="tr-TR" altLang="en-US" sz="3000" dirty="0" smtClean="0"/>
              <a:t>) </a:t>
            </a:r>
            <a:r>
              <a:rPr lang="en-US" altLang="en-US" sz="3000" dirty="0" smtClean="0"/>
              <a:t>= m is the “capacity” of</a:t>
            </a:r>
            <a:r>
              <a:rPr lang="en-US" altLang="en-US" sz="3000" i="1" dirty="0" smtClean="0"/>
              <a:t> </a:t>
            </a:r>
            <a:r>
              <a:rPr lang="en-US" altLang="en-US" sz="3000" dirty="0" smtClean="0"/>
              <a:t>H on X</a:t>
            </a:r>
          </a:p>
          <a:p>
            <a:pPr marL="273050" indent="-273050"/>
            <a:r>
              <a:rPr lang="en-US" altLang="en-US" sz="3000" dirty="0" smtClean="0"/>
              <a:t>H “shatters” m points in X</a:t>
            </a:r>
          </a:p>
          <a:p>
            <a:pPr marL="273050" indent="-273050"/>
            <a:r>
              <a:rPr lang="en-US" altLang="en-US" sz="3000" dirty="0"/>
              <a:t>k</a:t>
            </a:r>
            <a:r>
              <a:rPr lang="en-US" altLang="en-US" sz="3000" dirty="0" smtClean="0"/>
              <a:t> = m+1 </a:t>
            </a:r>
            <a:r>
              <a:rPr lang="en-US" altLang="en-US" sz="3000" dirty="0"/>
              <a:t>i</a:t>
            </a:r>
            <a:r>
              <a:rPr lang="en-US" altLang="en-US" sz="3000" dirty="0" smtClean="0"/>
              <a:t>s the “break point” of H on X</a:t>
            </a:r>
            <a:endParaRPr lang="tr-TR" altLang="en-US" sz="3000" dirty="0" smtClean="0"/>
          </a:p>
          <a:p>
            <a:pPr marL="273050" indent="-273050" eaLnBrk="1" hangingPunct="1">
              <a:buFont typeface="Wingdings" pitchFamily="2" charset="2"/>
              <a:buNone/>
            </a:pPr>
            <a:endParaRPr lang="tr-TR" altLang="en-US" sz="3300" dirty="0" smtClean="0">
              <a:solidFill>
                <a:schemeClr val="tx2"/>
              </a:solidFill>
            </a:endParaRPr>
          </a:p>
        </p:txBody>
      </p:sp>
      <p:sp>
        <p:nvSpPr>
          <p:cNvPr id="7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96D83588-A469-4DC9-8747-FD54558FB2FD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20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5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650875"/>
          </a:xfrm>
        </p:spPr>
        <p:txBody>
          <a:bodyPr lIns="0" rIns="0" bIns="0" anchor="b">
            <a:normAutofit/>
          </a:bodyPr>
          <a:lstStyle/>
          <a:p>
            <a:r>
              <a:rPr lang="en-US" altLang="en-US" sz="3600" dirty="0" smtClean="0"/>
              <a:t>VC </a:t>
            </a:r>
            <a:r>
              <a:rPr lang="en-US" altLang="en-US" sz="3600" dirty="0"/>
              <a:t>d</a:t>
            </a:r>
            <a:r>
              <a:rPr lang="tr-TR" altLang="en-US" sz="3600" dirty="0" smtClean="0"/>
              <a:t>imension</a:t>
            </a:r>
            <a:r>
              <a:rPr lang="en-US" altLang="en-US" sz="3600" dirty="0" smtClean="0"/>
              <a:t> of 2D linear </a:t>
            </a:r>
            <a:r>
              <a:rPr lang="en-US" altLang="en-US" sz="3600" dirty="0" err="1" smtClean="0"/>
              <a:t>dichoromizers</a:t>
            </a:r>
            <a:endParaRPr lang="tr-TR" altLang="en-US" sz="36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265463"/>
            <a:ext cx="8229600" cy="2057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3000" dirty="0" smtClean="0"/>
              <a:t>2D datasets can be represented as dots in attribute plane.</a:t>
            </a:r>
          </a:p>
          <a:p>
            <a:pPr marL="0" indent="0">
              <a:buNone/>
            </a:pPr>
            <a:r>
              <a:rPr lang="en-US" altLang="en-US" dirty="0"/>
              <a:t>Collinear datasets have aligned examples with n &gt; </a:t>
            </a:r>
            <a:r>
              <a:rPr lang="en-US" altLang="en-US" dirty="0" smtClean="0"/>
              <a:t>2.</a:t>
            </a:r>
          </a:p>
          <a:p>
            <a:pPr marL="0" indent="0">
              <a:buNone/>
            </a:pPr>
            <a:r>
              <a:rPr lang="en-US" altLang="en-US" dirty="0" smtClean="0"/>
              <a:t>2D linear </a:t>
            </a:r>
            <a:r>
              <a:rPr lang="en-US" altLang="en-US" dirty="0" err="1" smtClean="0"/>
              <a:t>dichotomizers</a:t>
            </a:r>
            <a:r>
              <a:rPr lang="en-US" altLang="en-US" dirty="0" smtClean="0"/>
              <a:t> can be represented by lines.</a:t>
            </a:r>
          </a:p>
          <a:p>
            <a:pPr marL="0" indent="0">
              <a:buNone/>
            </a:pPr>
            <a:r>
              <a:rPr lang="en-US" altLang="en-US" dirty="0" smtClean="0"/>
              <a:t>3 non-collinear data points are linearly separable regardless of class labels.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sz="3000" dirty="0" smtClean="0"/>
          </a:p>
          <a:p>
            <a:pPr marL="0" indent="0">
              <a:buNone/>
            </a:pPr>
            <a:endParaRPr lang="en-US" altLang="en-US" sz="3000" dirty="0" smtClean="0"/>
          </a:p>
        </p:txBody>
      </p:sp>
      <p:sp>
        <p:nvSpPr>
          <p:cNvPr id="7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96D83588-A469-4DC9-8747-FD54558FB2FD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21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pic>
        <p:nvPicPr>
          <p:cNvPr id="6" name="Picture 3" descr="E:\CS 483_580\2014\pictures from lecture 5\break-point examp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5200"/>
            <a:ext cx="8153400" cy="239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1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CS 483_580\2014\pictures from lecture 5\break-point examp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52800"/>
            <a:ext cx="8243069" cy="242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885824"/>
            <a:ext cx="851944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Every set of 4 </a:t>
            </a:r>
            <a:r>
              <a:rPr lang="en-US" sz="2800" dirty="0" smtClean="0"/>
              <a:t>non-collinear points </a:t>
            </a:r>
            <a:r>
              <a:rPr lang="en-US" sz="2800" dirty="0" smtClean="0"/>
              <a:t>has 2 labeling </a:t>
            </a:r>
            <a:r>
              <a:rPr lang="en-US" sz="2800" dirty="0" smtClean="0"/>
              <a:t>that are </a:t>
            </a:r>
          </a:p>
          <a:p>
            <a:r>
              <a:rPr lang="en-US" sz="2800" dirty="0" smtClean="0"/>
              <a:t>not </a:t>
            </a:r>
            <a:r>
              <a:rPr lang="en-US" sz="2800" dirty="0" smtClean="0"/>
              <a:t>linearly </a:t>
            </a:r>
            <a:r>
              <a:rPr lang="en-US" sz="2800" dirty="0" smtClean="0"/>
              <a:t>separable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k=4 is the break point</a:t>
            </a:r>
            <a:r>
              <a:rPr lang="en-US" sz="2800" dirty="0"/>
              <a:t> for </a:t>
            </a:r>
            <a:r>
              <a:rPr lang="en-US" sz="2800" dirty="0" smtClean="0"/>
              <a:t>the 2D </a:t>
            </a:r>
            <a:r>
              <a:rPr lang="en-US" sz="2800" dirty="0"/>
              <a:t>linear </a:t>
            </a:r>
            <a:r>
              <a:rPr lang="en-US" sz="2800" dirty="0" err="1" smtClean="0"/>
              <a:t>dichotomizer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d</a:t>
            </a:r>
            <a:r>
              <a:rPr lang="en-US" sz="2800" baseline="-25000" dirty="0" smtClean="0"/>
              <a:t>vc</a:t>
            </a:r>
            <a:r>
              <a:rPr lang="en-US" sz="2800" dirty="0" smtClean="0"/>
              <a:t>  = 3</a:t>
            </a:r>
          </a:p>
          <a:p>
            <a:r>
              <a:rPr lang="en-US" sz="2800" dirty="0" smtClean="0"/>
              <a:t>For </a:t>
            </a:r>
            <a:r>
              <a:rPr lang="en-US" sz="2800" dirty="0" err="1" smtClean="0"/>
              <a:t>dD</a:t>
            </a:r>
            <a:r>
              <a:rPr lang="en-US" sz="2800" dirty="0" smtClean="0"/>
              <a:t> </a:t>
            </a:r>
            <a:r>
              <a:rPr lang="en-US" sz="2800" dirty="0" err="1" smtClean="0"/>
              <a:t>dichotomizer</a:t>
            </a:r>
            <a:r>
              <a:rPr lang="en-US" sz="2800" dirty="0" smtClean="0"/>
              <a:t>, d</a:t>
            </a:r>
            <a:r>
              <a:rPr lang="en-US" sz="2800" baseline="-25000" dirty="0" smtClean="0"/>
              <a:t>vc</a:t>
            </a:r>
            <a:r>
              <a:rPr lang="en-US" sz="2800" dirty="0" smtClean="0"/>
              <a:t> = d+1.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447800" y="376892"/>
            <a:ext cx="562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Break point of 2D linear </a:t>
            </a:r>
            <a:r>
              <a:rPr lang="en-US" sz="2800" dirty="0" err="1" smtClean="0"/>
              <a:t>dichotomizer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04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0" y="838200"/>
            <a:ext cx="2895600" cy="960438"/>
          </a:xfrm>
        </p:spPr>
        <p:txBody>
          <a:bodyPr lIns="0" rIns="0" bIns="0" anchor="b">
            <a:noAutofit/>
          </a:bodyPr>
          <a:lstStyle/>
          <a:p>
            <a:pPr algn="l" eaLnBrk="1" hangingPunct="1"/>
            <a:r>
              <a:rPr lang="tr-TR" altLang="en-US" sz="3200" dirty="0" smtClean="0"/>
              <a:t>VC </a:t>
            </a:r>
            <a:r>
              <a:rPr lang="en-US" altLang="en-US" sz="3200" dirty="0" smtClean="0"/>
              <a:t>d</a:t>
            </a:r>
            <a:r>
              <a:rPr lang="tr-TR" altLang="en-US" sz="3200" dirty="0" smtClean="0"/>
              <a:t>imension</a:t>
            </a:r>
            <a:r>
              <a:rPr lang="en-US" altLang="en-US" sz="3200" dirty="0" smtClean="0"/>
              <a:t> </a:t>
            </a:r>
            <a:br>
              <a:rPr lang="en-US" altLang="en-US" sz="3200" dirty="0" smtClean="0"/>
            </a:br>
            <a:r>
              <a:rPr lang="en-US" altLang="en-US" sz="3200" dirty="0" smtClean="0"/>
              <a:t>is conservative</a:t>
            </a:r>
            <a:endParaRPr lang="tr-TR" altLang="en-US" sz="3200" dirty="0" smtClean="0"/>
          </a:p>
        </p:txBody>
      </p:sp>
      <p:sp>
        <p:nvSpPr>
          <p:cNvPr id="7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EB447642-CF83-4951-A119-5F74D3C660A2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23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20484" name="Footer Placeholder 7"/>
          <p:cNvSpPr txBox="1">
            <a:spLocks noGrp="1"/>
          </p:cNvSpPr>
          <p:nvPr/>
        </p:nvSpPr>
        <p:spPr bwMode="auto">
          <a:xfrm>
            <a:off x="1828800" y="6400800"/>
            <a:ext cx="6572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en-US" sz="1200">
                <a:solidFill>
                  <a:srgbClr val="7F7F7F"/>
                </a:solidFill>
                <a:latin typeface="Calibri" pitchFamily="34" charset="0"/>
              </a:rPr>
              <a:t>Lecture Notes for E Alpaydın 2010 Introduction to Machine Learning 2e © The MIT Press (V1.0)</a:t>
            </a:r>
          </a:p>
        </p:txBody>
      </p:sp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581297" y="554623"/>
            <a:ext cx="5105400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VC dimension is based on all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possible ways to label examples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VC </a:t>
            </a:r>
            <a:r>
              <a:rPr lang="en-US" altLang="en-US" sz="2400" dirty="0"/>
              <a:t>ignores the probability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distribution from which </a:t>
            </a:r>
            <a:r>
              <a:rPr lang="en-US" altLang="en-US" sz="2400" dirty="0" smtClean="0"/>
              <a:t>dataset 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was drawn.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In real-world, examples with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small differences in attributes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usually belong to the same 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Basis of “similarity” classification methods.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K nearest neighbors (KNN) is this type of classifier</a:t>
            </a:r>
            <a:endParaRPr lang="en-US" altLang="en-US" sz="2400" dirty="0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33600"/>
            <a:ext cx="3657600" cy="33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7467600" y="2819400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family car</a:t>
            </a:r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 flipH="1">
            <a:off x="7239000" y="32004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3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990600" y="381000"/>
            <a:ext cx="1905000" cy="655638"/>
          </a:xfrm>
        </p:spPr>
        <p:txBody>
          <a:bodyPr lIns="0" rIns="0" bIns="0" anchor="b"/>
          <a:lstStyle/>
          <a:p>
            <a:pPr algn="l" eaLnBrk="1" hangingPunct="1"/>
            <a:r>
              <a:rPr lang="tr-TR" altLang="en-US" sz="4000" dirty="0" smtClean="0"/>
              <a:t>Margin</a:t>
            </a:r>
          </a:p>
        </p:txBody>
      </p:sp>
      <p:sp>
        <p:nvSpPr>
          <p:cNvPr id="16387" name="Footer Placeholder 3"/>
          <p:cNvSpPr txBox="1">
            <a:spLocks noGrp="1"/>
          </p:cNvSpPr>
          <p:nvPr/>
        </p:nvSpPr>
        <p:spPr bwMode="auto">
          <a:xfrm>
            <a:off x="1285875" y="6356350"/>
            <a:ext cx="6572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en-US" sz="1200">
                <a:solidFill>
                  <a:srgbClr val="7F7F7F"/>
                </a:solidFill>
                <a:latin typeface="Calibri" pitchFamily="34" charset="0"/>
              </a:rPr>
              <a:t>Lecture Notes for E Alpaydın 2010 Introduction to Machine Learning 2e © The MIT Press (V1.0)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34E77B30-2CD1-4485-A0D1-9A06F989EF84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25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3429000" y="228600"/>
            <a:ext cx="49974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Defined as distance between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boundary and closest instance</a:t>
            </a: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457200" y="1837346"/>
            <a:ext cx="4038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 and G hypotheses have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narrow margins; </a:t>
            </a:r>
            <a:r>
              <a:rPr lang="en-US" altLang="en-US" sz="2400" dirty="0" smtClean="0"/>
              <a:t>not expected to “generalize</a:t>
            </a:r>
            <a:r>
              <a:rPr lang="en-US" altLang="en-US" sz="2400" dirty="0"/>
              <a:t>” </a:t>
            </a:r>
            <a:endParaRPr lang="en-US" altLang="en-US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w</a:t>
            </a:r>
            <a:r>
              <a:rPr lang="en-US" altLang="en-US" sz="2400" dirty="0" smtClean="0"/>
              <a:t>ell.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Even </a:t>
            </a:r>
            <a:r>
              <a:rPr lang="en-US" altLang="en-US" sz="2400" dirty="0"/>
              <a:t>though E</a:t>
            </a:r>
            <a:r>
              <a:rPr lang="en-US" altLang="en-US" sz="2400" baseline="-25000" dirty="0"/>
              <a:t>in</a:t>
            </a:r>
            <a:r>
              <a:rPr lang="en-US" altLang="en-US" sz="2400" dirty="0"/>
              <a:t> is zero, </a:t>
            </a:r>
            <a:endParaRPr lang="en-US" altLang="en-US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w</a:t>
            </a:r>
            <a:r>
              <a:rPr lang="en-US" altLang="en-US" sz="2400" dirty="0" smtClean="0"/>
              <a:t>e expect </a:t>
            </a:r>
            <a:r>
              <a:rPr lang="en-US" altLang="en-US" sz="2400" dirty="0" err="1"/>
              <a:t>E</a:t>
            </a:r>
            <a:r>
              <a:rPr lang="en-US" altLang="en-US" sz="2400" baseline="-25000" dirty="0" err="1"/>
              <a:t>out</a:t>
            </a:r>
            <a:r>
              <a:rPr lang="en-US" altLang="en-US" sz="2400" dirty="0"/>
              <a:t> to be </a:t>
            </a:r>
            <a:r>
              <a:rPr lang="en-US" altLang="en-US" sz="2400" dirty="0" smtClean="0"/>
              <a:t>large. 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Why?</a:t>
            </a:r>
            <a:endParaRPr lang="en-US" altLang="en-US" sz="2400" dirty="0"/>
          </a:p>
        </p:txBody>
      </p:sp>
      <p:pic>
        <p:nvPicPr>
          <p:cNvPr id="163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412875"/>
            <a:ext cx="500062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8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09600" y="1447800"/>
            <a:ext cx="5581650" cy="5086350"/>
            <a:chOff x="395288" y="1557338"/>
            <a:chExt cx="5581650" cy="5086350"/>
          </a:xfrm>
        </p:grpSpPr>
        <p:pic>
          <p:nvPicPr>
            <p:cNvPr id="1331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8" y="1557338"/>
              <a:ext cx="5581650" cy="508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1905000" y="2629878"/>
              <a:ext cx="3690597" cy="1942122"/>
              <a:chOff x="1905000" y="2629878"/>
              <a:chExt cx="3690597" cy="1942122"/>
            </a:xfrm>
          </p:grpSpPr>
          <p:sp>
            <p:nvSpPr>
              <p:cNvPr id="13316" name="Text Box 4"/>
              <p:cNvSpPr txBox="1">
                <a:spLocks noChangeArrowheads="1"/>
              </p:cNvSpPr>
              <p:nvPr/>
            </p:nvSpPr>
            <p:spPr bwMode="auto">
              <a:xfrm>
                <a:off x="5172083" y="2629878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 smtClean="0"/>
                  <a:t>G</a:t>
                </a:r>
                <a:endParaRPr lang="en-US" altLang="en-US" sz="2400" dirty="0"/>
              </a:p>
            </p:txBody>
          </p:sp>
          <p:sp>
            <p:nvSpPr>
              <p:cNvPr id="13317" name="Line 5"/>
              <p:cNvSpPr>
                <a:spLocks noChangeShapeType="1"/>
              </p:cNvSpPr>
              <p:nvPr/>
            </p:nvSpPr>
            <p:spPr bwMode="auto">
              <a:xfrm flipH="1">
                <a:off x="4757057" y="2862943"/>
                <a:ext cx="4572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2438400" y="3468688"/>
                <a:ext cx="1204913" cy="798512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905000" y="3124200"/>
                <a:ext cx="2819400" cy="144780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 Box 4"/>
              <p:cNvSpPr txBox="1">
                <a:spLocks noChangeArrowheads="1"/>
              </p:cNvSpPr>
              <p:nvPr/>
            </p:nvSpPr>
            <p:spPr bwMode="auto">
              <a:xfrm>
                <a:off x="4110679" y="3091543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 smtClean="0"/>
                  <a:t>S</a:t>
                </a:r>
                <a:endParaRPr lang="en-US" altLang="en-US" sz="2400" dirty="0"/>
              </a:p>
            </p:txBody>
          </p:sp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flipH="1">
                <a:off x="3704678" y="3351684"/>
                <a:ext cx="4572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79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8188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What is the VC dimension of the hypothesis class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defined by the union of all axis-aligned rectangles?</a:t>
            </a:r>
          </a:p>
        </p:txBody>
      </p:sp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71650"/>
            <a:ext cx="55816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1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55816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172083" y="2629878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G</a:t>
            </a:r>
            <a:endParaRPr lang="en-US" altLang="en-US" sz="2400" dirty="0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4757057" y="2862943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438400" y="3468688"/>
            <a:ext cx="1204913" cy="7985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3124200"/>
            <a:ext cx="2819400" cy="1447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110679" y="3091543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S</a:t>
            </a:r>
            <a:endParaRPr lang="en-US" altLang="en-US" sz="2400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3704678" y="3351684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025978" y="800605"/>
            <a:ext cx="79193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Any new data in the version space reduces its size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Positive example increases S, negative example decreases G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3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Fig 1 Jensen&amp;Bate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9" y="990600"/>
            <a:ext cx="4380139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4572000" y="1353740"/>
            <a:ext cx="466025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Can be used as a black box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Makes nonlinear modeling easy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Believed to have a biological basis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ANN do not mimic brain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ANN belong to the class of non-parametric,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statistical, machine-learning techniques.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This class discusses ANN in the context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other </a:t>
            </a:r>
            <a:r>
              <a:rPr lang="en-US" altLang="en-US" sz="1800" dirty="0" smtClean="0"/>
              <a:t>machine-learning </a:t>
            </a:r>
            <a:r>
              <a:rPr lang="en-US" altLang="en-US" sz="1800" dirty="0"/>
              <a:t>techniques</a:t>
            </a:r>
          </a:p>
        </p:txBody>
      </p:sp>
      <p:sp>
        <p:nvSpPr>
          <p:cNvPr id="10244" name="TextBox 1"/>
          <p:cNvSpPr txBox="1">
            <a:spLocks noChangeArrowheads="1"/>
          </p:cNvSpPr>
          <p:nvPr/>
        </p:nvSpPr>
        <p:spPr bwMode="auto">
          <a:xfrm>
            <a:off x="2362200" y="457200"/>
            <a:ext cx="38481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Why was ANN so popular?</a:t>
            </a:r>
          </a:p>
        </p:txBody>
      </p:sp>
    </p:spTree>
    <p:extLst>
      <p:ext uri="{BB962C8B-B14F-4D97-AF65-F5344CB8AC3E}">
        <p14:creationId xmlns:p14="http://schemas.microsoft.com/office/powerpoint/2010/main" val="109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20" y="842665"/>
            <a:ext cx="5027180" cy="4385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381000"/>
            <a:ext cx="6317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 learning: input only – no labels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5292202"/>
            <a:ext cx="7582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Coins in a vending machine cluster by size and weight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clusters are here?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Would different attributes make clusters more distinct?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886208"/>
            <a:ext cx="8925437" cy="3838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381000"/>
            <a:ext cx="6659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upervised learning: every example has a label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6767" y="4953000"/>
            <a:ext cx="8287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Labels have enabled a model based on linear discriminants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hat will let the vending machine guess coin value without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facial recognition.</a:t>
            </a:r>
          </a:p>
        </p:txBody>
      </p:sp>
    </p:spTree>
    <p:extLst>
      <p:ext uri="{BB962C8B-B14F-4D97-AF65-F5344CB8AC3E}">
        <p14:creationId xmlns:p14="http://schemas.microsoft.com/office/powerpoint/2010/main" val="46893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26900"/>
            <a:ext cx="3809999" cy="41872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304800"/>
            <a:ext cx="7704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 learning: No one correct output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Data: input, graded output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Find relationship between input and high-grade outputs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1143000"/>
            <a:ext cx="8925437" cy="3838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228600"/>
            <a:ext cx="6333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In-sample error, E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How well do boundaries match training data?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293" y="5257800"/>
            <a:ext cx="7595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Out-of-sample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error,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often will this system fail if implement in the field?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20" y="842665"/>
            <a:ext cx="5027180" cy="4385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28600"/>
            <a:ext cx="8727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Quality of data mainly determines success of machine learning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5292202"/>
            <a:ext cx="6707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data points? How much uncertainty?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assume each datum is labeled correctly.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Uncertainties is in values of attributes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35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886208"/>
            <a:ext cx="8925437" cy="3838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4600" y="350838"/>
            <a:ext cx="361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Choosing the right model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5029198"/>
            <a:ext cx="8577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good model has small in-sample error and generalizes well.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Often a tradeoff between these characteristics is required.</a:t>
            </a:r>
          </a:p>
        </p:txBody>
      </p:sp>
    </p:spTree>
    <p:extLst>
      <p:ext uri="{BB962C8B-B14F-4D97-AF65-F5344CB8AC3E}">
        <p14:creationId xmlns:p14="http://schemas.microsoft.com/office/powerpoint/2010/main" val="25990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1663</Words>
  <Application>Microsoft Office PowerPoint</Application>
  <PresentationFormat>On-screen Show (4:3)</PresentationFormat>
  <Paragraphs>224</Paragraphs>
  <Slides>28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Lucida Calligraphy</vt:lpstr>
      <vt:lpstr>Palatino Linotype</vt:lpstr>
      <vt:lpstr>Symbol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class H: axis aligned rectangles</vt:lpstr>
      <vt:lpstr>Hypothesis class H: axis aligned rectangles</vt:lpstr>
      <vt:lpstr>PowerPoint Presentation</vt:lpstr>
      <vt:lpstr>S, G, and the Version Space</vt:lpstr>
      <vt:lpstr>PowerPoint Presentation</vt:lpstr>
      <vt:lpstr>PowerPoint Presentation</vt:lpstr>
      <vt:lpstr>PowerPoint Presentation</vt:lpstr>
      <vt:lpstr>Vapnik Chervonenkis Dimension, dVC </vt:lpstr>
      <vt:lpstr>VC dimension of 2D linear dichoromizers</vt:lpstr>
      <vt:lpstr>PowerPoint Presentation</vt:lpstr>
      <vt:lpstr>VC dimension  is conservative</vt:lpstr>
      <vt:lpstr>PowerPoint Presentation</vt:lpstr>
      <vt:lpstr>Margin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H. Miller</dc:creator>
  <cp:lastModifiedBy>John H. Miller</cp:lastModifiedBy>
  <cp:revision>57</cp:revision>
  <dcterms:created xsi:type="dcterms:W3CDTF">2014-08-28T20:37:52Z</dcterms:created>
  <dcterms:modified xsi:type="dcterms:W3CDTF">2016-08-25T19:50:51Z</dcterms:modified>
</cp:coreProperties>
</file>