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6744C5-17DE-4EB7-B44E-EDE0022FB54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22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372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4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4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4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44C5-17DE-4EB7-B44E-EDE0022FB54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6744C5-17DE-4EB7-B44E-EDE0022FB54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D3E3921-7E17-469E-836D-D35EAC08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200" dirty="0"/>
              <a:t>Nested Named Entity Recognition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By Jenny Rose </a:t>
            </a:r>
            <a:r>
              <a:rPr lang="en-US" sz="2800" dirty="0" err="1">
                <a:solidFill>
                  <a:schemeClr val="tx1"/>
                </a:solidFill>
              </a:rPr>
              <a:t>Finkel</a:t>
            </a:r>
            <a:r>
              <a:rPr lang="en-US" sz="2800" dirty="0">
                <a:solidFill>
                  <a:schemeClr val="tx1"/>
                </a:solidFill>
              </a:rPr>
              <a:t> and Christopher </a:t>
            </a:r>
            <a:r>
              <a:rPr lang="en-US" sz="2800" dirty="0" err="1">
                <a:solidFill>
                  <a:schemeClr val="tx1"/>
                </a:solidFill>
              </a:rPr>
              <a:t>D.Manning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7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NER 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entity recognition is the task of finding entities, the subtask of information extraction that seeks to locate and classify named entities in text into pre-defined categories such as the names of persons, organizations, locations, expressions of times, etc. 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Input structured </a:t>
            </a:r>
            <a:r>
              <a:rPr lang="en-US" b="1" dirty="0"/>
              <a:t>x </a:t>
            </a:r>
          </a:p>
          <a:p>
            <a:pPr marL="0" indent="0">
              <a:buNone/>
            </a:pPr>
            <a:r>
              <a:rPr lang="en-US" b="1" dirty="0"/>
              <a:t>           </a:t>
            </a:r>
            <a:r>
              <a:rPr lang="en-US" dirty="0"/>
              <a:t>Jim bought 300 shares of Acme Corp. in 2006</a:t>
            </a:r>
          </a:p>
          <a:p>
            <a:r>
              <a:rPr lang="en-US" dirty="0"/>
              <a:t>Output structured 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dirty="0"/>
              <a:t>[Jim]</a:t>
            </a:r>
            <a:r>
              <a:rPr lang="en-US" baseline="-25000" dirty="0">
                <a:solidFill>
                  <a:srgbClr val="FF0000"/>
                </a:solidFill>
              </a:rPr>
              <a:t>Person</a:t>
            </a:r>
            <a:r>
              <a:rPr lang="en-US" dirty="0"/>
              <a:t> bought 300 shares of [Acme Corp.]</a:t>
            </a:r>
            <a:r>
              <a:rPr lang="en-US" baseline="-25000" dirty="0">
                <a:solidFill>
                  <a:srgbClr val="FF0000"/>
                </a:solidFill>
              </a:rPr>
              <a:t>Organization</a:t>
            </a:r>
            <a:r>
              <a:rPr lang="en-US" dirty="0"/>
              <a:t> in [2006]</a:t>
            </a:r>
            <a:r>
              <a:rPr lang="en-US" baseline="-25000" dirty="0">
                <a:solidFill>
                  <a:srgbClr val="FF0000"/>
                </a:solidFill>
              </a:rPr>
              <a:t>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4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NER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Entities are nested within each other</a:t>
            </a:r>
          </a:p>
          <a:p>
            <a:pPr marL="0" indent="0">
              <a:buNone/>
            </a:pPr>
            <a:r>
              <a:rPr lang="en-US" dirty="0"/>
              <a:t>Such as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Washington State</a:t>
            </a:r>
            <a:r>
              <a:rPr lang="en-US" dirty="0"/>
              <a:t> University (Organization with nested Location)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[Washington State]</a:t>
            </a:r>
            <a:r>
              <a:rPr lang="en-US" altLang="zh-CN" baseline="-25000" dirty="0">
                <a:solidFill>
                  <a:srgbClr val="FF0000"/>
                </a:solidFill>
              </a:rPr>
              <a:t>Location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University]</a:t>
            </a:r>
            <a:r>
              <a:rPr lang="en-US" b="1" baseline="-25000" dirty="0">
                <a:solidFill>
                  <a:srgbClr val="0070C0"/>
                </a:solidFill>
              </a:rPr>
              <a:t>Organization</a:t>
            </a:r>
          </a:p>
          <a:p>
            <a:pPr marL="0" indent="0">
              <a:buNone/>
            </a:pPr>
            <a:r>
              <a:rPr lang="en-US" b="1" baseline="-25000" dirty="0">
                <a:solidFill>
                  <a:srgbClr val="0070C0"/>
                </a:solidFill>
              </a:rPr>
              <a:t> </a:t>
            </a:r>
            <a:r>
              <a:rPr lang="en-US" dirty="0"/>
              <a:t>Nested entities are common in biomedical data, because different biological entities of interest are often composed of one another. 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9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800" dirty="0"/>
              <a:t>Before we move to novel solution to Nested NER introduced by the paper, please allow me to talk about the general approach to solve NER problem</a:t>
            </a:r>
          </a:p>
          <a:p>
            <a:pPr marL="0" indent="0">
              <a:buNone/>
            </a:pPr>
            <a:r>
              <a:rPr lang="en-US" sz="2800" b="1" dirty="0"/>
              <a:t>CRF </a:t>
            </a:r>
            <a:r>
              <a:rPr lang="en-US" sz="2800" dirty="0"/>
              <a:t>(Conditional Random Field) is the most commonly used method in NER problem.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10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CRF (Conditional Random Field)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Representation:</a:t>
                </a:r>
              </a:p>
              <a:p>
                <a:pPr marL="0" indent="0" algn="ctr">
                  <a:buNone/>
                </a:pPr>
                <a:r>
                  <a:rPr lang="el-GR" dirty="0"/>
                  <a:t>Φ</a:t>
                </a:r>
                <a:r>
                  <a:rPr lang="en-US" dirty="0"/>
                  <a:t> = {</a:t>
                </a:r>
                <a:r>
                  <a:rPr lang="el-GR" dirty="0"/>
                  <a:t>Φ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, Y</a:t>
                </a:r>
                <a:r>
                  <a:rPr lang="en-US" b="1" baseline="-25000" dirty="0"/>
                  <a:t>1</a:t>
                </a:r>
                <a:r>
                  <a:rPr lang="en-US" dirty="0"/>
                  <a:t>), …,</a:t>
                </a:r>
                <a:r>
                  <a:rPr lang="el-GR" dirty="0"/>
                  <a:t> Φ</a:t>
                </a:r>
                <a:r>
                  <a:rPr lang="en-US" baseline="-25000" dirty="0"/>
                  <a:t>k</a:t>
                </a:r>
                <a:r>
                  <a:rPr lang="en-US" dirty="0"/>
                  <a:t>(</a:t>
                </a:r>
                <a:r>
                  <a:rPr lang="en-US" b="1" dirty="0" err="1"/>
                  <a:t>X</a:t>
                </a:r>
                <a:r>
                  <a:rPr lang="en-US" b="1" baseline="-25000" dirty="0" err="1"/>
                  <a:t>k</a:t>
                </a:r>
                <a:r>
                  <a:rPr lang="en-US" b="1" dirty="0"/>
                  <a:t>, </a:t>
                </a:r>
                <a:r>
                  <a:rPr lang="en-US" b="1" dirty="0" err="1"/>
                  <a:t>Y</a:t>
                </a:r>
                <a:r>
                  <a:rPr lang="en-US" b="1" baseline="-25000" dirty="0" err="1"/>
                  <a:t>k</a:t>
                </a:r>
                <a:r>
                  <a:rPr lang="en-US" dirty="0"/>
                  <a:t>)</a:t>
                </a: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Unnormalized measure:</a:t>
                </a:r>
              </a:p>
              <a:p>
                <a:pPr marL="0" indent="0" algn="ctr">
                  <a:buNone/>
                </a:pPr>
                <a:r>
                  <a:rPr lang="en-US" dirty="0"/>
                  <a:t>P</a:t>
                </a:r>
                <a:r>
                  <a:rPr lang="el-GR" baseline="-25000" dirty="0"/>
                  <a:t>Φ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,</a:t>
                </a:r>
                <a:r>
                  <a:rPr lang="en-US" b="1" dirty="0"/>
                  <a:t>Y</a:t>
                </a:r>
                <a:r>
                  <a:rPr lang="en-US" dirty="0"/>
                  <a:t>)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m:rPr>
                            <m:nor/>
                          </m:rPr>
                          <a:rPr lang="el-GR" dirty="0"/>
                          <m:t>Φ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/>
                          <m:t>X</m:t>
                        </m:r>
                        <m:r>
                          <m:rPr>
                            <m:nor/>
                          </m:rPr>
                          <a:rPr lang="en-US" b="1" i="0" baseline="-2500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b="1" dirty="0"/>
                          <m:t>, </m:t>
                        </m:r>
                        <m:r>
                          <m:rPr>
                            <m:nor/>
                          </m:rPr>
                          <a:rPr lang="en-US" b="1" dirty="0"/>
                          <m:t>Yi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Normalization constant: </a:t>
                </a:r>
              </a:p>
              <a:p>
                <a:pPr marL="0" indent="0" algn="ctr">
                  <a:buNone/>
                </a:pPr>
                <a:r>
                  <a:rPr lang="en-US" dirty="0"/>
                  <a:t>Z</a:t>
                </a:r>
                <a:r>
                  <a:rPr lang="el-GR" baseline="-25000" dirty="0"/>
                  <a:t>Φ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)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l-GR" baseline="-25000" dirty="0"/>
                          <m:t>Φ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m:rPr>
                            <m:nor/>
                          </m:rPr>
                          <a:rPr lang="en-US" b="1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</a:t>
                </a:r>
                <a:r>
                  <a:rPr lang="en-US" altLang="zh-CN" dirty="0"/>
                  <a:t>ormalized Distribution:</a:t>
                </a:r>
              </a:p>
              <a:p>
                <a:pPr marL="0" indent="0" algn="ctr">
                  <a:buNone/>
                </a:pPr>
                <a:r>
                  <a:rPr lang="en-US" dirty="0"/>
                  <a:t>P</a:t>
                </a:r>
                <a:r>
                  <a:rPr lang="el-GR" baseline="-25000" dirty="0"/>
                  <a:t>Φ</a:t>
                </a:r>
                <a:r>
                  <a:rPr lang="en-US" dirty="0"/>
                  <a:t>(</a:t>
                </a:r>
                <a:r>
                  <a:rPr lang="en-US" b="1" dirty="0"/>
                  <a:t>Y</a:t>
                </a:r>
                <a:r>
                  <a:rPr lang="en-US" dirty="0"/>
                  <a:t>|</a:t>
                </a:r>
                <a:r>
                  <a:rPr lang="en-US" b="1" dirty="0"/>
                  <a:t>X</a:t>
                </a:r>
                <a:r>
                  <a:rPr lang="en-US" dirty="0"/>
                  <a:t>) 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l-GR" baseline="-25000" dirty="0"/>
                          <m:t>Φ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den>
                    </m:f>
                  </m:oMath>
                </a14:m>
                <a:r>
                  <a:rPr lang="en-US" dirty="0"/>
                  <a:t>P</a:t>
                </a:r>
                <a:r>
                  <a:rPr lang="el-GR" baseline="-25000" dirty="0"/>
                  <a:t>Φ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,</a:t>
                </a:r>
                <a:r>
                  <a:rPr lang="en-US" b="1" dirty="0"/>
                  <a:t>Y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9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55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Detailed CRF Example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Input Sentence: </a:t>
            </a:r>
            <a:r>
              <a:rPr lang="en-US" dirty="0"/>
              <a:t>Bob drank coffee at Starbucks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Feature function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a sentence </a:t>
            </a:r>
            <a:r>
              <a:rPr lang="en-US" b="1" dirty="0"/>
              <a:t>S</a:t>
            </a:r>
            <a:r>
              <a:rPr lang="en-US" dirty="0"/>
              <a:t>, position of the word </a:t>
            </a:r>
            <a:r>
              <a:rPr lang="en-US" b="1" dirty="0" err="1"/>
              <a:t>i</a:t>
            </a:r>
            <a:r>
              <a:rPr lang="en-US" dirty="0"/>
              <a:t>, the label </a:t>
            </a:r>
            <a:r>
              <a:rPr lang="en-US" b="1" dirty="0"/>
              <a:t>l</a:t>
            </a:r>
            <a:r>
              <a:rPr lang="en-US" b="1" baseline="-25000" dirty="0"/>
              <a:t>i</a:t>
            </a:r>
            <a:r>
              <a:rPr lang="en-US" dirty="0"/>
              <a:t> </a:t>
            </a:r>
            <a:r>
              <a:rPr lang="en-US" altLang="zh-CN" dirty="0"/>
              <a:t>of </a:t>
            </a:r>
            <a:r>
              <a:rPr lang="en-US" dirty="0"/>
              <a:t>current word, the label </a:t>
            </a:r>
            <a:r>
              <a:rPr lang="en-US" b="1" dirty="0"/>
              <a:t>l</a:t>
            </a:r>
            <a:r>
              <a:rPr lang="en-US" b="1" baseline="-25000" dirty="0"/>
              <a:t>i-1</a:t>
            </a:r>
            <a:r>
              <a:rPr lang="en-US" dirty="0"/>
              <a:t> </a:t>
            </a:r>
            <a:r>
              <a:rPr lang="en-US" altLang="zh-CN" dirty="0"/>
              <a:t>of previous</a:t>
            </a:r>
            <a:r>
              <a:rPr lang="en-US" dirty="0"/>
              <a:t> word (each kind of label assigned with a </a:t>
            </a:r>
            <a:r>
              <a:rPr lang="en-US" dirty="0" err="1"/>
              <a:t>uique</a:t>
            </a:r>
            <a:r>
              <a:rPr lang="en-US" dirty="0"/>
              <a:t> feature function, e.g. ADVERB, the </a:t>
            </a:r>
            <a:r>
              <a:rPr lang="en-US" dirty="0" err="1"/>
              <a:t>ith</a:t>
            </a:r>
            <a:r>
              <a:rPr lang="en-US" dirty="0"/>
              <a:t> word ends in “-</a:t>
            </a:r>
            <a:r>
              <a:rPr lang="en-US" dirty="0" err="1"/>
              <a:t>ly</a:t>
            </a:r>
            <a:r>
              <a:rPr lang="en-US" dirty="0"/>
              <a:t>”; 0 otherwise 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Score function: </a:t>
            </a:r>
            <a:r>
              <a:rPr lang="en-US" dirty="0"/>
              <a:t>score(</a:t>
            </a:r>
            <a:r>
              <a:rPr lang="en-US" b="1" dirty="0" err="1"/>
              <a:t>l</a:t>
            </a:r>
            <a:r>
              <a:rPr lang="en-US" dirty="0" err="1"/>
              <a:t>|</a:t>
            </a:r>
            <a:r>
              <a:rPr lang="en-US" b="1" dirty="0" err="1"/>
              <a:t>S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                                                       </a:t>
            </a:r>
            <a:r>
              <a:rPr lang="en-US" dirty="0"/>
              <a:t>(</a:t>
            </a:r>
            <a:r>
              <a:rPr lang="en-US" dirty="0" err="1"/>
              <a:t>lamda</a:t>
            </a:r>
            <a:r>
              <a:rPr lang="en-US" dirty="0"/>
              <a:t> weight or coefficient vector)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Training:  </a:t>
            </a:r>
            <a:r>
              <a:rPr lang="en-US" dirty="0"/>
              <a:t>for each sample go through each f</a:t>
            </a:r>
            <a:r>
              <a:rPr lang="en-US" baseline="-25000" dirty="0"/>
              <a:t>i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Make </a:t>
            </a:r>
            <a:r>
              <a:rPr lang="en-US" dirty="0" err="1">
                <a:solidFill>
                  <a:srgbClr val="FF0000"/>
                </a:solidFill>
              </a:rPr>
              <a:t>perdiction</a:t>
            </a:r>
            <a:r>
              <a:rPr lang="en-US" dirty="0">
                <a:solidFill>
                  <a:srgbClr val="FF0000"/>
                </a:solidFill>
              </a:rPr>
              <a:t>: 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91" y="3139833"/>
            <a:ext cx="3503401" cy="623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96" y="5063665"/>
            <a:ext cx="6533732" cy="9978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02" y="4441623"/>
            <a:ext cx="7653626" cy="4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916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581</TotalTime>
  <Words>369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Cambria Math</vt:lpstr>
      <vt:lpstr>Century Schoolbook</vt:lpstr>
      <vt:lpstr>Wingdings 2</vt:lpstr>
      <vt:lpstr>View</vt:lpstr>
      <vt:lpstr>Nested Named Entity Recognition</vt:lpstr>
      <vt:lpstr>What is the NER ?</vt:lpstr>
      <vt:lpstr>Nested NER</vt:lpstr>
      <vt:lpstr>Approach </vt:lpstr>
      <vt:lpstr>CRF (Conditional Random Field)</vt:lpstr>
      <vt:lpstr>Detailed CRF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Named Entity Recognition</dc:title>
  <dc:creator>zhy9036@yahoo.com</dc:creator>
  <cp:lastModifiedBy>zhy9036@yahoo.com</cp:lastModifiedBy>
  <cp:revision>19</cp:revision>
  <dcterms:created xsi:type="dcterms:W3CDTF">2017-03-07T23:18:48Z</dcterms:created>
  <dcterms:modified xsi:type="dcterms:W3CDTF">2017-03-08T08:59:56Z</dcterms:modified>
</cp:coreProperties>
</file>