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41"/>
  </p:notesMasterIdLst>
  <p:handoutMasterIdLst>
    <p:handoutMasterId r:id="rId42"/>
  </p:handoutMasterIdLst>
  <p:sldIdLst>
    <p:sldId id="256" r:id="rId2"/>
    <p:sldId id="680" r:id="rId3"/>
    <p:sldId id="681" r:id="rId4"/>
    <p:sldId id="682" r:id="rId5"/>
    <p:sldId id="683" r:id="rId6"/>
    <p:sldId id="684" r:id="rId7"/>
    <p:sldId id="685" r:id="rId8"/>
    <p:sldId id="667" r:id="rId9"/>
    <p:sldId id="668" r:id="rId10"/>
    <p:sldId id="669" r:id="rId11"/>
    <p:sldId id="670" r:id="rId12"/>
    <p:sldId id="674" r:id="rId13"/>
    <p:sldId id="691" r:id="rId14"/>
    <p:sldId id="687" r:id="rId15"/>
    <p:sldId id="688" r:id="rId16"/>
    <p:sldId id="689" r:id="rId17"/>
    <p:sldId id="692" r:id="rId18"/>
    <p:sldId id="693" r:id="rId19"/>
    <p:sldId id="694" r:id="rId20"/>
    <p:sldId id="695" r:id="rId21"/>
    <p:sldId id="696" r:id="rId22"/>
    <p:sldId id="697" r:id="rId23"/>
    <p:sldId id="698" r:id="rId24"/>
    <p:sldId id="704" r:id="rId25"/>
    <p:sldId id="699" r:id="rId26"/>
    <p:sldId id="700" r:id="rId27"/>
    <p:sldId id="701" r:id="rId28"/>
    <p:sldId id="702" r:id="rId29"/>
    <p:sldId id="710" r:id="rId30"/>
    <p:sldId id="711" r:id="rId31"/>
    <p:sldId id="675" r:id="rId32"/>
    <p:sldId id="676" r:id="rId33"/>
    <p:sldId id="678" r:id="rId34"/>
    <p:sldId id="703" r:id="rId35"/>
    <p:sldId id="601" r:id="rId36"/>
    <p:sldId id="705" r:id="rId37"/>
    <p:sldId id="706" r:id="rId38"/>
    <p:sldId id="708" r:id="rId39"/>
    <p:sldId id="709" r:id="rId40"/>
  </p:sldIdLst>
  <p:sldSz cx="9144000" cy="6858000" type="screen4x3"/>
  <p:notesSz cx="6858000" cy="9144000"/>
  <p:defaultTextStyle>
    <a:defPPr>
      <a:defRPr lang="en-US"/>
    </a:defPPr>
    <a:lvl1pPr algn="l" rtl="0" fontAlgn="base">
      <a:spcBef>
        <a:spcPct val="50000"/>
      </a:spcBef>
      <a:spcAft>
        <a:spcPct val="0"/>
      </a:spcAft>
      <a:defRPr sz="1400" b="1" kern="1200">
        <a:solidFill>
          <a:schemeClr val="tx1"/>
        </a:solidFill>
        <a:latin typeface="Verdana" pitchFamily="34" charset="0"/>
        <a:ea typeface="+mn-ea"/>
        <a:cs typeface="+mn-cs"/>
      </a:defRPr>
    </a:lvl1pPr>
    <a:lvl2pPr marL="457200" algn="l" rtl="0" fontAlgn="base">
      <a:spcBef>
        <a:spcPct val="50000"/>
      </a:spcBef>
      <a:spcAft>
        <a:spcPct val="0"/>
      </a:spcAft>
      <a:defRPr sz="1400" b="1" kern="1200">
        <a:solidFill>
          <a:schemeClr val="tx1"/>
        </a:solidFill>
        <a:latin typeface="Verdana" pitchFamily="34" charset="0"/>
        <a:ea typeface="+mn-ea"/>
        <a:cs typeface="+mn-cs"/>
      </a:defRPr>
    </a:lvl2pPr>
    <a:lvl3pPr marL="914400" algn="l" rtl="0" fontAlgn="base">
      <a:spcBef>
        <a:spcPct val="50000"/>
      </a:spcBef>
      <a:spcAft>
        <a:spcPct val="0"/>
      </a:spcAft>
      <a:defRPr sz="1400" b="1" kern="1200">
        <a:solidFill>
          <a:schemeClr val="tx1"/>
        </a:solidFill>
        <a:latin typeface="Verdana" pitchFamily="34" charset="0"/>
        <a:ea typeface="+mn-ea"/>
        <a:cs typeface="+mn-cs"/>
      </a:defRPr>
    </a:lvl3pPr>
    <a:lvl4pPr marL="1371600" algn="l" rtl="0" fontAlgn="base">
      <a:spcBef>
        <a:spcPct val="50000"/>
      </a:spcBef>
      <a:spcAft>
        <a:spcPct val="0"/>
      </a:spcAft>
      <a:defRPr sz="1400" b="1" kern="1200">
        <a:solidFill>
          <a:schemeClr val="tx1"/>
        </a:solidFill>
        <a:latin typeface="Verdana" pitchFamily="34" charset="0"/>
        <a:ea typeface="+mn-ea"/>
        <a:cs typeface="+mn-cs"/>
      </a:defRPr>
    </a:lvl4pPr>
    <a:lvl5pPr marL="1828800" algn="l" rtl="0" fontAlgn="base">
      <a:spcBef>
        <a:spcPct val="50000"/>
      </a:spcBef>
      <a:spcAft>
        <a:spcPct val="0"/>
      </a:spcAft>
      <a:defRPr sz="1400" b="1" kern="1200">
        <a:solidFill>
          <a:schemeClr val="tx1"/>
        </a:solidFill>
        <a:latin typeface="Verdana" pitchFamily="34" charset="0"/>
        <a:ea typeface="+mn-ea"/>
        <a:cs typeface="+mn-cs"/>
      </a:defRPr>
    </a:lvl5pPr>
    <a:lvl6pPr marL="2286000" algn="l" defTabSz="914400" rtl="0" eaLnBrk="1" latinLnBrk="0" hangingPunct="1">
      <a:defRPr sz="1400" b="1" kern="1200">
        <a:solidFill>
          <a:schemeClr val="tx1"/>
        </a:solidFill>
        <a:latin typeface="Verdana" pitchFamily="34" charset="0"/>
        <a:ea typeface="+mn-ea"/>
        <a:cs typeface="+mn-cs"/>
      </a:defRPr>
    </a:lvl6pPr>
    <a:lvl7pPr marL="2743200" algn="l" defTabSz="914400" rtl="0" eaLnBrk="1" latinLnBrk="0" hangingPunct="1">
      <a:defRPr sz="1400" b="1" kern="1200">
        <a:solidFill>
          <a:schemeClr val="tx1"/>
        </a:solidFill>
        <a:latin typeface="Verdana" pitchFamily="34" charset="0"/>
        <a:ea typeface="+mn-ea"/>
        <a:cs typeface="+mn-cs"/>
      </a:defRPr>
    </a:lvl7pPr>
    <a:lvl8pPr marL="3200400" algn="l" defTabSz="914400" rtl="0" eaLnBrk="1" latinLnBrk="0" hangingPunct="1">
      <a:defRPr sz="1400" b="1" kern="1200">
        <a:solidFill>
          <a:schemeClr val="tx1"/>
        </a:solidFill>
        <a:latin typeface="Verdana" pitchFamily="34" charset="0"/>
        <a:ea typeface="+mn-ea"/>
        <a:cs typeface="+mn-cs"/>
      </a:defRPr>
    </a:lvl8pPr>
    <a:lvl9pPr marL="3657600" algn="l" defTabSz="914400" rtl="0" eaLnBrk="1" latinLnBrk="0" hangingPunct="1">
      <a:defRPr sz="1400" b="1"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0" autoAdjust="0"/>
    <p:restoredTop sz="70357" autoAdjust="0"/>
  </p:normalViewPr>
  <p:slideViewPr>
    <p:cSldViewPr>
      <p:cViewPr varScale="1">
        <p:scale>
          <a:sx n="48" d="100"/>
          <a:sy n="48" d="100"/>
        </p:scale>
        <p:origin x="1928" y="28"/>
      </p:cViewPr>
      <p:guideLst>
        <p:guide orient="horz" pos="2160"/>
        <p:guide pos="2880"/>
      </p:guideLst>
    </p:cSldViewPr>
  </p:slideViewPr>
  <p:outlineViewPr>
    <p:cViewPr>
      <p:scale>
        <a:sx n="33" d="100"/>
        <a:sy n="33" d="100"/>
      </p:scale>
      <p:origin x="0" y="-32136"/>
    </p:cViewPr>
    <p:sldLst>
      <p:sld r:id="rId1" collapse="1"/>
    </p:sldLst>
  </p:outlineViewPr>
  <p:notesTextViewPr>
    <p:cViewPr>
      <p:scale>
        <a:sx n="100" d="100"/>
        <a:sy n="100" d="100"/>
      </p:scale>
      <p:origin x="0" y="0"/>
    </p:cViewPr>
  </p:notesTextViewPr>
  <p:sorterViewPr>
    <p:cViewPr>
      <p:scale>
        <a:sx n="100" d="100"/>
        <a:sy n="100" d="100"/>
      </p:scale>
      <p:origin x="0" y="66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defRPr sz="1200" smtClean="0"/>
            </a:lvl1pPr>
          </a:lstStyle>
          <a:p>
            <a:pPr>
              <a:defRPr/>
            </a:pPr>
            <a:endParaRPr lang="en-US"/>
          </a:p>
        </p:txBody>
      </p:sp>
      <p:sp>
        <p:nvSpPr>
          <p:cNvPr id="2447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a:defRPr sz="1200" smtClean="0"/>
            </a:lvl1pPr>
          </a:lstStyle>
          <a:p>
            <a:pPr>
              <a:defRPr/>
            </a:pPr>
            <a:endParaRPr lang="en-US"/>
          </a:p>
        </p:txBody>
      </p:sp>
      <p:sp>
        <p:nvSpPr>
          <p:cNvPr id="2447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defRPr sz="1200" smtClean="0"/>
            </a:lvl1pPr>
          </a:lstStyle>
          <a:p>
            <a:pPr>
              <a:defRPr/>
            </a:pPr>
            <a:endParaRPr lang="en-US"/>
          </a:p>
        </p:txBody>
      </p:sp>
      <p:sp>
        <p:nvSpPr>
          <p:cNvPr id="2447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a:defRPr sz="1200" smtClean="0"/>
            </a:lvl1pPr>
          </a:lstStyle>
          <a:p>
            <a:pPr>
              <a:defRPr/>
            </a:pPr>
            <a:fld id="{64110278-80A6-4065-8E2F-634858452DE5}" type="slidenum">
              <a:rPr lang="en-US"/>
              <a:pPr>
                <a:defRPr/>
              </a:pPr>
              <a:t>‹#›</a:t>
            </a:fld>
            <a:endParaRPr lang="en-US"/>
          </a:p>
        </p:txBody>
      </p:sp>
    </p:spTree>
    <p:extLst>
      <p:ext uri="{BB962C8B-B14F-4D97-AF65-F5344CB8AC3E}">
        <p14:creationId xmlns:p14="http://schemas.microsoft.com/office/powerpoint/2010/main" val="1379598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eaLnBrk="0" hangingPunct="0">
              <a:spcBef>
                <a:spcPct val="0"/>
              </a:spcBef>
              <a:defRPr sz="1200" b="0" smtClean="0">
                <a:latin typeface="Times" pitchFamily="18" charset="0"/>
              </a:defRPr>
            </a:lvl1pPr>
          </a:lstStyle>
          <a:p>
            <a:pPr>
              <a:defRPr/>
            </a:pPr>
            <a:endParaRPr lang="en-US"/>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eaLnBrk="0" hangingPunct="0">
              <a:spcBef>
                <a:spcPct val="0"/>
              </a:spcBef>
              <a:defRPr sz="1200" b="0" smtClean="0">
                <a:latin typeface="Times" pitchFamily="18"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44588"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eaLnBrk="0" hangingPunct="0">
              <a:spcBef>
                <a:spcPct val="0"/>
              </a:spcBef>
              <a:defRPr sz="1200" b="0" smtClean="0">
                <a:latin typeface="Times" pitchFamily="18" charset="0"/>
              </a:defRPr>
            </a:lvl1pPr>
          </a:lstStyle>
          <a:p>
            <a:pPr>
              <a:defRPr/>
            </a:pPr>
            <a:endParaRPr lang="en-US"/>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eaLnBrk="0" hangingPunct="0">
              <a:spcBef>
                <a:spcPct val="0"/>
              </a:spcBef>
              <a:defRPr sz="1200" b="0" smtClean="0">
                <a:latin typeface="Times" pitchFamily="18" charset="0"/>
              </a:defRPr>
            </a:lvl1pPr>
          </a:lstStyle>
          <a:p>
            <a:pPr>
              <a:defRPr/>
            </a:pPr>
            <a:fld id="{D332097A-BCC6-45B5-B817-005C754A4AC7}" type="slidenum">
              <a:rPr lang="en-US"/>
              <a:pPr>
                <a:defRPr/>
              </a:pPr>
              <a:t>‹#›</a:t>
            </a:fld>
            <a:endParaRPr lang="en-US"/>
          </a:p>
        </p:txBody>
      </p:sp>
    </p:spTree>
    <p:extLst>
      <p:ext uri="{BB962C8B-B14F-4D97-AF65-F5344CB8AC3E}">
        <p14:creationId xmlns:p14="http://schemas.microsoft.com/office/powerpoint/2010/main" val="7726254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3</a:t>
            </a:fld>
            <a:endParaRPr lang="en-US"/>
          </a:p>
        </p:txBody>
      </p:sp>
    </p:spTree>
    <p:extLst>
      <p:ext uri="{BB962C8B-B14F-4D97-AF65-F5344CB8AC3E}">
        <p14:creationId xmlns:p14="http://schemas.microsoft.com/office/powerpoint/2010/main" val="3828345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17</a:t>
            </a:fld>
            <a:endParaRPr lang="en-US"/>
          </a:p>
        </p:txBody>
      </p:sp>
    </p:spTree>
    <p:extLst>
      <p:ext uri="{BB962C8B-B14F-4D97-AF65-F5344CB8AC3E}">
        <p14:creationId xmlns:p14="http://schemas.microsoft.com/office/powerpoint/2010/main" val="1900695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2400" dirty="0"/>
              <a:t>Predictive (User) Modeling provides specific performance predictions without testing users</a:t>
            </a:r>
          </a:p>
          <a:p>
            <a:pPr lvl="1" eaLnBrk="1" hangingPunct="1">
              <a:lnSpc>
                <a:spcPct val="90000"/>
              </a:lnSpc>
            </a:pPr>
            <a:r>
              <a:rPr lang="en-US" sz="2400" dirty="0"/>
              <a:t>Good when user testing isn’t feasible</a:t>
            </a:r>
          </a:p>
          <a:p>
            <a:pPr eaLnBrk="1" hangingPunct="1">
              <a:lnSpc>
                <a:spcPct val="90000"/>
              </a:lnSpc>
            </a:pPr>
            <a:r>
              <a:rPr lang="en-US" sz="2400" dirty="0"/>
              <a:t>Idea is to construct a rough model of the user based on what is known about the limits of human performance</a:t>
            </a:r>
          </a:p>
          <a:p>
            <a:pPr eaLnBrk="1" hangingPunct="1">
              <a:lnSpc>
                <a:spcPct val="90000"/>
              </a:lnSpc>
            </a:pPr>
            <a:r>
              <a:rPr lang="en-US" sz="2400" dirty="0"/>
              <a:t>We’ll consider two well-known models: GOMS and its “daughter,” the Keystroke Level Model</a:t>
            </a:r>
          </a:p>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18</a:t>
            </a:fld>
            <a:endParaRPr lang="en-US"/>
          </a:p>
        </p:txBody>
      </p:sp>
    </p:spTree>
    <p:extLst>
      <p:ext uri="{BB962C8B-B14F-4D97-AF65-F5344CB8AC3E}">
        <p14:creationId xmlns:p14="http://schemas.microsoft.com/office/powerpoint/2010/main" val="162206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1200" dirty="0"/>
              <a:t>GOMS models goal-directed user interaction </a:t>
            </a:r>
          </a:p>
          <a:p>
            <a:pPr eaLnBrk="1" hangingPunct="1">
              <a:lnSpc>
                <a:spcPct val="90000"/>
              </a:lnSpc>
            </a:pPr>
            <a:r>
              <a:rPr lang="en-US" sz="1200" dirty="0"/>
              <a:t>GOMS is based on a careful </a:t>
            </a:r>
            <a:r>
              <a:rPr lang="en-US" sz="1200" b="1" dirty="0"/>
              <a:t>task analysis</a:t>
            </a:r>
            <a:r>
              <a:rPr lang="en-US" sz="1200" dirty="0"/>
              <a:t>, leading to identification of G, O, M, and S</a:t>
            </a:r>
          </a:p>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20</a:t>
            </a:fld>
            <a:endParaRPr lang="en-US"/>
          </a:p>
        </p:txBody>
      </p:sp>
    </p:spTree>
    <p:extLst>
      <p:ext uri="{BB962C8B-B14F-4D97-AF65-F5344CB8AC3E}">
        <p14:creationId xmlns:p14="http://schemas.microsoft.com/office/powerpoint/2010/main" val="917400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24</a:t>
            </a:fld>
            <a:endParaRPr lang="en-US"/>
          </a:p>
        </p:txBody>
      </p:sp>
    </p:spTree>
    <p:extLst>
      <p:ext uri="{BB962C8B-B14F-4D97-AF65-F5344CB8AC3E}">
        <p14:creationId xmlns:p14="http://schemas.microsoft.com/office/powerpoint/2010/main" val="2920911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eaLnBrk="1" hangingPunct="1">
              <a:buFont typeface="Arial" panose="020B0604020202020204" pitchFamily="34" charset="0"/>
              <a:buChar char="•"/>
            </a:pPr>
            <a:r>
              <a:rPr lang="en-US" sz="2800" dirty="0"/>
              <a:t>Does not provide directions for task analysis (hard to determine appropriate granularity)</a:t>
            </a:r>
          </a:p>
          <a:p>
            <a:pPr marL="457200" indent="-457200" eaLnBrk="1" hangingPunct="1">
              <a:buFont typeface="Arial" panose="020B0604020202020204" pitchFamily="34" charset="0"/>
              <a:buChar char="•"/>
            </a:pPr>
            <a:r>
              <a:rPr lang="en-US" sz="2800" dirty="0"/>
              <a:t>Only models serial (instead of parallel) perceptual processing, contrary to MHP</a:t>
            </a:r>
          </a:p>
          <a:p>
            <a:pPr marL="457200" indent="-457200" eaLnBrk="1" hangingPunct="1">
              <a:buFont typeface="Arial" panose="020B0604020202020204" pitchFamily="34" charset="0"/>
              <a:buChar char="•"/>
            </a:pPr>
            <a:r>
              <a:rPr lang="en-US" sz="2800" dirty="0"/>
              <a:t>Only one active goal at a time</a:t>
            </a:r>
          </a:p>
          <a:p>
            <a:pPr marL="457200" indent="-457200" eaLnBrk="1" hangingPunct="1">
              <a:buFont typeface="Arial" panose="020B0604020202020204" pitchFamily="34" charset="0"/>
              <a:buChar char="•"/>
            </a:pPr>
            <a:r>
              <a:rPr lang="en-US" sz="2800" dirty="0"/>
              <a:t>Assumes error-free expert performance</a:t>
            </a:r>
          </a:p>
          <a:p>
            <a:pPr marL="914400" lvl="2" indent="0" eaLnBrk="1" hangingPunct="1">
              <a:buFont typeface="Arial" panose="020B0604020202020204" pitchFamily="34" charset="0"/>
              <a:buNone/>
            </a:pPr>
            <a:r>
              <a:rPr lang="en-US" sz="2400" dirty="0"/>
              <a:t>Can’t handle fatigue or learning</a:t>
            </a:r>
          </a:p>
          <a:p>
            <a:pPr marL="914400" lvl="2" indent="0" eaLnBrk="1" hangingPunct="1">
              <a:buFont typeface="Arial" panose="020B0604020202020204" pitchFamily="34" charset="0"/>
              <a:buNone/>
            </a:pPr>
            <a:r>
              <a:rPr lang="en-US" sz="2400" dirty="0"/>
              <a:t>Does not account for problem solving or evaluation, as does Norman’s Action Cycle</a:t>
            </a:r>
          </a:p>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25</a:t>
            </a:fld>
            <a:endParaRPr lang="en-US"/>
          </a:p>
        </p:txBody>
      </p:sp>
    </p:spTree>
    <p:extLst>
      <p:ext uri="{BB962C8B-B14F-4D97-AF65-F5344CB8AC3E}">
        <p14:creationId xmlns:p14="http://schemas.microsoft.com/office/powerpoint/2010/main" val="596926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Assume here that hand is already</a:t>
            </a:r>
            <a:r>
              <a:rPr lang="en-US" baseline="0" dirty="0"/>
              <a:t> on mouse, so no initial homing is necessary</a:t>
            </a:r>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28</a:t>
            </a:fld>
            <a:endParaRPr lang="en-US"/>
          </a:p>
        </p:txBody>
      </p:sp>
    </p:spTree>
    <p:extLst>
      <p:ext uri="{BB962C8B-B14F-4D97-AF65-F5344CB8AC3E}">
        <p14:creationId xmlns:p14="http://schemas.microsoft.com/office/powerpoint/2010/main" val="77978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up KLM Model Minecraft.xlsx once we get started with model</a:t>
            </a:r>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29</a:t>
            </a:fld>
            <a:endParaRPr lang="en-US"/>
          </a:p>
        </p:txBody>
      </p:sp>
    </p:spTree>
    <p:extLst>
      <p:ext uri="{BB962C8B-B14F-4D97-AF65-F5344CB8AC3E}">
        <p14:creationId xmlns:p14="http://schemas.microsoft.com/office/powerpoint/2010/main" val="4113912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36</a:t>
            </a:fld>
            <a:endParaRPr lang="en-US"/>
          </a:p>
        </p:txBody>
      </p:sp>
    </p:spTree>
    <p:extLst>
      <p:ext uri="{BB962C8B-B14F-4D97-AF65-F5344CB8AC3E}">
        <p14:creationId xmlns:p14="http://schemas.microsoft.com/office/powerpoint/2010/main" val="3511266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37</a:t>
            </a:fld>
            <a:endParaRPr lang="en-US"/>
          </a:p>
        </p:txBody>
      </p:sp>
    </p:spTree>
    <p:extLst>
      <p:ext uri="{BB962C8B-B14F-4D97-AF65-F5344CB8AC3E}">
        <p14:creationId xmlns:p14="http://schemas.microsoft.com/office/powerpoint/2010/main" val="2022497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39</a:t>
            </a:fld>
            <a:endParaRPr lang="en-US"/>
          </a:p>
        </p:txBody>
      </p:sp>
    </p:spTree>
    <p:extLst>
      <p:ext uri="{BB962C8B-B14F-4D97-AF65-F5344CB8AC3E}">
        <p14:creationId xmlns:p14="http://schemas.microsoft.com/office/powerpoint/2010/main" val="1009555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lnSpc>
                <a:spcPct val="90000"/>
              </a:lnSpc>
              <a:buFont typeface="Arial" panose="020B0604020202020204" pitchFamily="34" charset="0"/>
              <a:buChar char="•"/>
            </a:pPr>
            <a:r>
              <a:rPr lang="en-US" sz="1200" dirty="0"/>
              <a:t>Involves recording typical users’ performance on typical tasks in controlled settings (the “lab”)</a:t>
            </a:r>
          </a:p>
          <a:p>
            <a:pPr marL="171450" indent="-171450" eaLnBrk="1" hangingPunct="1">
              <a:lnSpc>
                <a:spcPct val="90000"/>
              </a:lnSpc>
              <a:buFont typeface="Arial" panose="020B0604020202020204" pitchFamily="34" charset="0"/>
              <a:buChar char="•"/>
            </a:pPr>
            <a:r>
              <a:rPr lang="en-US" sz="1200" dirty="0"/>
              <a:t>As the users perform tasks, they are watched &amp; recorded on video </a:t>
            </a:r>
          </a:p>
          <a:p>
            <a:pPr marL="171450" indent="-171450" eaLnBrk="1" hangingPunct="1">
              <a:lnSpc>
                <a:spcPct val="90000"/>
              </a:lnSpc>
              <a:buFont typeface="Arial" panose="020B0604020202020204" pitchFamily="34" charset="0"/>
              <a:buChar char="•"/>
            </a:pPr>
            <a:r>
              <a:rPr lang="en-US" sz="1200" dirty="0"/>
              <a:t>Data are used to calculate performance times, identify errors and interface problems, to help explain why the users did what they did, and to gauge progress w.r.t. usability goals.</a:t>
            </a:r>
          </a:p>
          <a:p>
            <a:pPr marL="171450" indent="-171450" eaLnBrk="1" hangingPunct="1">
              <a:lnSpc>
                <a:spcPct val="90000"/>
              </a:lnSpc>
              <a:buFont typeface="Arial" panose="020B0604020202020204" pitchFamily="34" charset="0"/>
              <a:buChar char="•"/>
            </a:pPr>
            <a:r>
              <a:rPr lang="en-US" sz="1200" dirty="0"/>
              <a:t>User satisfaction questionnaires &amp; interviews are often used afterwards to elicit users’ opinions, and to measure progress w.r.t. user experience goals.</a:t>
            </a:r>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5</a:t>
            </a:fld>
            <a:endParaRPr lang="en-US"/>
          </a:p>
        </p:txBody>
      </p:sp>
    </p:spTree>
    <p:extLst>
      <p:ext uri="{BB962C8B-B14F-4D97-AF65-F5344CB8AC3E}">
        <p14:creationId xmlns:p14="http://schemas.microsoft.com/office/powerpoint/2010/main" val="52291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 typeface="Arial" panose="020B0604020202020204" pitchFamily="34" charset="0"/>
              <a:buChar char="•"/>
            </a:pPr>
            <a:r>
              <a:rPr lang="en-US" sz="1200" dirty="0"/>
              <a:t>Use of any ethnographic field technique (observation, interviews, etc.) to study users in naturalistic settings</a:t>
            </a:r>
          </a:p>
          <a:p>
            <a:pPr marL="171450" indent="-171450" eaLnBrk="1" hangingPunct="1">
              <a:buFont typeface="Arial" panose="020B0604020202020204" pitchFamily="34" charset="0"/>
              <a:buChar char="•"/>
            </a:pPr>
            <a:r>
              <a:rPr lang="en-US" sz="1200" dirty="0"/>
              <a:t>Aim is to understand what users do naturally and how technology impacts them</a:t>
            </a:r>
          </a:p>
          <a:p>
            <a:pPr marL="171450" indent="-171450" eaLnBrk="1" hangingPunct="1">
              <a:buFont typeface="Arial" panose="020B0604020202020204" pitchFamily="34" charset="0"/>
              <a:buChar char="•"/>
            </a:pPr>
            <a:r>
              <a:rPr lang="en-US" sz="1200" dirty="0"/>
              <a:t>We use these in early design to establish requirements</a:t>
            </a:r>
          </a:p>
          <a:p>
            <a:pPr marL="171450" indent="-171450" eaLnBrk="1" hangingPunct="1">
              <a:buFont typeface="Arial" panose="020B0604020202020204" pitchFamily="34" charset="0"/>
              <a:buChar char="•"/>
            </a:pPr>
            <a:r>
              <a:rPr lang="en-US" sz="1200" dirty="0"/>
              <a:t>As an evaluation approach, we can use field studies to evaluate prototypes in their actual situations of use (in situ)</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6</a:t>
            </a:fld>
            <a:endParaRPr lang="en-US"/>
          </a:p>
        </p:txBody>
      </p:sp>
    </p:spTree>
    <p:extLst>
      <p:ext uri="{BB962C8B-B14F-4D97-AF65-F5344CB8AC3E}">
        <p14:creationId xmlns:p14="http://schemas.microsoft.com/office/powerpoint/2010/main" val="4290763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lnSpc>
                <a:spcPct val="80000"/>
              </a:lnSpc>
              <a:buFont typeface="Arial" panose="020B0604020202020204" pitchFamily="34" charset="0"/>
              <a:buChar char="•"/>
            </a:pPr>
            <a:r>
              <a:rPr lang="en-US" i="1" u="sng" dirty="0"/>
              <a:t>Heuristic evaluation</a:t>
            </a:r>
            <a:r>
              <a:rPr lang="en-US" i="1" dirty="0"/>
              <a:t>: </a:t>
            </a:r>
            <a:r>
              <a:rPr lang="en-US" dirty="0"/>
              <a:t>Experts apply their knowledge of typical users, often guided by heuristics, to predict usability problems. </a:t>
            </a:r>
          </a:p>
          <a:p>
            <a:pPr marL="171450" indent="-171450" eaLnBrk="1" hangingPunct="1">
              <a:lnSpc>
                <a:spcPct val="80000"/>
              </a:lnSpc>
              <a:buFont typeface="Arial" panose="020B0604020202020204" pitchFamily="34" charset="0"/>
              <a:buChar char="•"/>
            </a:pPr>
            <a:r>
              <a:rPr lang="en-US" i="1" u="sng" dirty="0"/>
              <a:t>Cognitive walkthrough</a:t>
            </a:r>
            <a:r>
              <a:rPr lang="en-US" i="1" dirty="0"/>
              <a:t>: </a:t>
            </a:r>
            <a:r>
              <a:rPr lang="en-US" dirty="0"/>
              <a:t>Experts walk through core tasks and ask directed questions to uncover usability problems.</a:t>
            </a:r>
            <a:endParaRPr lang="en-US" i="1" dirty="0"/>
          </a:p>
          <a:p>
            <a:pPr marL="171450" indent="-171450" eaLnBrk="1" hangingPunct="1">
              <a:lnSpc>
                <a:spcPct val="80000"/>
              </a:lnSpc>
              <a:buFont typeface="Arial" panose="020B0604020202020204" pitchFamily="34" charset="0"/>
              <a:buChar char="•"/>
            </a:pPr>
            <a:r>
              <a:rPr lang="en-US" i="1" u="sng" dirty="0"/>
              <a:t>User modeling</a:t>
            </a:r>
            <a:r>
              <a:rPr lang="en-US" dirty="0"/>
              <a:t>: Model user behavior using detailed knowledge of tasks, coupled with theoretically-based predictions of human performance </a:t>
            </a:r>
          </a:p>
          <a:p>
            <a:pPr marL="171450" indent="-171450" eaLnBrk="1" hangingPunct="1">
              <a:lnSpc>
                <a:spcPct val="80000"/>
              </a:lnSpc>
              <a:buFont typeface="Arial" panose="020B0604020202020204" pitchFamily="34" charset="0"/>
              <a:buChar char="•"/>
            </a:pPr>
            <a:r>
              <a:rPr lang="en-US" sz="1200" dirty="0"/>
              <a:t>A key feature of predictive evaluation is that users need </a:t>
            </a:r>
            <a:r>
              <a:rPr lang="en-US" sz="1200" i="1" dirty="0"/>
              <a:t>not</a:t>
            </a:r>
            <a:r>
              <a:rPr lang="en-US" sz="1200" dirty="0"/>
              <a:t> be present</a:t>
            </a:r>
          </a:p>
          <a:p>
            <a:pPr marL="171450" indent="-171450" eaLnBrk="1" hangingPunct="1">
              <a:lnSpc>
                <a:spcPct val="80000"/>
              </a:lnSpc>
              <a:buFont typeface="Arial" panose="020B0604020202020204" pitchFamily="34" charset="0"/>
              <a:buChar char="•"/>
            </a:pPr>
            <a:r>
              <a:rPr lang="en-US" sz="1200" dirty="0"/>
              <a:t>Relatively quick &amp; inexpensive</a:t>
            </a:r>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D332097A-BCC6-45B5-B817-005C754A4AC7}" type="slidenum">
              <a:rPr lang="en-US" smtClean="0"/>
              <a:pPr>
                <a:defRPr/>
              </a:pPr>
              <a:t>7</a:t>
            </a:fld>
            <a:endParaRPr lang="en-US"/>
          </a:p>
        </p:txBody>
      </p:sp>
    </p:spTree>
    <p:extLst>
      <p:ext uri="{BB962C8B-B14F-4D97-AF65-F5344CB8AC3E}">
        <p14:creationId xmlns:p14="http://schemas.microsoft.com/office/powerpoint/2010/main" val="408472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DD421FA2-5D2C-4259-857F-C5DAC7422276}" type="slidenum">
              <a:rPr lang="en-US"/>
              <a:pPr/>
              <a:t>12</a:t>
            </a:fld>
            <a:endParaRPr lang="en-US"/>
          </a:p>
        </p:txBody>
      </p:sp>
      <p:sp>
        <p:nvSpPr>
          <p:cNvPr id="33795" name="Rectangle 2"/>
          <p:cNvSpPr>
            <a:spLocks noGrp="1" noRot="1" noChangeAspect="1" noChangeArrowheads="1" noTextEdit="1"/>
          </p:cNvSpPr>
          <p:nvPr>
            <p:ph type="sldImg"/>
          </p:nvPr>
        </p:nvSpPr>
        <p:spPr>
          <a:xfrm>
            <a:off x="1143000" y="685800"/>
            <a:ext cx="4572000" cy="3429000"/>
          </a:xfrm>
          <a:ln/>
        </p:spPr>
      </p:sp>
      <p:sp>
        <p:nvSpPr>
          <p:cNvPr id="3379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22149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13</a:t>
            </a:fld>
            <a:endParaRPr lang="en-US"/>
          </a:p>
        </p:txBody>
      </p:sp>
    </p:spTree>
    <p:extLst>
      <p:ext uri="{BB962C8B-B14F-4D97-AF65-F5344CB8AC3E}">
        <p14:creationId xmlns:p14="http://schemas.microsoft.com/office/powerpoint/2010/main" val="1582624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631E719-4131-42B3-9201-099A6747F4E6}" type="slidenum">
              <a:rPr lang="en-US"/>
              <a:pPr/>
              <a:t>14</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lIns="89913" tIns="44956" rIns="89913" bIns="44956"/>
          <a:lstStyle/>
          <a:p>
            <a:pPr marL="342900" lvl="0" indent="-342900" eaLnBrk="1" hangingPunct="1">
              <a:buFont typeface="Arial" panose="020B0604020202020204" pitchFamily="34" charset="0"/>
              <a:buChar char="•"/>
            </a:pPr>
            <a:r>
              <a:rPr lang="en-US" sz="2400" dirty="0"/>
              <a:t>most influential model of human processing</a:t>
            </a:r>
          </a:p>
          <a:p>
            <a:pPr marL="342900" lvl="0" indent="-342900" eaLnBrk="1" hangingPunct="1">
              <a:buFont typeface="Arial" panose="020B0604020202020204" pitchFamily="34" charset="0"/>
              <a:buChar char="•"/>
            </a:pPr>
            <a:r>
              <a:rPr lang="en-US" sz="2400" dirty="0"/>
              <a:t>Three interacting subsystems</a:t>
            </a:r>
          </a:p>
          <a:p>
            <a:pPr marL="800100" lvl="1" indent="-342900" eaLnBrk="1" hangingPunct="1">
              <a:buFont typeface="Arial" panose="020B0604020202020204" pitchFamily="34" charset="0"/>
              <a:buChar char="•"/>
            </a:pPr>
            <a:r>
              <a:rPr lang="en-US" sz="2000" dirty="0"/>
              <a:t>Cognitive, perceptual &amp; motor</a:t>
            </a:r>
          </a:p>
          <a:p>
            <a:pPr marL="800100" lvl="1" indent="-342900" eaLnBrk="1" hangingPunct="1">
              <a:buFont typeface="Arial" panose="020B0604020202020204" pitchFamily="34" charset="0"/>
              <a:buChar char="•"/>
            </a:pPr>
            <a:r>
              <a:rPr lang="en-US" sz="2000" dirty="0"/>
              <a:t>Each with processor &amp; memory </a:t>
            </a:r>
          </a:p>
          <a:p>
            <a:pPr marL="1200150" lvl="2" indent="-285750" eaLnBrk="1" hangingPunct="1">
              <a:buFont typeface="Arial" panose="020B0604020202020204" pitchFamily="34" charset="0"/>
              <a:buChar char="•"/>
            </a:pPr>
            <a:r>
              <a:rPr lang="en-US" sz="1800" dirty="0"/>
              <a:t>described by parameters such as capacity, cycle time</a:t>
            </a:r>
          </a:p>
          <a:p>
            <a:pPr marL="800100" lvl="1" indent="-342900" eaLnBrk="1" hangingPunct="1">
              <a:buFont typeface="Arial" panose="020B0604020202020204" pitchFamily="34" charset="0"/>
              <a:buChar char="•"/>
            </a:pPr>
            <a:r>
              <a:rPr lang="en-US" sz="2000" dirty="0"/>
              <a:t>Capable of serial &amp; parallel processing</a:t>
            </a:r>
          </a:p>
          <a:p>
            <a:pPr>
              <a:spcBef>
                <a:spcPct val="0"/>
              </a:spcBef>
            </a:pPr>
            <a:endParaRPr lang="en-US" sz="2400" dirty="0"/>
          </a:p>
        </p:txBody>
      </p:sp>
    </p:spTree>
    <p:extLst>
      <p:ext uri="{BB962C8B-B14F-4D97-AF65-F5344CB8AC3E}">
        <p14:creationId xmlns:p14="http://schemas.microsoft.com/office/powerpoint/2010/main" val="296864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A281A54-5C22-4BBD-A62F-19C86FD6DC3B}" type="slidenum">
              <a:rPr lang="en-US"/>
              <a:pPr/>
              <a:t>15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lIns="89913" tIns="44956" rIns="89913" bIns="44956"/>
          <a:lstStyle/>
          <a:p>
            <a:endParaRPr lang="en-US"/>
          </a:p>
        </p:txBody>
      </p:sp>
    </p:spTree>
    <p:extLst>
      <p:ext uri="{BB962C8B-B14F-4D97-AF65-F5344CB8AC3E}">
        <p14:creationId xmlns:p14="http://schemas.microsoft.com/office/powerpoint/2010/main" val="3215882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C3B0309-B389-4928-B8C3-FCD342B59725}" type="slidenum">
              <a:rPr lang="en-US"/>
              <a:pPr/>
              <a:t>16</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lIns="89913" tIns="44956" rIns="89913" bIns="44956"/>
          <a:lstStyle/>
          <a:p>
            <a:endParaRPr lang="en-US"/>
          </a:p>
        </p:txBody>
      </p:sp>
    </p:spTree>
    <p:extLst>
      <p:ext uri="{BB962C8B-B14F-4D97-AF65-F5344CB8AC3E}">
        <p14:creationId xmlns:p14="http://schemas.microsoft.com/office/powerpoint/2010/main" val="3247395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sz="quarter" idx="10"/>
          </p:nvPr>
        </p:nvSpPr>
        <p:spPr>
          <a:ln/>
        </p:spPr>
        <p:txBody>
          <a:bodyPr/>
          <a:lstStyle>
            <a:lvl1pPr>
              <a:defRPr/>
            </a:lvl1pPr>
          </a:lstStyle>
          <a:p>
            <a:pPr>
              <a:defRPr/>
            </a:pPr>
            <a:fld id="{0E822B01-9F26-4742-9F16-60BA669BBA5A}"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2CBE3B51-2FC3-4262-806F-6EF0579F8676}"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46FFE7F8-72C7-435C-B498-4D41FEA5400A}"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a:t>Click to edit Master title style</a:t>
            </a:r>
          </a:p>
        </p:txBody>
      </p:sp>
      <p:sp>
        <p:nvSpPr>
          <p:cNvPr id="3" name="Text Placeholder 2"/>
          <p:cNvSpPr>
            <a:spLocks noGrp="1"/>
          </p:cNvSpPr>
          <p:nvPr>
            <p:ph type="body" sz="half" idx="1"/>
          </p:nvPr>
        </p:nvSpPr>
        <p:spPr>
          <a:xfrm>
            <a:off x="152400" y="1671638"/>
            <a:ext cx="4343400" cy="4652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71638"/>
            <a:ext cx="4343400" cy="4652962"/>
          </a:xfrm>
        </p:spPr>
        <p:txBody>
          <a:bodyPr/>
          <a:lstStyle/>
          <a:p>
            <a:pPr lvl="0"/>
            <a:endParaRPr lang="en-US" noProof="0"/>
          </a:p>
        </p:txBody>
      </p:sp>
      <p:sp>
        <p:nvSpPr>
          <p:cNvPr id="5" name="Rectangle 5"/>
          <p:cNvSpPr>
            <a:spLocks noGrp="1" noChangeArrowheads="1"/>
          </p:cNvSpPr>
          <p:nvPr>
            <p:ph type="sldNum" sz="quarter" idx="10"/>
          </p:nvPr>
        </p:nvSpPr>
        <p:spPr>
          <a:ln/>
        </p:spPr>
        <p:txBody>
          <a:bodyPr/>
          <a:lstStyle>
            <a:lvl1pPr>
              <a:defRPr/>
            </a:lvl1pPr>
          </a:lstStyle>
          <a:p>
            <a:pPr>
              <a:defRPr/>
            </a:pPr>
            <a:fld id="{1698BE06-9420-48E6-B738-45D045D6D2FE}"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3EE1AD72-9D40-49BF-A672-B73C17E817F8}"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929799EE-38EE-400D-A6DB-3F15BF7BB247}"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pPr>
              <a:defRPr/>
            </a:pPr>
            <a:fld id="{D62339F8-594E-486B-845D-7E47598992CC}"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sz="quarter" idx="10"/>
          </p:nvPr>
        </p:nvSpPr>
        <p:spPr>
          <a:ln/>
        </p:spPr>
        <p:txBody>
          <a:bodyPr/>
          <a:lstStyle>
            <a:lvl1pPr>
              <a:defRPr/>
            </a:lvl1pPr>
          </a:lstStyle>
          <a:p>
            <a:pPr>
              <a:defRPr/>
            </a:pPr>
            <a:fld id="{27F6089C-7F29-4868-A27E-5B9E2731B34D}"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sz="quarter" idx="10"/>
          </p:nvPr>
        </p:nvSpPr>
        <p:spPr>
          <a:ln/>
        </p:spPr>
        <p:txBody>
          <a:bodyPr/>
          <a:lstStyle>
            <a:lvl1pPr>
              <a:defRPr/>
            </a:lvl1pPr>
          </a:lstStyle>
          <a:p>
            <a:pPr>
              <a:defRPr/>
            </a:pPr>
            <a:fld id="{FDBF4815-EA8F-438F-91BF-17BAF43343CB}"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570C7311-2FFB-4F05-9257-86056E335DA7}"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53053BF5-A3E2-4BB5-A126-D15A7B542944}"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38825D21-1E22-474C-846D-C204B50F8FCD}"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52400" y="152400"/>
            <a:ext cx="883920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4"/>
          <p:cNvSpPr>
            <a:spLocks noGrp="1" noChangeArrowheads="1"/>
          </p:cNvSpPr>
          <p:nvPr>
            <p:ph type="body" idx="1"/>
          </p:nvPr>
        </p:nvSpPr>
        <p:spPr bwMode="auto">
          <a:xfrm>
            <a:off x="152400" y="1671638"/>
            <a:ext cx="8839200" cy="4652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5845" name="Rectangle 5"/>
          <p:cNvSpPr>
            <a:spLocks noGrp="1" noChangeArrowheads="1"/>
          </p:cNvSpPr>
          <p:nvPr>
            <p:ph type="sldNum" sz="quarter" idx="4"/>
          </p:nvPr>
        </p:nvSpPr>
        <p:spPr bwMode="auto">
          <a:xfrm>
            <a:off x="231775" y="6423025"/>
            <a:ext cx="8686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1100" b="0" smtClean="0">
                <a:solidFill>
                  <a:srgbClr val="000099"/>
                </a:solidFill>
              </a:defRPr>
            </a:lvl1pPr>
          </a:lstStyle>
          <a:p>
            <a:pPr>
              <a:defRPr/>
            </a:pPr>
            <a:fld id="{4555B414-10E3-4A59-8A74-9573C9A1EE90}" type="slidenum">
              <a:rPr lang="en-GB"/>
              <a:pPr>
                <a:defRPr/>
              </a:pPr>
              <a:t>‹#›</a:t>
            </a:fld>
            <a:endParaRPr lang="en-GB"/>
          </a:p>
        </p:txBody>
      </p:sp>
      <p:sp>
        <p:nvSpPr>
          <p:cNvPr id="35850" name="Text Box 10"/>
          <p:cNvSpPr txBox="1">
            <a:spLocks noChangeArrowheads="1"/>
          </p:cNvSpPr>
          <p:nvPr userDrawn="1"/>
        </p:nvSpPr>
        <p:spPr bwMode="auto">
          <a:xfrm>
            <a:off x="152400" y="6477000"/>
            <a:ext cx="2286000" cy="168275"/>
          </a:xfrm>
          <a:prstGeom prst="rect">
            <a:avLst/>
          </a:prstGeom>
          <a:solidFill>
            <a:schemeClr val="bg1"/>
          </a:solidFill>
          <a:ln w="9525">
            <a:noFill/>
            <a:miter lim="800000"/>
            <a:headEnd/>
            <a:tailEnd/>
          </a:ln>
          <a:effectLst/>
        </p:spPr>
        <p:txBody>
          <a:bodyPr lIns="0" tIns="0" rIns="0" bIns="0">
            <a:spAutoFit/>
          </a:bodyPr>
          <a:lstStyle/>
          <a:p>
            <a:pPr eaLnBrk="0" hangingPunct="0">
              <a:spcBef>
                <a:spcPct val="0"/>
              </a:spcBef>
              <a:defRPr/>
            </a:pPr>
            <a:r>
              <a:rPr lang="en-US" sz="1100" b="0" dirty="0">
                <a:solidFill>
                  <a:schemeClr val="accent2"/>
                </a:solidFill>
              </a:rPr>
              <a:t>L#19—</a:t>
            </a:r>
            <a:r>
              <a:rPr lang="en-US" sz="1100" b="0" dirty="0" err="1">
                <a:solidFill>
                  <a:schemeClr val="accent2"/>
                </a:solidFill>
              </a:rPr>
              <a:t>CptS</a:t>
            </a:r>
            <a:r>
              <a:rPr lang="en-US" sz="1100" b="0" dirty="0">
                <a:solidFill>
                  <a:schemeClr val="accent2"/>
                </a:solidFill>
              </a:rPr>
              <a:t> 443/543 Sp17</a:t>
            </a:r>
          </a:p>
        </p:txBody>
      </p:sp>
      <p:sp>
        <p:nvSpPr>
          <p:cNvPr id="35851" name="Text Box 11"/>
          <p:cNvSpPr txBox="1">
            <a:spLocks noChangeArrowheads="1"/>
          </p:cNvSpPr>
          <p:nvPr userDrawn="1"/>
        </p:nvSpPr>
        <p:spPr bwMode="auto">
          <a:xfrm>
            <a:off x="6858000" y="6477000"/>
            <a:ext cx="2133600" cy="168275"/>
          </a:xfrm>
          <a:prstGeom prst="rect">
            <a:avLst/>
          </a:prstGeom>
          <a:solidFill>
            <a:schemeClr val="bg1"/>
          </a:solidFill>
          <a:ln w="9525">
            <a:noFill/>
            <a:miter lim="800000"/>
            <a:headEnd/>
            <a:tailEnd/>
          </a:ln>
          <a:effectLst/>
        </p:spPr>
        <p:txBody>
          <a:bodyPr lIns="0" tIns="0" rIns="0" bIns="0">
            <a:spAutoFit/>
          </a:bodyPr>
          <a:lstStyle/>
          <a:p>
            <a:pPr algn="r" eaLnBrk="0" hangingPunct="0">
              <a:spcBef>
                <a:spcPct val="0"/>
              </a:spcBef>
              <a:defRPr/>
            </a:pPr>
            <a:r>
              <a:rPr lang="en-US" sz="1100" b="0" dirty="0">
                <a:solidFill>
                  <a:schemeClr val="accent2"/>
                </a:solidFill>
              </a:rPr>
              <a:t>3/21/17</a:t>
            </a:r>
          </a:p>
        </p:txBody>
      </p:sp>
      <p:sp>
        <p:nvSpPr>
          <p:cNvPr id="35852" name="Line 12"/>
          <p:cNvSpPr>
            <a:spLocks noChangeShapeType="1"/>
          </p:cNvSpPr>
          <p:nvPr userDrawn="1"/>
        </p:nvSpPr>
        <p:spPr bwMode="auto">
          <a:xfrm>
            <a:off x="30163" y="1524000"/>
            <a:ext cx="9083675" cy="0"/>
          </a:xfrm>
          <a:prstGeom prst="line">
            <a:avLst/>
          </a:prstGeom>
          <a:noFill/>
          <a:ln w="38100">
            <a:solidFill>
              <a:schemeClr val="accent2"/>
            </a:solidFill>
            <a:round/>
            <a:headEnd/>
            <a:tailEnd/>
          </a:ln>
          <a:effectLst/>
        </p:spPr>
        <p:txBody>
          <a:bodyPr/>
          <a:lstStyle/>
          <a:p>
            <a:pPr>
              <a:defRPr/>
            </a:pPr>
            <a:endParaRPr lang="en-US"/>
          </a:p>
        </p:txBody>
      </p:sp>
      <p:sp>
        <p:nvSpPr>
          <p:cNvPr id="35854" name="Line 14"/>
          <p:cNvSpPr>
            <a:spLocks noChangeShapeType="1"/>
          </p:cNvSpPr>
          <p:nvPr userDrawn="1"/>
        </p:nvSpPr>
        <p:spPr bwMode="auto">
          <a:xfrm flipV="1">
            <a:off x="-6350" y="26988"/>
            <a:ext cx="9132888" cy="0"/>
          </a:xfrm>
          <a:prstGeom prst="line">
            <a:avLst/>
          </a:prstGeom>
          <a:noFill/>
          <a:ln w="76200">
            <a:solidFill>
              <a:schemeClr val="accent2"/>
            </a:solidFill>
            <a:round/>
            <a:headEnd/>
            <a:tailEnd/>
          </a:ln>
          <a:effectLst/>
        </p:spPr>
        <p:txBody>
          <a:bodyPr/>
          <a:lstStyle/>
          <a:p>
            <a:pPr>
              <a:defRPr/>
            </a:pPr>
            <a:endParaRPr lang="en-US"/>
          </a:p>
        </p:txBody>
      </p:sp>
      <p:sp>
        <p:nvSpPr>
          <p:cNvPr id="35855" name="Line 15"/>
          <p:cNvSpPr>
            <a:spLocks noChangeShapeType="1"/>
          </p:cNvSpPr>
          <p:nvPr userDrawn="1"/>
        </p:nvSpPr>
        <p:spPr bwMode="auto">
          <a:xfrm flipV="1">
            <a:off x="-7938" y="6832600"/>
            <a:ext cx="9132888" cy="0"/>
          </a:xfrm>
          <a:prstGeom prst="line">
            <a:avLst/>
          </a:prstGeom>
          <a:noFill/>
          <a:ln w="76200">
            <a:solidFill>
              <a:schemeClr val="accent2"/>
            </a:solidFill>
            <a:round/>
            <a:headEnd/>
            <a:tailEnd/>
          </a:ln>
          <a:effectLst/>
        </p:spPr>
        <p:txBody>
          <a:bodyPr/>
          <a:lstStyle/>
          <a:p>
            <a:pPr>
              <a:defRPr/>
            </a:pPr>
            <a:endParaRPr lang="en-US"/>
          </a:p>
        </p:txBody>
      </p:sp>
      <p:sp>
        <p:nvSpPr>
          <p:cNvPr id="35857" name="Line 17"/>
          <p:cNvSpPr>
            <a:spLocks noChangeShapeType="1"/>
          </p:cNvSpPr>
          <p:nvPr userDrawn="1"/>
        </p:nvSpPr>
        <p:spPr bwMode="auto">
          <a:xfrm rot="16200000" flipV="1">
            <a:off x="-3422649" y="3454400"/>
            <a:ext cx="6858000" cy="3175"/>
          </a:xfrm>
          <a:prstGeom prst="line">
            <a:avLst/>
          </a:prstGeom>
          <a:noFill/>
          <a:ln w="76200">
            <a:solidFill>
              <a:schemeClr val="accent2"/>
            </a:solidFill>
            <a:round/>
            <a:headEnd/>
            <a:tailEnd/>
          </a:ln>
          <a:effectLst/>
        </p:spPr>
        <p:txBody>
          <a:bodyPr/>
          <a:lstStyle/>
          <a:p>
            <a:pPr>
              <a:defRPr/>
            </a:pPr>
            <a:endParaRPr lang="en-US"/>
          </a:p>
        </p:txBody>
      </p:sp>
      <p:sp>
        <p:nvSpPr>
          <p:cNvPr id="35859" name="Line 19"/>
          <p:cNvSpPr>
            <a:spLocks noChangeShapeType="1"/>
          </p:cNvSpPr>
          <p:nvPr userDrawn="1"/>
        </p:nvSpPr>
        <p:spPr bwMode="auto">
          <a:xfrm rot="5400000" flipH="1" flipV="1">
            <a:off x="5688807" y="3431381"/>
            <a:ext cx="6864350" cy="4763"/>
          </a:xfrm>
          <a:prstGeom prst="line">
            <a:avLst/>
          </a:prstGeom>
          <a:noFill/>
          <a:ln w="76200">
            <a:solidFill>
              <a:schemeClr val="accent2"/>
            </a:solidFill>
            <a:round/>
            <a:headEnd/>
            <a:tailEnd/>
          </a:ln>
          <a:effectLst/>
        </p:spPr>
        <p:txBody>
          <a:bodyPr/>
          <a:lstStyle/>
          <a:p>
            <a:pPr>
              <a:defRPr/>
            </a:pPr>
            <a:endParaRPr lang="en-US"/>
          </a:p>
        </p:txBody>
      </p:sp>
      <p:sp>
        <p:nvSpPr>
          <p:cNvPr id="35860" name="Line 20"/>
          <p:cNvSpPr>
            <a:spLocks noChangeShapeType="1"/>
          </p:cNvSpPr>
          <p:nvPr userDrawn="1"/>
        </p:nvSpPr>
        <p:spPr bwMode="auto">
          <a:xfrm>
            <a:off x="19050" y="6437313"/>
            <a:ext cx="9083675" cy="0"/>
          </a:xfrm>
          <a:prstGeom prst="line">
            <a:avLst/>
          </a:prstGeom>
          <a:noFill/>
          <a:ln w="12700">
            <a:solidFill>
              <a:schemeClr val="accent2"/>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Verdana" pitchFamily="34" charset="0"/>
        </a:defRPr>
      </a:lvl2pPr>
      <a:lvl3pPr algn="ctr" rtl="0" eaLnBrk="0" fontAlgn="base" hangingPunct="0">
        <a:spcBef>
          <a:spcPct val="0"/>
        </a:spcBef>
        <a:spcAft>
          <a:spcPct val="0"/>
        </a:spcAft>
        <a:defRPr sz="4000">
          <a:solidFill>
            <a:srgbClr val="000099"/>
          </a:solidFill>
          <a:latin typeface="Verdana" pitchFamily="34" charset="0"/>
        </a:defRPr>
      </a:lvl3pPr>
      <a:lvl4pPr algn="ctr" rtl="0" eaLnBrk="0" fontAlgn="base" hangingPunct="0">
        <a:spcBef>
          <a:spcPct val="0"/>
        </a:spcBef>
        <a:spcAft>
          <a:spcPct val="0"/>
        </a:spcAft>
        <a:defRPr sz="4000">
          <a:solidFill>
            <a:srgbClr val="000099"/>
          </a:solidFill>
          <a:latin typeface="Verdana" pitchFamily="34" charset="0"/>
        </a:defRPr>
      </a:lvl4pPr>
      <a:lvl5pPr algn="ctr" rtl="0" eaLnBrk="0" fontAlgn="base" hangingPunct="0">
        <a:spcBef>
          <a:spcPct val="0"/>
        </a:spcBef>
        <a:spcAft>
          <a:spcPct val="0"/>
        </a:spcAft>
        <a:defRPr sz="4000">
          <a:solidFill>
            <a:srgbClr val="000099"/>
          </a:solidFill>
          <a:latin typeface="Verdana" pitchFamily="34" charset="0"/>
        </a:defRPr>
      </a:lvl5pPr>
      <a:lvl6pPr marL="457200" algn="ctr" rtl="0" fontAlgn="base">
        <a:spcBef>
          <a:spcPct val="0"/>
        </a:spcBef>
        <a:spcAft>
          <a:spcPct val="0"/>
        </a:spcAft>
        <a:defRPr sz="4000">
          <a:solidFill>
            <a:srgbClr val="000099"/>
          </a:solidFill>
          <a:latin typeface="Verdana" pitchFamily="34" charset="0"/>
        </a:defRPr>
      </a:lvl6pPr>
      <a:lvl7pPr marL="914400" algn="ctr" rtl="0" fontAlgn="base">
        <a:spcBef>
          <a:spcPct val="0"/>
        </a:spcBef>
        <a:spcAft>
          <a:spcPct val="0"/>
        </a:spcAft>
        <a:defRPr sz="4000">
          <a:solidFill>
            <a:srgbClr val="000099"/>
          </a:solidFill>
          <a:latin typeface="Verdana" pitchFamily="34" charset="0"/>
        </a:defRPr>
      </a:lvl7pPr>
      <a:lvl8pPr marL="1371600" algn="ctr" rtl="0" fontAlgn="base">
        <a:spcBef>
          <a:spcPct val="0"/>
        </a:spcBef>
        <a:spcAft>
          <a:spcPct val="0"/>
        </a:spcAft>
        <a:defRPr sz="4000">
          <a:solidFill>
            <a:srgbClr val="000099"/>
          </a:solidFill>
          <a:latin typeface="Verdana" pitchFamily="34" charset="0"/>
        </a:defRPr>
      </a:lvl8pPr>
      <a:lvl9pPr marL="1828800" algn="ctr" rtl="0" fontAlgn="base">
        <a:spcBef>
          <a:spcPct val="0"/>
        </a:spcBef>
        <a:spcAft>
          <a:spcPct val="0"/>
        </a:spcAft>
        <a:defRPr sz="4000">
          <a:solidFill>
            <a:srgbClr val="000099"/>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304800"/>
            <a:ext cx="8839200" cy="1295400"/>
          </a:xfrm>
        </p:spPr>
        <p:txBody>
          <a:bodyPr/>
          <a:lstStyle/>
          <a:p>
            <a:pPr eaLnBrk="1" hangingPunct="1"/>
            <a:r>
              <a:rPr lang="en-GB" sz="3600" dirty="0"/>
              <a:t>17-GOMS &amp; KLM</a:t>
            </a:r>
            <a:br>
              <a:rPr lang="en-GB" sz="3600" dirty="0"/>
            </a:br>
            <a:r>
              <a:rPr lang="en-GB" sz="2400" dirty="0"/>
              <a:t>(KLM Supplement)</a:t>
            </a:r>
            <a:br>
              <a:rPr lang="en-GB" sz="2400" i="1" dirty="0"/>
            </a:br>
            <a:endParaRPr lang="en-GB" sz="2400" i="1" dirty="0"/>
          </a:p>
        </p:txBody>
      </p:sp>
      <p:pic>
        <p:nvPicPr>
          <p:cNvPr id="4" name="Picture 3" descr="mhp"/>
          <p:cNvPicPr>
            <a:picLocks noChangeAspect="1" noChangeArrowheads="1"/>
          </p:cNvPicPr>
          <p:nvPr/>
        </p:nvPicPr>
        <p:blipFill>
          <a:blip r:embed="rId2" cstate="print"/>
          <a:srcRect/>
          <a:stretch>
            <a:fillRect/>
          </a:stretch>
        </p:blipFill>
        <p:spPr bwMode="auto">
          <a:xfrm>
            <a:off x="2895600" y="1676400"/>
            <a:ext cx="3657600" cy="4571087"/>
          </a:xfrm>
          <a:prstGeom prst="rect">
            <a:avLst/>
          </a:prstGeom>
          <a:noFill/>
          <a:ln w="19050">
            <a:solidFill>
              <a:srgbClr val="000000"/>
            </a:solid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understanding:</a:t>
            </a:r>
            <a:br>
              <a:rPr lang="en-US" dirty="0"/>
            </a:br>
            <a:r>
              <a:rPr lang="en-US" dirty="0"/>
              <a:t>Question 3</a:t>
            </a:r>
          </a:p>
        </p:txBody>
      </p:sp>
      <p:sp>
        <p:nvSpPr>
          <p:cNvPr id="3" name="Content Placeholder 2"/>
          <p:cNvSpPr>
            <a:spLocks noGrp="1"/>
          </p:cNvSpPr>
          <p:nvPr>
            <p:ph idx="1"/>
          </p:nvPr>
        </p:nvSpPr>
        <p:spPr/>
        <p:txBody>
          <a:bodyPr/>
          <a:lstStyle/>
          <a:p>
            <a:pPr marL="0" lvl="1" indent="0">
              <a:buNone/>
            </a:pPr>
            <a:r>
              <a:rPr lang="en-US" sz="2400" b="0" dirty="0"/>
              <a:t>A type of lab study </a:t>
            </a:r>
            <a:r>
              <a:rPr lang="en-US" sz="2400" dirty="0"/>
              <a:t>in which many aspects of the study are tightly regulated:</a:t>
            </a:r>
          </a:p>
          <a:p>
            <a:pPr marL="342900" lvl="1" indent="-342900">
              <a:buNone/>
            </a:pPr>
            <a:endParaRPr lang="en-US" sz="2400" dirty="0"/>
          </a:p>
          <a:p>
            <a:pPr marL="509588" lvl="1" indent="-509588">
              <a:buAutoNum type="alphaUcPeriod"/>
            </a:pPr>
            <a:r>
              <a:rPr lang="en-US" sz="2400" b="0" dirty="0"/>
              <a:t>Beta test</a:t>
            </a:r>
          </a:p>
          <a:p>
            <a:pPr marL="509588" lvl="1" indent="-509588">
              <a:buAutoNum type="alphaUcPeriod"/>
            </a:pPr>
            <a:r>
              <a:rPr lang="en-US" sz="2400" dirty="0"/>
              <a:t>Usability study</a:t>
            </a:r>
          </a:p>
          <a:p>
            <a:pPr marL="509588" lvl="1" indent="-509588">
              <a:buFontTx/>
              <a:buAutoNum type="alphaUcPeriod"/>
            </a:pPr>
            <a:r>
              <a:rPr lang="en-US" sz="2400" dirty="0"/>
              <a:t>Contextual inquiry</a:t>
            </a:r>
          </a:p>
          <a:p>
            <a:pPr marL="509588" lvl="1" indent="-509588">
              <a:buAutoNum type="alphaUcPeriod"/>
            </a:pPr>
            <a:r>
              <a:rPr lang="en-US" sz="2400" dirty="0"/>
              <a:t>Ethnographic study</a:t>
            </a:r>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understanding:</a:t>
            </a:r>
            <a:br>
              <a:rPr lang="en-US" dirty="0"/>
            </a:br>
            <a:r>
              <a:rPr lang="en-US" dirty="0"/>
              <a:t>Question 4</a:t>
            </a:r>
          </a:p>
        </p:txBody>
      </p:sp>
      <p:sp>
        <p:nvSpPr>
          <p:cNvPr id="3" name="Content Placeholder 2"/>
          <p:cNvSpPr>
            <a:spLocks noGrp="1"/>
          </p:cNvSpPr>
          <p:nvPr>
            <p:ph idx="1"/>
          </p:nvPr>
        </p:nvSpPr>
        <p:spPr/>
        <p:txBody>
          <a:bodyPr/>
          <a:lstStyle/>
          <a:p>
            <a:pPr marL="0" lvl="1" indent="0">
              <a:buNone/>
            </a:pPr>
            <a:r>
              <a:rPr lang="en-US" dirty="0"/>
              <a:t>The Olympic Messaging System used in the 1984 Olympic Games underwent a </a:t>
            </a:r>
            <a:r>
              <a:rPr lang="en-US" b="0" dirty="0"/>
              <a:t>field-test at an international event shortly before the </a:t>
            </a:r>
            <a:r>
              <a:rPr lang="en-US" dirty="0"/>
              <a:t>O</a:t>
            </a:r>
            <a:r>
              <a:rPr lang="en-US" b="0" dirty="0"/>
              <a:t>lympic games. This was an example of</a:t>
            </a:r>
          </a:p>
          <a:p>
            <a:pPr marL="514350" lvl="1" indent="-514350">
              <a:buAutoNum type="alphaUcPeriod"/>
            </a:pPr>
            <a:r>
              <a:rPr lang="en-US" dirty="0"/>
              <a:t>Formative evaluation</a:t>
            </a:r>
          </a:p>
          <a:p>
            <a:pPr marL="514350" lvl="1" indent="-514350">
              <a:buAutoNum type="alphaUcPeriod"/>
            </a:pPr>
            <a:r>
              <a:rPr lang="en-US" b="0" dirty="0"/>
              <a:t>Usability testing</a:t>
            </a:r>
          </a:p>
          <a:p>
            <a:pPr marL="514350" lvl="1" indent="-514350">
              <a:buAutoNum type="alphaUcPeriod"/>
            </a:pPr>
            <a:r>
              <a:rPr lang="en-US" dirty="0"/>
              <a:t>Summative evaluation</a:t>
            </a:r>
          </a:p>
          <a:p>
            <a:pPr marL="514350" lvl="1" indent="-514350">
              <a:buAutoNum type="alphaUcPeriod"/>
            </a:pPr>
            <a:r>
              <a:rPr lang="en-US" b="0" dirty="0"/>
              <a:t>Analytic evaluation</a:t>
            </a:r>
          </a:p>
          <a:p>
            <a:pPr>
              <a:buNone/>
            </a:pPr>
            <a:endParaRPr lang="en-US" dirty="0"/>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0"/>
          </p:nvPr>
        </p:nvSpPr>
        <p:spPr>
          <a:noFill/>
        </p:spPr>
        <p:txBody>
          <a:bodyPr/>
          <a:lstStyle/>
          <a:p>
            <a:fld id="{E3A7AC7F-811E-4826-A802-0EC5DAF3B1E5}" type="slidenum">
              <a:rPr lang="en-GB"/>
              <a:pPr/>
              <a:t>12</a:t>
            </a:fld>
            <a:endParaRPr lang="en-GB"/>
          </a:p>
        </p:txBody>
      </p:sp>
      <p:sp>
        <p:nvSpPr>
          <p:cNvPr id="11267" name="Rectangle 2"/>
          <p:cNvSpPr>
            <a:spLocks noGrp="1" noChangeArrowheads="1"/>
          </p:cNvSpPr>
          <p:nvPr>
            <p:ph type="title"/>
          </p:nvPr>
        </p:nvSpPr>
        <p:spPr/>
        <p:txBody>
          <a:bodyPr/>
          <a:lstStyle/>
          <a:p>
            <a:pPr eaLnBrk="1" hangingPunct="1"/>
            <a:r>
              <a:rPr lang="en-US" dirty="0"/>
              <a:t>Comparison of usability, field, and analytical approaches</a:t>
            </a:r>
          </a:p>
        </p:txBody>
      </p:sp>
      <p:graphicFrame>
        <p:nvGraphicFramePr>
          <p:cNvPr id="592944" name="Group 48"/>
          <p:cNvGraphicFramePr>
            <a:graphicFrameLocks noGrp="1"/>
          </p:cNvGraphicFramePr>
          <p:nvPr>
            <p:extLst>
              <p:ext uri="{D42A27DB-BD31-4B8C-83A1-F6EECF244321}">
                <p14:modId xmlns:p14="http://schemas.microsoft.com/office/powerpoint/2010/main" val="823371792"/>
              </p:ext>
            </p:extLst>
          </p:nvPr>
        </p:nvGraphicFramePr>
        <p:xfrm>
          <a:off x="1409700" y="1811020"/>
          <a:ext cx="6324600" cy="4248785"/>
        </p:xfrm>
        <a:graphic>
          <a:graphicData uri="http://schemas.openxmlformats.org/drawingml/2006/table">
            <a:tbl>
              <a:tblPr/>
              <a:tblGrid>
                <a:gridCol w="1581150">
                  <a:extLst>
                    <a:ext uri="{9D8B030D-6E8A-4147-A177-3AD203B41FA5}">
                      <a16:colId xmlns:a16="http://schemas.microsoft.com/office/drawing/2014/main" val="20000"/>
                    </a:ext>
                  </a:extLst>
                </a:gridCol>
                <a:gridCol w="1581150">
                  <a:extLst>
                    <a:ext uri="{9D8B030D-6E8A-4147-A177-3AD203B41FA5}">
                      <a16:colId xmlns:a16="http://schemas.microsoft.com/office/drawing/2014/main" val="20001"/>
                    </a:ext>
                  </a:extLst>
                </a:gridCol>
                <a:gridCol w="1581150">
                  <a:extLst>
                    <a:ext uri="{9D8B030D-6E8A-4147-A177-3AD203B41FA5}">
                      <a16:colId xmlns:a16="http://schemas.microsoft.com/office/drawing/2014/main" val="20002"/>
                    </a:ext>
                  </a:extLst>
                </a:gridCol>
                <a:gridCol w="1581150">
                  <a:extLst>
                    <a:ext uri="{9D8B030D-6E8A-4147-A177-3AD203B41FA5}">
                      <a16:colId xmlns:a16="http://schemas.microsoft.com/office/drawing/2014/main" val="20003"/>
                    </a:ext>
                  </a:extLst>
                </a:gridCol>
              </a:tblGrid>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Verdana" pitchFamily="34" charset="0"/>
                        </a:rPr>
                        <a:t>Usability testing</a:t>
                      </a:r>
                      <a:endParaRPr kumimoji="0" lang="en-US" sz="1600" b="0"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Verdana" pitchFamily="34" charset="0"/>
                        </a:rPr>
                        <a:t>Field studies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br>
                        <a:rPr kumimoji="0" lang="en-US" sz="1600" b="1" i="0" u="none" strike="noStrike" cap="none" normalizeH="0" baseline="0" dirty="0">
                          <a:ln>
                            <a:noFill/>
                          </a:ln>
                          <a:solidFill>
                            <a:schemeClr val="tx1"/>
                          </a:solidFill>
                          <a:effectLst/>
                          <a:latin typeface="Verdana" pitchFamily="34" charset="0"/>
                        </a:rPr>
                      </a:br>
                      <a:r>
                        <a:rPr kumimoji="0" lang="en-US" sz="1600" b="1" i="0" u="none" strike="noStrike" cap="none" normalizeH="0" baseline="0" dirty="0">
                          <a:ln>
                            <a:noFill/>
                          </a:ln>
                          <a:solidFill>
                            <a:schemeClr val="tx1"/>
                          </a:solidFill>
                          <a:effectLst/>
                          <a:latin typeface="Verdana" pitchFamily="34" charset="0"/>
                        </a:rPr>
                        <a:t>Analytical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8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Verdana" pitchFamily="34" charset="0"/>
                        </a:rPr>
                        <a:t>Users</a:t>
                      </a:r>
                      <a:endParaRPr kumimoji="0" lang="en-US" sz="16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Perform tasks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Act in natural setting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76363"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Are not involved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Verdana" pitchFamily="34" charset="0"/>
                        </a:rPr>
                        <a:t>Location</a:t>
                      </a:r>
                      <a:endParaRPr kumimoji="0" lang="en-US" sz="16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Controlled setting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Natural setting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Anywhere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0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Verdana" pitchFamily="34" charset="0"/>
                        </a:rPr>
                        <a:t>When</a:t>
                      </a:r>
                      <a:endParaRPr kumimoji="0" lang="en-US" sz="16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When prototype is available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Early 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When prototype is available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0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Verdana" pitchFamily="34" charset="0"/>
                        </a:rPr>
                        <a:t>Data Collected</a:t>
                      </a:r>
                      <a:endParaRPr kumimoji="0" lang="en-US" sz="16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Primarily quantitative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Primarily qualitative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Problems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8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Verdana" pitchFamily="34" charset="0"/>
                        </a:rPr>
                        <a:t>Feedback Obtained</a:t>
                      </a:r>
                      <a:endParaRPr kumimoji="0" lang="en-US" sz="16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Measures and errors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Descriptions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Problems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0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Verdana" pitchFamily="34" charset="0"/>
                        </a:rPr>
                        <a:t>Type</a:t>
                      </a:r>
                      <a:endParaRPr kumimoji="0" lang="en-US" sz="16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Applied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Naturalistic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Expert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17-GOMS &amp; KLM</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solidFill>
                  <a:schemeClr val="bg1">
                    <a:lumMod val="75000"/>
                  </a:schemeClr>
                </a:solidFill>
              </a:rPr>
              <a:t>Evaluation approaches </a:t>
            </a:r>
          </a:p>
          <a:p>
            <a:pPr marL="744538" indent="-744538">
              <a:buFont typeface="+mj-lt"/>
              <a:buAutoNum type="arabicPeriod"/>
            </a:pPr>
            <a:r>
              <a:rPr lang="en-US" dirty="0"/>
              <a:t>The Model Human Processor</a:t>
            </a:r>
          </a:p>
          <a:p>
            <a:pPr marL="744538" indent="-744538">
              <a:buFont typeface="+mj-lt"/>
              <a:buAutoNum type="arabicPeriod"/>
            </a:pPr>
            <a:r>
              <a:rPr lang="en-US" dirty="0"/>
              <a:t>Predictive models: GOMS &amp; KLM</a:t>
            </a:r>
          </a:p>
          <a:p>
            <a:pPr marL="744538" indent="-744538">
              <a:buFont typeface="+mj-lt"/>
              <a:buAutoNum type="arabicPeriod"/>
            </a:pPr>
            <a:r>
              <a:rPr lang="en-US" dirty="0"/>
              <a:t>Assignment #6: KLM Study</a:t>
            </a:r>
          </a:p>
          <a:p>
            <a:pPr marL="744538" indent="-744538">
              <a:buFont typeface="+mj-lt"/>
              <a:buAutoNum type="arabicPeriod"/>
            </a:pPr>
            <a:endParaRPr lang="en-US" dirty="0"/>
          </a:p>
        </p:txBody>
      </p:sp>
    </p:spTree>
    <p:extLst>
      <p:ext uri="{BB962C8B-B14F-4D97-AF65-F5344CB8AC3E}">
        <p14:creationId xmlns:p14="http://schemas.microsoft.com/office/powerpoint/2010/main" val="3608272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0"/>
          </p:nvPr>
        </p:nvSpPr>
        <p:spPr>
          <a:noFill/>
        </p:spPr>
        <p:txBody>
          <a:bodyPr/>
          <a:lstStyle/>
          <a:p>
            <a:fld id="{63DEA805-AE2C-4846-AA47-D28CC35DC404}" type="slidenum">
              <a:rPr lang="en-GB"/>
              <a:pPr/>
              <a:t>14</a:t>
            </a:fld>
            <a:endParaRPr lang="en-GB"/>
          </a:p>
        </p:txBody>
      </p:sp>
      <p:sp>
        <p:nvSpPr>
          <p:cNvPr id="16387" name="Rectangle 2"/>
          <p:cNvSpPr>
            <a:spLocks noGrp="1" noChangeArrowheads="1"/>
          </p:cNvSpPr>
          <p:nvPr>
            <p:ph type="title"/>
          </p:nvPr>
        </p:nvSpPr>
        <p:spPr/>
        <p:txBody>
          <a:bodyPr/>
          <a:lstStyle/>
          <a:p>
            <a:pPr eaLnBrk="1" hangingPunct="1"/>
            <a:r>
              <a:rPr lang="en-US" dirty="0"/>
              <a:t>Model Human Processor (MHP)</a:t>
            </a:r>
            <a:br>
              <a:rPr lang="en-US" dirty="0"/>
            </a:br>
            <a:r>
              <a:rPr lang="en-US" sz="2400" dirty="0"/>
              <a:t>(Card, Moran &amp; Newell, 1983)</a:t>
            </a:r>
          </a:p>
        </p:txBody>
      </p:sp>
      <p:pic>
        <p:nvPicPr>
          <p:cNvPr id="16388" name="Picture 3" descr="mhp"/>
          <p:cNvPicPr>
            <a:picLocks noChangeAspect="1" noChangeArrowheads="1"/>
          </p:cNvPicPr>
          <p:nvPr/>
        </p:nvPicPr>
        <p:blipFill>
          <a:blip r:embed="rId3" cstate="print"/>
          <a:srcRect/>
          <a:stretch>
            <a:fillRect/>
          </a:stretch>
        </p:blipFill>
        <p:spPr bwMode="auto">
          <a:xfrm>
            <a:off x="2705100" y="1632734"/>
            <a:ext cx="3733800" cy="4666317"/>
          </a:xfrm>
          <a:prstGeom prst="rect">
            <a:avLst/>
          </a:prstGeom>
          <a:noFill/>
          <a:ln w="19050">
            <a:solidFill>
              <a:srgbClr val="000000"/>
            </a:solidFill>
            <a:miter lim="800000"/>
            <a:headEnd/>
            <a:tailEnd/>
          </a:ln>
        </p:spPr>
      </p:pic>
    </p:spTree>
    <p:extLst>
      <p:ext uri="{BB962C8B-B14F-4D97-AF65-F5344CB8AC3E}">
        <p14:creationId xmlns:p14="http://schemas.microsoft.com/office/powerpoint/2010/main" val="258819350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0"/>
          </p:nvPr>
        </p:nvSpPr>
        <p:spPr>
          <a:noFill/>
        </p:spPr>
        <p:txBody>
          <a:bodyPr/>
          <a:lstStyle/>
          <a:p>
            <a:fld id="{AB367B47-E5E8-4C3C-B00C-E75B6DC67684}" type="slidenum">
              <a:rPr lang="en-GB"/>
              <a:pPr/>
              <a:t>15</a:t>
            </a:fld>
            <a:endParaRPr lang="en-GB"/>
          </a:p>
        </p:txBody>
      </p:sp>
      <p:sp>
        <p:nvSpPr>
          <p:cNvPr id="17411" name="Rectangle 2"/>
          <p:cNvSpPr>
            <a:spLocks noGrp="1" noChangeArrowheads="1"/>
          </p:cNvSpPr>
          <p:nvPr>
            <p:ph type="title"/>
          </p:nvPr>
        </p:nvSpPr>
        <p:spPr/>
        <p:txBody>
          <a:bodyPr/>
          <a:lstStyle/>
          <a:p>
            <a:pPr eaLnBrk="1" hangingPunct="1"/>
            <a:r>
              <a:rPr lang="en-US"/>
              <a:t>MHP Principles and Parameters</a:t>
            </a:r>
          </a:p>
        </p:txBody>
      </p:sp>
      <p:pic>
        <p:nvPicPr>
          <p:cNvPr id="17412" name="Picture 3" descr="mhp"/>
          <p:cNvPicPr>
            <a:picLocks noChangeAspect="1" noChangeArrowheads="1"/>
          </p:cNvPicPr>
          <p:nvPr/>
        </p:nvPicPr>
        <p:blipFill>
          <a:blip r:embed="rId3" cstate="print"/>
          <a:srcRect/>
          <a:stretch>
            <a:fillRect/>
          </a:stretch>
        </p:blipFill>
        <p:spPr bwMode="auto">
          <a:xfrm>
            <a:off x="5813425" y="1828800"/>
            <a:ext cx="3178175" cy="3971925"/>
          </a:xfrm>
          <a:prstGeom prst="rect">
            <a:avLst/>
          </a:prstGeom>
          <a:noFill/>
          <a:ln w="19050">
            <a:solidFill>
              <a:srgbClr val="000000"/>
            </a:solidFill>
            <a:miter lim="800000"/>
            <a:headEnd/>
            <a:tailEnd/>
          </a:ln>
        </p:spPr>
      </p:pic>
      <p:sp>
        <p:nvSpPr>
          <p:cNvPr id="17413" name="Rectangle 4"/>
          <p:cNvSpPr>
            <a:spLocks noGrp="1" noChangeArrowheads="1"/>
          </p:cNvSpPr>
          <p:nvPr>
            <p:ph type="body" sz="half" idx="1"/>
          </p:nvPr>
        </p:nvSpPr>
        <p:spPr>
          <a:xfrm>
            <a:off x="152400" y="1671638"/>
            <a:ext cx="5719763" cy="4652962"/>
          </a:xfrm>
        </p:spPr>
        <p:txBody>
          <a:bodyPr/>
          <a:lstStyle/>
          <a:p>
            <a:pPr eaLnBrk="1" hangingPunct="1">
              <a:lnSpc>
                <a:spcPct val="80000"/>
              </a:lnSpc>
            </a:pPr>
            <a:r>
              <a:rPr lang="en-US" sz="2400"/>
              <a:t>10 Principles of operation</a:t>
            </a:r>
          </a:p>
          <a:p>
            <a:pPr lvl="1" eaLnBrk="1" hangingPunct="1">
              <a:lnSpc>
                <a:spcPct val="80000"/>
              </a:lnSpc>
            </a:pPr>
            <a:r>
              <a:rPr lang="en-US" sz="2000"/>
              <a:t>Describe subsystem behavior under certain conditions</a:t>
            </a:r>
          </a:p>
          <a:p>
            <a:pPr lvl="1" eaLnBrk="1" hangingPunct="1">
              <a:lnSpc>
                <a:spcPct val="80000"/>
              </a:lnSpc>
            </a:pPr>
            <a:r>
              <a:rPr lang="en-US" sz="2000"/>
              <a:t>e.g. Fitts’s Law, Power Law of Practice</a:t>
            </a:r>
          </a:p>
          <a:p>
            <a:pPr eaLnBrk="1" hangingPunct="1">
              <a:lnSpc>
                <a:spcPct val="80000"/>
              </a:lnSpc>
            </a:pPr>
            <a:r>
              <a:rPr lang="en-US" sz="2400"/>
              <a:t>Processors have </a:t>
            </a:r>
          </a:p>
          <a:p>
            <a:pPr lvl="1" eaLnBrk="1" hangingPunct="1">
              <a:lnSpc>
                <a:spcPct val="80000"/>
              </a:lnSpc>
            </a:pPr>
            <a:r>
              <a:rPr lang="en-US" sz="2000"/>
              <a:t>cycle time (</a:t>
            </a:r>
            <a:r>
              <a:rPr lang="en-US" sz="2000">
                <a:sym typeface="Symbol" pitchFamily="18" charset="2"/>
              </a:rPr>
              <a:t>)</a:t>
            </a:r>
            <a:endParaRPr lang="en-US" sz="2000"/>
          </a:p>
          <a:p>
            <a:pPr eaLnBrk="1" hangingPunct="1">
              <a:lnSpc>
                <a:spcPct val="80000"/>
              </a:lnSpc>
            </a:pPr>
            <a:r>
              <a:rPr lang="en-US" sz="2400"/>
              <a:t>Memories have </a:t>
            </a:r>
          </a:p>
          <a:p>
            <a:pPr lvl="1" eaLnBrk="1" hangingPunct="1">
              <a:lnSpc>
                <a:spcPct val="80000"/>
              </a:lnSpc>
            </a:pPr>
            <a:r>
              <a:rPr lang="en-US" sz="2000"/>
              <a:t>storage capacity (</a:t>
            </a:r>
            <a:r>
              <a:rPr lang="en-US" sz="2000">
                <a:sym typeface="Symbol" pitchFamily="18" charset="2"/>
              </a:rPr>
              <a:t>)</a:t>
            </a:r>
            <a:endParaRPr lang="en-US" sz="2000"/>
          </a:p>
          <a:p>
            <a:pPr lvl="1" eaLnBrk="1" hangingPunct="1">
              <a:lnSpc>
                <a:spcPct val="80000"/>
              </a:lnSpc>
            </a:pPr>
            <a:r>
              <a:rPr lang="en-US" sz="2000"/>
              <a:t>decay time of an item (</a:t>
            </a:r>
            <a:r>
              <a:rPr lang="en-US" sz="2000">
                <a:sym typeface="Symbol" pitchFamily="18" charset="2"/>
              </a:rPr>
              <a:t>)</a:t>
            </a:r>
            <a:endParaRPr lang="en-US" sz="2000"/>
          </a:p>
          <a:p>
            <a:pPr lvl="1" eaLnBrk="1" hangingPunct="1">
              <a:lnSpc>
                <a:spcPct val="80000"/>
              </a:lnSpc>
            </a:pPr>
            <a:r>
              <a:rPr lang="en-US" sz="2000"/>
              <a:t>info code type (</a:t>
            </a:r>
            <a:r>
              <a:rPr lang="en-US" sz="2000">
                <a:sym typeface="Symbol" pitchFamily="18" charset="2"/>
              </a:rPr>
              <a:t>)</a:t>
            </a:r>
            <a:endParaRPr lang="en-US" sz="2000"/>
          </a:p>
          <a:p>
            <a:pPr lvl="2" eaLnBrk="1" hangingPunct="1">
              <a:lnSpc>
                <a:spcPct val="80000"/>
              </a:lnSpc>
            </a:pPr>
            <a:r>
              <a:rPr lang="en-US" sz="1800"/>
              <a:t>physical, acoustic, visual &amp; semantic</a:t>
            </a:r>
          </a:p>
          <a:p>
            <a:pPr eaLnBrk="1" hangingPunct="1">
              <a:lnSpc>
                <a:spcPct val="80000"/>
              </a:lnSpc>
            </a:pPr>
            <a:r>
              <a:rPr lang="en-US" sz="2400"/>
              <a:t>Parameters based on empirical studies of word processing tasks</a:t>
            </a:r>
          </a:p>
          <a:p>
            <a:pPr eaLnBrk="1" hangingPunct="1">
              <a:lnSpc>
                <a:spcPct val="80000"/>
              </a:lnSpc>
            </a:pPr>
            <a:endParaRPr lang="en-US" sz="2400"/>
          </a:p>
        </p:txBody>
      </p:sp>
    </p:spTree>
    <p:extLst>
      <p:ext uri="{BB962C8B-B14F-4D97-AF65-F5344CB8AC3E}">
        <p14:creationId xmlns:p14="http://schemas.microsoft.com/office/powerpoint/2010/main" val="7911441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0"/>
          </p:nvPr>
        </p:nvSpPr>
        <p:spPr>
          <a:noFill/>
        </p:spPr>
        <p:txBody>
          <a:bodyPr/>
          <a:lstStyle/>
          <a:p>
            <a:fld id="{0D4CEC04-66ED-4F90-B987-E8B00B37CF92}" type="slidenum">
              <a:rPr lang="en-GB"/>
              <a:pPr/>
              <a:t>16</a:t>
            </a:fld>
            <a:endParaRPr lang="en-GB"/>
          </a:p>
        </p:txBody>
      </p:sp>
      <p:sp>
        <p:nvSpPr>
          <p:cNvPr id="18435" name="Rectangle 2"/>
          <p:cNvSpPr>
            <a:spLocks noGrp="1" noChangeArrowheads="1"/>
          </p:cNvSpPr>
          <p:nvPr>
            <p:ph type="title"/>
          </p:nvPr>
        </p:nvSpPr>
        <p:spPr/>
        <p:txBody>
          <a:bodyPr/>
          <a:lstStyle/>
          <a:p>
            <a:pPr eaLnBrk="1" hangingPunct="1"/>
            <a:r>
              <a:rPr lang="en-US"/>
              <a:t>Example: Perceptual Subsystem Parameters</a:t>
            </a:r>
          </a:p>
        </p:txBody>
      </p:sp>
      <p:sp>
        <p:nvSpPr>
          <p:cNvPr id="18436" name="Rectangle 3"/>
          <p:cNvSpPr>
            <a:spLocks noGrp="1" noChangeArrowheads="1"/>
          </p:cNvSpPr>
          <p:nvPr>
            <p:ph type="body" sz="half" idx="1"/>
          </p:nvPr>
        </p:nvSpPr>
        <p:spPr>
          <a:xfrm>
            <a:off x="152400" y="1671638"/>
            <a:ext cx="5632450" cy="4652962"/>
          </a:xfrm>
        </p:spPr>
        <p:txBody>
          <a:bodyPr/>
          <a:lstStyle/>
          <a:p>
            <a:pPr eaLnBrk="1" hangingPunct="1"/>
            <a:r>
              <a:rPr lang="en-US" sz="2800"/>
              <a:t>Processor</a:t>
            </a:r>
          </a:p>
          <a:p>
            <a:pPr lvl="1" eaLnBrk="1" hangingPunct="1"/>
            <a:r>
              <a:rPr lang="en-US" sz="2400"/>
              <a:t>cycle time (</a:t>
            </a:r>
            <a:r>
              <a:rPr lang="en-US" sz="2400">
                <a:sym typeface="Symbol" pitchFamily="18" charset="2"/>
              </a:rPr>
              <a:t>) = 100 msec</a:t>
            </a:r>
          </a:p>
          <a:p>
            <a:pPr eaLnBrk="1" hangingPunct="1"/>
            <a:r>
              <a:rPr lang="en-US" sz="2800">
                <a:sym typeface="Symbol" pitchFamily="18" charset="2"/>
              </a:rPr>
              <a:t>Visual Image Store</a:t>
            </a:r>
            <a:endParaRPr lang="en-US" sz="2800"/>
          </a:p>
          <a:p>
            <a:pPr lvl="1" eaLnBrk="1" hangingPunct="1"/>
            <a:r>
              <a:rPr lang="en-US" sz="2400"/>
              <a:t>storage capacity (</a:t>
            </a:r>
            <a:r>
              <a:rPr lang="en-US" sz="2400">
                <a:sym typeface="Symbol" pitchFamily="18" charset="2"/>
              </a:rPr>
              <a:t>) = 17 letters</a:t>
            </a:r>
            <a:endParaRPr lang="en-US" sz="2400"/>
          </a:p>
          <a:p>
            <a:pPr lvl="1" eaLnBrk="1" hangingPunct="1"/>
            <a:r>
              <a:rPr lang="en-US" sz="2400"/>
              <a:t>decay time of an item (</a:t>
            </a:r>
            <a:r>
              <a:rPr lang="en-US" sz="2400">
                <a:sym typeface="Symbol" pitchFamily="18" charset="2"/>
              </a:rPr>
              <a:t>) = 200 msec</a:t>
            </a:r>
            <a:endParaRPr lang="en-US" sz="2400"/>
          </a:p>
          <a:p>
            <a:pPr lvl="1" eaLnBrk="1" hangingPunct="1"/>
            <a:r>
              <a:rPr lang="en-US" sz="2400"/>
              <a:t>info code type (</a:t>
            </a:r>
            <a:r>
              <a:rPr lang="en-US" sz="2400">
                <a:sym typeface="Symbol" pitchFamily="18" charset="2"/>
              </a:rPr>
              <a:t>)</a:t>
            </a:r>
            <a:r>
              <a:rPr lang="en-US" sz="2400"/>
              <a:t> = physical</a:t>
            </a:r>
          </a:p>
          <a:p>
            <a:pPr lvl="2" eaLnBrk="1" hangingPunct="1"/>
            <a:r>
              <a:rPr lang="en-US" sz="2000"/>
              <a:t>physical properties of visual stimulus, e.g., intensity, color, curvature, length</a:t>
            </a:r>
          </a:p>
        </p:txBody>
      </p:sp>
      <p:pic>
        <p:nvPicPr>
          <p:cNvPr id="18437" name="Picture 4" descr="mhp"/>
          <p:cNvPicPr>
            <a:picLocks noChangeAspect="1" noChangeArrowheads="1"/>
          </p:cNvPicPr>
          <p:nvPr/>
        </p:nvPicPr>
        <p:blipFill>
          <a:blip r:embed="rId3" cstate="print"/>
          <a:srcRect/>
          <a:stretch>
            <a:fillRect/>
          </a:stretch>
        </p:blipFill>
        <p:spPr bwMode="auto">
          <a:xfrm>
            <a:off x="5813425" y="1827213"/>
            <a:ext cx="3178175" cy="3971925"/>
          </a:xfrm>
          <a:prstGeom prst="rect">
            <a:avLst/>
          </a:prstGeom>
          <a:noFill/>
          <a:ln w="19050">
            <a:solidFill>
              <a:srgbClr val="000000"/>
            </a:solidFill>
            <a:miter lim="800000"/>
            <a:headEnd/>
            <a:tailEnd/>
          </a:ln>
        </p:spPr>
      </p:pic>
      <p:sp>
        <p:nvSpPr>
          <p:cNvPr id="18438" name="Line 6"/>
          <p:cNvSpPr>
            <a:spLocks noChangeShapeType="1"/>
          </p:cNvSpPr>
          <p:nvPr/>
        </p:nvSpPr>
        <p:spPr bwMode="auto">
          <a:xfrm>
            <a:off x="7010400" y="3200400"/>
            <a:ext cx="152400" cy="381000"/>
          </a:xfrm>
          <a:prstGeom prst="line">
            <a:avLst/>
          </a:prstGeom>
          <a:noFill/>
          <a:ln w="25400">
            <a:solidFill>
              <a:srgbClr val="000000"/>
            </a:solidFill>
            <a:round/>
            <a:headEnd/>
            <a:tailEnd type="triangle" w="med" len="med"/>
          </a:ln>
        </p:spPr>
        <p:txBody>
          <a:bodyPr wrap="none" anchor="ctr"/>
          <a:lstStyle/>
          <a:p>
            <a:endParaRPr lang="en-US"/>
          </a:p>
        </p:txBody>
      </p:sp>
      <p:sp>
        <p:nvSpPr>
          <p:cNvPr id="18439" name="Line 7"/>
          <p:cNvSpPr>
            <a:spLocks noChangeShapeType="1"/>
          </p:cNvSpPr>
          <p:nvPr/>
        </p:nvSpPr>
        <p:spPr bwMode="auto">
          <a:xfrm flipV="1">
            <a:off x="5638800" y="2819400"/>
            <a:ext cx="457200" cy="0"/>
          </a:xfrm>
          <a:prstGeom prst="line">
            <a:avLst/>
          </a:prstGeom>
          <a:noFill/>
          <a:ln w="25400">
            <a:solidFill>
              <a:srgbClr val="000000"/>
            </a:solidFill>
            <a:round/>
            <a:headEnd/>
            <a:tailEnd type="triangle" w="med" len="med"/>
          </a:ln>
        </p:spPr>
        <p:txBody>
          <a:bodyPr wrap="none" anchor="ctr"/>
          <a:lstStyle/>
          <a:p>
            <a:endParaRPr lang="en-US"/>
          </a:p>
        </p:txBody>
      </p:sp>
    </p:spTree>
    <p:extLst>
      <p:ext uri="{BB962C8B-B14F-4D97-AF65-F5344CB8AC3E}">
        <p14:creationId xmlns:p14="http://schemas.microsoft.com/office/powerpoint/2010/main" val="22280033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17-GOMS &amp; KLM</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solidFill>
                  <a:schemeClr val="bg1">
                    <a:lumMod val="75000"/>
                  </a:schemeClr>
                </a:solidFill>
              </a:rPr>
              <a:t>Evaluation approaches </a:t>
            </a:r>
          </a:p>
          <a:p>
            <a:pPr marL="744538" indent="-744538">
              <a:buFont typeface="+mj-lt"/>
              <a:buAutoNum type="arabicPeriod"/>
            </a:pPr>
            <a:r>
              <a:rPr lang="en-US" dirty="0">
                <a:solidFill>
                  <a:schemeClr val="bg1">
                    <a:lumMod val="75000"/>
                  </a:schemeClr>
                </a:solidFill>
              </a:rPr>
              <a:t>The Model Human Processor</a:t>
            </a:r>
          </a:p>
          <a:p>
            <a:pPr marL="744538" indent="-744538">
              <a:buFont typeface="+mj-lt"/>
              <a:buAutoNum type="arabicPeriod"/>
            </a:pPr>
            <a:r>
              <a:rPr lang="en-US" dirty="0"/>
              <a:t>Predictive models: GOMS &amp; KLM</a:t>
            </a:r>
          </a:p>
          <a:p>
            <a:pPr marL="744538" indent="-744538">
              <a:buFont typeface="+mj-lt"/>
              <a:buAutoNum type="arabicPeriod"/>
            </a:pPr>
            <a:r>
              <a:rPr lang="en-US" dirty="0"/>
              <a:t>Assignment #6: KLM Study</a:t>
            </a:r>
          </a:p>
          <a:p>
            <a:pPr marL="744538" indent="-744538">
              <a:buFont typeface="+mj-lt"/>
              <a:buAutoNum type="arabicPeriod"/>
            </a:pPr>
            <a:r>
              <a:rPr lang="en-US" dirty="0"/>
              <a:t>Hand back/discuss midterm exams</a:t>
            </a:r>
          </a:p>
          <a:p>
            <a:pPr marL="744538" indent="-744538">
              <a:buFont typeface="+mj-lt"/>
              <a:buAutoNum type="arabicPeriod"/>
            </a:pPr>
            <a:endParaRPr lang="en-US" dirty="0"/>
          </a:p>
          <a:p>
            <a:pPr marL="744538" indent="-744538">
              <a:buFont typeface="+mj-lt"/>
              <a:buAutoNum type="arabicPeriod"/>
            </a:pPr>
            <a:endParaRPr lang="en-US" dirty="0"/>
          </a:p>
        </p:txBody>
      </p:sp>
    </p:spTree>
    <p:extLst>
      <p:ext uri="{BB962C8B-B14F-4D97-AF65-F5344CB8AC3E}">
        <p14:creationId xmlns:p14="http://schemas.microsoft.com/office/powerpoint/2010/main" val="88550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4EACBF27-3031-46E2-87CB-C254374F42C4}" type="slidenum">
              <a:rPr lang="en-GB"/>
              <a:pPr/>
              <a:t>18</a:t>
            </a:fld>
            <a:endParaRPr lang="en-GB"/>
          </a:p>
        </p:txBody>
      </p:sp>
      <p:sp>
        <p:nvSpPr>
          <p:cNvPr id="14339" name="Rectangle 2"/>
          <p:cNvSpPr>
            <a:spLocks noGrp="1" noChangeArrowheads="1"/>
          </p:cNvSpPr>
          <p:nvPr>
            <p:ph type="title"/>
          </p:nvPr>
        </p:nvSpPr>
        <p:spPr/>
        <p:txBody>
          <a:bodyPr/>
          <a:lstStyle/>
          <a:p>
            <a:pPr eaLnBrk="1" hangingPunct="1"/>
            <a:r>
              <a:rPr lang="en-US" dirty="0"/>
              <a:t>Prediction Without Users</a:t>
            </a:r>
          </a:p>
        </p:txBody>
      </p:sp>
      <p:pic>
        <p:nvPicPr>
          <p:cNvPr id="1026" name="Picture 2" descr="http://www.clipartbest.com/cliparts/aTq/oGo/aTqoGogX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66702"/>
            <a:ext cx="6324600" cy="510872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bwMode="auto">
          <a:xfrm>
            <a:off x="2362200" y="2688068"/>
            <a:ext cx="2895600" cy="2819400"/>
          </a:xfrm>
          <a:prstGeom prst="line">
            <a:avLst/>
          </a:prstGeom>
          <a:noFill/>
          <a:ln w="5715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flipH="1">
            <a:off x="2362200" y="2363357"/>
            <a:ext cx="2667000" cy="3144111"/>
          </a:xfrm>
          <a:prstGeom prst="line">
            <a:avLst/>
          </a:prstGeom>
          <a:no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559915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A183D4AD-4981-4DC9-8F44-A028D9570FEF}" type="slidenum">
              <a:rPr lang="en-GB"/>
              <a:pPr/>
              <a:t>19</a:t>
            </a:fld>
            <a:endParaRPr lang="en-GB"/>
          </a:p>
        </p:txBody>
      </p:sp>
      <p:sp>
        <p:nvSpPr>
          <p:cNvPr id="15363" name="Rectangle 2"/>
          <p:cNvSpPr>
            <a:spLocks noGrp="1" noChangeArrowheads="1"/>
          </p:cNvSpPr>
          <p:nvPr>
            <p:ph type="title"/>
          </p:nvPr>
        </p:nvSpPr>
        <p:spPr/>
        <p:txBody>
          <a:bodyPr/>
          <a:lstStyle/>
          <a:p>
            <a:pPr eaLnBrk="1" hangingPunct="1"/>
            <a:r>
              <a:rPr lang="en-US"/>
              <a:t>GOMS Overview</a:t>
            </a:r>
            <a:endParaRPr lang="en-US" sz="2400"/>
          </a:p>
        </p:txBody>
      </p:sp>
      <p:sp>
        <p:nvSpPr>
          <p:cNvPr id="15364" name="Rectangle 3"/>
          <p:cNvSpPr>
            <a:spLocks noGrp="1" noChangeArrowheads="1"/>
          </p:cNvSpPr>
          <p:nvPr>
            <p:ph type="body" idx="1"/>
          </p:nvPr>
        </p:nvSpPr>
        <p:spPr>
          <a:xfrm>
            <a:off x="152400" y="1524000"/>
            <a:ext cx="8839200" cy="4652963"/>
          </a:xfrm>
        </p:spPr>
        <p:txBody>
          <a:bodyPr/>
          <a:lstStyle/>
          <a:p>
            <a:pPr eaLnBrk="1" hangingPunct="1"/>
            <a:r>
              <a:rPr lang="en-US" dirty="0"/>
              <a:t>Proposed by Card, Moran, &amp; Newell (1983) </a:t>
            </a:r>
          </a:p>
          <a:p>
            <a:pPr eaLnBrk="1" hangingPunct="1"/>
            <a:r>
              <a:rPr lang="en-US" dirty="0"/>
              <a:t>Models cognitive processes that take place as users interact with systems (text processing was original focus)</a:t>
            </a:r>
          </a:p>
          <a:p>
            <a:pPr eaLnBrk="1" hangingPunct="1"/>
            <a:r>
              <a:rPr lang="en-US" dirty="0"/>
              <a:t>Uses “model human processor” to predict performance of tasks in user interface</a:t>
            </a:r>
          </a:p>
        </p:txBody>
      </p:sp>
    </p:spTree>
    <p:extLst>
      <p:ext uri="{BB962C8B-B14F-4D97-AF65-F5344CB8AC3E}">
        <p14:creationId xmlns:p14="http://schemas.microsoft.com/office/powerpoint/2010/main" val="3085654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On the Model Human Processor that is foundational to GOMS/KLM</a:t>
            </a:r>
          </a:p>
        </p:txBody>
      </p:sp>
      <p:sp>
        <p:nvSpPr>
          <p:cNvPr id="3" name="Content Placeholder 2"/>
          <p:cNvSpPr>
            <a:spLocks noGrp="1"/>
          </p:cNvSpPr>
          <p:nvPr>
            <p:ph idx="1"/>
          </p:nvPr>
        </p:nvSpPr>
        <p:spPr/>
        <p:txBody>
          <a:bodyPr/>
          <a:lstStyle/>
          <a:p>
            <a:pPr marL="0" indent="0">
              <a:buNone/>
            </a:pPr>
            <a:r>
              <a:rPr lang="en-US" sz="2800" dirty="0"/>
              <a:t>“Our purpose…is to convey a version of the existing psychological science base in a form suitable for analyzing human-computer interaction. To be practical to use and easy to grasp, the description must necessarily be an oversimplification of the complex and untidy state of present knowledge…Our tack…is to organize the discussion around a simple model…[of the] human mind [as] an information-processing system.” </a:t>
            </a:r>
          </a:p>
          <a:p>
            <a:pPr marL="0" indent="0">
              <a:buNone/>
            </a:pPr>
            <a:r>
              <a:rPr lang="en-US" sz="2000" dirty="0"/>
              <a:t>				--Card, Moran, &amp; Newell, pp. 23-25</a:t>
            </a:r>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2</a:t>
            </a:fld>
            <a:endParaRPr lang="en-GB"/>
          </a:p>
        </p:txBody>
      </p:sp>
    </p:spTree>
    <p:extLst>
      <p:ext uri="{BB962C8B-B14F-4D97-AF65-F5344CB8AC3E}">
        <p14:creationId xmlns:p14="http://schemas.microsoft.com/office/powerpoint/2010/main" val="2513562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82EC18CD-7D6F-4CA4-8882-C441B86827FF}" type="slidenum">
              <a:rPr lang="en-GB"/>
              <a:pPr/>
              <a:t>20</a:t>
            </a:fld>
            <a:endParaRPr lang="en-GB"/>
          </a:p>
        </p:txBody>
      </p:sp>
      <p:sp>
        <p:nvSpPr>
          <p:cNvPr id="19459" name="Rectangle 2"/>
          <p:cNvSpPr>
            <a:spLocks noGrp="1" noChangeArrowheads="1"/>
          </p:cNvSpPr>
          <p:nvPr>
            <p:ph type="title"/>
          </p:nvPr>
        </p:nvSpPr>
        <p:spPr/>
        <p:txBody>
          <a:bodyPr/>
          <a:lstStyle/>
          <a:p>
            <a:pPr eaLnBrk="1" hangingPunct="1"/>
            <a:r>
              <a:rPr lang="en-US" sz="3600"/>
              <a:t>GOMS in More Detail (CMN-GOMS)</a:t>
            </a:r>
          </a:p>
        </p:txBody>
      </p:sp>
      <p:sp>
        <p:nvSpPr>
          <p:cNvPr id="19460" name="Rectangle 3"/>
          <p:cNvSpPr>
            <a:spLocks noGrp="1" noChangeArrowheads="1"/>
          </p:cNvSpPr>
          <p:nvPr>
            <p:ph type="body" idx="1"/>
          </p:nvPr>
        </p:nvSpPr>
        <p:spPr/>
        <p:txBody>
          <a:bodyPr/>
          <a:lstStyle/>
          <a:p>
            <a:pPr eaLnBrk="1" hangingPunct="1">
              <a:lnSpc>
                <a:spcPct val="90000"/>
              </a:lnSpc>
            </a:pPr>
            <a:r>
              <a:rPr lang="en-US" u="sng" dirty="0"/>
              <a:t>G</a:t>
            </a:r>
            <a:r>
              <a:rPr lang="en-US" dirty="0"/>
              <a:t>oals: what the user wants to achieve</a:t>
            </a:r>
          </a:p>
          <a:p>
            <a:pPr eaLnBrk="1" hangingPunct="1">
              <a:lnSpc>
                <a:spcPct val="90000"/>
              </a:lnSpc>
            </a:pPr>
            <a:r>
              <a:rPr lang="en-US" u="sng" dirty="0"/>
              <a:t>O</a:t>
            </a:r>
            <a:r>
              <a:rPr lang="en-US" dirty="0"/>
              <a:t>perators: the cognitive processes and physical actions available to achieve those goals</a:t>
            </a:r>
          </a:p>
          <a:p>
            <a:pPr eaLnBrk="1" hangingPunct="1">
              <a:lnSpc>
                <a:spcPct val="90000"/>
              </a:lnSpc>
            </a:pPr>
            <a:r>
              <a:rPr lang="en-US" u="sng" dirty="0"/>
              <a:t>M</a:t>
            </a:r>
            <a:r>
              <a:rPr lang="en-US" dirty="0"/>
              <a:t>ethods: Learned procedures for accomplishing goals (</a:t>
            </a:r>
            <a:r>
              <a:rPr lang="en-US" dirty="0" err="1"/>
              <a:t>routinized</a:t>
            </a:r>
            <a:r>
              <a:rPr lang="en-US" dirty="0"/>
              <a:t> operators)</a:t>
            </a:r>
          </a:p>
          <a:p>
            <a:pPr eaLnBrk="1" hangingPunct="1">
              <a:lnSpc>
                <a:spcPct val="90000"/>
              </a:lnSpc>
            </a:pPr>
            <a:r>
              <a:rPr lang="en-US" u="sng" dirty="0"/>
              <a:t>S</a:t>
            </a:r>
            <a:r>
              <a:rPr lang="en-US" dirty="0"/>
              <a:t>election rules: Determine which method to use in cases in which more than one is available at a given point</a:t>
            </a:r>
          </a:p>
        </p:txBody>
      </p:sp>
    </p:spTree>
    <p:extLst>
      <p:ext uri="{BB962C8B-B14F-4D97-AF65-F5344CB8AC3E}">
        <p14:creationId xmlns:p14="http://schemas.microsoft.com/office/powerpoint/2010/main" val="411791918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FFB0FCB8-7B02-4DC8-A1AB-0BC5D31F8652}" type="slidenum">
              <a:rPr lang="en-GB"/>
              <a:pPr/>
              <a:t>21</a:t>
            </a:fld>
            <a:endParaRPr lang="en-GB"/>
          </a:p>
        </p:txBody>
      </p:sp>
      <p:sp>
        <p:nvSpPr>
          <p:cNvPr id="20483" name="Rectangle 2"/>
          <p:cNvSpPr>
            <a:spLocks noGrp="1" noChangeArrowheads="1"/>
          </p:cNvSpPr>
          <p:nvPr>
            <p:ph type="title"/>
          </p:nvPr>
        </p:nvSpPr>
        <p:spPr/>
        <p:txBody>
          <a:bodyPr/>
          <a:lstStyle/>
          <a:p>
            <a:pPr eaLnBrk="1" hangingPunct="1"/>
            <a:r>
              <a:rPr lang="en-US" dirty="0"/>
              <a:t>GOMS: Simple Example</a:t>
            </a:r>
            <a:endParaRPr lang="en-US" sz="2400" dirty="0"/>
          </a:p>
        </p:txBody>
      </p:sp>
      <p:sp>
        <p:nvSpPr>
          <p:cNvPr id="20484" name="Rectangle 3"/>
          <p:cNvSpPr>
            <a:spLocks noGrp="1" noChangeArrowheads="1"/>
          </p:cNvSpPr>
          <p:nvPr>
            <p:ph type="body" idx="1"/>
          </p:nvPr>
        </p:nvSpPr>
        <p:spPr>
          <a:xfrm>
            <a:off x="152400" y="1457325"/>
            <a:ext cx="8839200" cy="4652963"/>
          </a:xfrm>
        </p:spPr>
        <p:txBody>
          <a:bodyPr/>
          <a:lstStyle/>
          <a:p>
            <a:pPr eaLnBrk="1" hangingPunct="1">
              <a:lnSpc>
                <a:spcPct val="90000"/>
              </a:lnSpc>
            </a:pPr>
            <a:r>
              <a:rPr lang="en-US" sz="2400" dirty="0"/>
              <a:t>Goal: Obtain list of web pages containing keyword “squirrel”</a:t>
            </a:r>
          </a:p>
          <a:p>
            <a:pPr eaLnBrk="1" hangingPunct="1">
              <a:lnSpc>
                <a:spcPct val="90000"/>
              </a:lnSpc>
            </a:pPr>
            <a:r>
              <a:rPr lang="en-US" sz="2200" dirty="0"/>
              <a:t>Method 1: URL field</a:t>
            </a:r>
          </a:p>
          <a:p>
            <a:pPr lvl="1" eaLnBrk="1" hangingPunct="1">
              <a:lnSpc>
                <a:spcPct val="90000"/>
              </a:lnSpc>
            </a:pPr>
            <a:r>
              <a:rPr lang="en-US" sz="1800" dirty="0"/>
              <a:t>Step 1: Recall “squirrel” is keyword for search</a:t>
            </a:r>
          </a:p>
          <a:p>
            <a:pPr lvl="1" eaLnBrk="1" hangingPunct="1">
              <a:lnSpc>
                <a:spcPct val="90000"/>
              </a:lnSpc>
            </a:pPr>
            <a:r>
              <a:rPr lang="en-US" sz="1800" dirty="0"/>
              <a:t>Step 2: Recall presence of URL field in browser</a:t>
            </a:r>
          </a:p>
          <a:p>
            <a:pPr lvl="1" eaLnBrk="1" hangingPunct="1">
              <a:lnSpc>
                <a:spcPct val="90000"/>
              </a:lnSpc>
            </a:pPr>
            <a:r>
              <a:rPr lang="en-US" sz="1800" dirty="0"/>
              <a:t>Step 3: Accomplish goal by typing “squirrel” into text field and hitting return</a:t>
            </a:r>
          </a:p>
          <a:p>
            <a:pPr lvl="1" eaLnBrk="1" hangingPunct="1">
              <a:lnSpc>
                <a:spcPct val="90000"/>
              </a:lnSpc>
            </a:pPr>
            <a:r>
              <a:rPr lang="en-US" sz="2000" dirty="0"/>
              <a:t>Step 4: Return with goal accomplished</a:t>
            </a:r>
          </a:p>
          <a:p>
            <a:pPr eaLnBrk="1" hangingPunct="1">
              <a:lnSpc>
                <a:spcPct val="90000"/>
              </a:lnSpc>
            </a:pPr>
            <a:r>
              <a:rPr lang="en-US" sz="2200" dirty="0"/>
              <a:t>Method 2: Google main page</a:t>
            </a:r>
          </a:p>
          <a:p>
            <a:pPr lvl="1" eaLnBrk="1" hangingPunct="1">
              <a:lnSpc>
                <a:spcPct val="90000"/>
              </a:lnSpc>
            </a:pPr>
            <a:r>
              <a:rPr lang="en-US" sz="1800" dirty="0"/>
              <a:t>Step 1: Recall “squirrel” is keyword for search</a:t>
            </a:r>
          </a:p>
          <a:p>
            <a:pPr lvl="1" eaLnBrk="1" hangingPunct="1">
              <a:lnSpc>
                <a:spcPct val="90000"/>
              </a:lnSpc>
            </a:pPr>
            <a:r>
              <a:rPr lang="en-US" sz="1800" dirty="0"/>
              <a:t>Step 2: Recall “google.com” is URL of Google main page</a:t>
            </a:r>
          </a:p>
          <a:p>
            <a:pPr lvl="1" eaLnBrk="1" hangingPunct="1">
              <a:lnSpc>
                <a:spcPct val="90000"/>
              </a:lnSpc>
            </a:pPr>
            <a:r>
              <a:rPr lang="en-US" sz="1800" dirty="0"/>
              <a:t>Step 3: Locate URL field in web browser</a:t>
            </a:r>
          </a:p>
          <a:p>
            <a:pPr lvl="1" eaLnBrk="1" hangingPunct="1">
              <a:lnSpc>
                <a:spcPct val="90000"/>
              </a:lnSpc>
            </a:pPr>
            <a:r>
              <a:rPr lang="en-US" sz="1800" dirty="0"/>
              <a:t>Step 4: Type “google.com” into URL field and hit return</a:t>
            </a:r>
          </a:p>
          <a:p>
            <a:pPr lvl="1" eaLnBrk="1" hangingPunct="1">
              <a:lnSpc>
                <a:spcPct val="90000"/>
              </a:lnSpc>
            </a:pPr>
            <a:r>
              <a:rPr lang="en-US" sz="1800" dirty="0"/>
              <a:t>Step 5: Type “squirrel” into search field on Google main page and hit return</a:t>
            </a:r>
          </a:p>
          <a:p>
            <a:pPr lvl="1" eaLnBrk="1" hangingPunct="1">
              <a:lnSpc>
                <a:spcPct val="90000"/>
              </a:lnSpc>
            </a:pPr>
            <a:r>
              <a:rPr lang="en-US" sz="1800" dirty="0"/>
              <a:t>Step 6:  Return with goal accomplished</a:t>
            </a:r>
          </a:p>
        </p:txBody>
      </p:sp>
    </p:spTree>
    <p:extLst>
      <p:ext uri="{BB962C8B-B14F-4D97-AF65-F5344CB8AC3E}">
        <p14:creationId xmlns:p14="http://schemas.microsoft.com/office/powerpoint/2010/main" val="2231624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78D6C6A5-08B9-433C-9B8E-004909207845}" type="slidenum">
              <a:rPr lang="en-GB"/>
              <a:pPr/>
              <a:t>22</a:t>
            </a:fld>
            <a:endParaRPr lang="en-GB"/>
          </a:p>
        </p:txBody>
      </p:sp>
      <p:sp>
        <p:nvSpPr>
          <p:cNvPr id="21507" name="Rectangle 2"/>
          <p:cNvSpPr>
            <a:spLocks noGrp="1" noChangeArrowheads="1"/>
          </p:cNvSpPr>
          <p:nvPr>
            <p:ph type="title"/>
          </p:nvPr>
        </p:nvSpPr>
        <p:spPr/>
        <p:txBody>
          <a:bodyPr/>
          <a:lstStyle/>
          <a:p>
            <a:pPr eaLnBrk="1" hangingPunct="1"/>
            <a:r>
              <a:rPr lang="en-US" dirty="0"/>
              <a:t>GOMS: Simple Example </a:t>
            </a:r>
            <a:r>
              <a:rPr lang="en-US" sz="2400" dirty="0"/>
              <a:t>(cont.)</a:t>
            </a:r>
          </a:p>
        </p:txBody>
      </p:sp>
      <p:sp>
        <p:nvSpPr>
          <p:cNvPr id="21508" name="Rectangle 3"/>
          <p:cNvSpPr>
            <a:spLocks noGrp="1" noChangeArrowheads="1"/>
          </p:cNvSpPr>
          <p:nvPr>
            <p:ph type="body" idx="1"/>
          </p:nvPr>
        </p:nvSpPr>
        <p:spPr>
          <a:xfrm>
            <a:off x="152400" y="1457325"/>
            <a:ext cx="8839200" cy="4652963"/>
          </a:xfrm>
        </p:spPr>
        <p:txBody>
          <a:bodyPr/>
          <a:lstStyle/>
          <a:p>
            <a:pPr eaLnBrk="1" hangingPunct="1"/>
            <a:r>
              <a:rPr lang="en-US" sz="2800" dirty="0"/>
              <a:t>Operators used:</a:t>
            </a:r>
          </a:p>
          <a:p>
            <a:pPr lvl="1" eaLnBrk="1" hangingPunct="1"/>
            <a:r>
              <a:rPr lang="en-US" sz="2400" dirty="0"/>
              <a:t>Move cursor to text field</a:t>
            </a:r>
          </a:p>
          <a:p>
            <a:pPr lvl="1" eaLnBrk="1" hangingPunct="1"/>
            <a:r>
              <a:rPr lang="en-US" sz="2400" dirty="0"/>
              <a:t>Click mouse</a:t>
            </a:r>
          </a:p>
          <a:p>
            <a:pPr lvl="1" eaLnBrk="1" hangingPunct="1"/>
            <a:r>
              <a:rPr lang="en-US" sz="2400" dirty="0"/>
              <a:t>Depress keyboard key</a:t>
            </a:r>
          </a:p>
          <a:p>
            <a:pPr eaLnBrk="1" hangingPunct="1"/>
            <a:r>
              <a:rPr lang="en-US" sz="2800" dirty="0"/>
              <a:t>Selection rules</a:t>
            </a:r>
          </a:p>
          <a:p>
            <a:pPr lvl="1" eaLnBrk="1" hangingPunct="1"/>
            <a:r>
              <a:rPr lang="en-US" sz="2400" dirty="0"/>
              <a:t>If aware of URL field, type keyword directly into URL field</a:t>
            </a:r>
          </a:p>
          <a:p>
            <a:pPr lvl="1" eaLnBrk="1" hangingPunct="1"/>
            <a:r>
              <a:rPr lang="en-US" sz="2400" dirty="0"/>
              <a:t>If unaware of URL field, first navigate to Google home page, then type keyword into text field</a:t>
            </a:r>
          </a:p>
        </p:txBody>
      </p:sp>
    </p:spTree>
    <p:extLst>
      <p:ext uri="{BB962C8B-B14F-4D97-AF65-F5344CB8AC3E}">
        <p14:creationId xmlns:p14="http://schemas.microsoft.com/office/powerpoint/2010/main" val="3814075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0"/>
          </p:nvPr>
        </p:nvSpPr>
        <p:spPr>
          <a:noFill/>
        </p:spPr>
        <p:txBody>
          <a:bodyPr/>
          <a:lstStyle/>
          <a:p>
            <a:fld id="{D0FC3EAF-B3C8-406F-AC10-BE9AE7A4E12E}" type="slidenum">
              <a:rPr lang="en-GB"/>
              <a:pPr/>
              <a:t>23</a:t>
            </a:fld>
            <a:endParaRPr lang="en-GB"/>
          </a:p>
        </p:txBody>
      </p:sp>
      <p:sp>
        <p:nvSpPr>
          <p:cNvPr id="22531" name="Rectangle 2"/>
          <p:cNvSpPr>
            <a:spLocks noGrp="1" noChangeArrowheads="1"/>
          </p:cNvSpPr>
          <p:nvPr>
            <p:ph type="title"/>
          </p:nvPr>
        </p:nvSpPr>
        <p:spPr/>
        <p:txBody>
          <a:bodyPr/>
          <a:lstStyle/>
          <a:p>
            <a:pPr eaLnBrk="1" hangingPunct="1"/>
            <a:r>
              <a:rPr lang="en-US" sz="3200"/>
              <a:t>More Complex Text-Editing Example </a:t>
            </a:r>
            <a:br>
              <a:rPr lang="en-US" sz="3200"/>
            </a:br>
            <a:endParaRPr lang="en-US" sz="3200"/>
          </a:p>
        </p:txBody>
      </p:sp>
      <p:pic>
        <p:nvPicPr>
          <p:cNvPr id="22532" name="Picture 3"/>
          <p:cNvPicPr>
            <a:picLocks noChangeAspect="1" noChangeArrowheads="1"/>
          </p:cNvPicPr>
          <p:nvPr/>
        </p:nvPicPr>
        <p:blipFill>
          <a:blip r:embed="rId2" cstate="print"/>
          <a:srcRect/>
          <a:stretch>
            <a:fillRect/>
          </a:stretch>
        </p:blipFill>
        <p:spPr bwMode="auto">
          <a:xfrm>
            <a:off x="2057400" y="762000"/>
            <a:ext cx="4633913" cy="5932488"/>
          </a:xfrm>
          <a:prstGeom prst="rect">
            <a:avLst/>
          </a:prstGeom>
          <a:noFill/>
          <a:ln w="12700">
            <a:noFill/>
            <a:miter lim="800000"/>
            <a:headEnd/>
            <a:tailEnd/>
          </a:ln>
        </p:spPr>
      </p:pic>
    </p:spTree>
    <p:extLst>
      <p:ext uri="{BB962C8B-B14F-4D97-AF65-F5344CB8AC3E}">
        <p14:creationId xmlns:p14="http://schemas.microsoft.com/office/powerpoint/2010/main" val="40871088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fld id="{A51BCE1C-3858-4251-B47D-6DED7691B7B9}" type="slidenum">
              <a:rPr lang="en-GB"/>
              <a:pPr/>
              <a:t>24</a:t>
            </a:fld>
            <a:endParaRPr lang="en-GB"/>
          </a:p>
        </p:txBody>
      </p:sp>
      <p:sp>
        <p:nvSpPr>
          <p:cNvPr id="24580" name="Rectangle 3"/>
          <p:cNvSpPr>
            <a:spLocks noGrp="1" noChangeArrowheads="1"/>
          </p:cNvSpPr>
          <p:nvPr>
            <p:ph type="title"/>
          </p:nvPr>
        </p:nvSpPr>
        <p:spPr/>
        <p:txBody>
          <a:bodyPr/>
          <a:lstStyle/>
          <a:p>
            <a:pPr eaLnBrk="1" hangingPunct="1"/>
            <a:r>
              <a:rPr lang="en-US" sz="3200" dirty="0"/>
              <a:t>Clicker: Where is GOMS/KLM situated within Seven Stages of Action model?</a:t>
            </a:r>
          </a:p>
        </p:txBody>
      </p:sp>
      <p:pic>
        <p:nvPicPr>
          <p:cNvPr id="2" name="Picture 1"/>
          <p:cNvPicPr>
            <a:picLocks noChangeAspect="1"/>
          </p:cNvPicPr>
          <p:nvPr/>
        </p:nvPicPr>
        <p:blipFill>
          <a:blip r:embed="rId3"/>
          <a:stretch>
            <a:fillRect/>
          </a:stretch>
        </p:blipFill>
        <p:spPr>
          <a:xfrm>
            <a:off x="2133600" y="1676400"/>
            <a:ext cx="5029200" cy="4586013"/>
          </a:xfrm>
          <a:prstGeom prst="rect">
            <a:avLst/>
          </a:prstGeom>
        </p:spPr>
      </p:pic>
      <p:sp>
        <p:nvSpPr>
          <p:cNvPr id="3" name="TextBox 2"/>
          <p:cNvSpPr txBox="1"/>
          <p:nvPr/>
        </p:nvSpPr>
        <p:spPr>
          <a:xfrm>
            <a:off x="832498" y="4303812"/>
            <a:ext cx="407484" cy="461665"/>
          </a:xfrm>
          <a:prstGeom prst="rect">
            <a:avLst/>
          </a:prstGeom>
          <a:noFill/>
        </p:spPr>
        <p:txBody>
          <a:bodyPr wrap="none" rtlCol="0">
            <a:spAutoFit/>
          </a:bodyPr>
          <a:lstStyle/>
          <a:p>
            <a:r>
              <a:rPr lang="en-US" sz="2400" dirty="0"/>
              <a:t>C</a:t>
            </a:r>
          </a:p>
        </p:txBody>
      </p:sp>
      <p:cxnSp>
        <p:nvCxnSpPr>
          <p:cNvPr id="5" name="Straight Arrow Connector 4"/>
          <p:cNvCxnSpPr/>
          <p:nvPr/>
        </p:nvCxnSpPr>
        <p:spPr bwMode="auto">
          <a:xfrm>
            <a:off x="1219200" y="4572000"/>
            <a:ext cx="990600" cy="354089"/>
          </a:xfrm>
          <a:prstGeom prst="straightConnector1">
            <a:avLst/>
          </a:prstGeom>
          <a:noFill/>
          <a:ln w="25400" cap="flat" cmpd="sng" algn="ctr">
            <a:solidFill>
              <a:schemeClr val="tx1"/>
            </a:solidFill>
            <a:prstDash val="solid"/>
            <a:round/>
            <a:headEnd type="none" w="med" len="med"/>
            <a:tailEnd type="triangle"/>
          </a:ln>
          <a:effectLst/>
        </p:spPr>
      </p:cxnSp>
      <p:sp>
        <p:nvSpPr>
          <p:cNvPr id="22" name="TextBox 21"/>
          <p:cNvSpPr txBox="1"/>
          <p:nvPr/>
        </p:nvSpPr>
        <p:spPr>
          <a:xfrm>
            <a:off x="832498" y="3504491"/>
            <a:ext cx="418704" cy="461665"/>
          </a:xfrm>
          <a:prstGeom prst="rect">
            <a:avLst/>
          </a:prstGeom>
          <a:noFill/>
        </p:spPr>
        <p:txBody>
          <a:bodyPr wrap="none" rtlCol="0">
            <a:spAutoFit/>
          </a:bodyPr>
          <a:lstStyle/>
          <a:p>
            <a:r>
              <a:rPr lang="en-US" sz="2400" dirty="0"/>
              <a:t>B</a:t>
            </a:r>
          </a:p>
        </p:txBody>
      </p:sp>
      <p:cxnSp>
        <p:nvCxnSpPr>
          <p:cNvPr id="23" name="Straight Arrow Connector 22"/>
          <p:cNvCxnSpPr/>
          <p:nvPr/>
        </p:nvCxnSpPr>
        <p:spPr bwMode="auto">
          <a:xfrm>
            <a:off x="1219200" y="3772679"/>
            <a:ext cx="990600" cy="354089"/>
          </a:xfrm>
          <a:prstGeom prst="straightConnector1">
            <a:avLst/>
          </a:prstGeom>
          <a:noFill/>
          <a:ln w="25400" cap="flat" cmpd="sng" algn="ctr">
            <a:solidFill>
              <a:schemeClr val="tx1"/>
            </a:solidFill>
            <a:prstDash val="solid"/>
            <a:round/>
            <a:headEnd type="none" w="med" len="med"/>
            <a:tailEnd type="triangle"/>
          </a:ln>
          <a:effectLst/>
        </p:spPr>
      </p:cxnSp>
      <p:sp>
        <p:nvSpPr>
          <p:cNvPr id="24" name="TextBox 23"/>
          <p:cNvSpPr txBox="1"/>
          <p:nvPr/>
        </p:nvSpPr>
        <p:spPr>
          <a:xfrm>
            <a:off x="832498" y="2587194"/>
            <a:ext cx="423514" cy="461665"/>
          </a:xfrm>
          <a:prstGeom prst="rect">
            <a:avLst/>
          </a:prstGeom>
          <a:noFill/>
        </p:spPr>
        <p:txBody>
          <a:bodyPr wrap="none" rtlCol="0">
            <a:spAutoFit/>
          </a:bodyPr>
          <a:lstStyle/>
          <a:p>
            <a:r>
              <a:rPr lang="en-US" sz="2400" dirty="0"/>
              <a:t>A</a:t>
            </a:r>
          </a:p>
        </p:txBody>
      </p:sp>
      <p:cxnSp>
        <p:nvCxnSpPr>
          <p:cNvPr id="25" name="Straight Arrow Connector 24"/>
          <p:cNvCxnSpPr/>
          <p:nvPr/>
        </p:nvCxnSpPr>
        <p:spPr bwMode="auto">
          <a:xfrm>
            <a:off x="1219200" y="2855382"/>
            <a:ext cx="990600" cy="354089"/>
          </a:xfrm>
          <a:prstGeom prst="straightConnector1">
            <a:avLst/>
          </a:prstGeom>
          <a:noFill/>
          <a:ln w="25400" cap="flat" cmpd="sng" algn="ctr">
            <a:solidFill>
              <a:schemeClr val="tx1"/>
            </a:solidFill>
            <a:prstDash val="solid"/>
            <a:round/>
            <a:headEnd type="none" w="med" len="med"/>
            <a:tailEnd type="triangle"/>
          </a:ln>
          <a:effectLst/>
        </p:spPr>
      </p:cxnSp>
      <p:sp>
        <p:nvSpPr>
          <p:cNvPr id="26" name="TextBox 25"/>
          <p:cNvSpPr txBox="1"/>
          <p:nvPr/>
        </p:nvSpPr>
        <p:spPr>
          <a:xfrm>
            <a:off x="7799081" y="4464424"/>
            <a:ext cx="439544" cy="461665"/>
          </a:xfrm>
          <a:prstGeom prst="rect">
            <a:avLst/>
          </a:prstGeom>
          <a:noFill/>
        </p:spPr>
        <p:txBody>
          <a:bodyPr wrap="none" rtlCol="0">
            <a:spAutoFit/>
          </a:bodyPr>
          <a:lstStyle/>
          <a:p>
            <a:r>
              <a:rPr lang="en-US" sz="2400" dirty="0"/>
              <a:t>D</a:t>
            </a:r>
          </a:p>
        </p:txBody>
      </p:sp>
      <p:cxnSp>
        <p:nvCxnSpPr>
          <p:cNvPr id="27" name="Straight Arrow Connector 26"/>
          <p:cNvCxnSpPr/>
          <p:nvPr/>
        </p:nvCxnSpPr>
        <p:spPr bwMode="auto">
          <a:xfrm flipH="1">
            <a:off x="7086600" y="4731155"/>
            <a:ext cx="730954" cy="233534"/>
          </a:xfrm>
          <a:prstGeom prst="straightConnector1">
            <a:avLst/>
          </a:prstGeom>
          <a:noFill/>
          <a:ln w="254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2160340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462D1D91-2C2E-482E-8F68-6F9914FD698B}" type="slidenum">
              <a:rPr lang="en-GB"/>
              <a:pPr/>
              <a:t>25</a:t>
            </a:fld>
            <a:endParaRPr lang="en-GB"/>
          </a:p>
        </p:txBody>
      </p:sp>
      <p:sp>
        <p:nvSpPr>
          <p:cNvPr id="23555" name="Rectangle 2"/>
          <p:cNvSpPr>
            <a:spLocks noGrp="1" noChangeArrowheads="1"/>
          </p:cNvSpPr>
          <p:nvPr>
            <p:ph type="title"/>
          </p:nvPr>
        </p:nvSpPr>
        <p:spPr/>
        <p:txBody>
          <a:bodyPr/>
          <a:lstStyle/>
          <a:p>
            <a:pPr eaLnBrk="1" hangingPunct="1"/>
            <a:r>
              <a:rPr lang="en-US" dirty="0"/>
              <a:t>For Discussion…</a:t>
            </a:r>
          </a:p>
        </p:txBody>
      </p:sp>
      <p:sp>
        <p:nvSpPr>
          <p:cNvPr id="23556" name="Rectangle 3"/>
          <p:cNvSpPr>
            <a:spLocks noGrp="1" noChangeArrowheads="1"/>
          </p:cNvSpPr>
          <p:nvPr>
            <p:ph type="body" idx="1"/>
          </p:nvPr>
        </p:nvSpPr>
        <p:spPr/>
        <p:txBody>
          <a:bodyPr/>
          <a:lstStyle/>
          <a:p>
            <a:pPr marL="0" indent="0" eaLnBrk="1" hangingPunct="1">
              <a:buNone/>
            </a:pPr>
            <a:r>
              <a:rPr lang="en-US" sz="4000" i="1" dirty="0"/>
              <a:t>What are the limitations or weaknesses of the GOMS model?</a:t>
            </a:r>
          </a:p>
        </p:txBody>
      </p:sp>
    </p:spTree>
    <p:extLst>
      <p:ext uri="{BB962C8B-B14F-4D97-AF65-F5344CB8AC3E}">
        <p14:creationId xmlns:p14="http://schemas.microsoft.com/office/powerpoint/2010/main" val="97252549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F37887DE-69B3-46D7-A6AE-2ED1D1827398}" type="slidenum">
              <a:rPr lang="en-GB"/>
              <a:pPr/>
              <a:t>26</a:t>
            </a:fld>
            <a:endParaRPr lang="en-GB"/>
          </a:p>
        </p:txBody>
      </p:sp>
      <p:sp>
        <p:nvSpPr>
          <p:cNvPr id="25603" name="Rectangle 2"/>
          <p:cNvSpPr>
            <a:spLocks noGrp="1" noChangeArrowheads="1"/>
          </p:cNvSpPr>
          <p:nvPr>
            <p:ph type="title"/>
          </p:nvPr>
        </p:nvSpPr>
        <p:spPr/>
        <p:txBody>
          <a:bodyPr/>
          <a:lstStyle/>
          <a:p>
            <a:pPr eaLnBrk="1" hangingPunct="1"/>
            <a:r>
              <a:rPr lang="en-US" dirty="0"/>
              <a:t>Keystroke Level Model (KLM)</a:t>
            </a:r>
            <a:endParaRPr lang="en-US" sz="2400" dirty="0"/>
          </a:p>
        </p:txBody>
      </p:sp>
      <p:sp>
        <p:nvSpPr>
          <p:cNvPr id="25604" name="Rectangle 3"/>
          <p:cNvSpPr>
            <a:spLocks noGrp="1" noChangeArrowheads="1"/>
          </p:cNvSpPr>
          <p:nvPr>
            <p:ph type="body" idx="1"/>
          </p:nvPr>
        </p:nvSpPr>
        <p:spPr>
          <a:xfrm>
            <a:off x="152400" y="1595438"/>
            <a:ext cx="8839200" cy="4652962"/>
          </a:xfrm>
        </p:spPr>
        <p:txBody>
          <a:bodyPr/>
          <a:lstStyle/>
          <a:p>
            <a:pPr eaLnBrk="1" hangingPunct="1">
              <a:lnSpc>
                <a:spcPct val="90000"/>
              </a:lnSpc>
            </a:pPr>
            <a:r>
              <a:rPr lang="en-US" sz="2800" dirty="0"/>
              <a:t>A finer grained “daughter” to GOMS developed by Card, Moran, &amp; Newell (1983)</a:t>
            </a:r>
          </a:p>
          <a:p>
            <a:pPr lvl="1" eaLnBrk="1" hangingPunct="1">
              <a:lnSpc>
                <a:spcPct val="90000"/>
              </a:lnSpc>
            </a:pPr>
            <a:r>
              <a:rPr lang="en-US" dirty="0"/>
              <a:t>Looks at specific user actions, without consideration of overall goals (no hierarchical decomposition of tasks)</a:t>
            </a:r>
          </a:p>
          <a:p>
            <a:pPr eaLnBrk="1" hangingPunct="1">
              <a:lnSpc>
                <a:spcPct val="90000"/>
              </a:lnSpc>
            </a:pPr>
            <a:r>
              <a:rPr lang="en-US" sz="2800" dirty="0"/>
              <a:t>Based on Card, Moran, &amp; Newell’s empirically-derived times for basic human operations (e.g., keystrokes, homing)</a:t>
            </a:r>
          </a:p>
          <a:p>
            <a:pPr eaLnBrk="1" hangingPunct="1">
              <a:lnSpc>
                <a:spcPct val="90000"/>
              </a:lnSpc>
            </a:pPr>
            <a:r>
              <a:rPr lang="en-US" sz="2800" dirty="0"/>
              <a:t>See KLM.pdf on OSBLE for a highly-readable, detailed treatment of the Keystroke Level Model</a:t>
            </a:r>
          </a:p>
        </p:txBody>
      </p:sp>
    </p:spTree>
    <p:extLst>
      <p:ext uri="{BB962C8B-B14F-4D97-AF65-F5344CB8AC3E}">
        <p14:creationId xmlns:p14="http://schemas.microsoft.com/office/powerpoint/2010/main" val="3006375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fld id="{28A47EC0-20AA-4375-980E-21E3AAC0F543}" type="slidenum">
              <a:rPr lang="en-GB"/>
              <a:pPr/>
              <a:t>27</a:t>
            </a:fld>
            <a:endParaRPr lang="en-GB"/>
          </a:p>
        </p:txBody>
      </p:sp>
      <p:sp>
        <p:nvSpPr>
          <p:cNvPr id="26627" name="Rectangle 2"/>
          <p:cNvSpPr>
            <a:spLocks noGrp="1" noChangeArrowheads="1"/>
          </p:cNvSpPr>
          <p:nvPr>
            <p:ph type="title"/>
          </p:nvPr>
        </p:nvSpPr>
        <p:spPr/>
        <p:txBody>
          <a:bodyPr/>
          <a:lstStyle/>
          <a:p>
            <a:pPr eaLnBrk="1" hangingPunct="1"/>
            <a:r>
              <a:rPr lang="en-US" dirty="0"/>
              <a:t>KLM Operators</a:t>
            </a:r>
            <a:endParaRPr lang="en-US" sz="2400" dirty="0"/>
          </a:p>
        </p:txBody>
      </p:sp>
      <p:sp>
        <p:nvSpPr>
          <p:cNvPr id="26628" name="Rectangle 3"/>
          <p:cNvSpPr>
            <a:spLocks noGrp="1" noChangeArrowheads="1"/>
          </p:cNvSpPr>
          <p:nvPr>
            <p:ph type="body" idx="1"/>
          </p:nvPr>
        </p:nvSpPr>
        <p:spPr>
          <a:xfrm>
            <a:off x="152400" y="1457325"/>
            <a:ext cx="8839200" cy="4652963"/>
          </a:xfrm>
        </p:spPr>
        <p:txBody>
          <a:bodyPr/>
          <a:lstStyle/>
          <a:p>
            <a:pPr eaLnBrk="1" hangingPunct="1">
              <a:lnSpc>
                <a:spcPct val="90000"/>
              </a:lnSpc>
            </a:pPr>
            <a:r>
              <a:rPr lang="en-US" dirty="0"/>
              <a:t>A single keystroke (K): 0.35 sec </a:t>
            </a:r>
          </a:p>
          <a:p>
            <a:pPr lvl="1" eaLnBrk="1" hangingPunct="1">
              <a:lnSpc>
                <a:spcPct val="90000"/>
              </a:lnSpc>
            </a:pPr>
            <a:r>
              <a:rPr lang="en-US" dirty="0"/>
              <a:t>ctrl key counts as separate keystroke: 0.08 sec)</a:t>
            </a:r>
          </a:p>
          <a:p>
            <a:pPr eaLnBrk="1" hangingPunct="1">
              <a:lnSpc>
                <a:spcPct val="90000"/>
              </a:lnSpc>
            </a:pPr>
            <a:r>
              <a:rPr lang="en-US" dirty="0"/>
              <a:t>Pointing at target (P): 1.10 sec</a:t>
            </a:r>
          </a:p>
          <a:p>
            <a:pPr eaLnBrk="1" hangingPunct="1">
              <a:lnSpc>
                <a:spcPct val="90000"/>
              </a:lnSpc>
            </a:pPr>
            <a:r>
              <a:rPr lang="en-US" dirty="0"/>
              <a:t>Mouse click (B): 0.1 for “mouse down,” and 0.1 for “mouse up”)</a:t>
            </a:r>
          </a:p>
          <a:p>
            <a:pPr eaLnBrk="1" hangingPunct="1">
              <a:lnSpc>
                <a:spcPct val="90000"/>
              </a:lnSpc>
            </a:pPr>
            <a:r>
              <a:rPr lang="en-US" dirty="0"/>
              <a:t>Homing: 0.40 sec.</a:t>
            </a:r>
          </a:p>
          <a:p>
            <a:pPr eaLnBrk="1" hangingPunct="1">
              <a:lnSpc>
                <a:spcPct val="90000"/>
              </a:lnSpc>
            </a:pPr>
            <a:r>
              <a:rPr lang="en-US" dirty="0"/>
              <a:t>Mental preparation (M): 0.6 – 1.35 sec.; use 1.2 sec on average</a:t>
            </a:r>
          </a:p>
          <a:p>
            <a:pPr eaLnBrk="1" hangingPunct="1">
              <a:lnSpc>
                <a:spcPct val="90000"/>
              </a:lnSpc>
            </a:pPr>
            <a:r>
              <a:rPr lang="en-US" dirty="0"/>
              <a:t>Wait for system (W): </a:t>
            </a:r>
            <a:r>
              <a:rPr lang="en-US" i="1" dirty="0"/>
              <a:t>t </a:t>
            </a:r>
            <a:r>
              <a:rPr lang="en-US" dirty="0"/>
              <a:t>(variable)</a:t>
            </a:r>
          </a:p>
        </p:txBody>
      </p:sp>
    </p:spTree>
    <p:extLst>
      <p:ext uri="{BB962C8B-B14F-4D97-AF65-F5344CB8AC3E}">
        <p14:creationId xmlns:p14="http://schemas.microsoft.com/office/powerpoint/2010/main" val="3054112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9005BF24-7D98-41B4-8369-95AEA2C5C27E}" type="slidenum">
              <a:rPr lang="en-GB"/>
              <a:pPr/>
              <a:t>28</a:t>
            </a:fld>
            <a:endParaRPr lang="en-GB"/>
          </a:p>
        </p:txBody>
      </p:sp>
      <p:sp>
        <p:nvSpPr>
          <p:cNvPr id="27651" name="Rectangle 1026"/>
          <p:cNvSpPr>
            <a:spLocks noGrp="1" noChangeArrowheads="1"/>
          </p:cNvSpPr>
          <p:nvPr>
            <p:ph type="title"/>
          </p:nvPr>
        </p:nvSpPr>
        <p:spPr/>
        <p:txBody>
          <a:bodyPr/>
          <a:lstStyle/>
          <a:p>
            <a:pPr eaLnBrk="1" hangingPunct="1"/>
            <a:r>
              <a:rPr lang="en-US" dirty="0"/>
              <a:t>KLM Example 1</a:t>
            </a:r>
            <a:endParaRPr lang="en-US" sz="2400" dirty="0"/>
          </a:p>
        </p:txBody>
      </p:sp>
      <p:sp>
        <p:nvSpPr>
          <p:cNvPr id="27652" name="Rectangle 1027"/>
          <p:cNvSpPr>
            <a:spLocks noGrp="1" noChangeArrowheads="1"/>
          </p:cNvSpPr>
          <p:nvPr>
            <p:ph type="body" idx="1"/>
          </p:nvPr>
        </p:nvSpPr>
        <p:spPr/>
        <p:txBody>
          <a:bodyPr/>
          <a:lstStyle/>
          <a:p>
            <a:pPr marL="590550" indent="-533400" eaLnBrk="1" hangingPunct="1">
              <a:lnSpc>
                <a:spcPct val="80000"/>
              </a:lnSpc>
            </a:pPr>
            <a:r>
              <a:rPr lang="en-US" dirty="0"/>
              <a:t>Formula for predicting task time:</a:t>
            </a:r>
            <a:br>
              <a:rPr lang="en-US" dirty="0"/>
            </a:br>
            <a:r>
              <a:rPr lang="en-US" dirty="0" err="1"/>
              <a:t>T</a:t>
            </a:r>
            <a:r>
              <a:rPr lang="en-US" baseline="-25000" dirty="0" err="1"/>
              <a:t>exec</a:t>
            </a:r>
            <a:r>
              <a:rPr lang="en-US" dirty="0"/>
              <a:t> = T</a:t>
            </a:r>
            <a:r>
              <a:rPr lang="en-US" baseline="-25000" dirty="0"/>
              <a:t>K</a:t>
            </a:r>
            <a:r>
              <a:rPr lang="en-US" dirty="0"/>
              <a:t> + T</a:t>
            </a:r>
            <a:r>
              <a:rPr lang="en-US" baseline="-25000" dirty="0"/>
              <a:t>P</a:t>
            </a:r>
            <a:r>
              <a:rPr lang="en-US" dirty="0"/>
              <a:t> + T</a:t>
            </a:r>
            <a:r>
              <a:rPr lang="en-US" baseline="-25000" dirty="0"/>
              <a:t>B</a:t>
            </a:r>
            <a:r>
              <a:rPr lang="en-US" dirty="0"/>
              <a:t> + T</a:t>
            </a:r>
            <a:r>
              <a:rPr lang="en-US" baseline="-25000" dirty="0"/>
              <a:t>H</a:t>
            </a:r>
            <a:r>
              <a:rPr lang="en-US" dirty="0"/>
              <a:t> + T</a:t>
            </a:r>
            <a:r>
              <a:rPr lang="en-US" baseline="-25000" dirty="0"/>
              <a:t>M</a:t>
            </a:r>
            <a:r>
              <a:rPr lang="en-US" dirty="0"/>
              <a:t> + T</a:t>
            </a:r>
            <a:r>
              <a:rPr lang="en-US" baseline="-25000" dirty="0"/>
              <a:t>W</a:t>
            </a:r>
          </a:p>
          <a:p>
            <a:pPr marL="609600" indent="-609600" eaLnBrk="1" hangingPunct="1">
              <a:lnSpc>
                <a:spcPct val="80000"/>
              </a:lnSpc>
            </a:pPr>
            <a:r>
              <a:rPr lang="en-US" sz="2800" dirty="0"/>
              <a:t>Example:</a:t>
            </a:r>
          </a:p>
          <a:p>
            <a:pPr marL="990600" lvl="1" indent="-533400" eaLnBrk="1" hangingPunct="1">
              <a:lnSpc>
                <a:spcPct val="80000"/>
              </a:lnSpc>
            </a:pPr>
            <a:r>
              <a:rPr lang="en-US" sz="2400" dirty="0"/>
              <a:t>Task: Use URL bar to obtain list of web pages with keyword “squirrel”:</a:t>
            </a:r>
          </a:p>
          <a:p>
            <a:pPr marL="1371600" lvl="2" indent="-457200" eaLnBrk="1" hangingPunct="1">
              <a:lnSpc>
                <a:spcPct val="80000"/>
              </a:lnSpc>
              <a:buFontTx/>
              <a:buAutoNum type="arabicPeriod"/>
            </a:pPr>
            <a:r>
              <a:rPr lang="en-US" sz="2000" dirty="0"/>
              <a:t>Point at URL bar: T</a:t>
            </a:r>
            <a:r>
              <a:rPr lang="en-US" sz="2000" baseline="-25000" dirty="0"/>
              <a:t>P</a:t>
            </a:r>
            <a:r>
              <a:rPr lang="en-US" sz="2000" dirty="0"/>
              <a:t> = 1.10 sec</a:t>
            </a:r>
          </a:p>
          <a:p>
            <a:pPr marL="1371600" lvl="2" indent="-457200" eaLnBrk="1" hangingPunct="1">
              <a:lnSpc>
                <a:spcPct val="80000"/>
              </a:lnSpc>
              <a:buFontTx/>
              <a:buAutoNum type="arabicPeriod"/>
            </a:pPr>
            <a:r>
              <a:rPr lang="en-US" sz="2000" dirty="0"/>
              <a:t>Click in URL bar: T</a:t>
            </a:r>
            <a:r>
              <a:rPr lang="en-US" sz="2000" baseline="-25000" dirty="0"/>
              <a:t>BB</a:t>
            </a:r>
            <a:r>
              <a:rPr lang="en-US" sz="2000" dirty="0"/>
              <a:t> = 0.20 sec</a:t>
            </a:r>
          </a:p>
          <a:p>
            <a:pPr marL="1371600" lvl="2" indent="-457200" eaLnBrk="1" hangingPunct="1">
              <a:lnSpc>
                <a:spcPct val="80000"/>
              </a:lnSpc>
              <a:buFontTx/>
              <a:buAutoNum type="arabicPeriod"/>
            </a:pPr>
            <a:r>
              <a:rPr lang="en-US" sz="2000" dirty="0"/>
              <a:t>Home to keyboard: T</a:t>
            </a:r>
            <a:r>
              <a:rPr lang="en-US" sz="2000" baseline="-25000" dirty="0"/>
              <a:t>H</a:t>
            </a:r>
            <a:r>
              <a:rPr lang="en-US" sz="2000" dirty="0"/>
              <a:t> = 0.40 sec</a:t>
            </a:r>
          </a:p>
          <a:p>
            <a:pPr marL="1371600" lvl="2" indent="-457200" eaLnBrk="1" hangingPunct="1">
              <a:lnSpc>
                <a:spcPct val="80000"/>
              </a:lnSpc>
              <a:buFontTx/>
              <a:buAutoNum type="arabicPeriod"/>
            </a:pPr>
            <a:r>
              <a:rPr lang="en-US" sz="2000" dirty="0"/>
              <a:t>Mentally prepare for typing: T</a:t>
            </a:r>
            <a:r>
              <a:rPr lang="en-US" sz="2000" baseline="-25000" dirty="0"/>
              <a:t>M</a:t>
            </a:r>
            <a:r>
              <a:rPr lang="en-US" sz="2000" dirty="0"/>
              <a:t> = 1.20 sec</a:t>
            </a:r>
          </a:p>
          <a:p>
            <a:pPr marL="1371600" lvl="2" indent="-457200" eaLnBrk="1" hangingPunct="1">
              <a:lnSpc>
                <a:spcPct val="80000"/>
              </a:lnSpc>
              <a:buFontTx/>
              <a:buAutoNum type="arabicPeriod"/>
            </a:pPr>
            <a:r>
              <a:rPr lang="en-US" sz="2000" dirty="0"/>
              <a:t>Type in “squirrel”: T</a:t>
            </a:r>
            <a:r>
              <a:rPr lang="en-US" sz="2000" baseline="-25000" dirty="0"/>
              <a:t>K</a:t>
            </a:r>
            <a:r>
              <a:rPr lang="en-US" sz="2000" dirty="0"/>
              <a:t> = 8 * 0.28 sec</a:t>
            </a:r>
          </a:p>
          <a:p>
            <a:pPr marL="1371600" lvl="2" indent="-457200" eaLnBrk="1" hangingPunct="1">
              <a:lnSpc>
                <a:spcPct val="80000"/>
              </a:lnSpc>
              <a:buFontTx/>
              <a:buAutoNum type="arabicPeriod"/>
            </a:pPr>
            <a:r>
              <a:rPr lang="en-US" sz="2000" dirty="0"/>
              <a:t>Type return key: T</a:t>
            </a:r>
            <a:r>
              <a:rPr lang="en-US" sz="2000" baseline="-25000" dirty="0"/>
              <a:t>K</a:t>
            </a:r>
            <a:r>
              <a:rPr lang="en-US" sz="2000" dirty="0"/>
              <a:t> = 0.28 sec</a:t>
            </a:r>
          </a:p>
          <a:p>
            <a:pPr marL="1371600" lvl="2" indent="-457200" eaLnBrk="1" hangingPunct="1">
              <a:lnSpc>
                <a:spcPct val="80000"/>
              </a:lnSpc>
              <a:buFontTx/>
              <a:buAutoNum type="arabicPeriod"/>
            </a:pPr>
            <a:r>
              <a:rPr lang="en-US" sz="2000" dirty="0"/>
              <a:t>Wait for system response: T</a:t>
            </a:r>
            <a:r>
              <a:rPr lang="en-US" sz="2000" baseline="-25000" dirty="0"/>
              <a:t>w</a:t>
            </a:r>
            <a:r>
              <a:rPr lang="en-US" sz="2000" dirty="0"/>
              <a:t> = 0.5 sec (estimated)</a:t>
            </a:r>
          </a:p>
          <a:p>
            <a:pPr marL="1371600" lvl="2" indent="-457200" eaLnBrk="1" hangingPunct="1">
              <a:lnSpc>
                <a:spcPct val="80000"/>
              </a:lnSpc>
              <a:buFontTx/>
              <a:buAutoNum type="arabicPeriod"/>
            </a:pPr>
            <a:r>
              <a:rPr lang="en-US" sz="2000" b="1" dirty="0"/>
              <a:t>Total</a:t>
            </a:r>
            <a:r>
              <a:rPr lang="en-US" sz="2000" dirty="0"/>
              <a:t>: </a:t>
            </a:r>
            <a:r>
              <a:rPr lang="en-US" sz="2000" b="1" dirty="0"/>
              <a:t>5.92 sec</a:t>
            </a:r>
          </a:p>
        </p:txBody>
      </p:sp>
    </p:spTree>
    <p:extLst>
      <p:ext uri="{BB962C8B-B14F-4D97-AF65-F5344CB8AC3E}">
        <p14:creationId xmlns:p14="http://schemas.microsoft.com/office/powerpoint/2010/main" val="2668911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KLM complex example</a:t>
            </a:r>
            <a:br>
              <a:rPr lang="en-US" dirty="0"/>
            </a:br>
            <a:r>
              <a:rPr lang="en-US" dirty="0"/>
              <a:t>6-block Minecraft task</a:t>
            </a:r>
          </a:p>
        </p:txBody>
      </p:sp>
      <p:sp>
        <p:nvSpPr>
          <p:cNvPr id="3" name="Content Placeholder 2"/>
          <p:cNvSpPr>
            <a:spLocks noGrp="1"/>
          </p:cNvSpPr>
          <p:nvPr>
            <p:ph idx="1"/>
          </p:nvPr>
        </p:nvSpPr>
        <p:spPr>
          <a:xfrm>
            <a:off x="152399" y="1671638"/>
            <a:ext cx="5489575" cy="4652962"/>
          </a:xfrm>
        </p:spPr>
        <p:txBody>
          <a:bodyPr/>
          <a:lstStyle/>
          <a:p>
            <a:r>
              <a:rPr lang="en-US" sz="2800" dirty="0"/>
              <a:t>Build alternating 6-block structure in Minecraft</a:t>
            </a:r>
          </a:p>
          <a:p>
            <a:r>
              <a:rPr lang="en-US" sz="2800" dirty="0"/>
              <a:t>I’ll demo task first</a:t>
            </a:r>
          </a:p>
          <a:p>
            <a:r>
              <a:rPr lang="en-US" sz="2800" dirty="0"/>
              <a:t>We’ll construct model</a:t>
            </a:r>
          </a:p>
          <a:p>
            <a:r>
              <a:rPr lang="en-US" sz="2800" dirty="0"/>
              <a:t>We’ll have a volunteer perform task</a:t>
            </a:r>
          </a:p>
          <a:p>
            <a:r>
              <a:rPr lang="en-US" sz="2800" dirty="0"/>
              <a:t>We’ll compare model against actual data</a:t>
            </a:r>
          </a:p>
          <a:p>
            <a:r>
              <a:rPr lang="en-US" sz="2800" dirty="0"/>
              <a:t>We’ll reflect and adjust model</a:t>
            </a:r>
          </a:p>
          <a:p>
            <a:endParaRPr lang="en-US" dirty="0"/>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29</a:t>
            </a:fld>
            <a:endParaRPr lang="en-GB"/>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4983" t="8108" r="15335" b="-394"/>
          <a:stretch/>
        </p:blipFill>
        <p:spPr>
          <a:xfrm>
            <a:off x="5641975" y="2362200"/>
            <a:ext cx="3276600" cy="2601913"/>
          </a:xfrm>
          <a:prstGeom prst="rect">
            <a:avLst/>
          </a:prstGeom>
        </p:spPr>
      </p:pic>
    </p:spTree>
    <p:extLst>
      <p:ext uri="{BB962C8B-B14F-4D97-AF65-F5344CB8AC3E}">
        <p14:creationId xmlns:p14="http://schemas.microsoft.com/office/powerpoint/2010/main" val="93894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17-GOMS &amp; KLM</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t>Evaluation approaches </a:t>
            </a:r>
          </a:p>
          <a:p>
            <a:pPr marL="744538" indent="-744538">
              <a:buFont typeface="+mj-lt"/>
              <a:buAutoNum type="arabicPeriod"/>
            </a:pPr>
            <a:r>
              <a:rPr lang="en-US" dirty="0"/>
              <a:t>The Model Human Processor</a:t>
            </a:r>
          </a:p>
          <a:p>
            <a:pPr marL="744538" indent="-744538">
              <a:buFont typeface="+mj-lt"/>
              <a:buAutoNum type="arabicPeriod"/>
            </a:pPr>
            <a:r>
              <a:rPr lang="en-US" dirty="0"/>
              <a:t>Predictive models: GOMS &amp; KLM</a:t>
            </a:r>
          </a:p>
          <a:p>
            <a:pPr marL="744538" indent="-744538">
              <a:buFont typeface="+mj-lt"/>
              <a:buAutoNum type="arabicPeriod"/>
            </a:pPr>
            <a:r>
              <a:rPr lang="en-US" dirty="0"/>
              <a:t>IA #5: KLM Study</a:t>
            </a:r>
          </a:p>
          <a:p>
            <a:pPr marL="744538" indent="-744538">
              <a:buFont typeface="+mj-lt"/>
              <a:buAutoNum type="arabicPeriod"/>
            </a:pPr>
            <a:endParaRPr lang="en-US" dirty="0"/>
          </a:p>
        </p:txBody>
      </p:sp>
    </p:spTree>
    <p:extLst>
      <p:ext uri="{BB962C8B-B14F-4D97-AF65-F5344CB8AC3E}">
        <p14:creationId xmlns:p14="http://schemas.microsoft.com/office/powerpoint/2010/main" val="2545248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Minecraft 6-block task:</a:t>
            </a:r>
            <a:br>
              <a:rPr lang="en-US" dirty="0"/>
            </a:br>
            <a:r>
              <a:rPr lang="en-US" dirty="0"/>
              <a:t>KLM Model</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3106772"/>
              </p:ext>
            </p:extLst>
          </p:nvPr>
        </p:nvGraphicFramePr>
        <p:xfrm>
          <a:off x="152400" y="1671638"/>
          <a:ext cx="8839200" cy="4450080"/>
        </p:xfrm>
        <a:graphic>
          <a:graphicData uri="http://schemas.openxmlformats.org/drawingml/2006/table">
            <a:tbl>
              <a:tblPr firstRow="1" bandRow="1">
                <a:tableStyleId>{616DA210-FB5B-4158-B5E0-FEB733F419BA}</a:tableStyleId>
              </a:tblPr>
              <a:tblGrid>
                <a:gridCol w="4419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840">
                <a:tc>
                  <a:txBody>
                    <a:bodyPr/>
                    <a:lstStyle/>
                    <a:p>
                      <a:r>
                        <a:rPr lang="en-US" dirty="0"/>
                        <a:t>Task</a:t>
                      </a:r>
                      <a:r>
                        <a:rPr lang="en-US" baseline="0" dirty="0"/>
                        <a:t> Step</a:t>
                      </a:r>
                      <a:endParaRPr lang="en-US" dirty="0"/>
                    </a:p>
                  </a:txBody>
                  <a:tcPr/>
                </a:tc>
                <a:tc>
                  <a:txBody>
                    <a:bodyPr/>
                    <a:lstStyle/>
                    <a:p>
                      <a:r>
                        <a:rPr lang="en-US" dirty="0"/>
                        <a:t>Operator</a:t>
                      </a:r>
                    </a:p>
                  </a:txBody>
                  <a:tcPr/>
                </a:tc>
                <a:tc>
                  <a:txBody>
                    <a:bodyPr/>
                    <a:lstStyle/>
                    <a:p>
                      <a:r>
                        <a:rPr lang="en-US" dirty="0"/>
                        <a:t>Time</a:t>
                      </a:r>
                    </a:p>
                  </a:txBody>
                  <a:tcPr/>
                </a:tc>
                <a:extLst>
                  <a:ext uri="{0D108BD9-81ED-4DB2-BD59-A6C34878D82A}">
                    <a16:rowId xmlns:a16="http://schemas.microsoft.com/office/drawing/2014/main" val="10000"/>
                  </a:ext>
                </a:extLst>
              </a:tr>
              <a:tr h="370840">
                <a:tc>
                  <a:txBody>
                    <a:bodyPr/>
                    <a:lstStyle/>
                    <a:p>
                      <a:r>
                        <a:rPr lang="en-US" dirty="0"/>
                        <a:t>Type “1”</a:t>
                      </a:r>
                    </a:p>
                  </a:txBody>
                  <a:tcPr/>
                </a:tc>
                <a:tc>
                  <a:txBody>
                    <a:bodyPr/>
                    <a:lstStyle/>
                    <a:p>
                      <a:r>
                        <a:rPr lang="en-US" dirty="0"/>
                        <a:t>K</a:t>
                      </a:r>
                    </a:p>
                  </a:txBody>
                  <a:tcPr/>
                </a:tc>
                <a:tc>
                  <a:txBody>
                    <a:bodyPr/>
                    <a:lstStyle/>
                    <a:p>
                      <a:r>
                        <a:rPr lang="en-US" dirty="0"/>
                        <a:t>0.28</a:t>
                      </a:r>
                    </a:p>
                  </a:txBody>
                  <a:tcPr/>
                </a:tc>
                <a:extLst>
                  <a:ext uri="{0D108BD9-81ED-4DB2-BD59-A6C34878D82A}">
                    <a16:rowId xmlns:a16="http://schemas.microsoft.com/office/drawing/2014/main" val="10001"/>
                  </a:ext>
                </a:extLst>
              </a:tr>
              <a:tr h="370840">
                <a:tc>
                  <a:txBody>
                    <a:bodyPr/>
                    <a:lstStyle/>
                    <a:p>
                      <a:r>
                        <a:rPr lang="en-US" dirty="0"/>
                        <a:t>Home to Mouse</a:t>
                      </a:r>
                    </a:p>
                  </a:txBody>
                  <a:tcPr/>
                </a:tc>
                <a:tc>
                  <a:txBody>
                    <a:bodyPr/>
                    <a:lstStyle/>
                    <a:p>
                      <a:r>
                        <a:rPr lang="en-US" dirty="0"/>
                        <a:t>H</a:t>
                      </a:r>
                    </a:p>
                  </a:txBody>
                  <a:tcPr/>
                </a:tc>
                <a:tc>
                  <a:txBody>
                    <a:bodyPr/>
                    <a:lstStyle/>
                    <a:p>
                      <a:r>
                        <a:rPr lang="en-US" dirty="0"/>
                        <a:t>0.4</a:t>
                      </a:r>
                    </a:p>
                  </a:txBody>
                  <a:tcPr/>
                </a:tc>
                <a:extLst>
                  <a:ext uri="{0D108BD9-81ED-4DB2-BD59-A6C34878D82A}">
                    <a16:rowId xmlns:a16="http://schemas.microsoft.com/office/drawing/2014/main" val="10002"/>
                  </a:ext>
                </a:extLst>
              </a:tr>
              <a:tr h="370840">
                <a:tc>
                  <a:txBody>
                    <a:bodyPr/>
                    <a:lstStyle/>
                    <a:p>
                      <a:r>
                        <a:rPr lang="en-US" dirty="0"/>
                        <a:t>Right</a:t>
                      </a:r>
                      <a:r>
                        <a:rPr lang="en-US" baseline="0" dirty="0"/>
                        <a:t> click</a:t>
                      </a:r>
                      <a:endParaRPr lang="en-US" dirty="0"/>
                    </a:p>
                  </a:txBody>
                  <a:tcPr/>
                </a:tc>
                <a:tc>
                  <a:txBody>
                    <a:bodyPr/>
                    <a:lstStyle/>
                    <a:p>
                      <a:r>
                        <a:rPr lang="en-US" dirty="0"/>
                        <a:t>BB</a:t>
                      </a:r>
                    </a:p>
                  </a:txBody>
                  <a:tcPr/>
                </a:tc>
                <a:tc>
                  <a:txBody>
                    <a:bodyPr/>
                    <a:lstStyle/>
                    <a:p>
                      <a:r>
                        <a:rPr lang="en-US" dirty="0"/>
                        <a:t>0.2</a:t>
                      </a:r>
                    </a:p>
                  </a:txBody>
                  <a:tcPr/>
                </a:tc>
                <a:extLst>
                  <a:ext uri="{0D108BD9-81ED-4DB2-BD59-A6C34878D82A}">
                    <a16:rowId xmlns:a16="http://schemas.microsoft.com/office/drawing/2014/main" val="10003"/>
                  </a:ext>
                </a:extLst>
              </a:tr>
              <a:tr h="370840">
                <a:tc>
                  <a:txBody>
                    <a:bodyPr/>
                    <a:lstStyle/>
                    <a:p>
                      <a:r>
                        <a:rPr lang="en-US" dirty="0"/>
                        <a:t>Point</a:t>
                      </a:r>
                      <a:r>
                        <a:rPr lang="en-US" baseline="0" dirty="0"/>
                        <a:t> to next square</a:t>
                      </a:r>
                      <a:endParaRPr lang="en-US" dirty="0"/>
                    </a:p>
                  </a:txBody>
                  <a:tcPr/>
                </a:tc>
                <a:tc>
                  <a:txBody>
                    <a:bodyPr/>
                    <a:lstStyle/>
                    <a:p>
                      <a:r>
                        <a:rPr lang="en-US" dirty="0"/>
                        <a:t>P</a:t>
                      </a:r>
                    </a:p>
                  </a:txBody>
                  <a:tcPr/>
                </a:tc>
                <a:tc>
                  <a:txBody>
                    <a:bodyPr/>
                    <a:lstStyle/>
                    <a:p>
                      <a:r>
                        <a:rPr lang="en-US" dirty="0"/>
                        <a:t>1.1</a:t>
                      </a:r>
                    </a:p>
                  </a:txBody>
                  <a:tcPr/>
                </a:tc>
                <a:extLst>
                  <a:ext uri="{0D108BD9-81ED-4DB2-BD59-A6C34878D82A}">
                    <a16:rowId xmlns:a16="http://schemas.microsoft.com/office/drawing/2014/main" val="10004"/>
                  </a:ext>
                </a:extLst>
              </a:tr>
              <a:tr h="370840">
                <a:tc>
                  <a:txBody>
                    <a:bodyPr/>
                    <a:lstStyle/>
                    <a:p>
                      <a:r>
                        <a:rPr lang="en-US" dirty="0"/>
                        <a:t>Home to keyboard</a:t>
                      </a:r>
                    </a:p>
                  </a:txBody>
                  <a:tcPr/>
                </a:tc>
                <a:tc>
                  <a:txBody>
                    <a:bodyPr/>
                    <a:lstStyle/>
                    <a:p>
                      <a:r>
                        <a:rPr lang="en-US" dirty="0"/>
                        <a:t>H</a:t>
                      </a:r>
                    </a:p>
                  </a:txBody>
                  <a:tcPr/>
                </a:tc>
                <a:tc>
                  <a:txBody>
                    <a:bodyPr/>
                    <a:lstStyle/>
                    <a:p>
                      <a:r>
                        <a:rPr lang="en-US" dirty="0"/>
                        <a:t>0.4</a:t>
                      </a:r>
                    </a:p>
                  </a:txBody>
                  <a:tcPr/>
                </a:tc>
                <a:extLst>
                  <a:ext uri="{0D108BD9-81ED-4DB2-BD59-A6C34878D82A}">
                    <a16:rowId xmlns:a16="http://schemas.microsoft.com/office/drawing/2014/main" val="10005"/>
                  </a:ext>
                </a:extLst>
              </a:tr>
              <a:tr h="370840">
                <a:tc>
                  <a:txBody>
                    <a:bodyPr/>
                    <a:lstStyle/>
                    <a:p>
                      <a:r>
                        <a:rPr lang="en-US" dirty="0"/>
                        <a:t>Type “2”</a:t>
                      </a:r>
                    </a:p>
                  </a:txBody>
                  <a:tcPr/>
                </a:tc>
                <a:tc>
                  <a:txBody>
                    <a:bodyPr/>
                    <a:lstStyle/>
                    <a:p>
                      <a:r>
                        <a:rPr lang="en-US" dirty="0"/>
                        <a:t>K</a:t>
                      </a:r>
                    </a:p>
                  </a:txBody>
                  <a:tcPr/>
                </a:tc>
                <a:tc>
                  <a:txBody>
                    <a:bodyPr/>
                    <a:lstStyle/>
                    <a:p>
                      <a:r>
                        <a:rPr lang="en-US" dirty="0"/>
                        <a:t>0.28</a:t>
                      </a:r>
                    </a:p>
                  </a:txBody>
                  <a:tcPr/>
                </a:tc>
                <a:extLst>
                  <a:ext uri="{0D108BD9-81ED-4DB2-BD59-A6C34878D82A}">
                    <a16:rowId xmlns:a16="http://schemas.microsoft.com/office/drawing/2014/main" val="10006"/>
                  </a:ext>
                </a:extLst>
              </a:tr>
              <a:tr h="370840">
                <a:tc>
                  <a:txBody>
                    <a:bodyPr/>
                    <a:lstStyle/>
                    <a:p>
                      <a:r>
                        <a:rPr lang="en-US" dirty="0"/>
                        <a:t>Home to mouse</a:t>
                      </a:r>
                    </a:p>
                  </a:txBody>
                  <a:tcPr/>
                </a:tc>
                <a:tc>
                  <a:txBody>
                    <a:bodyPr/>
                    <a:lstStyle/>
                    <a:p>
                      <a:r>
                        <a:rPr lang="en-US" dirty="0"/>
                        <a:t>H</a:t>
                      </a:r>
                    </a:p>
                  </a:txBody>
                  <a:tcPr/>
                </a:tc>
                <a:tc>
                  <a:txBody>
                    <a:bodyPr/>
                    <a:lstStyle/>
                    <a:p>
                      <a:r>
                        <a:rPr lang="en-US" dirty="0"/>
                        <a:t>0.4</a:t>
                      </a:r>
                    </a:p>
                  </a:txBody>
                  <a:tcPr/>
                </a:tc>
                <a:extLst>
                  <a:ext uri="{0D108BD9-81ED-4DB2-BD59-A6C34878D82A}">
                    <a16:rowId xmlns:a16="http://schemas.microsoft.com/office/drawing/2014/main" val="10007"/>
                  </a:ext>
                </a:extLst>
              </a:tr>
              <a:tr h="370840">
                <a:tc>
                  <a:txBody>
                    <a:bodyPr/>
                    <a:lstStyle/>
                    <a:p>
                      <a:r>
                        <a:rPr lang="en-US" dirty="0"/>
                        <a:t>Right click</a:t>
                      </a:r>
                    </a:p>
                  </a:txBody>
                  <a:tcPr/>
                </a:tc>
                <a:tc>
                  <a:txBody>
                    <a:bodyPr/>
                    <a:lstStyle/>
                    <a:p>
                      <a:r>
                        <a:rPr lang="en-US" dirty="0"/>
                        <a:t>BB</a:t>
                      </a:r>
                    </a:p>
                  </a:txBody>
                  <a:tcPr/>
                </a:tc>
                <a:tc>
                  <a:txBody>
                    <a:bodyPr/>
                    <a:lstStyle/>
                    <a:p>
                      <a:r>
                        <a:rPr lang="en-US" dirty="0"/>
                        <a:t>0.2</a:t>
                      </a:r>
                    </a:p>
                  </a:txBody>
                  <a:tcPr/>
                </a:tc>
                <a:extLst>
                  <a:ext uri="{0D108BD9-81ED-4DB2-BD59-A6C34878D82A}">
                    <a16:rowId xmlns:a16="http://schemas.microsoft.com/office/drawing/2014/main" val="10008"/>
                  </a:ext>
                </a:extLst>
              </a:tr>
              <a:tr h="370840">
                <a:tc>
                  <a:txBody>
                    <a:bodyPr/>
                    <a:lstStyle/>
                    <a:p>
                      <a:r>
                        <a:rPr lang="en-US" dirty="0"/>
                        <a:t>Point to next square</a:t>
                      </a:r>
                    </a:p>
                  </a:txBody>
                  <a:tcPr/>
                </a:tc>
                <a:tc>
                  <a:txBody>
                    <a:bodyPr/>
                    <a:lstStyle/>
                    <a:p>
                      <a:r>
                        <a:rPr lang="en-US" dirty="0"/>
                        <a:t>P</a:t>
                      </a:r>
                    </a:p>
                  </a:txBody>
                  <a:tcPr/>
                </a:tc>
                <a:tc>
                  <a:txBody>
                    <a:bodyPr/>
                    <a:lstStyle/>
                    <a:p>
                      <a:r>
                        <a:rPr lang="en-US" dirty="0"/>
                        <a:t>1.1</a:t>
                      </a:r>
                    </a:p>
                  </a:txBody>
                  <a:tcPr/>
                </a:tc>
                <a:extLst>
                  <a:ext uri="{0D108BD9-81ED-4DB2-BD59-A6C34878D82A}">
                    <a16:rowId xmlns:a16="http://schemas.microsoft.com/office/drawing/2014/main" val="10009"/>
                  </a:ext>
                </a:extLst>
              </a:tr>
              <a:tr h="370840">
                <a:tc>
                  <a:txBody>
                    <a:bodyPr/>
                    <a:lstStyle/>
                    <a:p>
                      <a:r>
                        <a:rPr lang="en-US" dirty="0"/>
                        <a:t>Home to keyboard</a:t>
                      </a:r>
                    </a:p>
                  </a:txBody>
                  <a:tcPr/>
                </a:tc>
                <a:tc>
                  <a:txBody>
                    <a:bodyPr/>
                    <a:lstStyle/>
                    <a:p>
                      <a:r>
                        <a:rPr lang="en-US" dirty="0"/>
                        <a:t>H</a:t>
                      </a:r>
                    </a:p>
                  </a:txBody>
                  <a:tcPr/>
                </a:tc>
                <a:tc>
                  <a:txBody>
                    <a:bodyPr/>
                    <a:lstStyle/>
                    <a:p>
                      <a:r>
                        <a:rPr lang="en-US" dirty="0"/>
                        <a:t>0.4</a:t>
                      </a:r>
                    </a:p>
                  </a:txBody>
                  <a:tcPr/>
                </a:tc>
                <a:extLst>
                  <a:ext uri="{0D108BD9-81ED-4DB2-BD59-A6C34878D82A}">
                    <a16:rowId xmlns:a16="http://schemas.microsoft.com/office/drawing/2014/main" val="10010"/>
                  </a:ext>
                </a:extLst>
              </a:tr>
              <a:tr h="370840">
                <a:tc>
                  <a:txBody>
                    <a:bodyPr/>
                    <a:lstStyle/>
                    <a:p>
                      <a:r>
                        <a:rPr lang="en-US" dirty="0"/>
                        <a:t>Type “1”</a:t>
                      </a:r>
                    </a:p>
                  </a:txBody>
                  <a:tcPr/>
                </a:tc>
                <a:tc>
                  <a:txBody>
                    <a:bodyPr/>
                    <a:lstStyle/>
                    <a:p>
                      <a:r>
                        <a:rPr lang="en-US" dirty="0"/>
                        <a:t>K</a:t>
                      </a:r>
                    </a:p>
                  </a:txBody>
                  <a:tcPr/>
                </a:tc>
                <a:tc>
                  <a:txBody>
                    <a:bodyPr/>
                    <a:lstStyle/>
                    <a:p>
                      <a:r>
                        <a:rPr lang="en-US" dirty="0"/>
                        <a:t>0.28</a:t>
                      </a:r>
                    </a:p>
                  </a:txBody>
                  <a:tcPr/>
                </a:tc>
                <a:extLst>
                  <a:ext uri="{0D108BD9-81ED-4DB2-BD59-A6C34878D82A}">
                    <a16:rowId xmlns:a16="http://schemas.microsoft.com/office/drawing/2014/main" val="10011"/>
                  </a:ext>
                </a:extLst>
              </a:tr>
            </a:tbl>
          </a:graphicData>
        </a:graphic>
      </p:graphicFrame>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30</a:t>
            </a:fld>
            <a:endParaRPr lang="en-GB"/>
          </a:p>
        </p:txBody>
      </p:sp>
    </p:spTree>
    <p:extLst>
      <p:ext uri="{BB962C8B-B14F-4D97-AF65-F5344CB8AC3E}">
        <p14:creationId xmlns:p14="http://schemas.microsoft.com/office/powerpoint/2010/main" val="770731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Clicker: Test your knowledge</a:t>
            </a:r>
          </a:p>
        </p:txBody>
      </p:sp>
      <p:sp>
        <p:nvSpPr>
          <p:cNvPr id="3" name="Content Placeholder 2"/>
          <p:cNvSpPr>
            <a:spLocks noGrp="1"/>
          </p:cNvSpPr>
          <p:nvPr>
            <p:ph idx="1"/>
          </p:nvPr>
        </p:nvSpPr>
        <p:spPr/>
        <p:txBody>
          <a:bodyPr/>
          <a:lstStyle/>
          <a:p>
            <a:pPr marL="0" indent="0">
              <a:buNone/>
            </a:pPr>
            <a:r>
              <a:rPr lang="en-US" sz="2800" dirty="0"/>
              <a:t>In order to predict human performance, predictive models need to know</a:t>
            </a:r>
          </a:p>
          <a:p>
            <a:pPr marL="514350" indent="-514350">
              <a:buAutoNum type="alphaUcPeriod"/>
            </a:pPr>
            <a:r>
              <a:rPr lang="en-US" sz="2800" dirty="0"/>
              <a:t>what specific task is to be performed</a:t>
            </a:r>
          </a:p>
          <a:p>
            <a:pPr marL="514350" indent="-514350">
              <a:buAutoNum type="alphaUcPeriod"/>
            </a:pPr>
            <a:r>
              <a:rPr lang="en-US" sz="2800" dirty="0"/>
              <a:t>How long it typically takes a person to do components of a task</a:t>
            </a:r>
          </a:p>
          <a:p>
            <a:pPr marL="514350" indent="-514350">
              <a:buAutoNum type="alphaUcPeriod"/>
            </a:pPr>
            <a:r>
              <a:rPr lang="en-US" sz="2800" dirty="0"/>
              <a:t>the specific user who will perform the task</a:t>
            </a:r>
          </a:p>
          <a:p>
            <a:pPr marL="514350" indent="-514350">
              <a:buAutoNum type="alphaUcPeriod"/>
            </a:pPr>
            <a:r>
              <a:rPr lang="en-US" sz="2800" dirty="0"/>
              <a:t>A &amp; B</a:t>
            </a:r>
          </a:p>
          <a:p>
            <a:pPr marL="514350" indent="-514350">
              <a:buAutoNum type="alphaUcPeriod"/>
            </a:pPr>
            <a:r>
              <a:rPr lang="en-US" sz="2800" dirty="0"/>
              <a:t>A &amp; C</a:t>
            </a:r>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Clicker: Test your knowledge</a:t>
            </a:r>
          </a:p>
        </p:txBody>
      </p:sp>
      <p:sp>
        <p:nvSpPr>
          <p:cNvPr id="3" name="Content Placeholder 2"/>
          <p:cNvSpPr>
            <a:spLocks noGrp="1"/>
          </p:cNvSpPr>
          <p:nvPr>
            <p:ph idx="1"/>
          </p:nvPr>
        </p:nvSpPr>
        <p:spPr/>
        <p:txBody>
          <a:bodyPr/>
          <a:lstStyle/>
          <a:p>
            <a:pPr marL="0" indent="0">
              <a:buNone/>
            </a:pPr>
            <a:r>
              <a:rPr lang="en-US" sz="2800" dirty="0"/>
              <a:t>A key limitation of the GOMS and KLM models is that</a:t>
            </a:r>
          </a:p>
          <a:p>
            <a:pPr marL="514350" indent="-514350">
              <a:buAutoNum type="alphaUcPeriod"/>
            </a:pPr>
            <a:r>
              <a:rPr lang="en-US" sz="2800" dirty="0"/>
              <a:t>They assume error-free performance</a:t>
            </a:r>
          </a:p>
          <a:p>
            <a:pPr marL="514350" indent="-514350">
              <a:buAutoNum type="alphaUcPeriod"/>
            </a:pPr>
            <a:r>
              <a:rPr lang="en-US" sz="2800" dirty="0"/>
              <a:t>They cannot account for serial human processing</a:t>
            </a:r>
          </a:p>
          <a:p>
            <a:pPr marL="514350" indent="-514350">
              <a:buAutoNum type="alphaUcPeriod"/>
            </a:pPr>
            <a:r>
              <a:rPr lang="en-US" sz="2800" dirty="0"/>
              <a:t>they do not produce actual time predictions</a:t>
            </a:r>
          </a:p>
          <a:p>
            <a:pPr marL="514350" indent="-514350">
              <a:buAutoNum type="alphaUcPeriod"/>
            </a:pPr>
            <a:r>
              <a:rPr lang="en-US" sz="2800" dirty="0"/>
              <a:t>All of the above</a:t>
            </a:r>
          </a:p>
          <a:p>
            <a:pPr marL="514350" indent="-514350">
              <a:buAutoNum type="alphaUcPeriod"/>
            </a:pPr>
            <a:r>
              <a:rPr lang="en-US" sz="2800" dirty="0"/>
              <a:t>More than one of the above</a:t>
            </a:r>
          </a:p>
          <a:p>
            <a:pPr marL="514350" indent="-514350">
              <a:buAutoNum type="alphaUcPeriod"/>
            </a:pPr>
            <a:endParaRPr lang="en-US" dirty="0"/>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32</a:t>
            </a:fld>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Clicker: Test your knowledge</a:t>
            </a:r>
          </a:p>
        </p:txBody>
      </p:sp>
      <p:sp>
        <p:nvSpPr>
          <p:cNvPr id="3" name="Content Placeholder 2"/>
          <p:cNvSpPr>
            <a:spLocks noGrp="1"/>
          </p:cNvSpPr>
          <p:nvPr>
            <p:ph idx="1"/>
          </p:nvPr>
        </p:nvSpPr>
        <p:spPr/>
        <p:txBody>
          <a:bodyPr/>
          <a:lstStyle/>
          <a:p>
            <a:pPr marL="0" indent="0">
              <a:buNone/>
            </a:pPr>
            <a:r>
              <a:rPr lang="en-US" dirty="0"/>
              <a:t>Which of the following is the most common source of prediction errors in a KLM?</a:t>
            </a:r>
          </a:p>
          <a:p>
            <a:pPr marL="514350" indent="-514350">
              <a:buAutoNum type="alphaUcPeriod"/>
            </a:pPr>
            <a:r>
              <a:rPr lang="en-US" dirty="0"/>
              <a:t>Misplaced M operators</a:t>
            </a:r>
          </a:p>
          <a:p>
            <a:pPr marL="514350" indent="-514350">
              <a:buAutoNum type="alphaUcPeriod"/>
            </a:pPr>
            <a:r>
              <a:rPr lang="en-US" dirty="0"/>
              <a:t>Misplaced H operators</a:t>
            </a:r>
          </a:p>
          <a:p>
            <a:pPr marL="514350" indent="-514350">
              <a:buAutoNum type="alphaUcPeriod"/>
            </a:pPr>
            <a:r>
              <a:rPr lang="en-US" dirty="0"/>
              <a:t>Misplaced K operators</a:t>
            </a:r>
          </a:p>
          <a:p>
            <a:pPr marL="514350" indent="-514350">
              <a:buAutoNum type="alphaUcPeriod"/>
            </a:pPr>
            <a:r>
              <a:rPr lang="en-US" dirty="0"/>
              <a:t>Misplaced P operators</a:t>
            </a:r>
          </a:p>
          <a:p>
            <a:pPr marL="514350" indent="-514350">
              <a:buNone/>
            </a:pPr>
            <a:endParaRPr lang="en-US" dirty="0"/>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33</a:t>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BDA1201D-6D1D-4591-96D0-3A98CCCFA7CC}" type="slidenum">
              <a:rPr lang="en-GB"/>
              <a:pPr/>
              <a:t>34</a:t>
            </a:fld>
            <a:endParaRPr lang="en-GB"/>
          </a:p>
        </p:txBody>
      </p:sp>
      <p:sp>
        <p:nvSpPr>
          <p:cNvPr id="28675" name="Rectangle 2"/>
          <p:cNvSpPr>
            <a:spLocks noGrp="1" noChangeArrowheads="1"/>
          </p:cNvSpPr>
          <p:nvPr>
            <p:ph type="title"/>
          </p:nvPr>
        </p:nvSpPr>
        <p:spPr/>
        <p:txBody>
          <a:bodyPr/>
          <a:lstStyle/>
          <a:p>
            <a:pPr eaLnBrk="1" hangingPunct="1"/>
            <a:r>
              <a:rPr lang="en-US" dirty="0"/>
              <a:t>Pros and Cons of User Modeling</a:t>
            </a:r>
            <a:endParaRPr lang="en-US" sz="2400" dirty="0"/>
          </a:p>
        </p:txBody>
      </p:sp>
      <p:sp>
        <p:nvSpPr>
          <p:cNvPr id="28676" name="Rectangle 3"/>
          <p:cNvSpPr>
            <a:spLocks noGrp="1" noChangeArrowheads="1"/>
          </p:cNvSpPr>
          <p:nvPr>
            <p:ph type="body" idx="1"/>
          </p:nvPr>
        </p:nvSpPr>
        <p:spPr>
          <a:xfrm>
            <a:off x="0" y="1600200"/>
            <a:ext cx="8839200" cy="4652963"/>
          </a:xfrm>
        </p:spPr>
        <p:txBody>
          <a:bodyPr/>
          <a:lstStyle/>
          <a:p>
            <a:pPr eaLnBrk="1" hangingPunct="1">
              <a:lnSpc>
                <a:spcPct val="80000"/>
              </a:lnSpc>
            </a:pPr>
            <a:r>
              <a:rPr lang="en-US" sz="2000" dirty="0"/>
              <a:t>Advantages</a:t>
            </a:r>
          </a:p>
          <a:p>
            <a:pPr lvl="1" eaLnBrk="1" hangingPunct="1">
              <a:lnSpc>
                <a:spcPct val="80000"/>
              </a:lnSpc>
            </a:pPr>
            <a:r>
              <a:rPr lang="en-US" sz="2000" dirty="0"/>
              <a:t>No working prototype needed; interface must be specified at level of task sequences, not interface elements</a:t>
            </a:r>
          </a:p>
          <a:p>
            <a:pPr lvl="1" eaLnBrk="1" hangingPunct="1">
              <a:lnSpc>
                <a:spcPct val="80000"/>
              </a:lnSpc>
            </a:pPr>
            <a:r>
              <a:rPr lang="en-US" sz="2000" dirty="0"/>
              <a:t>No users are required; in Card, Moran, &amp; Newell’s studies of expert performance, models predicted performance with 80% accuracy</a:t>
            </a:r>
          </a:p>
          <a:p>
            <a:pPr eaLnBrk="1" hangingPunct="1">
              <a:lnSpc>
                <a:spcPct val="80000"/>
              </a:lnSpc>
            </a:pPr>
            <a:r>
              <a:rPr lang="en-US" sz="2000" dirty="0"/>
              <a:t>Disadvantages</a:t>
            </a:r>
          </a:p>
          <a:p>
            <a:pPr lvl="1" eaLnBrk="1" hangingPunct="1">
              <a:lnSpc>
                <a:spcPct val="80000"/>
              </a:lnSpc>
            </a:pPr>
            <a:r>
              <a:rPr lang="en-US" sz="2000" dirty="0"/>
              <a:t>Models do not account for learning or fatigue (</a:t>
            </a:r>
            <a:r>
              <a:rPr lang="en-US" sz="2000" i="1" dirty="0"/>
              <a:t>expert</a:t>
            </a:r>
            <a:r>
              <a:rPr lang="en-US" sz="2000" dirty="0"/>
              <a:t> performance assumed)</a:t>
            </a:r>
          </a:p>
          <a:p>
            <a:pPr lvl="1" eaLnBrk="1" hangingPunct="1">
              <a:lnSpc>
                <a:spcPct val="80000"/>
              </a:lnSpc>
            </a:pPr>
            <a:r>
              <a:rPr lang="en-US" sz="2000" dirty="0"/>
              <a:t>Models do not account for human errors! (assumed to be a “wash,” but in practice, can be substantial part of task times, especially in non-expert performance)</a:t>
            </a:r>
          </a:p>
          <a:p>
            <a:pPr lvl="1" eaLnBrk="1" hangingPunct="1">
              <a:lnSpc>
                <a:spcPct val="80000"/>
              </a:lnSpc>
            </a:pPr>
            <a:r>
              <a:rPr lang="en-US" sz="2000" dirty="0"/>
              <a:t>In Keystroke Level Model, knowing where to place mental preparation times can be difficult</a:t>
            </a:r>
          </a:p>
          <a:p>
            <a:pPr lvl="1" eaLnBrk="1" hangingPunct="1">
              <a:lnSpc>
                <a:spcPct val="80000"/>
              </a:lnSpc>
            </a:pPr>
            <a:r>
              <a:rPr lang="en-US" sz="2000" dirty="0"/>
              <a:t>No guidelines provided by GOMS for appropriate level of granularity</a:t>
            </a:r>
          </a:p>
          <a:p>
            <a:pPr lvl="1" eaLnBrk="1" hangingPunct="1">
              <a:lnSpc>
                <a:spcPct val="80000"/>
              </a:lnSpc>
            </a:pPr>
            <a:r>
              <a:rPr lang="en-US" sz="2000" dirty="0"/>
              <a:t>GOMS and KLM cannot handle parallel processing</a:t>
            </a:r>
          </a:p>
        </p:txBody>
      </p:sp>
    </p:spTree>
    <p:extLst>
      <p:ext uri="{BB962C8B-B14F-4D97-AF65-F5344CB8AC3E}">
        <p14:creationId xmlns:p14="http://schemas.microsoft.com/office/powerpoint/2010/main" val="1171812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fld id="{946DAA8F-E266-4C39-A316-A12DA8A22CC4}" type="slidenum">
              <a:rPr lang="en-GB"/>
              <a:pPr/>
              <a:t>35</a:t>
            </a:fld>
            <a:endParaRPr lang="en-GB"/>
          </a:p>
        </p:txBody>
      </p:sp>
      <p:sp>
        <p:nvSpPr>
          <p:cNvPr id="29699" name="Rectangle 2"/>
          <p:cNvSpPr>
            <a:spLocks noGrp="1" noChangeArrowheads="1"/>
          </p:cNvSpPr>
          <p:nvPr>
            <p:ph type="title"/>
          </p:nvPr>
        </p:nvSpPr>
        <p:spPr/>
        <p:txBody>
          <a:bodyPr/>
          <a:lstStyle/>
          <a:p>
            <a:pPr eaLnBrk="1" hangingPunct="1"/>
            <a:r>
              <a:rPr lang="en-US"/>
              <a:t>Summary</a:t>
            </a:r>
          </a:p>
        </p:txBody>
      </p:sp>
      <p:sp>
        <p:nvSpPr>
          <p:cNvPr id="29700" name="Rectangle 3"/>
          <p:cNvSpPr>
            <a:spLocks noGrp="1" noChangeArrowheads="1"/>
          </p:cNvSpPr>
          <p:nvPr>
            <p:ph type="body" idx="1"/>
          </p:nvPr>
        </p:nvSpPr>
        <p:spPr>
          <a:xfrm>
            <a:off x="152400" y="1524000"/>
            <a:ext cx="8839200" cy="4652963"/>
          </a:xfrm>
        </p:spPr>
        <p:txBody>
          <a:bodyPr/>
          <a:lstStyle/>
          <a:p>
            <a:pPr eaLnBrk="1" hangingPunct="1">
              <a:lnSpc>
                <a:spcPct val="90000"/>
              </a:lnSpc>
            </a:pPr>
            <a:r>
              <a:rPr lang="en-US" sz="2800" dirty="0"/>
              <a:t>Formative evaluation used to verify evolving design; summative evaluation used to verify final design</a:t>
            </a:r>
          </a:p>
          <a:p>
            <a:pPr eaLnBrk="1" hangingPunct="1">
              <a:lnSpc>
                <a:spcPct val="90000"/>
              </a:lnSpc>
            </a:pPr>
            <a:r>
              <a:rPr lang="en-US" sz="2800" dirty="0"/>
              <a:t>Three general evaluation paradigms: usability studies, field studies, predictive evaluation</a:t>
            </a:r>
          </a:p>
          <a:p>
            <a:pPr eaLnBrk="1" hangingPunct="1">
              <a:lnSpc>
                <a:spcPct val="90000"/>
              </a:lnSpc>
            </a:pPr>
            <a:r>
              <a:rPr lang="en-US" sz="2800" dirty="0"/>
              <a:t>User modeling leverages past empirical studies of limits of human info processing in order to make concrete predictions regarding goal-directed human performance</a:t>
            </a:r>
          </a:p>
          <a:p>
            <a:pPr eaLnBrk="1" hangingPunct="1">
              <a:lnSpc>
                <a:spcPct val="90000"/>
              </a:lnSpc>
            </a:pPr>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17-GOMS &amp; KLM</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solidFill>
                  <a:schemeClr val="bg1">
                    <a:lumMod val="75000"/>
                  </a:schemeClr>
                </a:solidFill>
              </a:rPr>
              <a:t>Evaluation approaches </a:t>
            </a:r>
          </a:p>
          <a:p>
            <a:pPr marL="744538" indent="-744538">
              <a:buFont typeface="+mj-lt"/>
              <a:buAutoNum type="arabicPeriod"/>
            </a:pPr>
            <a:r>
              <a:rPr lang="en-US" dirty="0">
                <a:solidFill>
                  <a:schemeClr val="bg1">
                    <a:lumMod val="75000"/>
                  </a:schemeClr>
                </a:solidFill>
              </a:rPr>
              <a:t>The Model Human Processor</a:t>
            </a:r>
          </a:p>
          <a:p>
            <a:pPr marL="744538" indent="-744538">
              <a:buFont typeface="+mj-lt"/>
              <a:buAutoNum type="arabicPeriod"/>
            </a:pPr>
            <a:r>
              <a:rPr lang="en-US" dirty="0">
                <a:solidFill>
                  <a:schemeClr val="bg1">
                    <a:lumMod val="75000"/>
                  </a:schemeClr>
                </a:solidFill>
              </a:rPr>
              <a:t>Predictive models: GOMS &amp; KLM</a:t>
            </a:r>
          </a:p>
          <a:p>
            <a:pPr marL="744538" indent="-744538">
              <a:buFont typeface="+mj-lt"/>
              <a:buAutoNum type="arabicPeriod"/>
            </a:pPr>
            <a:r>
              <a:rPr lang="en-US" dirty="0"/>
              <a:t>Assignment #6: KLM Study</a:t>
            </a:r>
          </a:p>
          <a:p>
            <a:pPr marL="744538" indent="-744538">
              <a:buFont typeface="+mj-lt"/>
              <a:buAutoNum type="arabicPeriod"/>
            </a:pPr>
            <a:endParaRPr lang="en-US" dirty="0"/>
          </a:p>
          <a:p>
            <a:pPr marL="744538" indent="-744538">
              <a:buFont typeface="+mj-lt"/>
              <a:buAutoNum type="arabicPeriod"/>
            </a:pPr>
            <a:endParaRPr lang="en-US" dirty="0"/>
          </a:p>
        </p:txBody>
      </p:sp>
    </p:spTree>
    <p:extLst>
      <p:ext uri="{BB962C8B-B14F-4D97-AF65-F5344CB8AC3E}">
        <p14:creationId xmlns:p14="http://schemas.microsoft.com/office/powerpoint/2010/main" val="4248411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Assignment #5:</a:t>
            </a:r>
            <a:br>
              <a:rPr lang="en-US" dirty="0"/>
            </a:br>
            <a:r>
              <a:rPr lang="en-US" dirty="0"/>
              <a:t>User modeling</a:t>
            </a:r>
          </a:p>
        </p:txBody>
      </p:sp>
      <p:sp>
        <p:nvSpPr>
          <p:cNvPr id="3" name="Content Placeholder 2"/>
          <p:cNvSpPr>
            <a:spLocks noGrp="1"/>
          </p:cNvSpPr>
          <p:nvPr>
            <p:ph idx="1"/>
          </p:nvPr>
        </p:nvSpPr>
        <p:spPr>
          <a:xfrm>
            <a:off x="231775" y="1463566"/>
            <a:ext cx="8839200" cy="4652962"/>
          </a:xfrm>
        </p:spPr>
        <p:txBody>
          <a:bodyPr/>
          <a:lstStyle/>
          <a:p>
            <a:pPr marL="0" indent="0">
              <a:buNone/>
            </a:pPr>
            <a:r>
              <a:rPr lang="en-US" sz="2800" dirty="0"/>
              <a:t>Given a specific word processing task:</a:t>
            </a:r>
          </a:p>
          <a:p>
            <a:r>
              <a:rPr lang="en-US" sz="2800" dirty="0"/>
              <a:t>model the task and obtain predictions using KLM</a:t>
            </a:r>
          </a:p>
          <a:p>
            <a:r>
              <a:rPr lang="en-US" sz="2800" dirty="0"/>
              <a:t>Recruit three participants to use your procedure to perform the tasks </a:t>
            </a:r>
            <a:r>
              <a:rPr lang="en-US" sz="2800" b="1" dirty="0"/>
              <a:t>error-free</a:t>
            </a:r>
            <a:r>
              <a:rPr lang="en-US" sz="2800" dirty="0"/>
              <a:t> while you time them</a:t>
            </a:r>
          </a:p>
          <a:p>
            <a:r>
              <a:rPr lang="en-US" sz="2800" dirty="0"/>
              <a:t>Build a table of your results</a:t>
            </a:r>
          </a:p>
          <a:p>
            <a:r>
              <a:rPr lang="en-US" sz="2800" dirty="0"/>
              <a:t>Discuss your results relative to predictions</a:t>
            </a:r>
          </a:p>
          <a:p>
            <a:r>
              <a:rPr lang="en-US" sz="2800" dirty="0"/>
              <a:t>Due next Tuesday at start of class (you may present!)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37</a:t>
            </a:fld>
            <a:endParaRPr lang="en-GB"/>
          </a:p>
        </p:txBody>
      </p:sp>
    </p:spTree>
    <p:extLst>
      <p:ext uri="{BB962C8B-B14F-4D97-AF65-F5344CB8AC3E}">
        <p14:creationId xmlns:p14="http://schemas.microsoft.com/office/powerpoint/2010/main" val="1951430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4"/>
          <p:cNvGraphicFramePr>
            <a:graphicFrameLocks noGrp="1"/>
          </p:cNvGraphicFramePr>
          <p:nvPr>
            <p:ph idx="1"/>
            <p:extLst>
              <p:ext uri="{D42A27DB-BD31-4B8C-83A1-F6EECF244321}">
                <p14:modId xmlns:p14="http://schemas.microsoft.com/office/powerpoint/2010/main" val="2279638887"/>
              </p:ext>
            </p:extLst>
          </p:nvPr>
        </p:nvGraphicFramePr>
        <p:xfrm>
          <a:off x="152400" y="1710372"/>
          <a:ext cx="8839200" cy="4074160"/>
        </p:xfrm>
        <a:graphic>
          <a:graphicData uri="http://schemas.openxmlformats.org/drawingml/2006/table">
            <a:tbl>
              <a:tblPr firstRow="1" bandRow="1">
                <a:tableStyleId>{9D7B26C5-4107-4FEC-AEDC-1716B250A1EF}</a:tableStyleId>
              </a:tblPr>
              <a:tblGrid>
                <a:gridCol w="19050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370840">
                <a:tc>
                  <a:txBody>
                    <a:bodyPr/>
                    <a:lstStyle/>
                    <a:p>
                      <a:r>
                        <a:rPr lang="en-US" dirty="0"/>
                        <a:t>Dates</a:t>
                      </a:r>
                    </a:p>
                  </a:txBody>
                  <a:tcPr/>
                </a:tc>
                <a:tc>
                  <a:txBody>
                    <a:bodyPr/>
                    <a:lstStyle/>
                    <a:p>
                      <a:r>
                        <a:rPr lang="en-US" dirty="0"/>
                        <a:t>Activities</a:t>
                      </a:r>
                    </a:p>
                  </a:txBody>
                  <a:tcPr/>
                </a:tc>
                <a:extLst>
                  <a:ext uri="{0D108BD9-81ED-4DB2-BD59-A6C34878D82A}">
                    <a16:rowId xmlns:a16="http://schemas.microsoft.com/office/drawing/2014/main" val="10000"/>
                  </a:ext>
                </a:extLst>
              </a:tr>
              <a:tr h="370840">
                <a:tc>
                  <a:txBody>
                    <a:bodyPr/>
                    <a:lstStyle/>
                    <a:p>
                      <a:r>
                        <a:rPr lang="en-US" dirty="0"/>
                        <a:t>2/21 – 2/24</a:t>
                      </a:r>
                    </a:p>
                  </a:txBody>
                  <a:tcPr/>
                </a:tc>
                <a:tc>
                  <a:txBody>
                    <a:bodyPr/>
                    <a:lstStyle/>
                    <a:p>
                      <a:r>
                        <a:rPr lang="en-US" dirty="0"/>
                        <a:t>Team formation,</a:t>
                      </a:r>
                      <a:r>
                        <a:rPr lang="en-US" baseline="0" dirty="0"/>
                        <a:t> visioning and scoping of project</a:t>
                      </a:r>
                      <a:endParaRPr lang="en-US" dirty="0"/>
                    </a:p>
                  </a:txBody>
                  <a:tcPr/>
                </a:tc>
                <a:extLst>
                  <a:ext uri="{0D108BD9-81ED-4DB2-BD59-A6C34878D82A}">
                    <a16:rowId xmlns:a16="http://schemas.microsoft.com/office/drawing/2014/main" val="10001"/>
                  </a:ext>
                </a:extLst>
              </a:tr>
              <a:tr h="370840">
                <a:tc>
                  <a:txBody>
                    <a:bodyPr/>
                    <a:lstStyle/>
                    <a:p>
                      <a:r>
                        <a:rPr lang="en-US" dirty="0"/>
                        <a:t>2/25 – 3/6</a:t>
                      </a:r>
                    </a:p>
                  </a:txBody>
                  <a:tcPr/>
                </a:tc>
                <a:tc>
                  <a:txBody>
                    <a:bodyPr/>
                    <a:lstStyle/>
                    <a:p>
                      <a:r>
                        <a:rPr lang="en-US" dirty="0"/>
                        <a:t>Do</a:t>
                      </a:r>
                      <a:r>
                        <a:rPr lang="en-US" baseline="0" dirty="0"/>
                        <a:t> background research and conduct contextual inquiries</a:t>
                      </a:r>
                      <a:endParaRPr lang="en-US" dirty="0"/>
                    </a:p>
                  </a:txBody>
                  <a:tcPr/>
                </a:tc>
                <a:extLst>
                  <a:ext uri="{0D108BD9-81ED-4DB2-BD59-A6C34878D82A}">
                    <a16:rowId xmlns:a16="http://schemas.microsoft.com/office/drawing/2014/main" val="10002"/>
                  </a:ext>
                </a:extLst>
              </a:tr>
              <a:tr h="148908">
                <a:tc>
                  <a:txBody>
                    <a:bodyPr/>
                    <a:lstStyle/>
                    <a:p>
                      <a:r>
                        <a:rPr lang="en-US" dirty="0"/>
                        <a:t>3/7</a:t>
                      </a:r>
                      <a:r>
                        <a:rPr lang="en-US" baseline="0" dirty="0"/>
                        <a:t> – 3/23</a:t>
                      </a:r>
                      <a:endParaRPr lang="en-US" dirty="0"/>
                    </a:p>
                  </a:txBody>
                  <a:tcPr/>
                </a:tc>
                <a:tc>
                  <a:txBody>
                    <a:bodyPr/>
                    <a:lstStyle/>
                    <a:p>
                      <a:r>
                        <a:rPr lang="en-US" dirty="0"/>
                        <a:t>Write early data gathering report </a:t>
                      </a:r>
                      <a:r>
                        <a:rPr lang="en-US" b="1" dirty="0"/>
                        <a:t>(TPD #1; due 3/23)</a:t>
                      </a:r>
                    </a:p>
                  </a:txBody>
                  <a:tcPr/>
                </a:tc>
                <a:extLst>
                  <a:ext uri="{0D108BD9-81ED-4DB2-BD59-A6C34878D82A}">
                    <a16:rowId xmlns:a16="http://schemas.microsoft.com/office/drawing/2014/main" val="10003"/>
                  </a:ext>
                </a:extLst>
              </a:tr>
              <a:tr h="370840">
                <a:tc>
                  <a:txBody>
                    <a:bodyPr/>
                    <a:lstStyle/>
                    <a:p>
                      <a:r>
                        <a:rPr lang="en-US" dirty="0"/>
                        <a:t>3/24 – 3/31</a:t>
                      </a:r>
                    </a:p>
                  </a:txBody>
                  <a:tcPr/>
                </a:tc>
                <a:tc>
                  <a:txBody>
                    <a:bodyPr/>
                    <a:lstStyle/>
                    <a:p>
                      <a:r>
                        <a:rPr lang="en-US" dirty="0"/>
                        <a:t>Design/refine</a:t>
                      </a:r>
                      <a:r>
                        <a:rPr lang="en-US" baseline="0" dirty="0"/>
                        <a:t> </a:t>
                      </a:r>
                      <a:r>
                        <a:rPr lang="en-US" dirty="0"/>
                        <a:t>low fidelity prototypes</a:t>
                      </a:r>
                    </a:p>
                  </a:txBody>
                  <a:tcPr/>
                </a:tc>
                <a:extLst>
                  <a:ext uri="{0D108BD9-81ED-4DB2-BD59-A6C34878D82A}">
                    <a16:rowId xmlns:a16="http://schemas.microsoft.com/office/drawing/2014/main" val="10004"/>
                  </a:ext>
                </a:extLst>
              </a:tr>
              <a:tr h="370840">
                <a:tc>
                  <a:txBody>
                    <a:bodyPr/>
                    <a:lstStyle/>
                    <a:p>
                      <a:r>
                        <a:rPr lang="en-US" dirty="0"/>
                        <a:t>4/1</a:t>
                      </a:r>
                      <a:r>
                        <a:rPr lang="en-US" baseline="0" dirty="0"/>
                        <a:t> </a:t>
                      </a:r>
                      <a:r>
                        <a:rPr lang="en-US" dirty="0"/>
                        <a:t>– 4/4</a:t>
                      </a:r>
                    </a:p>
                  </a:txBody>
                  <a:tcPr/>
                </a:tc>
                <a:tc>
                  <a:txBody>
                    <a:bodyPr/>
                    <a:lstStyle/>
                    <a:p>
                      <a:r>
                        <a:rPr lang="en-US" dirty="0"/>
                        <a:t>Create lo</a:t>
                      </a:r>
                      <a:r>
                        <a:rPr lang="en-US" baseline="0" dirty="0"/>
                        <a:t> fi </a:t>
                      </a:r>
                      <a:r>
                        <a:rPr lang="en-US" dirty="0"/>
                        <a:t>prototype demo video </a:t>
                      </a:r>
                      <a:r>
                        <a:rPr lang="en-US" b="1" dirty="0"/>
                        <a:t>(TPD #2a; due 4/4)</a:t>
                      </a:r>
                      <a:endParaRPr lang="en-US" dirty="0"/>
                    </a:p>
                  </a:txBody>
                  <a:tcPr/>
                </a:tc>
                <a:extLst>
                  <a:ext uri="{0D108BD9-81ED-4DB2-BD59-A6C34878D82A}">
                    <a16:rowId xmlns:a16="http://schemas.microsoft.com/office/drawing/2014/main" val="10005"/>
                  </a:ext>
                </a:extLst>
              </a:tr>
              <a:tr h="370840">
                <a:tc>
                  <a:txBody>
                    <a:bodyPr/>
                    <a:lstStyle/>
                    <a:p>
                      <a:r>
                        <a:rPr lang="en-US" dirty="0"/>
                        <a:t>4/5 – 4/6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Review other team’s demo videos </a:t>
                      </a:r>
                      <a:r>
                        <a:rPr lang="en-US" b="1" dirty="0"/>
                        <a:t>(TPD #2b; due 4/6)</a:t>
                      </a:r>
                      <a:endParaRPr lang="en-US" dirty="0"/>
                    </a:p>
                  </a:txBody>
                  <a:tcPr/>
                </a:tc>
                <a:extLst>
                  <a:ext uri="{0D108BD9-81ED-4DB2-BD59-A6C34878D82A}">
                    <a16:rowId xmlns:a16="http://schemas.microsoft.com/office/drawing/2014/main" val="10006"/>
                  </a:ext>
                </a:extLst>
              </a:tr>
              <a:tr h="370840">
                <a:tc>
                  <a:txBody>
                    <a:bodyPr/>
                    <a:lstStyle/>
                    <a:p>
                      <a:r>
                        <a:rPr lang="en-US" dirty="0"/>
                        <a:t>4/7</a:t>
                      </a:r>
                      <a:r>
                        <a:rPr lang="en-US" baseline="0" dirty="0"/>
                        <a:t> – 4/18</a:t>
                      </a:r>
                      <a:endParaRPr lang="en-US" dirty="0"/>
                    </a:p>
                  </a:txBody>
                  <a:tcPr/>
                </a:tc>
                <a:tc>
                  <a:txBody>
                    <a:bodyPr/>
                    <a:lstStyle/>
                    <a:p>
                      <a:r>
                        <a:rPr lang="en-US" b="0" dirty="0"/>
                        <a:t>Implement</a:t>
                      </a:r>
                      <a:r>
                        <a:rPr lang="en-US" b="0" baseline="0" dirty="0"/>
                        <a:t> hi fi prototype and run usability studies</a:t>
                      </a:r>
                      <a:endParaRPr lang="en-US" b="0" dirty="0"/>
                    </a:p>
                  </a:txBody>
                  <a:tcPr/>
                </a:tc>
                <a:extLst>
                  <a:ext uri="{0D108BD9-81ED-4DB2-BD59-A6C34878D82A}">
                    <a16:rowId xmlns:a16="http://schemas.microsoft.com/office/drawing/2014/main" val="10007"/>
                  </a:ext>
                </a:extLst>
              </a:tr>
              <a:tr h="370840">
                <a:tc>
                  <a:txBody>
                    <a:bodyPr/>
                    <a:lstStyle/>
                    <a:p>
                      <a:r>
                        <a:rPr lang="en-US" dirty="0"/>
                        <a:t>4/18</a:t>
                      </a:r>
                      <a:r>
                        <a:rPr lang="en-US" baseline="0" dirty="0"/>
                        <a:t> – 4/20</a:t>
                      </a:r>
                      <a:endParaRPr lang="en-US" dirty="0"/>
                    </a:p>
                  </a:txBody>
                  <a:tcPr/>
                </a:tc>
                <a:tc>
                  <a:txBody>
                    <a:bodyPr/>
                    <a:lstStyle/>
                    <a:p>
                      <a:r>
                        <a:rPr lang="en-US" b="0" dirty="0"/>
                        <a:t>Prepare project presentation</a:t>
                      </a:r>
                      <a:endParaRPr lang="en-US" b="1" dirty="0"/>
                    </a:p>
                  </a:txBody>
                  <a:tcPr/>
                </a:tc>
                <a:extLst>
                  <a:ext uri="{0D108BD9-81ED-4DB2-BD59-A6C34878D82A}">
                    <a16:rowId xmlns:a16="http://schemas.microsoft.com/office/drawing/2014/main" val="10008"/>
                  </a:ext>
                </a:extLst>
              </a:tr>
              <a:tr h="370840">
                <a:tc>
                  <a:txBody>
                    <a:bodyPr/>
                    <a:lstStyle/>
                    <a:p>
                      <a:r>
                        <a:rPr lang="en-US" dirty="0"/>
                        <a:t>4/20, 25,</a:t>
                      </a:r>
                      <a:r>
                        <a:rPr lang="en-US" baseline="0" dirty="0"/>
                        <a:t> 27</a:t>
                      </a:r>
                      <a:endParaRPr lang="en-US" dirty="0"/>
                    </a:p>
                  </a:txBody>
                  <a:tcPr/>
                </a:tc>
                <a:tc>
                  <a:txBody>
                    <a:bodyPr/>
                    <a:lstStyle/>
                    <a:p>
                      <a:r>
                        <a:rPr lang="en-US" b="0" dirty="0"/>
                        <a:t>Give final project presentation </a:t>
                      </a:r>
                      <a:r>
                        <a:rPr lang="en-US" b="1" dirty="0"/>
                        <a:t>(TPD #3)</a:t>
                      </a:r>
                    </a:p>
                  </a:txBody>
                  <a:tcPr/>
                </a:tc>
                <a:extLst>
                  <a:ext uri="{0D108BD9-81ED-4DB2-BD59-A6C34878D82A}">
                    <a16:rowId xmlns:a16="http://schemas.microsoft.com/office/drawing/2014/main" val="10009"/>
                  </a:ext>
                </a:extLst>
              </a:tr>
              <a:tr h="370840">
                <a:tc>
                  <a:txBody>
                    <a:bodyPr/>
                    <a:lstStyle/>
                    <a:p>
                      <a:r>
                        <a:rPr lang="en-US" dirty="0"/>
                        <a:t>4/20 – 4/27</a:t>
                      </a:r>
                    </a:p>
                  </a:txBody>
                  <a:tcPr/>
                </a:tc>
                <a:tc>
                  <a:txBody>
                    <a:bodyPr/>
                    <a:lstStyle/>
                    <a:p>
                      <a:r>
                        <a:rPr lang="en-US" b="0" dirty="0"/>
                        <a:t>Write up usability study report </a:t>
                      </a:r>
                      <a:r>
                        <a:rPr lang="en-US" b="1" dirty="0"/>
                        <a:t>(TPD #4;</a:t>
                      </a:r>
                      <a:r>
                        <a:rPr lang="en-US" b="1" baseline="0" dirty="0"/>
                        <a:t> due 4/27)</a:t>
                      </a:r>
                      <a:endParaRPr lang="en-US" b="1" dirty="0"/>
                    </a:p>
                  </a:txBody>
                  <a:tcPr/>
                </a:tc>
                <a:extLst>
                  <a:ext uri="{0D108BD9-81ED-4DB2-BD59-A6C34878D82A}">
                    <a16:rowId xmlns:a16="http://schemas.microsoft.com/office/drawing/2014/main" val="10010"/>
                  </a:ext>
                </a:extLst>
              </a:tr>
            </a:tbl>
          </a:graphicData>
        </a:graphic>
      </p:graphicFrame>
      <p:sp>
        <p:nvSpPr>
          <p:cNvPr id="2" name="Title 1"/>
          <p:cNvSpPr>
            <a:spLocks noGrp="1"/>
          </p:cNvSpPr>
          <p:nvPr>
            <p:ph type="title"/>
          </p:nvPr>
        </p:nvSpPr>
        <p:spPr/>
        <p:txBody>
          <a:bodyPr/>
          <a:lstStyle/>
          <a:p>
            <a:r>
              <a:rPr lang="en-US" dirty="0"/>
              <a:t>Where we are in the Team Project</a:t>
            </a:r>
          </a:p>
        </p:txBody>
      </p:sp>
      <p:sp>
        <p:nvSpPr>
          <p:cNvPr id="4" name="Slide Number Placeholder 3"/>
          <p:cNvSpPr>
            <a:spLocks noGrp="1"/>
          </p:cNvSpPr>
          <p:nvPr>
            <p:ph type="sldNum" sz="quarter" idx="10"/>
          </p:nvPr>
        </p:nvSpPr>
        <p:spPr/>
        <p:txBody>
          <a:bodyPr/>
          <a:lstStyle/>
          <a:p>
            <a:fld id="{D3612ABD-40C9-418A-A056-70C86155DF51}" type="slidenum">
              <a:rPr lang="en-GB" smtClean="0"/>
              <a:pPr/>
              <a:t>38</a:t>
            </a:fld>
            <a:endParaRPr lang="en-GB"/>
          </a:p>
        </p:txBody>
      </p:sp>
      <p:sp>
        <p:nvSpPr>
          <p:cNvPr id="3" name="Rectangle 2"/>
          <p:cNvSpPr/>
          <p:nvPr/>
        </p:nvSpPr>
        <p:spPr bwMode="auto">
          <a:xfrm>
            <a:off x="152400" y="2819400"/>
            <a:ext cx="8839200" cy="109641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828864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Team Presentation Schedule</a:t>
            </a:r>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39</a:t>
            </a:fld>
            <a:endParaRPr lang="en-GB"/>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46311511"/>
              </p:ext>
            </p:extLst>
          </p:nvPr>
        </p:nvGraphicFramePr>
        <p:xfrm>
          <a:off x="359979" y="1925313"/>
          <a:ext cx="3664651" cy="2011680"/>
        </p:xfrm>
        <a:graphic>
          <a:graphicData uri="http://schemas.openxmlformats.org/drawingml/2006/table">
            <a:tbl>
              <a:tblPr firstRow="1" bandRow="1">
                <a:tableStyleId>{9D7B26C5-4107-4FEC-AEDC-1716B250A1EF}</a:tableStyleId>
              </a:tblPr>
              <a:tblGrid>
                <a:gridCol w="925287">
                  <a:extLst>
                    <a:ext uri="{9D8B030D-6E8A-4147-A177-3AD203B41FA5}">
                      <a16:colId xmlns:a16="http://schemas.microsoft.com/office/drawing/2014/main" val="20000"/>
                    </a:ext>
                  </a:extLst>
                </a:gridCol>
                <a:gridCol w="2739364">
                  <a:extLst>
                    <a:ext uri="{9D8B030D-6E8A-4147-A177-3AD203B41FA5}">
                      <a16:colId xmlns:a16="http://schemas.microsoft.com/office/drawing/2014/main" val="20001"/>
                    </a:ext>
                  </a:extLst>
                </a:gridCol>
              </a:tblGrid>
              <a:tr h="324166">
                <a:tc>
                  <a:txBody>
                    <a:bodyPr/>
                    <a:lstStyle/>
                    <a:p>
                      <a:r>
                        <a:rPr lang="en-US" sz="1600" dirty="0"/>
                        <a:t>Time</a:t>
                      </a:r>
                    </a:p>
                  </a:txBody>
                  <a:tcPr/>
                </a:tc>
                <a:tc>
                  <a:txBody>
                    <a:bodyPr/>
                    <a:lstStyle/>
                    <a:p>
                      <a:r>
                        <a:rPr lang="en-US" sz="1600" dirty="0"/>
                        <a:t>Team</a:t>
                      </a:r>
                    </a:p>
                  </a:txBody>
                  <a:tcPr/>
                </a:tc>
                <a:extLst>
                  <a:ext uri="{0D108BD9-81ED-4DB2-BD59-A6C34878D82A}">
                    <a16:rowId xmlns:a16="http://schemas.microsoft.com/office/drawing/2014/main" val="10000"/>
                  </a:ext>
                </a:extLst>
              </a:tr>
              <a:tr h="324166">
                <a:tc>
                  <a:txBody>
                    <a:bodyPr/>
                    <a:lstStyle/>
                    <a:p>
                      <a:r>
                        <a:rPr lang="en-US" sz="1600" dirty="0"/>
                        <a:t>10:35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ESL Skill</a:t>
                      </a:r>
                      <a:r>
                        <a:rPr lang="en-US" sz="1600" baseline="0" dirty="0"/>
                        <a:t> Building</a:t>
                      </a:r>
                      <a:endParaRPr lang="en-US" sz="1600" dirty="0"/>
                    </a:p>
                  </a:txBody>
                  <a:tcPr/>
                </a:tc>
                <a:extLst>
                  <a:ext uri="{0D108BD9-81ED-4DB2-BD59-A6C34878D82A}">
                    <a16:rowId xmlns:a16="http://schemas.microsoft.com/office/drawing/2014/main" val="10001"/>
                  </a:ext>
                </a:extLst>
              </a:tr>
              <a:tr h="324166">
                <a:tc>
                  <a:txBody>
                    <a:bodyPr/>
                    <a:lstStyle/>
                    <a:p>
                      <a:r>
                        <a:rPr lang="en-US" sz="1600" dirty="0"/>
                        <a:t>10:50</a:t>
                      </a:r>
                    </a:p>
                  </a:txBody>
                  <a:tcPr/>
                </a:tc>
                <a:tc>
                  <a:txBody>
                    <a:bodyPr/>
                    <a:lstStyle/>
                    <a:p>
                      <a:r>
                        <a:rPr lang="en-US" sz="1600" dirty="0"/>
                        <a:t>Social Gaming</a:t>
                      </a:r>
                    </a:p>
                  </a:txBody>
                  <a:tcPr/>
                </a:tc>
                <a:extLst>
                  <a:ext uri="{0D108BD9-81ED-4DB2-BD59-A6C34878D82A}">
                    <a16:rowId xmlns:a16="http://schemas.microsoft.com/office/drawing/2014/main" val="10002"/>
                  </a:ext>
                </a:extLst>
              </a:tr>
              <a:tr h="324166">
                <a:tc>
                  <a:txBody>
                    <a:bodyPr/>
                    <a:lstStyle/>
                    <a:p>
                      <a:r>
                        <a:rPr lang="en-US" sz="1600" dirty="0"/>
                        <a:t>11:05</a:t>
                      </a:r>
                    </a:p>
                  </a:txBody>
                  <a:tcPr/>
                </a:tc>
                <a:tc>
                  <a:txBody>
                    <a:bodyPr/>
                    <a:lstStyle/>
                    <a:p>
                      <a:r>
                        <a:rPr lang="en-US" sz="1600" b="0" dirty="0"/>
                        <a:t>WSU</a:t>
                      </a:r>
                      <a:r>
                        <a:rPr lang="en-US" sz="1600" b="0" baseline="0" dirty="0"/>
                        <a:t> Schedule Planner</a:t>
                      </a:r>
                      <a:endParaRPr lang="en-US" sz="1600" b="0" dirty="0"/>
                    </a:p>
                  </a:txBody>
                  <a:tcPr/>
                </a:tc>
                <a:extLst>
                  <a:ext uri="{0D108BD9-81ED-4DB2-BD59-A6C34878D82A}">
                    <a16:rowId xmlns:a16="http://schemas.microsoft.com/office/drawing/2014/main" val="10003"/>
                  </a:ext>
                </a:extLst>
              </a:tr>
              <a:tr h="324166">
                <a:tc>
                  <a:txBody>
                    <a:bodyPr/>
                    <a:lstStyle/>
                    <a:p>
                      <a:r>
                        <a:rPr lang="en-US" sz="1600" dirty="0"/>
                        <a:t>11:20</a:t>
                      </a:r>
                    </a:p>
                  </a:txBody>
                  <a:tcPr/>
                </a:tc>
                <a:tc>
                  <a:txBody>
                    <a:bodyPr/>
                    <a:lstStyle/>
                    <a:p>
                      <a:r>
                        <a:rPr lang="en-US" sz="1600" dirty="0"/>
                        <a:t>EECS Grad Student</a:t>
                      </a:r>
                      <a:r>
                        <a:rPr lang="en-US" sz="1600" baseline="0" dirty="0"/>
                        <a:t> App</a:t>
                      </a:r>
                      <a:endParaRPr lang="en-US" sz="1600" dirty="0"/>
                    </a:p>
                  </a:txBody>
                  <a:tcPr/>
                </a:tc>
                <a:extLst>
                  <a:ext uri="{0D108BD9-81ED-4DB2-BD59-A6C34878D82A}">
                    <a16:rowId xmlns:a16="http://schemas.microsoft.com/office/drawing/2014/main" val="10004"/>
                  </a:ext>
                </a:extLst>
              </a:tr>
              <a:tr h="324166">
                <a:tc>
                  <a:txBody>
                    <a:bodyPr/>
                    <a:lstStyle/>
                    <a:p>
                      <a:r>
                        <a:rPr lang="en-US" sz="1600" dirty="0"/>
                        <a:t>11:35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WSU SRC App</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332157" y="1524000"/>
            <a:ext cx="3502025" cy="400110"/>
          </a:xfrm>
          <a:prstGeom prst="rect">
            <a:avLst/>
          </a:prstGeom>
          <a:noFill/>
        </p:spPr>
        <p:txBody>
          <a:bodyPr wrap="square" rtlCol="0">
            <a:spAutoFit/>
          </a:bodyPr>
          <a:lstStyle/>
          <a:p>
            <a:r>
              <a:rPr lang="en-US" sz="2000" dirty="0"/>
              <a:t>Thursday, April 20</a:t>
            </a:r>
          </a:p>
        </p:txBody>
      </p:sp>
      <p:sp>
        <p:nvSpPr>
          <p:cNvPr id="7" name="TextBox 6"/>
          <p:cNvSpPr txBox="1"/>
          <p:nvPr/>
        </p:nvSpPr>
        <p:spPr>
          <a:xfrm>
            <a:off x="359979" y="3962400"/>
            <a:ext cx="3883026" cy="400110"/>
          </a:xfrm>
          <a:prstGeom prst="rect">
            <a:avLst/>
          </a:prstGeom>
          <a:noFill/>
        </p:spPr>
        <p:txBody>
          <a:bodyPr wrap="square" rtlCol="0">
            <a:spAutoFit/>
          </a:bodyPr>
          <a:lstStyle/>
          <a:p>
            <a:r>
              <a:rPr lang="en-US" sz="2000" dirty="0"/>
              <a:t>Tuesday, April 25</a:t>
            </a:r>
          </a:p>
        </p:txBody>
      </p:sp>
      <p:graphicFrame>
        <p:nvGraphicFramePr>
          <p:cNvPr id="10" name="Content Placeholder 4"/>
          <p:cNvGraphicFramePr>
            <a:graphicFrameLocks/>
          </p:cNvGraphicFramePr>
          <p:nvPr>
            <p:extLst>
              <p:ext uri="{D42A27DB-BD31-4B8C-83A1-F6EECF244321}">
                <p14:modId xmlns:p14="http://schemas.microsoft.com/office/powerpoint/2010/main" val="477576648"/>
              </p:ext>
            </p:extLst>
          </p:nvPr>
        </p:nvGraphicFramePr>
        <p:xfrm>
          <a:off x="363187" y="4364916"/>
          <a:ext cx="3661443" cy="2011680"/>
        </p:xfrm>
        <a:graphic>
          <a:graphicData uri="http://schemas.openxmlformats.org/drawingml/2006/table">
            <a:tbl>
              <a:tblPr firstRow="1" bandRow="1">
                <a:tableStyleId>{9D7B26C5-4107-4FEC-AEDC-1716B250A1EF}</a:tableStyleId>
              </a:tblPr>
              <a:tblGrid>
                <a:gridCol w="924477">
                  <a:extLst>
                    <a:ext uri="{9D8B030D-6E8A-4147-A177-3AD203B41FA5}">
                      <a16:colId xmlns:a16="http://schemas.microsoft.com/office/drawing/2014/main" val="20000"/>
                    </a:ext>
                  </a:extLst>
                </a:gridCol>
                <a:gridCol w="2736966">
                  <a:extLst>
                    <a:ext uri="{9D8B030D-6E8A-4147-A177-3AD203B41FA5}">
                      <a16:colId xmlns:a16="http://schemas.microsoft.com/office/drawing/2014/main" val="20001"/>
                    </a:ext>
                  </a:extLst>
                </a:gridCol>
              </a:tblGrid>
              <a:tr h="324166">
                <a:tc>
                  <a:txBody>
                    <a:bodyPr/>
                    <a:lstStyle/>
                    <a:p>
                      <a:r>
                        <a:rPr lang="en-US" sz="1600" dirty="0"/>
                        <a:t>Time</a:t>
                      </a:r>
                    </a:p>
                  </a:txBody>
                  <a:tcPr/>
                </a:tc>
                <a:tc>
                  <a:txBody>
                    <a:bodyPr/>
                    <a:lstStyle/>
                    <a:p>
                      <a:r>
                        <a:rPr lang="en-US" sz="1600" dirty="0"/>
                        <a:t>Team</a:t>
                      </a:r>
                    </a:p>
                  </a:txBody>
                  <a:tcPr/>
                </a:tc>
                <a:extLst>
                  <a:ext uri="{0D108BD9-81ED-4DB2-BD59-A6C34878D82A}">
                    <a16:rowId xmlns:a16="http://schemas.microsoft.com/office/drawing/2014/main" val="10000"/>
                  </a:ext>
                </a:extLst>
              </a:tr>
              <a:tr h="324166">
                <a:tc>
                  <a:txBody>
                    <a:bodyPr/>
                    <a:lstStyle/>
                    <a:p>
                      <a:r>
                        <a:rPr lang="en-US" sz="1600" dirty="0"/>
                        <a:t>10:35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Cycling App</a:t>
                      </a:r>
                    </a:p>
                  </a:txBody>
                  <a:tcPr/>
                </a:tc>
                <a:extLst>
                  <a:ext uri="{0D108BD9-81ED-4DB2-BD59-A6C34878D82A}">
                    <a16:rowId xmlns:a16="http://schemas.microsoft.com/office/drawing/2014/main" val="10001"/>
                  </a:ext>
                </a:extLst>
              </a:tr>
              <a:tr h="324166">
                <a:tc>
                  <a:txBody>
                    <a:bodyPr/>
                    <a:lstStyle/>
                    <a:p>
                      <a:r>
                        <a:rPr lang="en-US" sz="1600" dirty="0"/>
                        <a:t>10:50</a:t>
                      </a:r>
                    </a:p>
                  </a:txBody>
                  <a:tcPr/>
                </a:tc>
                <a:tc>
                  <a:txBody>
                    <a:bodyPr/>
                    <a:lstStyle/>
                    <a:p>
                      <a:r>
                        <a:rPr lang="en-US" sz="1600" dirty="0"/>
                        <a:t>Running App</a:t>
                      </a:r>
                    </a:p>
                  </a:txBody>
                  <a:tcPr/>
                </a:tc>
                <a:extLst>
                  <a:ext uri="{0D108BD9-81ED-4DB2-BD59-A6C34878D82A}">
                    <a16:rowId xmlns:a16="http://schemas.microsoft.com/office/drawing/2014/main" val="10002"/>
                  </a:ext>
                </a:extLst>
              </a:tr>
              <a:tr h="324166">
                <a:tc>
                  <a:txBody>
                    <a:bodyPr/>
                    <a:lstStyle/>
                    <a:p>
                      <a:r>
                        <a:rPr lang="en-US" sz="1600" dirty="0"/>
                        <a:t>11:05</a:t>
                      </a:r>
                    </a:p>
                  </a:txBody>
                  <a:tcPr/>
                </a:tc>
                <a:tc>
                  <a:txBody>
                    <a:bodyPr/>
                    <a:lstStyle/>
                    <a:p>
                      <a:r>
                        <a:rPr lang="en-US" sz="1600" dirty="0"/>
                        <a:t>Women’s Transit App</a:t>
                      </a:r>
                      <a:endParaRPr lang="en-US" sz="1600" b="1" dirty="0"/>
                    </a:p>
                  </a:txBody>
                  <a:tcPr/>
                </a:tc>
                <a:extLst>
                  <a:ext uri="{0D108BD9-81ED-4DB2-BD59-A6C34878D82A}">
                    <a16:rowId xmlns:a16="http://schemas.microsoft.com/office/drawing/2014/main" val="10003"/>
                  </a:ext>
                </a:extLst>
              </a:tr>
              <a:tr h="324166">
                <a:tc>
                  <a:txBody>
                    <a:bodyPr/>
                    <a:lstStyle/>
                    <a:p>
                      <a:r>
                        <a:rPr lang="en-US" sz="1600" dirty="0"/>
                        <a:t>11:20</a:t>
                      </a:r>
                    </a:p>
                  </a:txBody>
                  <a:tcPr/>
                </a:tc>
                <a:tc>
                  <a:txBody>
                    <a:bodyPr/>
                    <a:lstStyle/>
                    <a:p>
                      <a:r>
                        <a:rPr lang="en-US" sz="1600" dirty="0"/>
                        <a:t>Lifting App</a:t>
                      </a:r>
                    </a:p>
                  </a:txBody>
                  <a:tcPr/>
                </a:tc>
                <a:extLst>
                  <a:ext uri="{0D108BD9-81ED-4DB2-BD59-A6C34878D82A}">
                    <a16:rowId xmlns:a16="http://schemas.microsoft.com/office/drawing/2014/main" val="10004"/>
                  </a:ext>
                </a:extLst>
              </a:tr>
              <a:tr h="324166">
                <a:tc>
                  <a:txBody>
                    <a:bodyPr/>
                    <a:lstStyle/>
                    <a:p>
                      <a:r>
                        <a:rPr lang="en-US" sz="1600" dirty="0"/>
                        <a:t>11:35</a:t>
                      </a:r>
                    </a:p>
                  </a:txBody>
                  <a:tcPr/>
                </a:tc>
                <a:tc>
                  <a:txBody>
                    <a:bodyPr/>
                    <a:lstStyle/>
                    <a:p>
                      <a:r>
                        <a:rPr lang="en-US" sz="1600" dirty="0"/>
                        <a:t>WSU </a:t>
                      </a:r>
                      <a:r>
                        <a:rPr lang="en-US" sz="1600" dirty="0" err="1"/>
                        <a:t>Wayfinder</a:t>
                      </a:r>
                      <a:endParaRPr lang="en-US" sz="1600" dirty="0"/>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4879974" y="1522691"/>
            <a:ext cx="3883026" cy="400110"/>
          </a:xfrm>
          <a:prstGeom prst="rect">
            <a:avLst/>
          </a:prstGeom>
          <a:noFill/>
        </p:spPr>
        <p:txBody>
          <a:bodyPr wrap="square" rtlCol="0">
            <a:spAutoFit/>
          </a:bodyPr>
          <a:lstStyle/>
          <a:p>
            <a:r>
              <a:rPr lang="en-US" sz="2000" dirty="0"/>
              <a:t>Thursday, April 27</a:t>
            </a:r>
          </a:p>
        </p:txBody>
      </p:sp>
      <p:graphicFrame>
        <p:nvGraphicFramePr>
          <p:cNvPr id="9" name="Content Placeholder 4"/>
          <p:cNvGraphicFramePr>
            <a:graphicFrameLocks/>
          </p:cNvGraphicFramePr>
          <p:nvPr>
            <p:extLst>
              <p:ext uri="{D42A27DB-BD31-4B8C-83A1-F6EECF244321}">
                <p14:modId xmlns:p14="http://schemas.microsoft.com/office/powerpoint/2010/main" val="99085194"/>
              </p:ext>
            </p:extLst>
          </p:nvPr>
        </p:nvGraphicFramePr>
        <p:xfrm>
          <a:off x="4879974" y="1922152"/>
          <a:ext cx="3883026" cy="2011680"/>
        </p:xfrm>
        <a:graphic>
          <a:graphicData uri="http://schemas.openxmlformats.org/drawingml/2006/table">
            <a:tbl>
              <a:tblPr firstRow="1" bandRow="1">
                <a:tableStyleId>{9D7B26C5-4107-4FEC-AEDC-1716B250A1EF}</a:tableStyleId>
              </a:tblPr>
              <a:tblGrid>
                <a:gridCol w="980424">
                  <a:extLst>
                    <a:ext uri="{9D8B030D-6E8A-4147-A177-3AD203B41FA5}">
                      <a16:colId xmlns:a16="http://schemas.microsoft.com/office/drawing/2014/main" val="20000"/>
                    </a:ext>
                  </a:extLst>
                </a:gridCol>
                <a:gridCol w="2902602">
                  <a:extLst>
                    <a:ext uri="{9D8B030D-6E8A-4147-A177-3AD203B41FA5}">
                      <a16:colId xmlns:a16="http://schemas.microsoft.com/office/drawing/2014/main" val="20001"/>
                    </a:ext>
                  </a:extLst>
                </a:gridCol>
              </a:tblGrid>
              <a:tr h="324166">
                <a:tc>
                  <a:txBody>
                    <a:bodyPr/>
                    <a:lstStyle/>
                    <a:p>
                      <a:r>
                        <a:rPr lang="en-US" sz="1600" dirty="0"/>
                        <a:t>Time</a:t>
                      </a:r>
                    </a:p>
                  </a:txBody>
                  <a:tcPr/>
                </a:tc>
                <a:tc>
                  <a:txBody>
                    <a:bodyPr/>
                    <a:lstStyle/>
                    <a:p>
                      <a:r>
                        <a:rPr lang="en-US" sz="1600" dirty="0"/>
                        <a:t>Team</a:t>
                      </a:r>
                    </a:p>
                  </a:txBody>
                  <a:tcPr/>
                </a:tc>
                <a:extLst>
                  <a:ext uri="{0D108BD9-81ED-4DB2-BD59-A6C34878D82A}">
                    <a16:rowId xmlns:a16="http://schemas.microsoft.com/office/drawing/2014/main" val="10000"/>
                  </a:ext>
                </a:extLst>
              </a:tr>
              <a:tr h="324166">
                <a:tc>
                  <a:txBody>
                    <a:bodyPr/>
                    <a:lstStyle/>
                    <a:p>
                      <a:r>
                        <a:rPr lang="en-US" sz="1600" dirty="0"/>
                        <a:t>10:35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EECS</a:t>
                      </a:r>
                      <a:r>
                        <a:rPr lang="en-US" sz="1600" baseline="0" dirty="0"/>
                        <a:t> Stack Overflow</a:t>
                      </a:r>
                      <a:endParaRPr lang="en-US" sz="1600" dirty="0"/>
                    </a:p>
                  </a:txBody>
                  <a:tcPr/>
                </a:tc>
                <a:extLst>
                  <a:ext uri="{0D108BD9-81ED-4DB2-BD59-A6C34878D82A}">
                    <a16:rowId xmlns:a16="http://schemas.microsoft.com/office/drawing/2014/main" val="10001"/>
                  </a:ext>
                </a:extLst>
              </a:tr>
              <a:tr h="324166">
                <a:tc>
                  <a:txBody>
                    <a:bodyPr/>
                    <a:lstStyle/>
                    <a:p>
                      <a:r>
                        <a:rPr lang="en-US" sz="1600" dirty="0"/>
                        <a:t>10:50</a:t>
                      </a:r>
                    </a:p>
                  </a:txBody>
                  <a:tcPr/>
                </a:tc>
                <a:tc>
                  <a:txBody>
                    <a:bodyPr/>
                    <a:lstStyle/>
                    <a:p>
                      <a:r>
                        <a:rPr lang="en-US" sz="1600" dirty="0"/>
                        <a:t>Hiking App</a:t>
                      </a:r>
                    </a:p>
                  </a:txBody>
                  <a:tcPr/>
                </a:tc>
                <a:extLst>
                  <a:ext uri="{0D108BD9-81ED-4DB2-BD59-A6C34878D82A}">
                    <a16:rowId xmlns:a16="http://schemas.microsoft.com/office/drawing/2014/main" val="10002"/>
                  </a:ext>
                </a:extLst>
              </a:tr>
              <a:tr h="324166">
                <a:tc>
                  <a:txBody>
                    <a:bodyPr/>
                    <a:lstStyle/>
                    <a:p>
                      <a:r>
                        <a:rPr lang="en-US" sz="1600" dirty="0"/>
                        <a:t>11:05</a:t>
                      </a:r>
                    </a:p>
                  </a:txBody>
                  <a:tcPr/>
                </a:tc>
                <a:tc>
                  <a:txBody>
                    <a:bodyPr/>
                    <a:lstStyle/>
                    <a:p>
                      <a:r>
                        <a:rPr lang="en-US" sz="1600" dirty="0"/>
                        <a:t>Mixed Drink App</a:t>
                      </a:r>
                      <a:endParaRPr lang="en-US" sz="1600" b="1" dirty="0"/>
                    </a:p>
                  </a:txBody>
                  <a:tcPr/>
                </a:tc>
                <a:extLst>
                  <a:ext uri="{0D108BD9-81ED-4DB2-BD59-A6C34878D82A}">
                    <a16:rowId xmlns:a16="http://schemas.microsoft.com/office/drawing/2014/main" val="10003"/>
                  </a:ext>
                </a:extLst>
              </a:tr>
              <a:tr h="324166">
                <a:tc>
                  <a:txBody>
                    <a:bodyPr/>
                    <a:lstStyle/>
                    <a:p>
                      <a:r>
                        <a:rPr lang="en-US" sz="1600" dirty="0"/>
                        <a:t>11:20</a:t>
                      </a:r>
                    </a:p>
                  </a:txBody>
                  <a:tcPr/>
                </a:tc>
                <a:tc>
                  <a:txBody>
                    <a:bodyPr/>
                    <a:lstStyle/>
                    <a:p>
                      <a:r>
                        <a:rPr lang="en-US" sz="1600" dirty="0"/>
                        <a:t>Pullman Bus App</a:t>
                      </a:r>
                    </a:p>
                  </a:txBody>
                  <a:tcPr/>
                </a:tc>
                <a:extLst>
                  <a:ext uri="{0D108BD9-81ED-4DB2-BD59-A6C34878D82A}">
                    <a16:rowId xmlns:a16="http://schemas.microsoft.com/office/drawing/2014/main" val="10004"/>
                  </a:ext>
                </a:extLst>
              </a:tr>
              <a:tr h="324166">
                <a:tc>
                  <a:txBody>
                    <a:bodyPr/>
                    <a:lstStyle/>
                    <a:p>
                      <a:r>
                        <a:rPr lang="en-US" sz="1600" dirty="0"/>
                        <a:t>11:35</a:t>
                      </a:r>
                    </a:p>
                  </a:txBody>
                  <a:tcPr/>
                </a:tc>
                <a:tc>
                  <a:txBody>
                    <a:bodyPr/>
                    <a:lstStyle/>
                    <a:p>
                      <a:r>
                        <a:rPr lang="en-US" sz="1600" dirty="0"/>
                        <a:t>Skiing App</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44138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26"/>
          <p:cNvSpPr>
            <a:spLocks noGrp="1" noChangeArrowheads="1"/>
          </p:cNvSpPr>
          <p:nvPr>
            <p:ph type="title"/>
          </p:nvPr>
        </p:nvSpPr>
        <p:spPr/>
        <p:txBody>
          <a:bodyPr/>
          <a:lstStyle/>
          <a:p>
            <a:pPr eaLnBrk="1" hangingPunct="1"/>
            <a:r>
              <a:rPr lang="en-US" dirty="0"/>
              <a:t>Key Evaluation Approaches</a:t>
            </a:r>
          </a:p>
        </p:txBody>
      </p:sp>
      <p:sp>
        <p:nvSpPr>
          <p:cNvPr id="12292" name="Rectangle 1027"/>
          <p:cNvSpPr>
            <a:spLocks noGrp="1" noChangeArrowheads="1"/>
          </p:cNvSpPr>
          <p:nvPr>
            <p:ph sz="half" idx="1"/>
          </p:nvPr>
        </p:nvSpPr>
        <p:spPr>
          <a:xfrm>
            <a:off x="152400" y="1671638"/>
            <a:ext cx="4876800" cy="4652962"/>
          </a:xfrm>
        </p:spPr>
        <p:txBody>
          <a:bodyPr/>
          <a:lstStyle/>
          <a:p>
            <a:pPr eaLnBrk="1" hangingPunct="1"/>
            <a:r>
              <a:rPr lang="en-US" sz="3200" dirty="0"/>
              <a:t>Analytical evaluation</a:t>
            </a:r>
          </a:p>
          <a:p>
            <a:pPr eaLnBrk="1" hangingPunct="1"/>
            <a:r>
              <a:rPr lang="en-US" sz="3200" dirty="0"/>
              <a:t>Field study</a:t>
            </a:r>
          </a:p>
          <a:p>
            <a:pPr eaLnBrk="1" hangingPunct="1"/>
            <a:r>
              <a:rPr lang="en-US" sz="3200" dirty="0"/>
              <a:t>Controlled experiment</a:t>
            </a:r>
          </a:p>
          <a:p>
            <a:pPr eaLnBrk="1" hangingPunct="1"/>
            <a:r>
              <a:rPr lang="en-US" sz="3200" dirty="0"/>
              <a:t>Usability testing</a:t>
            </a:r>
          </a:p>
        </p:txBody>
      </p:sp>
      <p:sp>
        <p:nvSpPr>
          <p:cNvPr id="12290" name="Slide Number Placeholder 3"/>
          <p:cNvSpPr>
            <a:spLocks noGrp="1"/>
          </p:cNvSpPr>
          <p:nvPr>
            <p:ph type="sldNum" sz="quarter" idx="10"/>
          </p:nvPr>
        </p:nvSpPr>
        <p:spPr>
          <a:noFill/>
        </p:spPr>
        <p:txBody>
          <a:bodyPr/>
          <a:lstStyle/>
          <a:p>
            <a:fld id="{E7246383-C2C3-4B19-9D1F-6B85FE06688F}" type="slidenum">
              <a:rPr lang="en-GB"/>
              <a:pPr/>
              <a:t>4</a:t>
            </a:fld>
            <a:endParaRPr lang="en-GB"/>
          </a:p>
        </p:txBody>
      </p:sp>
      <p:sp>
        <p:nvSpPr>
          <p:cNvPr id="3" name="Right Brace 2"/>
          <p:cNvSpPr/>
          <p:nvPr/>
        </p:nvSpPr>
        <p:spPr bwMode="auto">
          <a:xfrm>
            <a:off x="5029200" y="1828800"/>
            <a:ext cx="304800" cy="2667000"/>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a:ln>
                <a:noFill/>
              </a:ln>
              <a:solidFill>
                <a:schemeClr val="tx1"/>
              </a:solidFill>
              <a:effectLst/>
              <a:latin typeface="Verdana" pitchFamily="34" charset="0"/>
            </a:endParaRPr>
          </a:p>
        </p:txBody>
      </p:sp>
      <p:sp>
        <p:nvSpPr>
          <p:cNvPr id="4" name="TextBox 3"/>
          <p:cNvSpPr txBox="1"/>
          <p:nvPr/>
        </p:nvSpPr>
        <p:spPr>
          <a:xfrm>
            <a:off x="5486400" y="2667000"/>
            <a:ext cx="3352800" cy="954107"/>
          </a:xfrm>
          <a:prstGeom prst="rect">
            <a:avLst/>
          </a:prstGeom>
          <a:noFill/>
        </p:spPr>
        <p:txBody>
          <a:bodyPr wrap="square" rtlCol="0">
            <a:spAutoFit/>
          </a:bodyPr>
          <a:lstStyle/>
          <a:p>
            <a:r>
              <a:rPr lang="en-US" sz="2800" b="0" i="1" dirty="0"/>
              <a:t>Formative</a:t>
            </a:r>
            <a:r>
              <a:rPr lang="en-US" sz="2800" b="0" dirty="0"/>
              <a:t> vs. </a:t>
            </a:r>
            <a:r>
              <a:rPr lang="en-US" sz="2800" b="0" i="1" dirty="0"/>
              <a:t>Summative </a:t>
            </a:r>
          </a:p>
        </p:txBody>
      </p:sp>
    </p:spTree>
    <p:extLst>
      <p:ext uri="{BB962C8B-B14F-4D97-AF65-F5344CB8AC3E}">
        <p14:creationId xmlns:p14="http://schemas.microsoft.com/office/powerpoint/2010/main" val="413859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06BD8CA0-6A9B-49FC-8067-99B74AF84104}" type="slidenum">
              <a:rPr lang="en-GB"/>
              <a:pPr/>
              <a:t>5</a:t>
            </a:fld>
            <a:endParaRPr lang="en-GB"/>
          </a:p>
        </p:txBody>
      </p:sp>
      <p:sp>
        <p:nvSpPr>
          <p:cNvPr id="8195" name="Rectangle 2"/>
          <p:cNvSpPr>
            <a:spLocks noGrp="1" noChangeArrowheads="1"/>
          </p:cNvSpPr>
          <p:nvPr>
            <p:ph type="title"/>
          </p:nvPr>
        </p:nvSpPr>
        <p:spPr/>
        <p:txBody>
          <a:bodyPr/>
          <a:lstStyle/>
          <a:p>
            <a:pPr eaLnBrk="1" hangingPunct="1"/>
            <a:r>
              <a:rPr lang="en-US"/>
              <a:t>Approach 1: Usability Testing</a:t>
            </a:r>
            <a:endParaRPr lang="en-US" sz="2400"/>
          </a:p>
        </p:txBody>
      </p:sp>
      <p:pic>
        <p:nvPicPr>
          <p:cNvPr id="1026" name="Picture 2" descr="http://magazin.unic.com/wp-content/uploads/2011/06/SBB_Usability-Test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52783"/>
            <a:ext cx="6781800" cy="45559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8200" y="6157651"/>
            <a:ext cx="8759825" cy="307777"/>
          </a:xfrm>
          <a:prstGeom prst="rect">
            <a:avLst/>
          </a:prstGeom>
        </p:spPr>
        <p:txBody>
          <a:bodyPr wrap="square">
            <a:spAutoFit/>
          </a:bodyPr>
          <a:lstStyle/>
          <a:p>
            <a:r>
              <a:rPr lang="en-US" b="0" dirty="0"/>
              <a:t>http://magazin.unic.com/wp-content/uploads/2011/06/SBB_Usability-Testing.jpg</a:t>
            </a:r>
          </a:p>
        </p:txBody>
      </p:sp>
    </p:spTree>
    <p:extLst>
      <p:ext uri="{BB962C8B-B14F-4D97-AF65-F5344CB8AC3E}">
        <p14:creationId xmlns:p14="http://schemas.microsoft.com/office/powerpoint/2010/main" val="3017809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08D354F7-0FF9-4777-88A4-3A08A045320F}" type="slidenum">
              <a:rPr lang="en-GB"/>
              <a:pPr/>
              <a:t>6</a:t>
            </a:fld>
            <a:endParaRPr lang="en-GB"/>
          </a:p>
        </p:txBody>
      </p:sp>
      <p:sp>
        <p:nvSpPr>
          <p:cNvPr id="9219" name="Rectangle 2"/>
          <p:cNvSpPr>
            <a:spLocks noGrp="1" noChangeArrowheads="1"/>
          </p:cNvSpPr>
          <p:nvPr>
            <p:ph type="title"/>
          </p:nvPr>
        </p:nvSpPr>
        <p:spPr/>
        <p:txBody>
          <a:bodyPr/>
          <a:lstStyle/>
          <a:p>
            <a:pPr eaLnBrk="1" hangingPunct="1"/>
            <a:r>
              <a:rPr lang="en-US"/>
              <a:t>Approach 2: Field Studies</a:t>
            </a:r>
            <a:endParaRPr lang="en-US" sz="2400"/>
          </a:p>
        </p:txBody>
      </p:sp>
      <p:pic>
        <p:nvPicPr>
          <p:cNvPr id="2050" name="Picture 2" descr="https://blinkux.com/wp-content/uploads/2014/09/DSCF3113%C2%A9mark_gsellm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49" y="1600200"/>
            <a:ext cx="6782259" cy="451504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1000" y="6115248"/>
            <a:ext cx="8537575" cy="307777"/>
          </a:xfrm>
          <a:prstGeom prst="rect">
            <a:avLst/>
          </a:prstGeom>
        </p:spPr>
        <p:txBody>
          <a:bodyPr wrap="square">
            <a:spAutoFit/>
          </a:bodyPr>
          <a:lstStyle/>
          <a:p>
            <a:r>
              <a:rPr lang="en-US" b="0" dirty="0"/>
              <a:t>https://blinkux.com/wp-content/uploads/2014/09/DSCF3113%C2%A9mark_gsellman.jpg</a:t>
            </a:r>
          </a:p>
        </p:txBody>
      </p:sp>
    </p:spTree>
    <p:extLst>
      <p:ext uri="{BB962C8B-B14F-4D97-AF65-F5344CB8AC3E}">
        <p14:creationId xmlns:p14="http://schemas.microsoft.com/office/powerpoint/2010/main" val="348265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122F1270-4AA4-4C85-8552-6492B3D04723}" type="slidenum">
              <a:rPr lang="en-GB"/>
              <a:pPr/>
              <a:t>7</a:t>
            </a:fld>
            <a:endParaRPr lang="en-GB" dirty="0"/>
          </a:p>
        </p:txBody>
      </p:sp>
      <p:sp>
        <p:nvSpPr>
          <p:cNvPr id="10243" name="Rectangle 2"/>
          <p:cNvSpPr>
            <a:spLocks noGrp="1" noChangeArrowheads="1"/>
          </p:cNvSpPr>
          <p:nvPr>
            <p:ph type="title"/>
          </p:nvPr>
        </p:nvSpPr>
        <p:spPr/>
        <p:txBody>
          <a:bodyPr/>
          <a:lstStyle/>
          <a:p>
            <a:pPr eaLnBrk="1" hangingPunct="1"/>
            <a:r>
              <a:rPr lang="en-US"/>
              <a:t>Approach 3: Analytical Evaluation</a:t>
            </a:r>
            <a:endParaRPr lang="en-US" sz="2400"/>
          </a:p>
        </p:txBody>
      </p:sp>
      <p:sp>
        <p:nvSpPr>
          <p:cNvPr id="10244" name="Rectangle 3"/>
          <p:cNvSpPr>
            <a:spLocks noGrp="1" noChangeArrowheads="1"/>
          </p:cNvSpPr>
          <p:nvPr>
            <p:ph type="body" idx="1"/>
          </p:nvPr>
        </p:nvSpPr>
        <p:spPr>
          <a:xfrm>
            <a:off x="152400" y="1770062"/>
            <a:ext cx="8839200" cy="4652963"/>
          </a:xfrm>
        </p:spPr>
        <p:txBody>
          <a:bodyPr/>
          <a:lstStyle/>
          <a:p>
            <a:pPr marL="457200" indent="-457200" eaLnBrk="1" hangingPunct="1">
              <a:lnSpc>
                <a:spcPct val="80000"/>
              </a:lnSpc>
            </a:pPr>
            <a:r>
              <a:rPr lang="en-US" sz="4000" dirty="0"/>
              <a:t>Heuristic evaluation</a:t>
            </a:r>
          </a:p>
          <a:p>
            <a:pPr marL="457200" indent="-457200" eaLnBrk="1" hangingPunct="1">
              <a:lnSpc>
                <a:spcPct val="80000"/>
              </a:lnSpc>
            </a:pPr>
            <a:r>
              <a:rPr lang="en-US" sz="4000" dirty="0"/>
              <a:t>Cognitive Walkthrough</a:t>
            </a:r>
          </a:p>
          <a:p>
            <a:pPr marL="457200" indent="-457200" eaLnBrk="1" hangingPunct="1">
              <a:lnSpc>
                <a:spcPct val="80000"/>
              </a:lnSpc>
            </a:pPr>
            <a:r>
              <a:rPr lang="en-US" sz="4000" dirty="0"/>
              <a:t>User Modeling</a:t>
            </a:r>
          </a:p>
        </p:txBody>
      </p:sp>
    </p:spTree>
    <p:extLst>
      <p:ext uri="{BB962C8B-B14F-4D97-AF65-F5344CB8AC3E}">
        <p14:creationId xmlns:p14="http://schemas.microsoft.com/office/powerpoint/2010/main" val="24300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understanding: Question 1</a:t>
            </a:r>
          </a:p>
        </p:txBody>
      </p:sp>
      <p:sp>
        <p:nvSpPr>
          <p:cNvPr id="3" name="Content Placeholder 2"/>
          <p:cNvSpPr>
            <a:spLocks noGrp="1"/>
          </p:cNvSpPr>
          <p:nvPr>
            <p:ph idx="1"/>
          </p:nvPr>
        </p:nvSpPr>
        <p:spPr/>
        <p:txBody>
          <a:bodyPr/>
          <a:lstStyle/>
          <a:p>
            <a:pPr marL="0" lvl="1" indent="0">
              <a:buNone/>
            </a:pPr>
            <a:r>
              <a:rPr lang="en-US" sz="2400" b="0" dirty="0"/>
              <a:t>Early tests of printed scenarios and user guides is an example of</a:t>
            </a:r>
          </a:p>
          <a:p>
            <a:pPr marL="342900" lvl="1" indent="-342900">
              <a:buNone/>
            </a:pPr>
            <a:endParaRPr lang="en-US" sz="2400" dirty="0"/>
          </a:p>
          <a:p>
            <a:pPr marL="457200" lvl="1" indent="-457200">
              <a:buAutoNum type="alphaUcPeriod"/>
            </a:pPr>
            <a:r>
              <a:rPr lang="en-US" sz="2400" b="0" dirty="0"/>
              <a:t>Formative evaluation</a:t>
            </a:r>
          </a:p>
          <a:p>
            <a:pPr marL="514350" lvl="1" indent="-514350">
              <a:buAutoNum type="alphaUcPeriod"/>
            </a:pPr>
            <a:r>
              <a:rPr lang="en-US" sz="2400" dirty="0"/>
              <a:t>Summative evaluation</a:t>
            </a:r>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understanding:</a:t>
            </a:r>
            <a:br>
              <a:rPr lang="en-US" dirty="0"/>
            </a:br>
            <a:r>
              <a:rPr lang="en-US" dirty="0"/>
              <a:t>Question 2</a:t>
            </a:r>
          </a:p>
        </p:txBody>
      </p:sp>
      <p:sp>
        <p:nvSpPr>
          <p:cNvPr id="3" name="Content Placeholder 2"/>
          <p:cNvSpPr>
            <a:spLocks noGrp="1"/>
          </p:cNvSpPr>
          <p:nvPr>
            <p:ph idx="1"/>
          </p:nvPr>
        </p:nvSpPr>
        <p:spPr/>
        <p:txBody>
          <a:bodyPr/>
          <a:lstStyle/>
          <a:p>
            <a:pPr marL="0" lvl="1" indent="0">
              <a:buNone/>
            </a:pPr>
            <a:r>
              <a:rPr lang="en-US" sz="2400" b="0" dirty="0"/>
              <a:t>Evaluation that does not involve end users is known as</a:t>
            </a:r>
          </a:p>
          <a:p>
            <a:pPr marL="342900" lvl="1" indent="-342900">
              <a:buNone/>
            </a:pPr>
            <a:endParaRPr lang="en-US" sz="2400" dirty="0"/>
          </a:p>
          <a:p>
            <a:pPr marL="457200" lvl="1" indent="-457200">
              <a:buAutoNum type="alphaUcPeriod"/>
            </a:pPr>
            <a:r>
              <a:rPr lang="en-US" sz="2400" b="0" dirty="0"/>
              <a:t>Formative evaluation</a:t>
            </a:r>
          </a:p>
          <a:p>
            <a:pPr marL="457200" lvl="1" indent="-457200">
              <a:buAutoNum type="alphaUcPeriod"/>
            </a:pPr>
            <a:r>
              <a:rPr lang="en-US" sz="2400" dirty="0"/>
              <a:t>Summative evaluation</a:t>
            </a:r>
          </a:p>
          <a:p>
            <a:pPr marL="457200" lvl="1" indent="-457200">
              <a:buAutoNum type="alphaUcPeriod"/>
            </a:pPr>
            <a:r>
              <a:rPr lang="en-US" sz="2400" dirty="0"/>
              <a:t>Analytical evaluation</a:t>
            </a:r>
          </a:p>
          <a:p>
            <a:pPr marL="457200" lvl="1" indent="-457200">
              <a:buAutoNum type="alphaUcPeriod"/>
            </a:pPr>
            <a:r>
              <a:rPr lang="en-US" sz="2400" dirty="0"/>
              <a:t>Controlled experiments</a:t>
            </a:r>
            <a:endParaRPr lang="en-US" dirty="0"/>
          </a:p>
        </p:txBody>
      </p:sp>
      <p:sp>
        <p:nvSpPr>
          <p:cNvPr id="4" name="Slide Number Placeholder 3"/>
          <p:cNvSpPr>
            <a:spLocks noGrp="1"/>
          </p:cNvSpPr>
          <p:nvPr>
            <p:ph type="sldNum" sz="quarter" idx="10"/>
          </p:nvPr>
        </p:nvSpPr>
        <p:spPr/>
        <p:txBody>
          <a:bodyPr/>
          <a:lstStyle/>
          <a:p>
            <a:pPr>
              <a:defRPr/>
            </a:pPr>
            <a:fld id="{3EE1AD72-9D40-49BF-A672-B73C17E817F8}" type="slidenum">
              <a:rPr lang="en-GB" smtClean="0"/>
              <a:pPr>
                <a:defRPr/>
              </a:pPr>
              <a:t>9</a:t>
            </a:fld>
            <a:endParaRPr lang="en-GB"/>
          </a:p>
        </p:txBody>
      </p:sp>
    </p:spTree>
  </p:cSld>
  <p:clrMapOvr>
    <a:masterClrMapping/>
  </p:clrMapOvr>
</p:sld>
</file>

<file path=ppt/theme/theme1.xml><?xml version="1.0" encoding="utf-8"?>
<a:theme xmlns:a="http://schemas.openxmlformats.org/drawingml/2006/main" name="idbook">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idboo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idboo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dboo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dboo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dboo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dboo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dboo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dboo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\\penelope\MCSUsers\Staff\hcs2\Interaction Design\website\idbook.pot</Template>
  <TotalTime>5561</TotalTime>
  <Words>2193</Words>
  <Application>Microsoft Office PowerPoint</Application>
  <PresentationFormat>On-screen Show (4:3)</PresentationFormat>
  <Paragraphs>417</Paragraphs>
  <Slides>39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Symbol</vt:lpstr>
      <vt:lpstr>Times</vt:lpstr>
      <vt:lpstr>Verdana</vt:lpstr>
      <vt:lpstr>idbook</vt:lpstr>
      <vt:lpstr>17-GOMS &amp; KLM (KLM Supplement) </vt:lpstr>
      <vt:lpstr>On the Model Human Processor that is foundational to GOMS/KLM</vt:lpstr>
      <vt:lpstr>17-GOMS &amp; KLM</vt:lpstr>
      <vt:lpstr>Key Evaluation Approaches</vt:lpstr>
      <vt:lpstr>Approach 1: Usability Testing</vt:lpstr>
      <vt:lpstr>Approach 2: Field Studies</vt:lpstr>
      <vt:lpstr>Approach 3: Analytical Evaluation</vt:lpstr>
      <vt:lpstr>Test your understanding: Question 1</vt:lpstr>
      <vt:lpstr>Test your understanding: Question 2</vt:lpstr>
      <vt:lpstr>Test your understanding: Question 3</vt:lpstr>
      <vt:lpstr>Test your understanding: Question 4</vt:lpstr>
      <vt:lpstr>Comparison of usability, field, and analytical approaches</vt:lpstr>
      <vt:lpstr>17-GOMS &amp; KLM</vt:lpstr>
      <vt:lpstr>Model Human Processor (MHP) (Card, Moran &amp; Newell, 1983)</vt:lpstr>
      <vt:lpstr>MHP Principles and Parameters</vt:lpstr>
      <vt:lpstr>Example: Perceptual Subsystem Parameters</vt:lpstr>
      <vt:lpstr>17-GOMS &amp; KLM</vt:lpstr>
      <vt:lpstr>Prediction Without Users</vt:lpstr>
      <vt:lpstr>GOMS Overview</vt:lpstr>
      <vt:lpstr>GOMS in More Detail (CMN-GOMS)</vt:lpstr>
      <vt:lpstr>GOMS: Simple Example</vt:lpstr>
      <vt:lpstr>GOMS: Simple Example (cont.)</vt:lpstr>
      <vt:lpstr>More Complex Text-Editing Example  </vt:lpstr>
      <vt:lpstr>Clicker: Where is GOMS/KLM situated within Seven Stages of Action model?</vt:lpstr>
      <vt:lpstr>For Discussion…</vt:lpstr>
      <vt:lpstr>Keystroke Level Model (KLM)</vt:lpstr>
      <vt:lpstr>KLM Operators</vt:lpstr>
      <vt:lpstr>KLM Example 1</vt:lpstr>
      <vt:lpstr>KLM complex example 6-block Minecraft task</vt:lpstr>
      <vt:lpstr>Minecraft 6-block task: KLM Model</vt:lpstr>
      <vt:lpstr>Clicker: Test your knowledge</vt:lpstr>
      <vt:lpstr>Clicker: Test your knowledge</vt:lpstr>
      <vt:lpstr>Clicker: Test your knowledge</vt:lpstr>
      <vt:lpstr>Pros and Cons of User Modeling</vt:lpstr>
      <vt:lpstr>Summary</vt:lpstr>
      <vt:lpstr>17-GOMS &amp; KLM</vt:lpstr>
      <vt:lpstr>Individual Assignment #5: User modeling</vt:lpstr>
      <vt:lpstr>Where we are in the Team Project</vt:lpstr>
      <vt:lpstr>Final Team Presentation Schedule</vt:lpstr>
    </vt:vector>
  </TitlesOfParts>
  <Company>COGS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Yvonne Rogers</dc:creator>
  <cp:lastModifiedBy>hundhaus@wsu.edu</cp:lastModifiedBy>
  <cp:revision>198</cp:revision>
  <dcterms:created xsi:type="dcterms:W3CDTF">2001-04-10T10:22:28Z</dcterms:created>
  <dcterms:modified xsi:type="dcterms:W3CDTF">2017-03-21T00:17:02Z</dcterms:modified>
</cp:coreProperties>
</file>