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22" r:id="rId3"/>
    <p:sldId id="258" r:id="rId4"/>
    <p:sldId id="261" r:id="rId5"/>
    <p:sldId id="263" r:id="rId6"/>
    <p:sldId id="265" r:id="rId7"/>
    <p:sldId id="267" r:id="rId8"/>
    <p:sldId id="269" r:id="rId9"/>
    <p:sldId id="270" r:id="rId10"/>
    <p:sldId id="272" r:id="rId11"/>
    <p:sldId id="274" r:id="rId12"/>
    <p:sldId id="276" r:id="rId13"/>
    <p:sldId id="278" r:id="rId14"/>
    <p:sldId id="279" r:id="rId15"/>
    <p:sldId id="281" r:id="rId16"/>
    <p:sldId id="283" r:id="rId17"/>
    <p:sldId id="285" r:id="rId18"/>
    <p:sldId id="287" r:id="rId19"/>
    <p:sldId id="289" r:id="rId20"/>
    <p:sldId id="291" r:id="rId21"/>
    <p:sldId id="293" r:id="rId22"/>
    <p:sldId id="294" r:id="rId23"/>
    <p:sldId id="298" r:id="rId24"/>
    <p:sldId id="299" r:id="rId25"/>
    <p:sldId id="302" r:id="rId26"/>
    <p:sldId id="305" r:id="rId27"/>
    <p:sldId id="306" r:id="rId28"/>
    <p:sldId id="307" r:id="rId29"/>
    <p:sldId id="309" r:id="rId30"/>
    <p:sldId id="31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FAF8-7CF4-4BC9-8E76-10A9D9EC51C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36F9-917D-482E-B22E-C4C1C273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FAF8-7CF4-4BC9-8E76-10A9D9EC51C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36F9-917D-482E-B22E-C4C1C273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1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FAF8-7CF4-4BC9-8E76-10A9D9EC51C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36F9-917D-482E-B22E-C4C1C273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8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FAF8-7CF4-4BC9-8E76-10A9D9EC51C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36F9-917D-482E-B22E-C4C1C273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1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FAF8-7CF4-4BC9-8E76-10A9D9EC51C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36F9-917D-482E-B22E-C4C1C273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FAF8-7CF4-4BC9-8E76-10A9D9EC51C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36F9-917D-482E-B22E-C4C1C273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6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FAF8-7CF4-4BC9-8E76-10A9D9EC51C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36F9-917D-482E-B22E-C4C1C273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FAF8-7CF4-4BC9-8E76-10A9D9EC51C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36F9-917D-482E-B22E-C4C1C273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6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FAF8-7CF4-4BC9-8E76-10A9D9EC51C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36F9-917D-482E-B22E-C4C1C273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7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FAF8-7CF4-4BC9-8E76-10A9D9EC51C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36F9-917D-482E-B22E-C4C1C273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8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FAF8-7CF4-4BC9-8E76-10A9D9EC51C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36F9-917D-482E-B22E-C4C1C273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4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AFAF8-7CF4-4BC9-8E76-10A9D9EC51C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B36F9-917D-482E-B22E-C4C1C273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3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2399607" y="495993"/>
            <a:ext cx="7239482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Deadline for homework and project reports: 12-9-16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Quiz #</a:t>
            </a:r>
            <a:r>
              <a:rPr lang="en-US" altLang="en-US" sz="2400" smtClean="0"/>
              <a:t>4 given </a:t>
            </a:r>
            <a:r>
              <a:rPr lang="en-US" altLang="en-US" sz="2400" dirty="0"/>
              <a:t>1-3pm Wednesday 12-14-16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Covers material in lectures since quiz3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MLP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RBF-ANN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Clustering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SOM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SVM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Intent of this review is to focus study for quiz #4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Questions will be posted on class web page.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Answers can be found in lecture slides. 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320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101" y="1588036"/>
            <a:ext cx="1048626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K-means clustering is an example of maximum-likelihood parameter estimation by 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terative Expectation-Maximization (EM).</a:t>
            </a:r>
          </a:p>
          <a:p>
            <a:endParaRPr lang="en-US" sz="2400" dirty="0"/>
          </a:p>
          <a:p>
            <a:r>
              <a:rPr lang="en-US" sz="2400" dirty="0" smtClean="0"/>
              <a:t>What </a:t>
            </a:r>
            <a:r>
              <a:rPr lang="en-US" sz="2400" dirty="0" smtClean="0"/>
              <a:t>parameters </a:t>
            </a:r>
            <a:r>
              <a:rPr lang="en-US" sz="2400" dirty="0" smtClean="0"/>
              <a:t>are being estimated?</a:t>
            </a:r>
          </a:p>
          <a:p>
            <a:endParaRPr lang="en-US" sz="2400" dirty="0"/>
          </a:p>
          <a:p>
            <a:r>
              <a:rPr lang="en-US" sz="2400" dirty="0" smtClean="0"/>
              <a:t>What happens on an E-step?</a:t>
            </a:r>
          </a:p>
          <a:p>
            <a:endParaRPr lang="en-US" sz="2400" dirty="0"/>
          </a:p>
          <a:p>
            <a:r>
              <a:rPr lang="en-US" sz="2400" dirty="0" smtClean="0"/>
              <a:t>What happens on a M-step?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957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9505" y="2360662"/>
            <a:ext cx="86259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RBF-ANN uses K-means clustering.  </a:t>
            </a:r>
          </a:p>
          <a:p>
            <a:r>
              <a:rPr lang="en-US" sz="2400" dirty="0" smtClean="0"/>
              <a:t>How are the parameters of the Gaussian basis functions calculated?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106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9310" y="2382473"/>
            <a:ext cx="6850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Describe agglomerative clustering with single </a:t>
            </a:r>
            <a:r>
              <a:rPr lang="en-US" sz="2400" dirty="0" smtClean="0"/>
              <a:t>linkage.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040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06488" y="2701637"/>
            <a:ext cx="4395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Question on Self </a:t>
            </a:r>
            <a:r>
              <a:rPr lang="en-US" sz="2400" dirty="0" smtClean="0"/>
              <a:t>Organizing Maps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789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3818" y="1845426"/>
            <a:ext cx="6596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the basic objective of self organizing </a:t>
            </a:r>
            <a:r>
              <a:rPr lang="en-US" sz="2400" dirty="0" smtClean="0"/>
              <a:t>maps?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034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6697" y="2718033"/>
            <a:ext cx="8039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are the 3 aspect of training in a SOM </a:t>
            </a:r>
            <a:r>
              <a:rPr lang="en-US" sz="2800" dirty="0" smtClean="0"/>
              <a:t>algorithm?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38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9170" y="2028305"/>
            <a:ext cx="9175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does a contextual map </a:t>
            </a:r>
            <a:r>
              <a:rPr lang="en-US" sz="2400" dirty="0" smtClean="0"/>
              <a:t>differ from </a:t>
            </a:r>
            <a:r>
              <a:rPr lang="en-US" sz="2400" dirty="0" smtClean="0"/>
              <a:t>a semantic map as SOM output?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985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2720" y="2207982"/>
            <a:ext cx="8611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does the UMAT output add to Sematic map output?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587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5258" y="2094807"/>
            <a:ext cx="6041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does a UMAT enable definition of “stars</a:t>
            </a:r>
            <a:r>
              <a:rPr lang="en-US" sz="2400" dirty="0" smtClean="0"/>
              <a:t>”?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323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6654" y="2443942"/>
            <a:ext cx="5149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do “stars” add to a UMAT output?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335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64923" y="2402379"/>
            <a:ext cx="2726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Question on ANN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052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9949" y="2801389"/>
            <a:ext cx="7761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 a clustering method, what is the main advantage of SOM?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321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99411" y="1729047"/>
            <a:ext cx="5833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Questions on support </a:t>
            </a:r>
            <a:r>
              <a:rPr lang="en-US" sz="2800" dirty="0" smtClean="0"/>
              <a:t>vector machines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720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2"/>
          <p:cNvSpPr txBox="1">
            <a:spLocks noGrp="1"/>
          </p:cNvSpPr>
          <p:nvPr/>
        </p:nvSpPr>
        <p:spPr bwMode="auto">
          <a:xfrm>
            <a:off x="9448800" y="635635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5DD688F-EF15-4F5D-AF77-ADD2F75D8DA4}" type="slidenum">
              <a:rPr lang="tr-TR" altLang="en-US" sz="12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tr-TR" altLang="en-US" sz="1200">
              <a:solidFill>
                <a:srgbClr val="000000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/>
        </p:nvSpPr>
        <p:spPr>
          <a:xfrm>
            <a:off x="2095501" y="6356351"/>
            <a:ext cx="7072313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defRPr/>
            </a:pPr>
            <a:r>
              <a:rPr lang="en-US" sz="1200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sz="1200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sz="1200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sz="1200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2152650" y="704851"/>
            <a:ext cx="8911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Why </a:t>
            </a:r>
            <a:r>
              <a:rPr lang="en-US" altLang="en-US" sz="2400" dirty="0"/>
              <a:t>is maximizing margins a good strategy for </a:t>
            </a:r>
            <a:r>
              <a:rPr lang="en-US" altLang="en-US" sz="2400" dirty="0" smtClean="0"/>
              <a:t>classification</a:t>
            </a:r>
            <a:r>
              <a:rPr lang="en-US" altLang="en-US" sz="2400" dirty="0"/>
              <a:t>? </a:t>
            </a:r>
          </a:p>
        </p:txBody>
      </p:sp>
      <p:grpSp>
        <p:nvGrpSpPr>
          <p:cNvPr id="21509" name="Group 16"/>
          <p:cNvGrpSpPr>
            <a:grpSpLocks/>
          </p:cNvGrpSpPr>
          <p:nvPr/>
        </p:nvGrpSpPr>
        <p:grpSpPr bwMode="auto">
          <a:xfrm>
            <a:off x="2667000" y="1676401"/>
            <a:ext cx="6184900" cy="4752975"/>
            <a:chOff x="1098" y="900"/>
            <a:chExt cx="3896" cy="2994"/>
          </a:xfrm>
        </p:grpSpPr>
        <p:pic>
          <p:nvPicPr>
            <p:cNvPr id="21510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2" y="900"/>
              <a:ext cx="3702" cy="2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2096" y="1175"/>
              <a:ext cx="17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Separating hyperplane</a:t>
              </a:r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 flipH="1">
              <a:off x="2018" y="1389"/>
              <a:ext cx="454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Text Box 9"/>
            <p:cNvSpPr txBox="1">
              <a:spLocks noChangeArrowheads="1"/>
            </p:cNvSpPr>
            <p:nvPr/>
          </p:nvSpPr>
          <p:spPr bwMode="auto">
            <a:xfrm>
              <a:off x="3094" y="3216"/>
              <a:ext cx="6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margins</a:t>
              </a:r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>
              <a:off x="3742" y="3339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 flipV="1">
              <a:off x="3470" y="2840"/>
              <a:ext cx="499" cy="4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Text Box 12"/>
            <p:cNvSpPr txBox="1">
              <a:spLocks noChangeArrowheads="1"/>
            </p:cNvSpPr>
            <p:nvPr/>
          </p:nvSpPr>
          <p:spPr bwMode="auto">
            <a:xfrm>
              <a:off x="1098" y="2535"/>
              <a:ext cx="1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Support vectors</a:t>
              </a:r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 flipV="1">
              <a:off x="1791" y="2251"/>
              <a:ext cx="46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 flipV="1">
              <a:off x="2245" y="2432"/>
              <a:ext cx="862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>
              <a:off x="2245" y="2704"/>
              <a:ext cx="816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721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756440"/>
              </p:ext>
            </p:extLst>
          </p:nvPr>
        </p:nvGraphicFramePr>
        <p:xfrm>
          <a:off x="3487190" y="829772"/>
          <a:ext cx="4649788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3" imgW="2273300" imgH="431800" progId="Equation.3">
                  <p:embed/>
                </p:oleObj>
              </mc:Choice>
              <mc:Fallback>
                <p:oleObj name="Equation" r:id="rId3" imgW="2273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190" y="829772"/>
                        <a:ext cx="4649788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Box 1"/>
          <p:cNvSpPr txBox="1">
            <a:spLocks noChangeArrowheads="1"/>
          </p:cNvSpPr>
          <p:nvPr/>
        </p:nvSpPr>
        <p:spPr bwMode="auto">
          <a:xfrm>
            <a:off x="2149230" y="1776904"/>
            <a:ext cx="846898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In L</a:t>
            </a:r>
            <a:r>
              <a:rPr lang="en-US" altLang="en-US" sz="2000" baseline="-25000" dirty="0"/>
              <a:t>p</a:t>
            </a:r>
            <a:r>
              <a:rPr lang="en-US" altLang="en-US" sz="2000" dirty="0"/>
              <a:t>, which variables are primal and which are dual</a:t>
            </a:r>
            <a:r>
              <a:rPr lang="en-US" altLang="en-US" sz="2000" dirty="0" smtClean="0"/>
              <a:t>?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How does L</a:t>
            </a:r>
            <a:r>
              <a:rPr lang="en-US" altLang="en-US" sz="2000" baseline="-25000" dirty="0" smtClean="0"/>
              <a:t>p</a:t>
            </a:r>
            <a:r>
              <a:rPr lang="en-US" altLang="en-US" sz="2000" dirty="0" smtClean="0"/>
              <a:t> get changed into L</a:t>
            </a:r>
            <a:r>
              <a:rPr lang="en-US" altLang="en-US" sz="2000" baseline="-25000" dirty="0" smtClean="0"/>
              <a:t>d</a:t>
            </a:r>
            <a:r>
              <a:rPr lang="en-US" altLang="en-US" sz="2000" dirty="0" smtClean="0"/>
              <a:t>; shown below with only dual variables? </a:t>
            </a:r>
            <a:endParaRPr lang="en-US" altLang="en-US" sz="2000" dirty="0"/>
          </a:p>
        </p:txBody>
      </p:sp>
      <p:graphicFrame>
        <p:nvGraphicFramePr>
          <p:cNvPr id="256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912392"/>
              </p:ext>
            </p:extLst>
          </p:nvPr>
        </p:nvGraphicFramePr>
        <p:xfrm>
          <a:off x="3195090" y="3142499"/>
          <a:ext cx="5233987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5" imgW="2832100" imgH="495300" progId="Equation.3">
                  <p:embed/>
                </p:oleObj>
              </mc:Choice>
              <mc:Fallback>
                <p:oleObj name="Equation" r:id="rId5" imgW="28321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090" y="3142499"/>
                        <a:ext cx="5233987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471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Box 2"/>
          <p:cNvSpPr txBox="1">
            <a:spLocks noChangeArrowheads="1"/>
          </p:cNvSpPr>
          <p:nvPr/>
        </p:nvSpPr>
        <p:spPr bwMode="auto">
          <a:xfrm>
            <a:off x="2286000" y="1219200"/>
            <a:ext cx="78867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What is the “active set” in constrained optimization?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How does maximization of the dual make constraints on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support vectors the active set?</a:t>
            </a:r>
          </a:p>
        </p:txBody>
      </p:sp>
      <p:graphicFrame>
        <p:nvGraphicFramePr>
          <p:cNvPr id="26628" name="Object 6"/>
          <p:cNvGraphicFramePr>
            <a:graphicFrameLocks noChangeAspect="1"/>
          </p:cNvGraphicFramePr>
          <p:nvPr/>
        </p:nvGraphicFramePr>
        <p:xfrm>
          <a:off x="3352800" y="2419351"/>
          <a:ext cx="57912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3" imgW="2832100" imgH="495300" progId="Equation.3">
                  <p:embed/>
                </p:oleObj>
              </mc:Choice>
              <mc:Fallback>
                <p:oleObj name="Equation" r:id="rId3" imgW="28321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419351"/>
                        <a:ext cx="579120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7"/>
          <p:cNvGraphicFramePr>
            <a:graphicFrameLocks noChangeAspect="1"/>
          </p:cNvGraphicFramePr>
          <p:nvPr/>
        </p:nvGraphicFramePr>
        <p:xfrm>
          <a:off x="3521075" y="3352801"/>
          <a:ext cx="47244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5" imgW="2540000" imgH="419100" progId="Equation.3">
                  <p:embed/>
                </p:oleObj>
              </mc:Choice>
              <mc:Fallback>
                <p:oleObj name="Equation" r:id="rId5" imgW="2540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3352801"/>
                        <a:ext cx="47244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37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 txBox="1">
            <a:spLocks noGrp="1"/>
          </p:cNvSpPr>
          <p:nvPr/>
        </p:nvSpPr>
        <p:spPr bwMode="auto">
          <a:xfrm>
            <a:off x="9448800" y="635635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39E8E1A-43DC-42D9-A480-2B26C4C8F03B}" type="slidenum">
              <a:rPr lang="tr-TR" altLang="en-US" sz="12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tr-TR" altLang="en-US" sz="1200">
              <a:solidFill>
                <a:srgbClr val="000000"/>
              </a:solidFill>
            </a:endParaRPr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1733385" y="1833563"/>
            <a:ext cx="8569492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Set </a:t>
            </a:r>
            <a:r>
              <a:rPr lang="tr-TR" altLang="en-US" sz="2000" dirty="0">
                <a:cs typeface="Arial" panose="020B0604020202020204" pitchFamily="34" charset="0"/>
              </a:rPr>
              <a:t>α</a:t>
            </a:r>
            <a:r>
              <a:rPr lang="tr-TR" altLang="en-US" sz="2000" i="1" baseline="30000" dirty="0">
                <a:cs typeface="Arial" panose="020B0604020202020204" pitchFamily="34" charset="0"/>
              </a:rPr>
              <a:t>t</a:t>
            </a:r>
            <a:r>
              <a:rPr lang="tr-TR" altLang="en-US" sz="2000" dirty="0">
                <a:cs typeface="Arial" panose="020B0604020202020204" pitchFamily="34" charset="0"/>
              </a:rPr>
              <a:t> </a:t>
            </a:r>
            <a:r>
              <a:rPr lang="en-US" altLang="en-US" sz="2000" dirty="0">
                <a:cs typeface="Arial" panose="020B0604020202020204" pitchFamily="34" charset="0"/>
              </a:rPr>
              <a:t>= </a:t>
            </a:r>
            <a:r>
              <a:rPr lang="tr-TR" altLang="en-US" sz="2000" dirty="0">
                <a:cs typeface="Arial" panose="020B0604020202020204" pitchFamily="34" charset="0"/>
              </a:rPr>
              <a:t>0 </a:t>
            </a:r>
            <a:r>
              <a:rPr lang="en-US" altLang="en-US" sz="2000" dirty="0">
                <a:cs typeface="Arial" panose="020B0604020202020204" pitchFamily="34" charset="0"/>
              </a:rPr>
              <a:t>for data point sufficiently far from discriminant to be ignored in the search for hyperplane with maximum margins. </a:t>
            </a:r>
            <a:endParaRPr lang="en-US" altLang="en-US" sz="2000" dirty="0" smtClean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cs typeface="Arial" panose="020B0604020202020204" pitchFamily="34" charset="0"/>
              </a:rPr>
              <a:t>Find </a:t>
            </a:r>
            <a:r>
              <a:rPr lang="en-US" altLang="en-US" sz="2000" dirty="0">
                <a:cs typeface="Arial" panose="020B0604020202020204" pitchFamily="34" charset="0"/>
              </a:rPr>
              <a:t>remaining a</a:t>
            </a:r>
            <a:r>
              <a:rPr lang="en-US" altLang="en-US" sz="2000" b="1" baseline="30000" dirty="0">
                <a:cs typeface="Arial" panose="020B0604020202020204" pitchFamily="34" charset="0"/>
              </a:rPr>
              <a:t>t</a:t>
            </a:r>
            <a:r>
              <a:rPr lang="en-US" altLang="en-US" sz="2000" dirty="0">
                <a:cs typeface="Arial" panose="020B0604020202020204" pitchFamily="34" charset="0"/>
              </a:rPr>
              <a:t> &gt; 0 by quadratic programing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Given the a</a:t>
            </a:r>
            <a:r>
              <a:rPr lang="en-US" altLang="en-US" sz="2000" b="1" baseline="30000" dirty="0">
                <a:cs typeface="Arial" panose="020B0604020202020204" pitchFamily="34" charset="0"/>
              </a:rPr>
              <a:t>t</a:t>
            </a:r>
            <a:r>
              <a:rPr lang="en-US" altLang="en-US" sz="2000" dirty="0">
                <a:cs typeface="Arial" panose="020B0604020202020204" pitchFamily="34" charset="0"/>
              </a:rPr>
              <a:t> &gt; 0 that maximize L</a:t>
            </a:r>
            <a:r>
              <a:rPr lang="en-US" altLang="en-US" sz="2000" b="1" baseline="-25000" dirty="0">
                <a:cs typeface="Arial" panose="020B0604020202020204" pitchFamily="34" charset="0"/>
              </a:rPr>
              <a:t>d</a:t>
            </a:r>
            <a:r>
              <a:rPr lang="en-US" altLang="en-US" sz="2000" dirty="0">
                <a:cs typeface="Arial" panose="020B0604020202020204" pitchFamily="34" charset="0"/>
              </a:rPr>
              <a:t> calculate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cs typeface="Arial" panose="020B0604020202020204" pitchFamily="34" charset="0"/>
              </a:rPr>
              <a:t>What is the dimension of </a:t>
            </a:r>
            <a:r>
              <a:rPr lang="en-US" altLang="en-US" sz="2000" b="1" dirty="0" smtClean="0">
                <a:cs typeface="Arial" panose="020B0604020202020204" pitchFamily="34" charset="0"/>
              </a:rPr>
              <a:t>w</a:t>
            </a:r>
            <a:r>
              <a:rPr lang="en-US" altLang="en-US" sz="2000" dirty="0" smtClean="0">
                <a:cs typeface="Arial" panose="020B0604020202020204" pitchFamily="34" charset="0"/>
              </a:rPr>
              <a:t>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cs typeface="Arial" panose="020B0604020202020204" pitchFamily="34" charset="0"/>
              </a:rPr>
              <a:t>How do you find a value for w</a:t>
            </a:r>
            <a:r>
              <a:rPr lang="en-US" altLang="en-US" sz="2000" baseline="-25000" dirty="0" smtClean="0">
                <a:cs typeface="Arial" panose="020B0604020202020204" pitchFamily="34" charset="0"/>
              </a:rPr>
              <a:t>0</a:t>
            </a:r>
            <a:r>
              <a:rPr lang="en-US" altLang="en-US" sz="2000" dirty="0" smtClean="0">
                <a:cs typeface="Arial" panose="020B0604020202020204" pitchFamily="34" charset="0"/>
              </a:rPr>
              <a:t>?</a:t>
            </a:r>
            <a:endParaRPr lang="en-US" altLang="en-US" sz="2400" baseline="-25000" dirty="0">
              <a:cs typeface="Arial" panose="020B0604020202020204" pitchFamily="34" charset="0"/>
            </a:endParaRPr>
          </a:p>
        </p:txBody>
      </p:sp>
      <p:sp>
        <p:nvSpPr>
          <p:cNvPr id="7" name="Footer Placeholder 3"/>
          <p:cNvSpPr txBox="1">
            <a:spLocks noGrp="1"/>
          </p:cNvSpPr>
          <p:nvPr/>
        </p:nvSpPr>
        <p:spPr>
          <a:xfrm>
            <a:off x="2095501" y="6356351"/>
            <a:ext cx="7072313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defRPr/>
            </a:pPr>
            <a:r>
              <a:rPr lang="en-US" sz="1200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sz="1200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sz="1200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sz="1200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21509" name="Text Box 8"/>
          <p:cNvSpPr txBox="1">
            <a:spLocks noChangeArrowheads="1"/>
          </p:cNvSpPr>
          <p:nvPr/>
        </p:nvSpPr>
        <p:spPr bwMode="auto">
          <a:xfrm>
            <a:off x="2034569" y="418554"/>
            <a:ext cx="15504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Maximize</a:t>
            </a:r>
            <a:r>
              <a:rPr lang="en-US" altLang="en-US" sz="1800" dirty="0" smtClean="0"/>
              <a:t> </a:t>
            </a:r>
            <a:endParaRPr lang="en-US" altLang="en-US" sz="1800" dirty="0"/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3671888" y="228601"/>
          <a:ext cx="57912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3" imgW="2832100" imgH="495300" progId="Equation.3">
                  <p:embed/>
                </p:oleObj>
              </mc:Choice>
              <mc:Fallback>
                <p:oleObj name="Equation" r:id="rId3" imgW="28321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228601"/>
                        <a:ext cx="579120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3810000" y="1143001"/>
          <a:ext cx="47244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5" imgW="2540000" imgH="419100" progId="Equation.3">
                  <p:embed/>
                </p:oleObj>
              </mc:Choice>
              <mc:Fallback>
                <p:oleObj name="Equation" r:id="rId5" imgW="2540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143001"/>
                        <a:ext cx="47244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>
            <p:extLst/>
          </p:nvPr>
        </p:nvGraphicFramePr>
        <p:xfrm>
          <a:off x="7186614" y="2600242"/>
          <a:ext cx="1981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7" imgW="1016000" imgH="520700" progId="Equation.3">
                  <p:embed/>
                </p:oleObj>
              </mc:Choice>
              <mc:Fallback>
                <p:oleObj name="Equation" r:id="rId7" imgW="10160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6614" y="2600242"/>
                        <a:ext cx="1981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529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/>
          <p:cNvGraphicFramePr>
            <a:graphicFrameLocks noChangeAspect="1"/>
          </p:cNvGraphicFramePr>
          <p:nvPr>
            <p:extLst/>
          </p:nvPr>
        </p:nvGraphicFramePr>
        <p:xfrm>
          <a:off x="2987769" y="2443704"/>
          <a:ext cx="57912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3" imgW="2832100" imgH="495300" progId="Equation.3">
                  <p:embed/>
                </p:oleObj>
              </mc:Choice>
              <mc:Fallback>
                <p:oleObj name="Equation" r:id="rId3" imgW="28321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769" y="2443704"/>
                        <a:ext cx="579120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>
            <p:extLst/>
          </p:nvPr>
        </p:nvGraphicFramePr>
        <p:xfrm>
          <a:off x="3167287" y="3456529"/>
          <a:ext cx="47244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5" imgW="2540000" imgH="419100" progId="Equation.3">
                  <p:embed/>
                </p:oleObj>
              </mc:Choice>
              <mc:Fallback>
                <p:oleObj name="Equation" r:id="rId5" imgW="2540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287" y="3456529"/>
                        <a:ext cx="47244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2078" y="986578"/>
            <a:ext cx="9874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constrained optimization, constraints are placed on primal variables,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/>
          </p:nvPr>
        </p:nvGraphicFramePr>
        <p:xfrm>
          <a:off x="2411929" y="1293660"/>
          <a:ext cx="649287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7" imgW="3035160" imgH="393480" progId="Equation.3">
                  <p:embed/>
                </p:oleObj>
              </mc:Choice>
              <mc:Fallback>
                <p:oleObj name="Equation" r:id="rId7" imgW="3035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929" y="1293660"/>
                        <a:ext cx="6492875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88900" y="4235992"/>
            <a:ext cx="77171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does not contain any primal variables. 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What are the origins of the constraints placed on its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maximization?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9473" y="2691878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maximize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37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/>
          <p:cNvGraphicFramePr>
            <a:graphicFrameLocks noChangeAspect="1"/>
          </p:cNvGraphicFramePr>
          <p:nvPr>
            <p:extLst/>
          </p:nvPr>
        </p:nvGraphicFramePr>
        <p:xfrm>
          <a:off x="1836088" y="2726264"/>
          <a:ext cx="8305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3" imgW="3721100" imgH="393700" progId="Equation.3">
                  <p:embed/>
                </p:oleObj>
              </mc:Choice>
              <mc:Fallback>
                <p:oleObj name="Equation" r:id="rId3" imgW="3721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088" y="2726264"/>
                        <a:ext cx="8305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86853" y="1129229"/>
            <a:ext cx="8804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equation for Lp below, which variables are primal and which are dual?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Does L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contain any parameters?  If so, what is their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purpose?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30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210" y="2443158"/>
            <a:ext cx="4991828" cy="41556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2022" y="1012170"/>
            <a:ext cx="101490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r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1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correctly classified but in the margins.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the bounds on hinge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loss?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r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1 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misclassified.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 What are the bounds on hinge loss if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margins? (b) What are the bounds on hinge loss if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outside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margins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082376" y="4050119"/>
          <a:ext cx="4700587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4" imgW="2133600" imgH="482600" progId="Equation.3">
                  <p:embed/>
                </p:oleObj>
              </mc:Choice>
              <mc:Fallback>
                <p:oleObj name="Equation" r:id="rId4" imgW="2133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376" y="4050119"/>
                        <a:ext cx="4700587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/>
          </p:nvPr>
        </p:nvGraphicFramePr>
        <p:xfrm>
          <a:off x="5782963" y="324782"/>
          <a:ext cx="9144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6" imgW="368140" imgH="342751" progId="Equation.3">
                  <p:embed/>
                </p:oleObj>
              </mc:Choice>
              <mc:Fallback>
                <p:oleObj name="Equation" r:id="rId6" imgW="368140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2963" y="324782"/>
                        <a:ext cx="91440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85714" y="412179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components of soft error =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573795" y="405152"/>
            <a:ext cx="291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ave the form of “hinge loss”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/>
          <p:cNvGraphicFramePr>
            <a:graphicFrameLocks noChangeAspect="1"/>
          </p:cNvGraphicFramePr>
          <p:nvPr>
            <p:extLst/>
          </p:nvPr>
        </p:nvGraphicFramePr>
        <p:xfrm>
          <a:off x="1839097" y="2057400"/>
          <a:ext cx="8305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3" imgW="3721100" imgH="393700" progId="Equation.3">
                  <p:embed/>
                </p:oleObj>
              </mc:Choice>
              <mc:Fallback>
                <p:oleObj name="Equation" r:id="rId3" imgW="3721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097" y="2057400"/>
                        <a:ext cx="8305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11992" y="1065513"/>
            <a:ext cx="99094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ow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does 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value of regularization parameter 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effects binary </a:t>
            </a:r>
          </a:p>
          <a:p>
            <a:pPr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 by SVM with slack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1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1897064"/>
            <a:ext cx="218122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8" descr="Per-xor_c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82726"/>
            <a:ext cx="3024188" cy="285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3200400" y="4195763"/>
            <a:ext cx="15382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data table</a:t>
            </a: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6019801" y="4197351"/>
            <a:ext cx="34909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graphical representation</a:t>
            </a:r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457201" y="4864101"/>
            <a:ext cx="1084527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Both the Gaussian feature space and ANN have the same strategy for solving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this problem.  What is that strategy?</a:t>
            </a:r>
            <a:endParaRPr lang="en-US" altLang="en-US" sz="24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979738" y="561976"/>
            <a:ext cx="65389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bIns="0"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24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Review: </a:t>
            </a:r>
            <a:r>
              <a:rPr lang="tr-TR" altLang="en-US" sz="24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en-US" altLang="en-US" sz="24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XOR: linearly inseparable 2D binary classification problem</a:t>
            </a:r>
            <a:endParaRPr lang="tr-TR" altLang="en-US" sz="32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6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2466" y="406736"/>
            <a:ext cx="84673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 L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400" dirty="0" smtClean="0">
                <a:latin typeface="Symbol" panose="05050102010706020507" pitchFamily="18" charset="2"/>
                <a:cs typeface="Arial" panose="020B0604020202020204" pitchFamily="34" charset="0"/>
              </a:rPr>
              <a:t>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-SVM, with constraints included, is shown below.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What are the primal variables?  What are the dual variables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Does it contain any parameters? If so, what is their purpose?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42263"/>
              </p:ext>
            </p:extLst>
          </p:nvPr>
        </p:nvGraphicFramePr>
        <p:xfrm>
          <a:off x="829059" y="1825700"/>
          <a:ext cx="1006316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3" imgW="4508280" imgH="393480" progId="Equation.3">
                  <p:embed/>
                </p:oleObj>
              </mc:Choice>
              <mc:Fallback>
                <p:oleObj name="Equation" r:id="rId3" imgW="4508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059" y="1825700"/>
                        <a:ext cx="1006316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167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 txBox="1">
            <a:spLocks noGrp="1"/>
          </p:cNvSpPr>
          <p:nvPr/>
        </p:nvSpPr>
        <p:spPr bwMode="auto">
          <a:xfrm>
            <a:off x="9464675" y="6319839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49F31C3-D023-4751-97C3-C51B8F024FED}" type="slidenum">
              <a:rPr lang="tr-TR" altLang="en-US" sz="1200">
                <a:solidFill>
                  <a:srgbClr val="000000"/>
                </a:solidFill>
                <a:latin typeface="Palatino Linotype" panose="0204050205050503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20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18435" name="Picture 9" descr="Mlp-xor_c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1" y="917575"/>
            <a:ext cx="5616575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2627313" y="217488"/>
            <a:ext cx="7599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S</a:t>
            </a:r>
            <a:r>
              <a:rPr lang="en-US" altLang="en-US" sz="2400" dirty="0" smtClean="0"/>
              <a:t>olution </a:t>
            </a:r>
            <a:r>
              <a:rPr lang="en-US" altLang="en-US" sz="2400" dirty="0"/>
              <a:t>to XOR classification </a:t>
            </a:r>
            <a:r>
              <a:rPr lang="en-US" altLang="en-US" sz="2400" dirty="0" smtClean="0"/>
              <a:t>problem by MLP</a:t>
            </a:r>
            <a:endParaRPr lang="en-US" altLang="en-US" sz="2400" dirty="0"/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7239000" y="752475"/>
            <a:ext cx="2590800" cy="556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438" name="Rectangle 13"/>
          <p:cNvSpPr>
            <a:spLocks noChangeArrowheads="1"/>
          </p:cNvSpPr>
          <p:nvPr/>
        </p:nvSpPr>
        <p:spPr bwMode="auto">
          <a:xfrm>
            <a:off x="5148263" y="1828800"/>
            <a:ext cx="381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439" name="Text Box 14"/>
          <p:cNvSpPr txBox="1">
            <a:spLocks noChangeArrowheads="1"/>
          </p:cNvSpPr>
          <p:nvPr/>
        </p:nvSpPr>
        <p:spPr bwMode="auto">
          <a:xfrm>
            <a:off x="4714875" y="1776413"/>
            <a:ext cx="70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-0.78</a:t>
            </a:r>
          </a:p>
        </p:txBody>
      </p:sp>
      <p:sp>
        <p:nvSpPr>
          <p:cNvPr id="18440" name="TextBox 6"/>
          <p:cNvSpPr txBox="1">
            <a:spLocks noChangeArrowheads="1"/>
          </p:cNvSpPr>
          <p:nvPr/>
        </p:nvSpPr>
        <p:spPr bwMode="auto">
          <a:xfrm>
            <a:off x="7335938" y="1166019"/>
            <a:ext cx="4378122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S means that input to a node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has been transformed by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sigmoid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For hidden nodes z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 and z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this means </a:t>
            </a:r>
            <a:r>
              <a:rPr lang="en-US" altLang="en-US" sz="2400" dirty="0" err="1" smtClean="0"/>
              <a:t>z</a:t>
            </a:r>
            <a:r>
              <a:rPr lang="en-US" altLang="en-US" sz="2400" baseline="-25000" dirty="0" err="1" smtClean="0"/>
              <a:t>h</a:t>
            </a:r>
            <a:r>
              <a:rPr lang="en-US" altLang="en-US" sz="2400" dirty="0" smtClean="0"/>
              <a:t> = sigmoid(</a:t>
            </a:r>
            <a:r>
              <a:rPr lang="en-US" altLang="en-US" sz="2400" b="1" dirty="0" smtClean="0"/>
              <a:t>w</a:t>
            </a:r>
            <a:r>
              <a:rPr lang="en-US" altLang="en-US" sz="2400" baseline="-25000" dirty="0" smtClean="0"/>
              <a:t>h</a:t>
            </a:r>
            <a:r>
              <a:rPr lang="en-US" altLang="en-US" sz="2400" baseline="30000" dirty="0" smtClean="0"/>
              <a:t>T</a:t>
            </a:r>
            <a:r>
              <a:rPr lang="en-US" altLang="en-US" sz="2400" b="1" dirty="0" smtClean="0"/>
              <a:t>x</a:t>
            </a:r>
            <a:r>
              <a:rPr lang="en-US" altLang="en-US" sz="2400" dirty="0" smtClean="0"/>
              <a:t>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 smtClean="0"/>
          </a:p>
          <a:p>
            <a:pPr>
              <a:spcBef>
                <a:spcPct val="0"/>
              </a:spcBef>
              <a:buNone/>
            </a:pPr>
            <a:r>
              <a:rPr lang="en-US" altLang="en-US" sz="2400" dirty="0" smtClean="0"/>
              <a:t>If </a:t>
            </a:r>
            <a:r>
              <a:rPr lang="en-US" altLang="en-US" sz="2400" dirty="0" err="1" smtClean="0"/>
              <a:t>z</a:t>
            </a:r>
            <a:r>
              <a:rPr lang="en-US" altLang="en-US" sz="2400" baseline="-25000" dirty="0" err="1" smtClean="0"/>
              <a:t>h</a:t>
            </a:r>
            <a:r>
              <a:rPr lang="en-US" altLang="en-US" sz="2400" dirty="0" smtClean="0"/>
              <a:t> is to be approximately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400" dirty="0" smtClean="0"/>
              <a:t>equal to r for point (0,0) and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400" dirty="0" smtClean="0"/>
              <a:t>(1,1), how do we design </a:t>
            </a:r>
            <a:r>
              <a:rPr lang="en-US" altLang="en-US" sz="2400" b="1" dirty="0" smtClean="0"/>
              <a:t>w</a:t>
            </a:r>
            <a:r>
              <a:rPr lang="en-US" altLang="en-US" sz="2400" baseline="-25000" dirty="0" smtClean="0"/>
              <a:t>h</a:t>
            </a:r>
            <a:r>
              <a:rPr lang="en-US" altLang="en-US" sz="2400" dirty="0" smtClean="0"/>
              <a:t>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400" dirty="0" smtClean="0"/>
              <a:t>to achieve this objective? </a:t>
            </a:r>
            <a:endParaRPr lang="en-US" alt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5767388" y="838201"/>
            <a:ext cx="709612" cy="682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442" name="TextBox 16"/>
          <p:cNvSpPr txBox="1">
            <a:spLocks noChangeArrowheads="1"/>
          </p:cNvSpPr>
          <p:nvPr/>
        </p:nvSpPr>
        <p:spPr bwMode="auto">
          <a:xfrm>
            <a:off x="5905500" y="935038"/>
            <a:ext cx="388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S</a:t>
            </a:r>
          </a:p>
        </p:txBody>
      </p:sp>
      <p:sp>
        <p:nvSpPr>
          <p:cNvPr id="18" name="Oval 17"/>
          <p:cNvSpPr/>
          <p:nvPr/>
        </p:nvSpPr>
        <p:spPr>
          <a:xfrm>
            <a:off x="6326188" y="2851151"/>
            <a:ext cx="711200" cy="682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100638" y="2851151"/>
            <a:ext cx="709612" cy="682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445" name="TextBox 15"/>
          <p:cNvSpPr txBox="1">
            <a:spLocks noChangeArrowheads="1"/>
          </p:cNvSpPr>
          <p:nvPr/>
        </p:nvSpPr>
        <p:spPr bwMode="auto">
          <a:xfrm>
            <a:off x="5260975" y="2968626"/>
            <a:ext cx="388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</a:t>
            </a:r>
          </a:p>
        </p:txBody>
      </p:sp>
      <p:sp>
        <p:nvSpPr>
          <p:cNvPr id="18446" name="TextBox 14"/>
          <p:cNvSpPr txBox="1">
            <a:spLocks noChangeArrowheads="1"/>
          </p:cNvSpPr>
          <p:nvPr/>
        </p:nvSpPr>
        <p:spPr bwMode="auto">
          <a:xfrm>
            <a:off x="6494464" y="2968626"/>
            <a:ext cx="388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</a:t>
            </a: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68" y="1077119"/>
            <a:ext cx="2078555" cy="211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50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3" descr="Per1_c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352800"/>
            <a:ext cx="4603750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Box 1"/>
          <p:cNvSpPr txBox="1">
            <a:spLocks noChangeArrowheads="1"/>
          </p:cNvSpPr>
          <p:nvPr/>
        </p:nvSpPr>
        <p:spPr bwMode="auto">
          <a:xfrm>
            <a:off x="2078038" y="457201"/>
            <a:ext cx="804579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Weights optimized by back propagation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Simplest </a:t>
            </a:r>
            <a:r>
              <a:rPr lang="en-US" altLang="en-US" sz="2400" dirty="0"/>
              <a:t>case: multivariate linear regression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In-sample error is squared residuals and no hidden </a:t>
            </a:r>
            <a:r>
              <a:rPr lang="en-US" altLang="en-US" sz="2400" dirty="0" smtClean="0"/>
              <a:t>layers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Derive the weight update formula using</a:t>
            </a:r>
            <a:endParaRPr lang="en-US" altLang="en-US" sz="2400" dirty="0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077860"/>
              </p:ext>
            </p:extLst>
          </p:nvPr>
        </p:nvGraphicFramePr>
        <p:xfrm>
          <a:off x="477838" y="2040216"/>
          <a:ext cx="6144684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4" imgW="3162300" imgH="444500" progId="Equation.3">
                  <p:embed/>
                </p:oleObj>
              </mc:Choice>
              <mc:Fallback>
                <p:oleObj name="Equation" r:id="rId4" imgW="3162300" imgH="444500" progId="Equation.3">
                  <p:embed/>
                  <p:pic>
                    <p:nvPicPr>
                      <p:cNvPr id="2355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2040216"/>
                        <a:ext cx="6144684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702166"/>
              </p:ext>
            </p:extLst>
          </p:nvPr>
        </p:nvGraphicFramePr>
        <p:xfrm>
          <a:off x="7484123" y="1813679"/>
          <a:ext cx="2366937" cy="1431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6" imgW="965160" imgH="583920" progId="Equation.3">
                  <p:embed/>
                </p:oleObj>
              </mc:Choice>
              <mc:Fallback>
                <p:oleObj name="Equation" r:id="rId6" imgW="965160" imgH="583920" progId="Equation.3">
                  <p:embed/>
                  <p:pic>
                    <p:nvPicPr>
                      <p:cNvPr id="256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4123" y="1813679"/>
                        <a:ext cx="2366937" cy="1431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633977" y="2166610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8909" y="1349941"/>
            <a:ext cx="91315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“batch” weight-update formulas differ from “on line” formulas?</a:t>
            </a:r>
          </a:p>
          <a:p>
            <a:endParaRPr lang="en-US" sz="2400" dirty="0"/>
          </a:p>
          <a:p>
            <a:r>
              <a:rPr lang="en-US" sz="2400" dirty="0" smtClean="0"/>
              <a:t>After optimum weights have been determined, how so you use an MLP </a:t>
            </a:r>
          </a:p>
          <a:p>
            <a:r>
              <a:rPr lang="en-US" sz="2400" dirty="0" smtClean="0"/>
              <a:t>to make a prediction?</a:t>
            </a:r>
          </a:p>
          <a:p>
            <a:endParaRPr lang="en-US" sz="2400" dirty="0" smtClean="0"/>
          </a:p>
          <a:p>
            <a:r>
              <a:rPr lang="en-US" sz="2400" dirty="0" smtClean="0"/>
              <a:t>What is a “training epoch?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353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8967" y="2158184"/>
            <a:ext cx="100002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is a validation set used in the technique “stop early to avoid overfitting”?</a:t>
            </a:r>
          </a:p>
        </p:txBody>
      </p:sp>
    </p:spTree>
    <p:extLst>
      <p:ext uri="{BB962C8B-B14F-4D97-AF65-F5344CB8AC3E}">
        <p14:creationId xmlns:p14="http://schemas.microsoft.com/office/powerpoint/2010/main" val="194234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2996" y="2252750"/>
            <a:ext cx="8147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Question on Radial </a:t>
            </a:r>
            <a:r>
              <a:rPr lang="en-US" sz="2800" dirty="0" smtClean="0"/>
              <a:t>basis functions-ANN and Clustering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630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925" y="2822133"/>
            <a:ext cx="109867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regression or classification after binning, weights in a RBF-ANN can be obtained by </a:t>
            </a:r>
          </a:p>
          <a:p>
            <a:r>
              <a:rPr lang="en-US" sz="2400" dirty="0" smtClean="0"/>
              <a:t>“one-step optimization.  Explain how this is possible.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73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785</Words>
  <Application>Microsoft Office PowerPoint</Application>
  <PresentationFormat>Widescreen</PresentationFormat>
  <Paragraphs>109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Palatino Linotype</vt:lpstr>
      <vt:lpstr>Symbol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Washington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H. Miller</dc:creator>
  <cp:lastModifiedBy>John H. Miller</cp:lastModifiedBy>
  <cp:revision>42</cp:revision>
  <dcterms:created xsi:type="dcterms:W3CDTF">2016-12-06T03:04:38Z</dcterms:created>
  <dcterms:modified xsi:type="dcterms:W3CDTF">2016-12-08T19:41:18Z</dcterms:modified>
</cp:coreProperties>
</file>