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2" r:id="rId3"/>
    <p:sldId id="258" r:id="rId4"/>
    <p:sldId id="261" r:id="rId5"/>
    <p:sldId id="263" r:id="rId6"/>
    <p:sldId id="265" r:id="rId7"/>
    <p:sldId id="267" r:id="rId8"/>
    <p:sldId id="269" r:id="rId9"/>
    <p:sldId id="270" r:id="rId10"/>
    <p:sldId id="272" r:id="rId11"/>
    <p:sldId id="274" r:id="rId12"/>
    <p:sldId id="276" r:id="rId13"/>
    <p:sldId id="278" r:id="rId14"/>
    <p:sldId id="279" r:id="rId15"/>
    <p:sldId id="281" r:id="rId16"/>
    <p:sldId id="283" r:id="rId17"/>
    <p:sldId id="285" r:id="rId18"/>
    <p:sldId id="287" r:id="rId19"/>
    <p:sldId id="289" r:id="rId20"/>
    <p:sldId id="291" r:id="rId21"/>
    <p:sldId id="293" r:id="rId22"/>
    <p:sldId id="294" r:id="rId23"/>
    <p:sldId id="298" r:id="rId24"/>
    <p:sldId id="299" r:id="rId25"/>
    <p:sldId id="302" r:id="rId26"/>
    <p:sldId id="305" r:id="rId27"/>
    <p:sldId id="306" r:id="rId28"/>
    <p:sldId id="307" r:id="rId29"/>
    <p:sldId id="309" r:id="rId30"/>
    <p:sldId id="3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7" autoAdjust="0"/>
    <p:restoredTop sz="94660"/>
  </p:normalViewPr>
  <p:slideViewPr>
    <p:cSldViewPr snapToGrid="0">
      <p:cViewPr>
        <p:scale>
          <a:sx n="40" d="100"/>
          <a:sy n="40" d="100"/>
        </p:scale>
        <p:origin x="138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8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1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6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7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2399607" y="495993"/>
            <a:ext cx="723948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Deadline for homework and project reports: 12-9-16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Quiz #</a:t>
            </a:r>
            <a:r>
              <a:rPr lang="en-US" altLang="en-US" sz="2400" smtClean="0"/>
              <a:t>4 given </a:t>
            </a:r>
            <a:r>
              <a:rPr lang="en-US" altLang="en-US" sz="2400" dirty="0"/>
              <a:t>1-3pm Wednesday 12-14-16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Covers material in lectures since quiz3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MLP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RBF-ANN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Clustering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SVM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Intent of this review is to focus study for quiz #4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Questions will be posted on class web page.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Answers can be found in lecture slides.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20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101" y="1588036"/>
            <a:ext cx="1079019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K-means clustering is an example of maximum-likelihood parameter estimation by 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terative Expectation-Maximization (EM).</a:t>
            </a:r>
          </a:p>
          <a:p>
            <a:endParaRPr lang="en-US" sz="2400" dirty="0"/>
          </a:p>
          <a:p>
            <a:r>
              <a:rPr lang="en-US" sz="2400" dirty="0" smtClean="0"/>
              <a:t>What parameters are being estimated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Parameters: cluster centers defined as mean of attribute vectors of clusters members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What happens on an E-step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Defines cluster membership by distance from centers calculated in previous M-step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 smtClean="0"/>
              <a:t>What happens on a M-step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New centers using cluster membership from calculated in the previous E-step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505" y="2360662"/>
            <a:ext cx="8625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RBF-ANN uses K-means clustering.  </a:t>
            </a:r>
          </a:p>
          <a:p>
            <a:r>
              <a:rPr lang="en-US" sz="2400" dirty="0" smtClean="0"/>
              <a:t>How are the parameters of the Gaussian basis functions calculated</a:t>
            </a:r>
            <a:r>
              <a:rPr lang="en-US" sz="2400" dirty="0" smtClean="0"/>
              <a:t>?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05" y="3191658"/>
            <a:ext cx="8625951" cy="271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0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32" y="1551476"/>
            <a:ext cx="11123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Describe agglomerative clustering with single linkage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Each iteration merges the 2 closest groups with distance between groups defined as the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Smallest separation between pairs of examples from different groups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74" y="3208771"/>
            <a:ext cx="6201526" cy="275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4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6488" y="2701637"/>
            <a:ext cx="439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Question on Self Organizing Maps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78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3452" y="1845426"/>
            <a:ext cx="9882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basic objective of self organizing maps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lattice of prototypes that approximate a pattern that is contained in training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697" y="2718033"/>
            <a:ext cx="80391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are the 3 aspect of training in a SOM algorithm</a:t>
            </a:r>
            <a:r>
              <a:rPr lang="en-US" sz="2800" dirty="0" smtClean="0"/>
              <a:t>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Competition among lattice nodes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Cooperatively among neighbor of a winning node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Adaptation of weight vectors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884" y="1612806"/>
            <a:ext cx="11886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does a contextual map differ from a semantic map as SOM output?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Contextual map differ from semantic maps in presentation of results only. A semantic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Map marks every output node by input label of the test pattern that induced the strongest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Response. Redundant labels define neighborhoods of strong response. A contextual map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eliminates the redundant labels by just showing the node in the neighborhood with strongest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Redundant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8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920" y="740129"/>
            <a:ext cx="115741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does the UMAT output add to Sematic map output</a:t>
            </a:r>
            <a:r>
              <a:rPr lang="en-US" sz="2800" dirty="0" smtClean="0"/>
              <a:t>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Semantic map shows only topological sorting of prototypes UMAT as adds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strength of sorting. Distance between prototypes is averaged over adjacent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neighbors (2, 3, and 4 adjacent neighbors for corner, edge and internal nodes,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respectively). Average distance can be displayed in a heat map with shorted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distance indicated by lighter color.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364" y="3417785"/>
            <a:ext cx="7816015" cy="288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5258" y="2094807"/>
            <a:ext cx="604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does a UMAT enable definition of “stars”?</a:t>
            </a:r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3" y="3043546"/>
            <a:ext cx="7925050" cy="329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570" y="711394"/>
            <a:ext cx="11444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 “stars” add to a UMAT output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Each star defines a cluster in the output lattice. Rays from a stars define the boundaries of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these cluster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4923" y="2402379"/>
            <a:ext cx="272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Question on ANN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5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139" y="1598231"/>
            <a:ext cx="9247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a clustering method, what is the main advantage of SOM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number of clusters does not have to specified to execute the method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9411" y="1729047"/>
            <a:ext cx="5833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Questions on support vector machines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72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5DD688F-EF15-4F5D-AF77-ADD2F75D8DA4}" type="slidenum">
              <a:rPr lang="tr-TR" altLang="en-US" sz="12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tr-TR" altLang="en-US" sz="120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2152650" y="704851"/>
            <a:ext cx="8911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Why </a:t>
            </a:r>
            <a:r>
              <a:rPr lang="en-US" altLang="en-US" sz="2400" dirty="0"/>
              <a:t>is maximizing margins a good strategy for </a:t>
            </a:r>
            <a:r>
              <a:rPr lang="en-US" altLang="en-US" sz="2400" dirty="0" smtClean="0"/>
              <a:t>classification</a:t>
            </a:r>
            <a:r>
              <a:rPr lang="en-US" altLang="en-US" sz="2400" dirty="0"/>
              <a:t>? </a:t>
            </a:r>
          </a:p>
        </p:txBody>
      </p:sp>
      <p:grpSp>
        <p:nvGrpSpPr>
          <p:cNvPr id="21509" name="Group 16"/>
          <p:cNvGrpSpPr>
            <a:grpSpLocks/>
          </p:cNvGrpSpPr>
          <p:nvPr/>
        </p:nvGrpSpPr>
        <p:grpSpPr bwMode="auto">
          <a:xfrm>
            <a:off x="2667000" y="1676401"/>
            <a:ext cx="6184900" cy="4752975"/>
            <a:chOff x="1098" y="900"/>
            <a:chExt cx="3896" cy="2994"/>
          </a:xfrm>
        </p:grpSpPr>
        <p:pic>
          <p:nvPicPr>
            <p:cNvPr id="215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900"/>
              <a:ext cx="3702" cy="2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096" y="1175"/>
              <a:ext cx="1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Separating hyperplane</a:t>
              </a: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H="1">
              <a:off x="2018" y="1389"/>
              <a:ext cx="454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3094" y="3216"/>
              <a:ext cx="6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margins</a:t>
              </a: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3742" y="333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V="1">
              <a:off x="3470" y="2840"/>
              <a:ext cx="499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098" y="2535"/>
              <a:ext cx="1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Support vectors</a:t>
              </a: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1791" y="2251"/>
              <a:ext cx="46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V="1">
              <a:off x="2245" y="2432"/>
              <a:ext cx="86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2245" y="2704"/>
              <a:ext cx="816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18359" y="2519156"/>
            <a:ext cx="3102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It improves generalization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756440"/>
              </p:ext>
            </p:extLst>
          </p:nvPr>
        </p:nvGraphicFramePr>
        <p:xfrm>
          <a:off x="3487190" y="829772"/>
          <a:ext cx="46497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190" y="829772"/>
                        <a:ext cx="46497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825755" y="4403023"/>
            <a:ext cx="107612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In L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</a:rPr>
              <a:t>w </a:t>
            </a:r>
            <a:r>
              <a:rPr lang="en-US" altLang="en-US" sz="2000" dirty="0">
                <a:solidFill>
                  <a:srgbClr val="FF0000"/>
                </a:solidFill>
              </a:rPr>
              <a:t>and w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en-US" sz="2000" dirty="0" smtClean="0">
                <a:solidFill>
                  <a:srgbClr val="FF0000"/>
                </a:solidFill>
              </a:rPr>
              <a:t>  are primal, a’s are dual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Setting </a:t>
            </a:r>
            <a:r>
              <a:rPr lang="en-US" altLang="en-US" sz="2000" dirty="0">
                <a:solidFill>
                  <a:srgbClr val="FF0000"/>
                </a:solidFill>
              </a:rPr>
              <a:t>the derivatives of </a:t>
            </a:r>
            <a:r>
              <a:rPr lang="en-US" altLang="en-US" sz="2000" dirty="0" err="1">
                <a:solidFill>
                  <a:srgbClr val="FF0000"/>
                </a:solidFill>
              </a:rPr>
              <a:t>L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 with respect to primal variables equal to zero gives relationships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between primal and dual variables that allow the former to be removed from the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Lagrangian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12392"/>
              </p:ext>
            </p:extLst>
          </p:nvPr>
        </p:nvGraphicFramePr>
        <p:xfrm>
          <a:off x="3195090" y="3142499"/>
          <a:ext cx="52339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5" imgW="2832100" imgH="495300" progId="Equation.3">
                  <p:embed/>
                </p:oleObj>
              </mc:Choice>
              <mc:Fallback>
                <p:oleObj name="Equation" r:id="rId5" imgW="283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090" y="3142499"/>
                        <a:ext cx="52339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01630" y="1929304"/>
            <a:ext cx="84689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In L</a:t>
            </a:r>
            <a:r>
              <a:rPr lang="en-US" altLang="en-US" sz="2000" baseline="-25000" dirty="0"/>
              <a:t>p</a:t>
            </a:r>
            <a:r>
              <a:rPr lang="en-US" altLang="en-US" sz="2000" dirty="0"/>
              <a:t>, which variables are primal and which are dual</a:t>
            </a:r>
            <a:r>
              <a:rPr lang="en-US" altLang="en-US" sz="2000" dirty="0" smtClean="0"/>
              <a:t>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How does L</a:t>
            </a:r>
            <a:r>
              <a:rPr lang="en-US" altLang="en-US" sz="2000" baseline="-25000" dirty="0" smtClean="0"/>
              <a:t>p</a:t>
            </a:r>
            <a:r>
              <a:rPr lang="en-US" altLang="en-US" sz="2000" dirty="0" smtClean="0"/>
              <a:t> get changed into L</a:t>
            </a:r>
            <a:r>
              <a:rPr lang="en-US" altLang="en-US" sz="2000" baseline="-25000" dirty="0" smtClean="0"/>
              <a:t>d</a:t>
            </a:r>
            <a:r>
              <a:rPr lang="en-US" altLang="en-US" sz="2000" dirty="0" smtClean="0"/>
              <a:t>; shown below with only dual variables?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47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2286000" y="1219200"/>
            <a:ext cx="7886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What is the “active set” in constrained optimization?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How does maximization of the dual make constraints 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support vectors the active set?</a:t>
            </a:r>
          </a:p>
        </p:txBody>
      </p:sp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3352800" y="2419351"/>
          <a:ext cx="57912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2832100" imgH="495300" progId="Equation.3">
                  <p:embed/>
                </p:oleObj>
              </mc:Choice>
              <mc:Fallback>
                <p:oleObj name="Equation" r:id="rId3" imgW="283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19351"/>
                        <a:ext cx="57912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7"/>
          <p:cNvGraphicFramePr>
            <a:graphicFrameLocks noChangeAspect="1"/>
          </p:cNvGraphicFramePr>
          <p:nvPr/>
        </p:nvGraphicFramePr>
        <p:xfrm>
          <a:off x="3521075" y="3352801"/>
          <a:ext cx="4724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2540000" imgH="419100" progId="Equation.3">
                  <p:embed/>
                </p:oleObj>
              </mc:Choice>
              <mc:Fallback>
                <p:oleObj name="Equation" r:id="rId5" imgW="254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352801"/>
                        <a:ext cx="4724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922420" y="4326904"/>
            <a:ext cx="108550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Active set is the subset of constraints actually used in the optimization.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In the maximization of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Ld</a:t>
            </a:r>
            <a:r>
              <a:rPr lang="en-US" altLang="en-US" sz="2400" dirty="0" smtClean="0">
                <a:solidFill>
                  <a:srgbClr val="FF0000"/>
                </a:solidFill>
              </a:rPr>
              <a:t>, all a’s for examples that are not support vectors are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set to zero; hence, constraints on support vectors become the active set.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9E8E1A-43DC-42D9-A480-2B26C4C8F03B}" type="slidenum">
              <a:rPr lang="tr-TR" altLang="en-US" sz="12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tr-TR" altLang="en-US" sz="1200">
              <a:solidFill>
                <a:srgbClr val="000000"/>
              </a:solidFill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733385" y="1833563"/>
            <a:ext cx="8569492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Set </a:t>
            </a:r>
            <a:r>
              <a:rPr lang="tr-TR" altLang="en-US" sz="2000" dirty="0">
                <a:cs typeface="Arial" panose="020B0604020202020204" pitchFamily="34" charset="0"/>
              </a:rPr>
              <a:t>α</a:t>
            </a:r>
            <a:r>
              <a:rPr lang="tr-TR" altLang="en-US" sz="2000" i="1" baseline="30000" dirty="0">
                <a:cs typeface="Arial" panose="020B0604020202020204" pitchFamily="34" charset="0"/>
              </a:rPr>
              <a:t>t</a:t>
            </a:r>
            <a:r>
              <a:rPr lang="tr-TR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= </a:t>
            </a:r>
            <a:r>
              <a:rPr lang="tr-TR" altLang="en-US" sz="2000" dirty="0">
                <a:cs typeface="Arial" panose="020B0604020202020204" pitchFamily="34" charset="0"/>
              </a:rPr>
              <a:t>0 </a:t>
            </a:r>
            <a:r>
              <a:rPr lang="en-US" altLang="en-US" sz="2000" dirty="0">
                <a:cs typeface="Arial" panose="020B0604020202020204" pitchFamily="34" charset="0"/>
              </a:rPr>
              <a:t>for data point sufficiently far from discriminant to be ignored in the search for hyperplane with maximum margins. </a:t>
            </a:r>
            <a:endParaRPr lang="en-US" altLang="en-US" sz="2000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cs typeface="Arial" panose="020B0604020202020204" pitchFamily="34" charset="0"/>
              </a:rPr>
              <a:t>Find </a:t>
            </a:r>
            <a:r>
              <a:rPr lang="en-US" altLang="en-US" sz="2000" dirty="0">
                <a:cs typeface="Arial" panose="020B0604020202020204" pitchFamily="34" charset="0"/>
              </a:rPr>
              <a:t>remaining a</a:t>
            </a:r>
            <a:r>
              <a:rPr lang="en-US" altLang="en-US" sz="2000" b="1" baseline="30000" dirty="0">
                <a:cs typeface="Arial" panose="020B0604020202020204" pitchFamily="34" charset="0"/>
              </a:rPr>
              <a:t>t</a:t>
            </a:r>
            <a:r>
              <a:rPr lang="en-US" altLang="en-US" sz="2000" dirty="0">
                <a:cs typeface="Arial" panose="020B0604020202020204" pitchFamily="34" charset="0"/>
              </a:rPr>
              <a:t> &gt; 0 by quadratic programing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Given the a</a:t>
            </a:r>
            <a:r>
              <a:rPr lang="en-US" altLang="en-US" sz="2000" b="1" baseline="30000" dirty="0">
                <a:cs typeface="Arial" panose="020B0604020202020204" pitchFamily="34" charset="0"/>
              </a:rPr>
              <a:t>t</a:t>
            </a:r>
            <a:r>
              <a:rPr lang="en-US" altLang="en-US" sz="2000" dirty="0">
                <a:cs typeface="Arial" panose="020B0604020202020204" pitchFamily="34" charset="0"/>
              </a:rPr>
              <a:t> &gt; 0 that maximize L</a:t>
            </a:r>
            <a:r>
              <a:rPr lang="en-US" altLang="en-US" sz="2000" b="1" baseline="-25000" dirty="0">
                <a:cs typeface="Arial" panose="020B0604020202020204" pitchFamily="34" charset="0"/>
              </a:rPr>
              <a:t>d</a:t>
            </a:r>
            <a:r>
              <a:rPr lang="en-US" altLang="en-US" sz="2000" dirty="0">
                <a:cs typeface="Arial" panose="020B0604020202020204" pitchFamily="34" charset="0"/>
              </a:rPr>
              <a:t> calculate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cs typeface="Arial" panose="020B0604020202020204" pitchFamily="34" charset="0"/>
              </a:rPr>
              <a:t>What is the dimension of </a:t>
            </a:r>
            <a:r>
              <a:rPr lang="en-US" altLang="en-US" sz="2000" b="1" dirty="0" smtClean="0">
                <a:cs typeface="Arial" panose="020B0604020202020204" pitchFamily="34" charset="0"/>
              </a:rPr>
              <a:t>w</a:t>
            </a:r>
            <a:r>
              <a:rPr lang="en-US" altLang="en-US" sz="2000" dirty="0" smtClean="0">
                <a:cs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cs typeface="Arial" panose="020B0604020202020204" pitchFamily="34" charset="0"/>
              </a:rPr>
              <a:t>How do you find a value for w</a:t>
            </a:r>
            <a:r>
              <a:rPr lang="en-US" altLang="en-US" sz="2000" baseline="-25000" dirty="0" smtClean="0">
                <a:cs typeface="Arial" panose="020B0604020202020204" pitchFamily="34" charset="0"/>
              </a:rPr>
              <a:t>0</a:t>
            </a:r>
            <a:r>
              <a:rPr lang="en-US" altLang="en-US" sz="2000" dirty="0" smtClean="0">
                <a:cs typeface="Arial" panose="020B0604020202020204" pitchFamily="34" charset="0"/>
              </a:rPr>
              <a:t>?</a:t>
            </a:r>
            <a:endParaRPr lang="en-US" altLang="en-US" sz="2400" baseline="-25000" dirty="0">
              <a:cs typeface="Arial" panose="020B0604020202020204" pitchFamily="34" charset="0"/>
            </a:endParaRPr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2034569" y="418554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Maximize</a:t>
            </a:r>
            <a:r>
              <a:rPr lang="en-US" altLang="en-US" sz="1800" dirty="0" smtClean="0"/>
              <a:t> </a:t>
            </a:r>
            <a:endParaRPr lang="en-US" altLang="en-US" sz="1800" dirty="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671888" y="228601"/>
          <a:ext cx="5791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2832100" imgH="495300" progId="Equation.3">
                  <p:embed/>
                </p:oleObj>
              </mc:Choice>
              <mc:Fallback>
                <p:oleObj name="Equation" r:id="rId3" imgW="283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28601"/>
                        <a:ext cx="57912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810000" y="1143001"/>
          <a:ext cx="4724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2540000" imgH="419100" progId="Equation.3">
                  <p:embed/>
                </p:oleObj>
              </mc:Choice>
              <mc:Fallback>
                <p:oleObj name="Equation" r:id="rId5" imgW="254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43001"/>
                        <a:ext cx="4724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/>
          </p:nvPr>
        </p:nvGraphicFramePr>
        <p:xfrm>
          <a:off x="7186614" y="2600242"/>
          <a:ext cx="198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7" imgW="1016000" imgH="520700" progId="Equation.3">
                  <p:embed/>
                </p:oleObj>
              </mc:Choice>
              <mc:Fallback>
                <p:oleObj name="Equation" r:id="rId7" imgW="1016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4" y="2600242"/>
                        <a:ext cx="198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4666" y="4557735"/>
            <a:ext cx="924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 has the same dimension as </a:t>
            </a:r>
            <a:r>
              <a:rPr lang="en-US" sz="2400" dirty="0" err="1" smtClean="0">
                <a:solidFill>
                  <a:srgbClr val="FF0000"/>
                </a:solidFill>
              </a:rPr>
              <a:t>xt</a:t>
            </a:r>
            <a:r>
              <a:rPr lang="en-US" sz="2400" dirty="0" smtClean="0">
                <a:solidFill>
                  <a:srgbClr val="FF0000"/>
                </a:solidFill>
              </a:rPr>
              <a:t>, the number of attributes in an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218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69" y="5064126"/>
            <a:ext cx="54387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2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/>
          </p:nvPr>
        </p:nvGraphicFramePr>
        <p:xfrm>
          <a:off x="2987769" y="2443704"/>
          <a:ext cx="5791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2832100" imgH="495300" progId="Equation.3">
                  <p:embed/>
                </p:oleObj>
              </mc:Choice>
              <mc:Fallback>
                <p:oleObj name="Equation" r:id="rId3" imgW="283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769" y="2443704"/>
                        <a:ext cx="57912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/>
          </p:nvPr>
        </p:nvGraphicFramePr>
        <p:xfrm>
          <a:off x="3167287" y="3456529"/>
          <a:ext cx="4724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2540000" imgH="419100" progId="Equation.3">
                  <p:embed/>
                </p:oleObj>
              </mc:Choice>
              <mc:Fallback>
                <p:oleObj name="Equation" r:id="rId5" imgW="254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287" y="3456529"/>
                        <a:ext cx="4724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078" y="986578"/>
            <a:ext cx="9874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constrained optimization, constraints are placed on primal variables,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2411929" y="1293660"/>
          <a:ext cx="64928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3035160" imgH="393480" progId="Equation.3">
                  <p:embed/>
                </p:oleObj>
              </mc:Choice>
              <mc:Fallback>
                <p:oleObj name="Equation" r:id="rId7" imgW="3035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929" y="1293660"/>
                        <a:ext cx="649287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8900" y="4235992"/>
            <a:ext cx="771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does not contain any primal variables. 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origins of the constraints placed on its maximization?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9473" y="2691878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maximize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732" y="5486400"/>
            <a:ext cx="8855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Dual variables are Lagrange </a:t>
            </a:r>
            <a:r>
              <a:rPr lang="en-US" sz="2400" dirty="0" err="1" smtClean="0">
                <a:solidFill>
                  <a:srgbClr val="FF0000"/>
                </a:solidFill>
              </a:rPr>
              <a:t>multplier</a:t>
            </a:r>
            <a:r>
              <a:rPr lang="en-US" sz="2400" dirty="0" smtClean="0">
                <a:solidFill>
                  <a:srgbClr val="FF0000"/>
                </a:solidFill>
              </a:rPr>
              <a:t>, which are always non negative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Other constraints  on dual variables come derivatives of </a:t>
            </a:r>
            <a:r>
              <a:rPr lang="en-US" sz="2400" dirty="0" err="1" smtClean="0">
                <a:solidFill>
                  <a:srgbClr val="FF0000"/>
                </a:solidFill>
              </a:rPr>
              <a:t>Lp</a:t>
            </a:r>
            <a:r>
              <a:rPr lang="en-US" sz="2400" dirty="0" smtClean="0">
                <a:solidFill>
                  <a:srgbClr val="FF0000"/>
                </a:solidFill>
              </a:rPr>
              <a:t> set to zero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654809"/>
              </p:ext>
            </p:extLst>
          </p:nvPr>
        </p:nvGraphicFramePr>
        <p:xfrm>
          <a:off x="1781175" y="2725738"/>
          <a:ext cx="84185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3771720" imgH="393480" progId="Equation.3">
                  <p:embed/>
                </p:oleObj>
              </mc:Choice>
              <mc:Fallback>
                <p:oleObj name="Equation" r:id="rId3" imgW="377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725738"/>
                        <a:ext cx="84185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6853" y="1129229"/>
            <a:ext cx="8804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equation for Lp below, which variables are primal and which are dual?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Does L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contain any parameters?  If so, what is their purpose?</a:t>
            </a:r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5021361"/>
            <a:ext cx="3971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9116" y="452387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46" y="2443158"/>
            <a:ext cx="4991828" cy="41556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2022" y="1012170"/>
            <a:ext cx="10149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1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correctly classified but in the margins.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bounds on hinge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loss?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1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misclassified.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What are the bounds on hinge loss if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margins? (b) What are the bounds on hinge loss if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outside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margins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82376" y="4050119"/>
          <a:ext cx="470058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4" imgW="2133600" imgH="482600" progId="Equation.3">
                  <p:embed/>
                </p:oleObj>
              </mc:Choice>
              <mc:Fallback>
                <p:oleObj name="Equation" r:id="rId4" imgW="213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376" y="4050119"/>
                        <a:ext cx="4700587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5782963" y="324782"/>
          <a:ext cx="914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6" imgW="368140" imgH="342751" progId="Equation.3">
                  <p:embed/>
                </p:oleObj>
              </mc:Choice>
              <mc:Fallback>
                <p:oleObj name="Equation" r:id="rId6" imgW="368140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963" y="324782"/>
                        <a:ext cx="9144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85714" y="412179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components of soft error =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73795" y="405152"/>
            <a:ext cx="291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ave the form of “hinge loss”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398523"/>
            <a:ext cx="6993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Correctly classified but in the margins 0&lt;hinge loss&lt;1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Incorrectly classified but in the margins 1&lt;hinge loss&lt;2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Incorrectly classified not in the margins hinge loss&gt;2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/>
          </p:nvPr>
        </p:nvGraphicFramePr>
        <p:xfrm>
          <a:off x="1839097" y="2057400"/>
          <a:ext cx="8305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3721100" imgH="393700" progId="Equation.3">
                  <p:embed/>
                </p:oleObj>
              </mc:Choice>
              <mc:Fallback>
                <p:oleObj name="Equation" r:id="rId3" imgW="372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097" y="2057400"/>
                        <a:ext cx="8305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11992" y="1065513"/>
            <a:ext cx="9909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ow does the value of regularization parameter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effects binary </a:t>
            </a:r>
          </a:p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by SVM with slack variables?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0345" y="3922295"/>
            <a:ext cx="10712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Small values of C allow wider margins but more points in the margins and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misclassified (i.e. the penalty for points in the margin and misclassified points is less)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897064"/>
            <a:ext cx="21812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8" descr="Per-xor_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2726"/>
            <a:ext cx="3024188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200400" y="4195763"/>
            <a:ext cx="1538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data table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019801" y="4197351"/>
            <a:ext cx="3490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graphical representation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457201" y="4864101"/>
            <a:ext cx="112085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Both the Gaussian feature space and ANN have the same strategy for solving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this problem.  What is that strategy</a:t>
            </a:r>
            <a:r>
              <a:rPr lang="en-US" altLang="en-US" sz="2400" dirty="0" smtClean="0"/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Define features such that in feature space they only have three nonlinear features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979738" y="561976"/>
            <a:ext cx="6538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 </a:t>
            </a:r>
            <a:r>
              <a:rPr lang="tr-TR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XOR: linearly inseparable 2D binary classification problem</a:t>
            </a:r>
            <a:endParaRPr lang="tr-TR" altLang="en-US" sz="3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2466" y="406736"/>
            <a:ext cx="8467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L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 smtClean="0"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-SVM, with constraints included, is shown below.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primal variables?  What are the dual variables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 it contain any parameters? If so, what is their purpose?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42263"/>
              </p:ext>
            </p:extLst>
          </p:nvPr>
        </p:nvGraphicFramePr>
        <p:xfrm>
          <a:off x="829059" y="1825700"/>
          <a:ext cx="100631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4508280" imgH="393480" progId="Equation.3">
                  <p:embed/>
                </p:oleObj>
              </mc:Choice>
              <mc:Fallback>
                <p:oleObj name="Equation" r:id="rId3" imgW="450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59" y="1825700"/>
                        <a:ext cx="100631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749" y="2907883"/>
            <a:ext cx="6278816" cy="279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6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 txBox="1">
            <a:spLocks noGrp="1"/>
          </p:cNvSpPr>
          <p:nvPr/>
        </p:nvSpPr>
        <p:spPr bwMode="auto">
          <a:xfrm>
            <a:off x="9464675" y="6319839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49F31C3-D023-4751-97C3-C51B8F024FED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8435" name="Picture 9" descr="Mlp-xor_c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917575"/>
            <a:ext cx="5616575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627313" y="217488"/>
            <a:ext cx="7599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</a:t>
            </a:r>
            <a:r>
              <a:rPr lang="en-US" altLang="en-US" sz="2400" dirty="0" smtClean="0"/>
              <a:t>olution </a:t>
            </a:r>
            <a:r>
              <a:rPr lang="en-US" altLang="en-US" sz="2400" dirty="0"/>
              <a:t>to XOR classification </a:t>
            </a:r>
            <a:r>
              <a:rPr lang="en-US" altLang="en-US" sz="2400" dirty="0" smtClean="0"/>
              <a:t>problem by MLP</a:t>
            </a:r>
            <a:endParaRPr lang="en-US" altLang="en-US" sz="2400" dirty="0"/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7239000" y="752475"/>
            <a:ext cx="2590800" cy="556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5148263" y="18288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9" name="Text Box 14"/>
          <p:cNvSpPr txBox="1">
            <a:spLocks noChangeArrowheads="1"/>
          </p:cNvSpPr>
          <p:nvPr/>
        </p:nvSpPr>
        <p:spPr bwMode="auto">
          <a:xfrm>
            <a:off x="4714875" y="17764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-0.78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7335938" y="1166019"/>
            <a:ext cx="437812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 means that input to a node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has been transformed by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sigmoid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For hidden nodes z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and z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this means </a:t>
            </a:r>
            <a:r>
              <a:rPr lang="en-US" altLang="en-US" sz="2400" dirty="0" err="1" smtClean="0"/>
              <a:t>z</a:t>
            </a:r>
            <a:r>
              <a:rPr lang="en-US" altLang="en-US" sz="2400" baseline="-25000" dirty="0" err="1" smtClean="0"/>
              <a:t>h</a:t>
            </a:r>
            <a:r>
              <a:rPr lang="en-US" altLang="en-US" sz="2400" dirty="0" smtClean="0"/>
              <a:t> = sigmoid(</a:t>
            </a:r>
            <a:r>
              <a:rPr lang="en-US" altLang="en-US" sz="2400" b="1" dirty="0" smtClean="0"/>
              <a:t>w</a:t>
            </a:r>
            <a:r>
              <a:rPr lang="en-US" altLang="en-US" sz="2400" baseline="-25000" dirty="0" smtClean="0"/>
              <a:t>h</a:t>
            </a:r>
            <a:r>
              <a:rPr lang="en-US" altLang="en-US" sz="2400" baseline="30000" dirty="0" smtClean="0"/>
              <a:t>T</a:t>
            </a:r>
            <a:r>
              <a:rPr lang="en-US" altLang="en-US" sz="2400" b="1" dirty="0" smtClean="0"/>
              <a:t>x</a:t>
            </a:r>
            <a:r>
              <a:rPr lang="en-US" altLang="en-US" sz="2400" dirty="0" smtClean="0"/>
              <a:t>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sz="2400" dirty="0" smtClean="0"/>
              <a:t>If </a:t>
            </a:r>
            <a:r>
              <a:rPr lang="en-US" altLang="en-US" sz="2400" dirty="0" err="1" smtClean="0"/>
              <a:t>z</a:t>
            </a:r>
            <a:r>
              <a:rPr lang="en-US" altLang="en-US" sz="2400" baseline="-25000" dirty="0" err="1" smtClean="0"/>
              <a:t>h</a:t>
            </a:r>
            <a:r>
              <a:rPr lang="en-US" altLang="en-US" sz="2400" dirty="0" smtClean="0"/>
              <a:t> is to be approximately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dirty="0" smtClean="0"/>
              <a:t>equal to r for point (0,0) and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dirty="0" smtClean="0"/>
              <a:t>(1,1), how do we design </a:t>
            </a:r>
            <a:r>
              <a:rPr lang="en-US" altLang="en-US" sz="2400" b="1" dirty="0" smtClean="0"/>
              <a:t>w</a:t>
            </a:r>
            <a:r>
              <a:rPr lang="en-US" altLang="en-US" sz="2400" baseline="-25000" dirty="0" smtClean="0"/>
              <a:t>h</a:t>
            </a:r>
            <a:r>
              <a:rPr lang="en-US" altLang="en-US" sz="2400" dirty="0" smtClean="0"/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dirty="0" smtClean="0"/>
              <a:t>to achieve this objective? </a:t>
            </a:r>
            <a:endParaRPr lang="en-US" altLang="en-US" sz="2400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Large and negative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67388" y="838201"/>
            <a:ext cx="709612" cy="68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42" name="TextBox 16"/>
          <p:cNvSpPr txBox="1">
            <a:spLocks noChangeArrowheads="1"/>
          </p:cNvSpPr>
          <p:nvPr/>
        </p:nvSpPr>
        <p:spPr bwMode="auto">
          <a:xfrm>
            <a:off x="5905500" y="93503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</a:t>
            </a:r>
          </a:p>
        </p:txBody>
      </p:sp>
      <p:sp>
        <p:nvSpPr>
          <p:cNvPr id="18" name="Oval 17"/>
          <p:cNvSpPr/>
          <p:nvPr/>
        </p:nvSpPr>
        <p:spPr>
          <a:xfrm>
            <a:off x="6326188" y="2851151"/>
            <a:ext cx="711200" cy="68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0638" y="2851151"/>
            <a:ext cx="709612" cy="68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45" name="TextBox 15"/>
          <p:cNvSpPr txBox="1">
            <a:spLocks noChangeArrowheads="1"/>
          </p:cNvSpPr>
          <p:nvPr/>
        </p:nvSpPr>
        <p:spPr bwMode="auto">
          <a:xfrm>
            <a:off x="5260975" y="2968626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18446" name="TextBox 14"/>
          <p:cNvSpPr txBox="1">
            <a:spLocks noChangeArrowheads="1"/>
          </p:cNvSpPr>
          <p:nvPr/>
        </p:nvSpPr>
        <p:spPr bwMode="auto">
          <a:xfrm>
            <a:off x="6494464" y="2968626"/>
            <a:ext cx="388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68" y="1077119"/>
            <a:ext cx="2078555" cy="211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Per1_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2800"/>
            <a:ext cx="46037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2078038" y="457201"/>
            <a:ext cx="80457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Weights optimized by back propagation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Simplest </a:t>
            </a:r>
            <a:r>
              <a:rPr lang="en-US" altLang="en-US" sz="2400" dirty="0"/>
              <a:t>case: multivariate linear regression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In-sample error is squared residuals and no hidden </a:t>
            </a:r>
            <a:r>
              <a:rPr lang="en-US" altLang="en-US" sz="2400" dirty="0" smtClean="0"/>
              <a:t>layers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Derive the weight update formula using</a:t>
            </a:r>
            <a:endParaRPr lang="en-US" altLang="en-US" sz="2400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77860"/>
              </p:ext>
            </p:extLst>
          </p:nvPr>
        </p:nvGraphicFramePr>
        <p:xfrm>
          <a:off x="477838" y="2040216"/>
          <a:ext cx="6144684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4" imgW="3162300" imgH="444500" progId="Equation.3">
                  <p:embed/>
                </p:oleObj>
              </mc:Choice>
              <mc:Fallback>
                <p:oleObj name="Equation" r:id="rId4" imgW="3162300" imgH="444500" progId="Equation.3">
                  <p:embed/>
                  <p:pic>
                    <p:nvPicPr>
                      <p:cNvPr id="235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040216"/>
                        <a:ext cx="6144684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702166"/>
              </p:ext>
            </p:extLst>
          </p:nvPr>
        </p:nvGraphicFramePr>
        <p:xfrm>
          <a:off x="7484123" y="1813679"/>
          <a:ext cx="2366937" cy="143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6" imgW="965160" imgH="583920" progId="Equation.3">
                  <p:embed/>
                </p:oleObj>
              </mc:Choice>
              <mc:Fallback>
                <p:oleObj name="Equation" r:id="rId6" imgW="965160" imgH="583920" progId="Equation.3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123" y="1813679"/>
                        <a:ext cx="2366937" cy="1431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33977" y="21666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82" name="Picture 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93" y="4722729"/>
            <a:ext cx="3556513" cy="120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01369" y="3152345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405" y="3816307"/>
            <a:ext cx="990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6" name="Picture 3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068" y="3816307"/>
            <a:ext cx="35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7" name="Picture 3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78" y="3816307"/>
            <a:ext cx="4095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8" name="Picture 4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83" y="3963944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88" y="3949657"/>
            <a:ext cx="19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8909" y="1349941"/>
            <a:ext cx="986821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“batch” weight-update formulas differ from “on line” formulas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Batch takes the weight update formula for a single member of the training set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Not </a:t>
            </a:r>
            <a:r>
              <a:rPr lang="en-US" sz="2400" dirty="0" err="1" smtClean="0">
                <a:solidFill>
                  <a:srgbClr val="FF0000"/>
                </a:solidFill>
              </a:rPr>
              <a:t>cummulitive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After optimum weights have been determined, how so you use an MLP </a:t>
            </a:r>
          </a:p>
          <a:p>
            <a:r>
              <a:rPr lang="en-US" sz="2400" dirty="0" smtClean="0"/>
              <a:t>to make a prediction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Forward propagation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What is a “training epoch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One pass through randomized training set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14" y="1751761"/>
            <a:ext cx="2797517" cy="144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5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967" y="2158184"/>
            <a:ext cx="10000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is a validation set used in the technique “stop early to avoid overfitting”?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75" y="2793272"/>
            <a:ext cx="63246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3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2996" y="2252750"/>
            <a:ext cx="8147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Question on Radial basis functions-ANN and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63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925" y="2822133"/>
            <a:ext cx="11501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regression or classification after binning, weights in a RBF-ANN can be obtained by </a:t>
            </a:r>
          </a:p>
          <a:p>
            <a:r>
              <a:rPr lang="en-US" sz="2400" dirty="0" smtClean="0"/>
              <a:t>“one-step optimization.  Explain how this is possible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The hidden layer of a RBF-ANN are Gaussian features defined from the input by clustering.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The output </a:t>
            </a:r>
            <a:r>
              <a:rPr lang="en-US" sz="2400" dirty="0">
                <a:solidFill>
                  <a:srgbClr val="FF0000"/>
                </a:solidFill>
              </a:rPr>
              <a:t>of RBF-ANN </a:t>
            </a:r>
            <a:r>
              <a:rPr lang="en-US" sz="2400" dirty="0" smtClean="0">
                <a:solidFill>
                  <a:srgbClr val="FF0000"/>
                </a:solidFill>
              </a:rPr>
              <a:t>is a linear model in feature space, where </a:t>
            </a:r>
            <a:r>
              <a:rPr lang="en-US" sz="2400" dirty="0" err="1" smtClean="0">
                <a:solidFill>
                  <a:srgbClr val="FF0000"/>
                </a:solidFill>
              </a:rPr>
              <a:t>Ein</a:t>
            </a:r>
            <a:r>
              <a:rPr lang="en-US" sz="2400" dirty="0" smtClean="0">
                <a:solidFill>
                  <a:srgbClr val="FF0000"/>
                </a:solidFill>
              </a:rPr>
              <a:t> is the sum of squared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residuals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1283</Words>
  <Application>Microsoft Office PowerPoint</Application>
  <PresentationFormat>Custom</PresentationFormat>
  <Paragraphs>162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Jassem</cp:lastModifiedBy>
  <cp:revision>56</cp:revision>
  <dcterms:created xsi:type="dcterms:W3CDTF">2016-12-06T03:04:38Z</dcterms:created>
  <dcterms:modified xsi:type="dcterms:W3CDTF">2016-12-09T21:46:58Z</dcterms:modified>
</cp:coreProperties>
</file>