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7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6744C5-17DE-4EB7-B44E-EDE0022FB54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200" dirty="0"/>
              <a:t>Nested Named Entity Recognition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By Jenny Rose </a:t>
            </a:r>
            <a:r>
              <a:rPr lang="en-US" sz="2800" dirty="0" err="1">
                <a:solidFill>
                  <a:schemeClr val="tx1"/>
                </a:solidFill>
              </a:rPr>
              <a:t>Finkel</a:t>
            </a:r>
            <a:r>
              <a:rPr lang="en-US" sz="2800" dirty="0">
                <a:solidFill>
                  <a:schemeClr val="tx1"/>
                </a:solidFill>
              </a:rPr>
              <a:t> and Christopher </a:t>
            </a:r>
            <a:r>
              <a:rPr lang="en-US" sz="2800" dirty="0" err="1">
                <a:solidFill>
                  <a:schemeClr val="tx1"/>
                </a:solidFill>
              </a:rPr>
              <a:t>D.Manning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7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Derivation of Nested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Probabilistic CRF-CFG parser generates parts-of-speech and named entities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Fig. 1, (</a:t>
            </a:r>
            <a:r>
              <a:rPr lang="en-US" dirty="0" err="1"/>
              <a:t>Finkel</a:t>
            </a:r>
            <a:r>
              <a:rPr lang="en-US" dirty="0"/>
              <a:t>, 2009)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12" y="2817178"/>
            <a:ext cx="7811008" cy="20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Finkel</a:t>
            </a:r>
            <a:r>
              <a:rPr lang="en-US" dirty="0"/>
              <a:t>, Jenny Rose, and Christopher D. Manning. "Nested named entity recognition." </a:t>
            </a:r>
            <a:r>
              <a:rPr lang="en-US" i="1" dirty="0"/>
              <a:t>Proceedings of the 2009 Conference on Empirical Methods in Natural Language Processing: Volume 1-Volume 1</a:t>
            </a:r>
            <a:r>
              <a:rPr lang="en-US" dirty="0"/>
              <a:t>. Association for Computational Linguistics, 2009.</a:t>
            </a:r>
          </a:p>
          <a:p>
            <a:r>
              <a:rPr lang="en-US" dirty="0"/>
              <a:t>Sunita </a:t>
            </a:r>
            <a:r>
              <a:rPr lang="en-US" dirty="0" err="1"/>
              <a:t>Sarawagi</a:t>
            </a:r>
            <a:r>
              <a:rPr lang="en-US" dirty="0"/>
              <a:t> and William W. Cohen. 2004. </a:t>
            </a:r>
            <a:r>
              <a:rPr lang="en-US" i="1" dirty="0"/>
              <a:t>Semi-</a:t>
            </a:r>
            <a:r>
              <a:rPr lang="en-US" i="1" dirty="0" err="1"/>
              <a:t>markov</a:t>
            </a:r>
            <a:r>
              <a:rPr lang="en-US" i="1" dirty="0"/>
              <a:t> conditional random ﬁelds for information extraction</a:t>
            </a:r>
            <a:r>
              <a:rPr lang="en-US" dirty="0"/>
              <a:t>. In In Advances in Neural Information Processing Systems 17, pages 1185–1192.</a:t>
            </a:r>
          </a:p>
          <a:p>
            <a:r>
              <a:rPr lang="en-US" dirty="0" err="1"/>
              <a:t>Rabiner</a:t>
            </a:r>
            <a:r>
              <a:rPr lang="en-US" dirty="0"/>
              <a:t>, Lawrence R. "A tutorial on hidden Markov models and selected applications in speech recognition." </a:t>
            </a:r>
            <a:r>
              <a:rPr lang="en-US" i="1" dirty="0"/>
              <a:t>Proceedings of the IEEE</a:t>
            </a:r>
            <a:r>
              <a:rPr lang="en-US" dirty="0"/>
              <a:t> 77.2 (1989): 257-286.</a:t>
            </a:r>
          </a:p>
          <a:p>
            <a:r>
              <a:rPr lang="en-US" dirty="0"/>
              <a:t>Excellent CRF tutorial:</a:t>
            </a:r>
          </a:p>
          <a:p>
            <a:r>
              <a:rPr lang="en-US" dirty="0"/>
              <a:t>http://blog.echen.me/2012/01/03/introduction-to-conditional-random-fields/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0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NER 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 is the task of finding entities, the subtask of information extraction that seeks to locate and classify named entities in text into pre-defined categories such as the names of persons, organizations, locations, expressions of times, etc. 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Input structured </a:t>
            </a:r>
            <a:r>
              <a:rPr lang="en-US" b="1" dirty="0"/>
              <a:t>x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dirty="0"/>
              <a:t>Jim bought 300 shares of Acme Corp. in 2006</a:t>
            </a:r>
          </a:p>
          <a:p>
            <a:r>
              <a:rPr lang="en-US" dirty="0"/>
              <a:t>Output structured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/>
              <a:t>[Jim]</a:t>
            </a:r>
            <a:r>
              <a:rPr lang="en-US" baseline="-25000" dirty="0">
                <a:solidFill>
                  <a:srgbClr val="FF0000"/>
                </a:solidFill>
              </a:rPr>
              <a:t>Person</a:t>
            </a:r>
            <a:r>
              <a:rPr lang="en-US" dirty="0"/>
              <a:t> bought 300 shares of [Acme Corp.]</a:t>
            </a:r>
            <a:r>
              <a:rPr lang="en-US" baseline="-25000" dirty="0">
                <a:solidFill>
                  <a:srgbClr val="FF0000"/>
                </a:solidFill>
              </a:rPr>
              <a:t>Organization</a:t>
            </a:r>
            <a:r>
              <a:rPr lang="en-US" dirty="0"/>
              <a:t> in [2006]</a:t>
            </a:r>
            <a:r>
              <a:rPr lang="en-US" baseline="-25000" dirty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NER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Entities are nested within each other</a:t>
            </a:r>
          </a:p>
          <a:p>
            <a:pPr marL="0" indent="0">
              <a:buNone/>
            </a:pPr>
            <a:r>
              <a:rPr lang="en-US" dirty="0"/>
              <a:t>Such as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Washington State</a:t>
            </a:r>
            <a:r>
              <a:rPr lang="en-US" dirty="0"/>
              <a:t> University (Organization with nested Location)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[Washington State]</a:t>
            </a:r>
            <a:r>
              <a:rPr lang="en-US" altLang="zh-CN" baseline="-25000" dirty="0">
                <a:solidFill>
                  <a:srgbClr val="FF0000"/>
                </a:solidFill>
              </a:rPr>
              <a:t>Location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University]</a:t>
            </a:r>
            <a:r>
              <a:rPr lang="en-US" b="1" baseline="-25000" dirty="0">
                <a:solidFill>
                  <a:srgbClr val="0070C0"/>
                </a:solidFill>
              </a:rPr>
              <a:t>Organization</a:t>
            </a:r>
          </a:p>
          <a:p>
            <a:pPr marL="0" indent="0">
              <a:buNone/>
            </a:pP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dirty="0"/>
              <a:t>Nested entities are common in biomedical data, because different biological entities of interest are often composed of one another.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/>
              <a:t>Before we move to novel solution to Nested NER introduced by the paper, please allow me to talk about the general approach to solve NER problem</a:t>
            </a:r>
          </a:p>
          <a:p>
            <a:pPr marL="0" indent="0">
              <a:buNone/>
            </a:pPr>
            <a:r>
              <a:rPr lang="en-US" sz="2800" b="1" dirty="0"/>
              <a:t>CRF </a:t>
            </a:r>
            <a:r>
              <a:rPr lang="en-US" sz="2800" dirty="0"/>
              <a:t>(Conditional Random Field) is the most commonly used method in NER problem.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1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(Conditional Random Field)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</a:t>
                </a:r>
              </a:p>
              <a:p>
                <a:pPr marL="0" indent="0" algn="ctr">
                  <a:buNone/>
                </a:pPr>
                <a:r>
                  <a:rPr lang="el-GR" dirty="0"/>
                  <a:t>Φ</a:t>
                </a:r>
                <a:r>
                  <a:rPr lang="en-US" dirty="0"/>
                  <a:t> = {</a:t>
                </a:r>
                <a:r>
                  <a:rPr lang="el-GR" dirty="0"/>
                  <a:t>Φ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Y</a:t>
                </a:r>
                <a:r>
                  <a:rPr lang="en-US" b="1" baseline="-25000" dirty="0"/>
                  <a:t>1</a:t>
                </a:r>
                <a:r>
                  <a:rPr lang="en-US" dirty="0"/>
                  <a:t>), …,</a:t>
                </a:r>
                <a:r>
                  <a:rPr lang="el-GR" dirty="0"/>
                  <a:t> Φ</a:t>
                </a:r>
                <a:r>
                  <a:rPr lang="en-US" baseline="-25000" dirty="0"/>
                  <a:t>k</a:t>
                </a:r>
                <a:r>
                  <a:rPr lang="en-US" dirty="0"/>
                  <a:t>(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dirty="0"/>
                  <a:t>,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k</a:t>
                </a:r>
                <a:r>
                  <a:rPr lang="en-US" dirty="0"/>
                  <a:t>)}</a:t>
                </a:r>
              </a:p>
              <a:p>
                <a:pPr marL="0" indent="0">
                  <a:buNone/>
                </a:pPr>
                <a:r>
                  <a:rPr lang="en-US" dirty="0"/>
                  <a:t>Unnormalized measure:</a:t>
                </a:r>
              </a:p>
              <a:p>
                <a:pPr marL="0" indent="0" algn="ctr">
                  <a:buNone/>
                </a:pPr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</a:t>
                </a:r>
                <a:r>
                  <a:rPr lang="en-US" b="1" dirty="0"/>
                  <a:t>Y</a:t>
                </a:r>
                <a:r>
                  <a:rPr lang="en-US" dirty="0"/>
                  <a:t>)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Φ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b="1" i="0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b="1" dirty="0"/>
                          <m:t>, </m:t>
                        </m:r>
                        <m:r>
                          <m:rPr>
                            <m:nor/>
                          </m:rPr>
                          <a:rPr lang="en-US" b="1" dirty="0"/>
                          <m:t>Yi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Normalization constant: </a:t>
                </a:r>
              </a:p>
              <a:p>
                <a:pPr marL="0" indent="0" algn="ctr">
                  <a:buNone/>
                </a:pPr>
                <a:r>
                  <a:rPr lang="en-US" dirty="0"/>
                  <a:t>Z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l-GR" baseline="-25000" dirty="0"/>
                          <m:t>Φ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b="1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</a:t>
                </a:r>
                <a:r>
                  <a:rPr lang="en-US" altLang="zh-CN" dirty="0"/>
                  <a:t>ormalized Distribution:</a:t>
                </a:r>
              </a:p>
              <a:p>
                <a:pPr marL="0" indent="0" algn="ctr">
                  <a:buNone/>
                </a:pPr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Y</a:t>
                </a:r>
                <a:r>
                  <a:rPr lang="en-US" dirty="0"/>
                  <a:t>|</a:t>
                </a:r>
                <a:r>
                  <a:rPr lang="en-US" b="1" dirty="0"/>
                  <a:t>X</a:t>
                </a:r>
                <a:r>
                  <a:rPr lang="en-US" dirty="0"/>
                  <a:t>)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l-GR" baseline="-25000" dirty="0"/>
                          <m:t>Φ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</a:t>
                </a:r>
                <a:r>
                  <a:rPr lang="en-US" b="1" dirty="0"/>
                  <a:t>Y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Detailed CRF Example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 Sentence: </a:t>
            </a:r>
            <a:r>
              <a:rPr lang="en-US" dirty="0"/>
              <a:t>Bob drank coffee at Starbucks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 function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 sentence </a:t>
            </a:r>
            <a:r>
              <a:rPr lang="en-US" b="1" dirty="0"/>
              <a:t>S</a:t>
            </a:r>
            <a:r>
              <a:rPr lang="en-US" dirty="0"/>
              <a:t>, position of the word </a:t>
            </a:r>
            <a:r>
              <a:rPr lang="en-US" b="1" dirty="0" err="1"/>
              <a:t>i</a:t>
            </a:r>
            <a:r>
              <a:rPr lang="en-US" dirty="0"/>
              <a:t>, the label </a:t>
            </a:r>
            <a:r>
              <a:rPr lang="en-US" b="1" dirty="0"/>
              <a:t>l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en-US" altLang="zh-CN" dirty="0"/>
              <a:t>of </a:t>
            </a:r>
            <a:r>
              <a:rPr lang="en-US" dirty="0"/>
              <a:t>current word, the label </a:t>
            </a:r>
            <a:r>
              <a:rPr lang="en-US" b="1" dirty="0"/>
              <a:t>l</a:t>
            </a:r>
            <a:r>
              <a:rPr lang="en-US" b="1" baseline="-25000" dirty="0"/>
              <a:t>i-1</a:t>
            </a:r>
            <a:r>
              <a:rPr lang="en-US" dirty="0"/>
              <a:t> </a:t>
            </a:r>
            <a:r>
              <a:rPr lang="en-US" altLang="zh-CN" dirty="0"/>
              <a:t>of previous</a:t>
            </a:r>
            <a:r>
              <a:rPr lang="en-US" dirty="0"/>
              <a:t> word (each kind of label assigned with a </a:t>
            </a:r>
            <a:r>
              <a:rPr lang="en-US" dirty="0" err="1"/>
              <a:t>uique</a:t>
            </a:r>
            <a:r>
              <a:rPr lang="en-US" dirty="0"/>
              <a:t> feature function, e.g. ADVERB, the </a:t>
            </a:r>
            <a:r>
              <a:rPr lang="en-US" dirty="0" err="1"/>
              <a:t>ith</a:t>
            </a:r>
            <a:r>
              <a:rPr lang="en-US" dirty="0"/>
              <a:t> word ends in “-</a:t>
            </a:r>
            <a:r>
              <a:rPr lang="en-US" dirty="0" err="1"/>
              <a:t>ly</a:t>
            </a:r>
            <a:r>
              <a:rPr lang="en-US" dirty="0"/>
              <a:t>”; 0 otherwise 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Score function: </a:t>
            </a:r>
            <a:r>
              <a:rPr lang="en-US" dirty="0"/>
              <a:t>score(</a:t>
            </a:r>
            <a:r>
              <a:rPr lang="en-US" b="1" dirty="0" err="1"/>
              <a:t>l</a:t>
            </a:r>
            <a:r>
              <a:rPr lang="en-US" dirty="0" err="1"/>
              <a:t>|</a:t>
            </a:r>
            <a:r>
              <a:rPr lang="en-US" b="1" dirty="0" err="1"/>
              <a:t>S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                                                       </a:t>
            </a:r>
            <a:r>
              <a:rPr lang="en-US" dirty="0"/>
              <a:t>(</a:t>
            </a:r>
            <a:r>
              <a:rPr lang="en-US" dirty="0" err="1"/>
              <a:t>lamda</a:t>
            </a:r>
            <a:r>
              <a:rPr lang="en-US" dirty="0"/>
              <a:t> weight or coefficient vector)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Training:  </a:t>
            </a:r>
            <a:r>
              <a:rPr lang="en-US" dirty="0"/>
              <a:t>for each sample go through each f</a:t>
            </a:r>
            <a:r>
              <a:rPr lang="en-US" baseline="-25000" dirty="0"/>
              <a:t>i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 </a:t>
            </a:r>
            <a:r>
              <a:rPr lang="en-US" dirty="0" err="1">
                <a:solidFill>
                  <a:srgbClr val="FF0000"/>
                </a:solidFill>
              </a:rPr>
              <a:t>perdiction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91" y="3139833"/>
            <a:ext cx="3503401" cy="623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96" y="5063665"/>
            <a:ext cx="6533732" cy="9978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2" y="4441623"/>
            <a:ext cx="7653626" cy="4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Semi-Markovian CRF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335" y="2221785"/>
            <a:ext cx="8595360" cy="4351337"/>
          </a:xfrm>
        </p:spPr>
        <p:txBody>
          <a:bodyPr/>
          <a:lstStyle/>
          <a:p>
            <a:r>
              <a:rPr lang="en-US" dirty="0"/>
              <a:t>Markov principle: transitions determined (only) by immediate neighbors</a:t>
            </a:r>
          </a:p>
          <a:p>
            <a:r>
              <a:rPr lang="en-US" dirty="0"/>
              <a:t>Extension: Okay to use a segment of </a:t>
            </a:r>
            <a:r>
              <a:rPr lang="en-US" b="1" dirty="0"/>
              <a:t>x[</a:t>
            </a:r>
            <a:r>
              <a:rPr lang="en-US" b="1" dirty="0" err="1"/>
              <a:t>i:j</a:t>
            </a:r>
            <a:r>
              <a:rPr lang="en-US" b="1" dirty="0"/>
              <a:t>]</a:t>
            </a:r>
            <a:r>
              <a:rPr lang="en-US" dirty="0"/>
              <a:t>, for some </a:t>
            </a:r>
            <a:r>
              <a:rPr lang="en-US" b="1" dirty="0" err="1"/>
              <a:t>yi</a:t>
            </a:r>
            <a:endParaRPr lang="en-US" b="1" dirty="0"/>
          </a:p>
          <a:p>
            <a:r>
              <a:rPr lang="en-US" dirty="0"/>
              <a:t>Trivial modification to feature function: rewrite as a function of an x-range, instead of single xi.</a:t>
            </a:r>
          </a:p>
          <a:p>
            <a:pPr algn="ctr"/>
            <a:endParaRPr lang="en-US" dirty="0"/>
          </a:p>
          <a:p>
            <a:r>
              <a:rPr lang="en-US" dirty="0"/>
              <a:t>NER Example: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14" y="493236"/>
            <a:ext cx="150495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8" y="4788540"/>
            <a:ext cx="5245303" cy="1845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10" y="3771267"/>
            <a:ext cx="3695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5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CRF 		vs.		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Both robust, practical models for decoding, sequence modeling</a:t>
            </a:r>
          </a:p>
          <a:p>
            <a:r>
              <a:rPr lang="en-US" sz="2600" dirty="0"/>
              <a:t>Every HMM can (loosely) be converted into a CRF, but CRF’s strictly more expressive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85510"/>
                  </p:ext>
                </p:extLst>
              </p:nvPr>
            </p:nvGraphicFramePr>
            <p:xfrm>
              <a:off x="2352700" y="1773556"/>
              <a:ext cx="6728793" cy="30677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2648">
                      <a:extLst>
                        <a:ext uri="{9D8B030D-6E8A-4147-A177-3AD203B41FA5}">
                          <a16:colId xmlns:a16="http://schemas.microsoft.com/office/drawing/2014/main" val="3848061767"/>
                        </a:ext>
                      </a:extLst>
                    </a:gridCol>
                    <a:gridCol w="2544417">
                      <a:extLst>
                        <a:ext uri="{9D8B030D-6E8A-4147-A177-3AD203B41FA5}">
                          <a16:colId xmlns:a16="http://schemas.microsoft.com/office/drawing/2014/main" val="1302450861"/>
                        </a:ext>
                      </a:extLst>
                    </a:gridCol>
                    <a:gridCol w="2511728">
                      <a:extLst>
                        <a:ext uri="{9D8B030D-6E8A-4147-A177-3AD203B41FA5}">
                          <a16:colId xmlns:a16="http://schemas.microsoft.com/office/drawing/2014/main" val="3957466425"/>
                        </a:ext>
                      </a:extLst>
                    </a:gridCol>
                  </a:tblGrid>
                  <a:tr h="50442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CRF (linear chain)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33702"/>
                      </a:ext>
                    </a:extLst>
                  </a:tr>
                  <a:tr h="5044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P(</a:t>
                          </a:r>
                          <a:r>
                            <a:rPr lang="en-US" b="1" dirty="0"/>
                            <a:t>Y</a:t>
                          </a:r>
                          <a:r>
                            <a:rPr lang="en-US" dirty="0"/>
                            <a:t>|X,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P(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dirty="0"/>
                            <a:t>|Y,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636721"/>
                      </a:ext>
                    </a:extLst>
                  </a:tr>
                  <a:tr h="5044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Viterbi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Viterbi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540402"/>
                      </a:ext>
                    </a:extLst>
                  </a:tr>
                  <a:tr h="8612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Gradient descent (like logistic regression)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Gradient, </a:t>
                          </a:r>
                          <a:r>
                            <a:rPr lang="en-US" dirty="0" err="1"/>
                            <a:t>BaumWelch</a:t>
                          </a:r>
                          <a:r>
                            <a:rPr lang="en-US" dirty="0"/>
                            <a:t>, or statistical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805229"/>
                      </a:ext>
                    </a:extLst>
                  </a:tr>
                  <a:tr h="6028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Feature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Architecture-constrained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924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85510"/>
                  </p:ext>
                </p:extLst>
              </p:nvPr>
            </p:nvGraphicFramePr>
            <p:xfrm>
              <a:off x="2352700" y="1773556"/>
              <a:ext cx="6728793" cy="30677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2648">
                      <a:extLst>
                        <a:ext uri="{9D8B030D-6E8A-4147-A177-3AD203B41FA5}">
                          <a16:colId xmlns:a16="http://schemas.microsoft.com/office/drawing/2014/main" val="3848061767"/>
                        </a:ext>
                      </a:extLst>
                    </a:gridCol>
                    <a:gridCol w="2544417">
                      <a:extLst>
                        <a:ext uri="{9D8B030D-6E8A-4147-A177-3AD203B41FA5}">
                          <a16:colId xmlns:a16="http://schemas.microsoft.com/office/drawing/2014/main" val="1302450861"/>
                        </a:ext>
                      </a:extLst>
                    </a:gridCol>
                    <a:gridCol w="2511728">
                      <a:extLst>
                        <a:ext uri="{9D8B030D-6E8A-4147-A177-3AD203B41FA5}">
                          <a16:colId xmlns:a16="http://schemas.microsoft.com/office/drawing/2014/main" val="3957466425"/>
                        </a:ext>
                      </a:extLst>
                    </a:gridCol>
                  </a:tblGrid>
                  <a:tr h="50442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CRF (linear chain)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33702"/>
                      </a:ext>
                    </a:extLst>
                  </a:tr>
                  <a:tr h="5044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029" t="-106024" r="-99522" b="-426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447" t="-106024" r="-971" b="-426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636721"/>
                      </a:ext>
                    </a:extLst>
                  </a:tr>
                  <a:tr h="5044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Viterbi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Viterbi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5404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Gradient descent (like logistic regression)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Gradient, </a:t>
                          </a:r>
                          <a:r>
                            <a:rPr lang="en-US" dirty="0" err="1"/>
                            <a:t>BaumWelch</a:t>
                          </a:r>
                          <a:r>
                            <a:rPr lang="en-US" dirty="0"/>
                            <a:t>, or statistical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8052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Feature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Architecture-constrained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9246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89" y="762748"/>
            <a:ext cx="1027748" cy="85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93" y="665630"/>
            <a:ext cx="1119683" cy="8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Parse-based NER: </a:t>
            </a:r>
            <a:r>
              <a:rPr lang="en-US" sz="3800" dirty="0" err="1"/>
              <a:t>Finkel</a:t>
            </a:r>
            <a:r>
              <a:rPr lang="en-US" sz="3800" dirty="0"/>
              <a:t> and Manning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246243"/>
                <a:ext cx="8595360" cy="4351337"/>
              </a:xfrm>
            </p:spPr>
            <p:txBody>
              <a:bodyPr/>
              <a:lstStyle/>
              <a:p>
                <a:r>
                  <a:rPr lang="en-US" dirty="0"/>
                  <a:t>Interpret NER problem in a tree-based manner</a:t>
                </a:r>
              </a:p>
              <a:p>
                <a:r>
                  <a:rPr lang="en-US" dirty="0"/>
                  <a:t>Define probability distribution over derivations (parses) given some probabilistic production rules</a:t>
                </a:r>
              </a:p>
              <a:p>
                <a:r>
                  <a:rPr lang="en-US" dirty="0"/>
                  <a:t>Connect these derivations to the features of a CRF model</a:t>
                </a:r>
              </a:p>
              <a:p>
                <a:r>
                  <a:rPr lang="en-US" dirty="0"/>
                  <a:t>Advantage: Can capture </a:t>
                </a:r>
                <a:r>
                  <a:rPr lang="en-US" b="1" dirty="0"/>
                  <a:t>nested</a:t>
                </a:r>
                <a:r>
                  <a:rPr lang="en-US" dirty="0"/>
                  <a:t> entity information</a:t>
                </a:r>
              </a:p>
              <a:p>
                <a:r>
                  <a:rPr lang="en-US" dirty="0"/>
                  <a:t>Semi-Markovian CRF Cannot capture nested information</a:t>
                </a:r>
              </a:p>
              <a:p>
                <a:r>
                  <a:rPr lang="en-US" dirty="0"/>
                  <a:t>Disadvantage 1: Increased computation cost, </a:t>
                </a:r>
                <a14:m>
                  <m:oMath xmlns:m="http://schemas.openxmlformats.org/officeDocument/2006/math">
                    <m:r>
                      <a:rPr lang="en-US" b="1" i="1"/>
                      <m:t>𝑶</m:t>
                    </m:r>
                    <m:r>
                      <a:rPr lang="en-US" b="1" i="1"/>
                      <m:t>(</m:t>
                    </m:r>
                    <m:sSup>
                      <m:sSupPr>
                        <m:ctrlPr>
                          <a:rPr lang="en-US" b="1" i="1"/>
                        </m:ctrlPr>
                      </m:sSupPr>
                      <m:e>
                        <m:r>
                          <a:rPr lang="en-US" b="1" i="1"/>
                          <m:t>𝒏</m:t>
                        </m:r>
                      </m:e>
                      <m:sup>
                        <m:r>
                          <a:rPr lang="en-US" b="1" i="1"/>
                          <m:t>𝟑</m:t>
                        </m:r>
                      </m:sup>
                    </m:sSup>
                    <m:r>
                      <a:rPr lang="en-US" b="1" i="1"/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Disadvantage 2: Requires supervised parser, lots of prepared data!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246243"/>
                <a:ext cx="8595360" cy="4351337"/>
              </a:xfrm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50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707</TotalTime>
  <Words>682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Cambria Math</vt:lpstr>
      <vt:lpstr>Century Schoolbook</vt:lpstr>
      <vt:lpstr>Wingdings 2</vt:lpstr>
      <vt:lpstr>View</vt:lpstr>
      <vt:lpstr>Nested Named Entity Recognition</vt:lpstr>
      <vt:lpstr>What is the NER ?</vt:lpstr>
      <vt:lpstr>Nested NER</vt:lpstr>
      <vt:lpstr>Approach </vt:lpstr>
      <vt:lpstr>CRF (Conditional Random Field)</vt:lpstr>
      <vt:lpstr>Detailed CRF Example </vt:lpstr>
      <vt:lpstr>Semi-Markovian CRF</vt:lpstr>
      <vt:lpstr>CRF   vs.  HMM</vt:lpstr>
      <vt:lpstr>Parse-based NER: Finkel and Manning</vt:lpstr>
      <vt:lpstr>Example Derivation of Nested Entities</vt:lpstr>
      <vt:lpstr>Sources and Further Reading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Named Entity Recognition</dc:title>
  <dc:creator>zhy9036@yahoo.com</dc:creator>
  <cp:lastModifiedBy>jesse</cp:lastModifiedBy>
  <cp:revision>40</cp:revision>
  <dcterms:created xsi:type="dcterms:W3CDTF">2017-03-07T23:18:48Z</dcterms:created>
  <dcterms:modified xsi:type="dcterms:W3CDTF">2017-03-09T04:19:37Z</dcterms:modified>
</cp:coreProperties>
</file>