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9" r:id="rId1"/>
  </p:sldMasterIdLst>
  <p:notesMasterIdLst>
    <p:notesMasterId r:id="rId41"/>
  </p:notesMasterIdLst>
  <p:sldIdLst>
    <p:sldId id="256" r:id="rId2"/>
    <p:sldId id="413" r:id="rId3"/>
    <p:sldId id="424" r:id="rId4"/>
    <p:sldId id="425" r:id="rId5"/>
    <p:sldId id="426" r:id="rId6"/>
    <p:sldId id="314" r:id="rId7"/>
    <p:sldId id="407" r:id="rId8"/>
    <p:sldId id="315" r:id="rId9"/>
    <p:sldId id="414" r:id="rId10"/>
    <p:sldId id="409" r:id="rId11"/>
    <p:sldId id="405" r:id="rId12"/>
    <p:sldId id="427" r:id="rId13"/>
    <p:sldId id="316" r:id="rId14"/>
    <p:sldId id="317" r:id="rId15"/>
    <p:sldId id="319" r:id="rId16"/>
    <p:sldId id="318" r:id="rId17"/>
    <p:sldId id="330" r:id="rId18"/>
    <p:sldId id="410" r:id="rId19"/>
    <p:sldId id="383" r:id="rId20"/>
    <p:sldId id="384" r:id="rId21"/>
    <p:sldId id="385" r:id="rId22"/>
    <p:sldId id="416" r:id="rId23"/>
    <p:sldId id="428" r:id="rId24"/>
    <p:sldId id="429" r:id="rId25"/>
    <p:sldId id="430" r:id="rId26"/>
    <p:sldId id="417" r:id="rId27"/>
    <p:sldId id="423" r:id="rId28"/>
    <p:sldId id="321" r:id="rId29"/>
    <p:sldId id="431" r:id="rId30"/>
    <p:sldId id="432" r:id="rId31"/>
    <p:sldId id="420" r:id="rId32"/>
    <p:sldId id="421" r:id="rId33"/>
    <p:sldId id="403" r:id="rId34"/>
    <p:sldId id="327" r:id="rId35"/>
    <p:sldId id="332" r:id="rId36"/>
    <p:sldId id="337" r:id="rId37"/>
    <p:sldId id="398" r:id="rId38"/>
    <p:sldId id="340" r:id="rId39"/>
    <p:sldId id="400" r:id="rId40"/>
  </p:sldIdLst>
  <p:sldSz cx="9144000" cy="6858000" type="screen4x3"/>
  <p:notesSz cx="6858000" cy="9144000"/>
  <p:defaultTextStyle>
    <a:defPPr>
      <a:defRPr lang="en-US"/>
    </a:defPPr>
    <a:lvl1pPr algn="l" rtl="0" fontAlgn="base">
      <a:spcBef>
        <a:spcPct val="20000"/>
      </a:spcBef>
      <a:spcAft>
        <a:spcPct val="0"/>
      </a:spcAft>
      <a:buChar char="•"/>
      <a:defRPr sz="2400" kern="1200">
        <a:solidFill>
          <a:schemeClr val="tx1"/>
        </a:solidFill>
        <a:latin typeface="Verdana" pitchFamily="34" charset="0"/>
        <a:ea typeface="+mn-ea"/>
        <a:cs typeface="+mn-cs"/>
      </a:defRPr>
    </a:lvl1pPr>
    <a:lvl2pPr marL="457200" algn="l" rtl="0" fontAlgn="base">
      <a:spcBef>
        <a:spcPct val="20000"/>
      </a:spcBef>
      <a:spcAft>
        <a:spcPct val="0"/>
      </a:spcAft>
      <a:buChar char="•"/>
      <a:defRPr sz="2400" kern="1200">
        <a:solidFill>
          <a:schemeClr val="tx1"/>
        </a:solidFill>
        <a:latin typeface="Verdana" pitchFamily="34" charset="0"/>
        <a:ea typeface="+mn-ea"/>
        <a:cs typeface="+mn-cs"/>
      </a:defRPr>
    </a:lvl2pPr>
    <a:lvl3pPr marL="914400" algn="l" rtl="0" fontAlgn="base">
      <a:spcBef>
        <a:spcPct val="20000"/>
      </a:spcBef>
      <a:spcAft>
        <a:spcPct val="0"/>
      </a:spcAft>
      <a:buChar char="•"/>
      <a:defRPr sz="2400" kern="1200">
        <a:solidFill>
          <a:schemeClr val="tx1"/>
        </a:solidFill>
        <a:latin typeface="Verdana" pitchFamily="34" charset="0"/>
        <a:ea typeface="+mn-ea"/>
        <a:cs typeface="+mn-cs"/>
      </a:defRPr>
    </a:lvl3pPr>
    <a:lvl4pPr marL="1371600" algn="l" rtl="0" fontAlgn="base">
      <a:spcBef>
        <a:spcPct val="20000"/>
      </a:spcBef>
      <a:spcAft>
        <a:spcPct val="0"/>
      </a:spcAft>
      <a:buChar char="•"/>
      <a:defRPr sz="2400" kern="1200">
        <a:solidFill>
          <a:schemeClr val="tx1"/>
        </a:solidFill>
        <a:latin typeface="Verdana" pitchFamily="34" charset="0"/>
        <a:ea typeface="+mn-ea"/>
        <a:cs typeface="+mn-cs"/>
      </a:defRPr>
    </a:lvl4pPr>
    <a:lvl5pPr marL="1828800" algn="l" rtl="0" fontAlgn="base">
      <a:spcBef>
        <a:spcPct val="20000"/>
      </a:spcBef>
      <a:spcAft>
        <a:spcPct val="0"/>
      </a:spcAft>
      <a:buChar char="•"/>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234" autoAdjust="0"/>
    <p:restoredTop sz="81796" autoAdjust="0"/>
  </p:normalViewPr>
  <p:slideViewPr>
    <p:cSldViewPr>
      <p:cViewPr varScale="1">
        <p:scale>
          <a:sx n="85" d="100"/>
          <a:sy n="85" d="100"/>
        </p:scale>
        <p:origin x="37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67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buFontTx/>
              <a:buNone/>
              <a:defRPr sz="1200">
                <a:latin typeface="Times" pitchFamily="18" charset="0"/>
              </a:defRPr>
            </a:lvl1pPr>
          </a:lstStyle>
          <a:p>
            <a:pPr>
              <a:defRPr/>
            </a:pPr>
            <a:endParaRPr lang="en-US"/>
          </a:p>
        </p:txBody>
      </p:sp>
      <p:sp>
        <p:nvSpPr>
          <p:cNvPr id="6451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buFontTx/>
              <a:buNone/>
              <a:defRPr sz="1200">
                <a:latin typeface="Times" pitchFamily="18" charset="0"/>
              </a:defRPr>
            </a:lvl1pPr>
          </a:lstStyle>
          <a:p>
            <a:pPr>
              <a:defRPr/>
            </a:pPr>
            <a:endParaRPr lang="en-US"/>
          </a:p>
        </p:txBody>
      </p:sp>
      <p:sp>
        <p:nvSpPr>
          <p:cNvPr id="450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451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spcBef>
                <a:spcPct val="0"/>
              </a:spcBef>
              <a:buFontTx/>
              <a:buNone/>
              <a:defRPr sz="1200">
                <a:latin typeface="Times" pitchFamily="18" charset="0"/>
              </a:defRPr>
            </a:lvl1pPr>
          </a:lstStyle>
          <a:p>
            <a:pPr>
              <a:defRPr/>
            </a:pPr>
            <a:endParaRPr lang="en-US"/>
          </a:p>
        </p:txBody>
      </p:sp>
      <p:sp>
        <p:nvSpPr>
          <p:cNvPr id="6451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buFontTx/>
              <a:buNone/>
              <a:defRPr sz="1200">
                <a:latin typeface="Times" pitchFamily="18" charset="0"/>
              </a:defRPr>
            </a:lvl1pPr>
          </a:lstStyle>
          <a:p>
            <a:pPr>
              <a:defRPr/>
            </a:pPr>
            <a:fld id="{937266A7-CB9D-4D7F-86C1-83578F7A53BF}" type="slidenum">
              <a:rPr lang="en-US"/>
              <a:pPr>
                <a:defRPr/>
              </a:pPr>
              <a:t>‹#›</a:t>
            </a:fld>
            <a:endParaRPr lang="en-US"/>
          </a:p>
        </p:txBody>
      </p:sp>
    </p:spTree>
    <p:extLst>
      <p:ext uri="{BB962C8B-B14F-4D97-AF65-F5344CB8AC3E}">
        <p14:creationId xmlns:p14="http://schemas.microsoft.com/office/powerpoint/2010/main" val="27051192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37266A7-CB9D-4D7F-86C1-83578F7A53BF}" type="slidenum">
              <a:rPr lang="en-US" smtClean="0"/>
              <a:pPr>
                <a:defRPr/>
              </a:pPr>
              <a:t>2</a:t>
            </a:fld>
            <a:endParaRPr lang="en-US"/>
          </a:p>
        </p:txBody>
      </p:sp>
    </p:spTree>
    <p:extLst>
      <p:ext uri="{BB962C8B-B14F-4D97-AF65-F5344CB8AC3E}">
        <p14:creationId xmlns:p14="http://schemas.microsoft.com/office/powerpoint/2010/main" val="5528769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a:t>
            </a:r>
            <a:r>
              <a:rPr lang="en-US" baseline="0" dirty="0" smtClean="0"/>
              <a:t> in fact, an indication of your mindset.</a:t>
            </a:r>
            <a:endParaRPr lang="en-US" dirty="0"/>
          </a:p>
        </p:txBody>
      </p:sp>
      <p:sp>
        <p:nvSpPr>
          <p:cNvPr id="4" name="Slide Number Placeholder 3"/>
          <p:cNvSpPr>
            <a:spLocks noGrp="1"/>
          </p:cNvSpPr>
          <p:nvPr>
            <p:ph type="sldNum" sz="quarter" idx="10"/>
          </p:nvPr>
        </p:nvSpPr>
        <p:spPr/>
        <p:txBody>
          <a:bodyPr/>
          <a:lstStyle/>
          <a:p>
            <a:pPr>
              <a:defRPr/>
            </a:pPr>
            <a:fld id="{9B0BC70A-B91C-475D-8EB7-E576CA06735E}" type="slidenum">
              <a:rPr lang="en-US" smtClean="0"/>
              <a:pPr>
                <a:defRPr/>
              </a:pPr>
              <a:t>23</a:t>
            </a:fld>
            <a:endParaRPr lang="en-US"/>
          </a:p>
        </p:txBody>
      </p:sp>
    </p:spTree>
    <p:extLst>
      <p:ext uri="{BB962C8B-B14F-4D97-AF65-F5344CB8AC3E}">
        <p14:creationId xmlns:p14="http://schemas.microsoft.com/office/powerpoint/2010/main" val="38008833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Individuals who learn to work hard and cope with setbacks go further than those who don’t, even if they have “talent” (Michael</a:t>
            </a:r>
            <a:r>
              <a:rPr lang="en-US" baseline="0" dirty="0" smtClean="0"/>
              <a:t> Jordan is a prime example of an athlete with a growth mindset.)</a:t>
            </a:r>
            <a:endParaRPr lang="en-US" dirty="0" smtClean="0"/>
          </a:p>
          <a:p>
            <a:r>
              <a:rPr lang="en-US" dirty="0" smtClean="0"/>
              <a:t>Organizations that cultivate a fixed mindset remain stagnant, whereas organizations that cultivate a growth mindset continually improve.  A classic example is IBM in the 1980s. Employees were trying to be better than each other and maintain</a:t>
            </a:r>
            <a:r>
              <a:rPr lang="en-US" baseline="0" dirty="0" smtClean="0"/>
              <a:t> status. In 1993, a new CEO, </a:t>
            </a:r>
            <a:r>
              <a:rPr lang="en-US" baseline="0" dirty="0" err="1" smtClean="0"/>
              <a:t>LouGerstner</a:t>
            </a:r>
            <a:r>
              <a:rPr lang="en-US" baseline="0" dirty="0" smtClean="0"/>
              <a:t>, was stepped in. He had a growth mindset,  got rid of the uptight culture, and IBM increased in value by 800%</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9B0BC70A-B91C-475D-8EB7-E576CA06735E}" type="slidenum">
              <a:rPr lang="en-US" smtClean="0"/>
              <a:pPr>
                <a:defRPr/>
              </a:pPr>
              <a:t>24</a:t>
            </a:fld>
            <a:endParaRPr lang="en-US"/>
          </a:p>
        </p:txBody>
      </p:sp>
    </p:spTree>
    <p:extLst>
      <p:ext uri="{BB962C8B-B14F-4D97-AF65-F5344CB8AC3E}">
        <p14:creationId xmlns:p14="http://schemas.microsoft.com/office/powerpoint/2010/main" val="1575294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 will try to promote in the classroom</a:t>
            </a:r>
            <a:endParaRPr lang="en-US" dirty="0"/>
          </a:p>
        </p:txBody>
      </p:sp>
      <p:sp>
        <p:nvSpPr>
          <p:cNvPr id="4" name="Slide Number Placeholder 3"/>
          <p:cNvSpPr>
            <a:spLocks noGrp="1"/>
          </p:cNvSpPr>
          <p:nvPr>
            <p:ph type="sldNum" sz="quarter" idx="10"/>
          </p:nvPr>
        </p:nvSpPr>
        <p:spPr/>
        <p:txBody>
          <a:bodyPr/>
          <a:lstStyle/>
          <a:p>
            <a:pPr>
              <a:defRPr/>
            </a:pPr>
            <a:fld id="{9B0BC70A-B91C-475D-8EB7-E576CA06735E}" type="slidenum">
              <a:rPr lang="en-US" smtClean="0"/>
              <a:pPr>
                <a:defRPr/>
              </a:pPr>
              <a:t>25</a:t>
            </a:fld>
            <a:endParaRPr lang="en-US"/>
          </a:p>
        </p:txBody>
      </p:sp>
    </p:spTree>
    <p:extLst>
      <p:ext uri="{BB962C8B-B14F-4D97-AF65-F5344CB8AC3E}">
        <p14:creationId xmlns:p14="http://schemas.microsoft.com/office/powerpoint/2010/main" val="13185145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37266A7-CB9D-4D7F-86C1-83578F7A53BF}" type="slidenum">
              <a:rPr lang="en-US" smtClean="0"/>
              <a:pPr>
                <a:defRPr/>
              </a:pPr>
              <a:t>27</a:t>
            </a:fld>
            <a:endParaRPr lang="en-US"/>
          </a:p>
        </p:txBody>
      </p:sp>
    </p:spTree>
    <p:extLst>
      <p:ext uri="{BB962C8B-B14F-4D97-AF65-F5344CB8AC3E}">
        <p14:creationId xmlns:p14="http://schemas.microsoft.com/office/powerpoint/2010/main" val="34538096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baseline="0" dirty="0" smtClean="0"/>
              <a:t> I am not yet sure if it’s required. I’ll know at the time of the midterm, so don’t buy it yet.</a:t>
            </a:r>
            <a:endParaRPr lang="en-US" dirty="0"/>
          </a:p>
        </p:txBody>
      </p:sp>
      <p:sp>
        <p:nvSpPr>
          <p:cNvPr id="4" name="Slide Number Placeholder 3"/>
          <p:cNvSpPr>
            <a:spLocks noGrp="1"/>
          </p:cNvSpPr>
          <p:nvPr>
            <p:ph type="sldNum" sz="quarter" idx="10"/>
          </p:nvPr>
        </p:nvSpPr>
        <p:spPr/>
        <p:txBody>
          <a:bodyPr/>
          <a:lstStyle/>
          <a:p>
            <a:pPr>
              <a:defRPr/>
            </a:pPr>
            <a:fld id="{937266A7-CB9D-4D7F-86C1-83578F7A53BF}" type="slidenum">
              <a:rPr lang="en-US" smtClean="0"/>
              <a:pPr>
                <a:defRPr/>
              </a:pPr>
              <a:t>31</a:t>
            </a:fld>
            <a:endParaRPr lang="en-US"/>
          </a:p>
        </p:txBody>
      </p:sp>
    </p:spTree>
    <p:extLst>
      <p:ext uri="{BB962C8B-B14F-4D97-AF65-F5344CB8AC3E}">
        <p14:creationId xmlns:p14="http://schemas.microsoft.com/office/powerpoint/2010/main" val="3690261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37266A7-CB9D-4D7F-86C1-83578F7A53BF}" type="slidenum">
              <a:rPr lang="en-US" smtClean="0"/>
              <a:pPr>
                <a:defRPr/>
              </a:pPr>
              <a:t>5</a:t>
            </a:fld>
            <a:endParaRPr lang="en-US"/>
          </a:p>
        </p:txBody>
      </p:sp>
    </p:spTree>
    <p:extLst>
      <p:ext uri="{BB962C8B-B14F-4D97-AF65-F5344CB8AC3E}">
        <p14:creationId xmlns:p14="http://schemas.microsoft.com/office/powerpoint/2010/main" val="3323216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37266A7-CB9D-4D7F-86C1-83578F7A53BF}" type="slidenum">
              <a:rPr lang="en-US" smtClean="0"/>
              <a:pPr>
                <a:defRPr/>
              </a:pPr>
              <a:t>9</a:t>
            </a:fld>
            <a:endParaRPr lang="en-US"/>
          </a:p>
        </p:txBody>
      </p:sp>
    </p:spTree>
    <p:extLst>
      <p:ext uri="{BB962C8B-B14F-4D97-AF65-F5344CB8AC3E}">
        <p14:creationId xmlns:p14="http://schemas.microsoft.com/office/powerpoint/2010/main" val="478450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37266A7-CB9D-4D7F-86C1-83578F7A53BF}" type="slidenum">
              <a:rPr lang="en-US" smtClean="0"/>
              <a:pPr>
                <a:defRPr/>
              </a:pPr>
              <a:t>12</a:t>
            </a:fld>
            <a:endParaRPr lang="en-US"/>
          </a:p>
        </p:txBody>
      </p:sp>
    </p:spTree>
    <p:extLst>
      <p:ext uri="{BB962C8B-B14F-4D97-AF65-F5344CB8AC3E}">
        <p14:creationId xmlns:p14="http://schemas.microsoft.com/office/powerpoint/2010/main" val="2042341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90000"/>
              </a:lnSpc>
            </a:pPr>
            <a:r>
              <a:rPr lang="en-US" dirty="0" smtClean="0"/>
              <a:t>Key </a:t>
            </a:r>
            <a:r>
              <a:rPr lang="en-US" dirty="0" err="1" smtClean="0"/>
              <a:t>contraints</a:t>
            </a:r>
            <a:r>
              <a:rPr lang="en-US" dirty="0" smtClean="0"/>
              <a:t> (could</a:t>
            </a:r>
            <a:r>
              <a:rPr lang="en-US" baseline="0" dirty="0" smtClean="0"/>
              <a:t> also pose as question) of this design space: </a:t>
            </a:r>
            <a:r>
              <a:rPr lang="en-US" sz="1200" dirty="0" smtClean="0"/>
              <a:t>People,</a:t>
            </a:r>
            <a:r>
              <a:rPr lang="en-US" sz="1200" baseline="0" dirty="0" smtClean="0"/>
              <a:t> </a:t>
            </a:r>
            <a:r>
              <a:rPr lang="en-US" sz="1200" dirty="0" smtClean="0"/>
              <a:t>Tasks,</a:t>
            </a:r>
            <a:r>
              <a:rPr lang="en-US" sz="1200" baseline="0" dirty="0" smtClean="0"/>
              <a:t> </a:t>
            </a:r>
            <a:r>
              <a:rPr lang="en-US" sz="1200" dirty="0" smtClean="0"/>
              <a:t>Implementation technology,</a:t>
            </a:r>
            <a:r>
              <a:rPr lang="en-US" sz="1200" baseline="0" dirty="0" smtClean="0"/>
              <a:t> </a:t>
            </a:r>
            <a:r>
              <a:rPr lang="en-US" sz="1200" dirty="0" smtClean="0"/>
              <a:t>Design Process</a:t>
            </a:r>
          </a:p>
          <a:p>
            <a:endParaRPr lang="en-US" dirty="0"/>
          </a:p>
        </p:txBody>
      </p:sp>
      <p:sp>
        <p:nvSpPr>
          <p:cNvPr id="4" name="Slide Number Placeholder 3"/>
          <p:cNvSpPr>
            <a:spLocks noGrp="1"/>
          </p:cNvSpPr>
          <p:nvPr>
            <p:ph type="sldNum" sz="quarter" idx="10"/>
          </p:nvPr>
        </p:nvSpPr>
        <p:spPr/>
        <p:txBody>
          <a:bodyPr/>
          <a:lstStyle/>
          <a:p>
            <a:pPr>
              <a:defRPr/>
            </a:pPr>
            <a:fld id="{937266A7-CB9D-4D7F-86C1-83578F7A53BF}" type="slidenum">
              <a:rPr lang="en-US" smtClean="0"/>
              <a:pPr>
                <a:defRPr/>
              </a:pPr>
              <a:t>13</a:t>
            </a:fld>
            <a:endParaRPr lang="en-US"/>
          </a:p>
        </p:txBody>
      </p:sp>
    </p:spTree>
    <p:extLst>
      <p:ext uri="{BB962C8B-B14F-4D97-AF65-F5344CB8AC3E}">
        <p14:creationId xmlns:p14="http://schemas.microsoft.com/office/powerpoint/2010/main" val="3412774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Highly</a:t>
            </a:r>
            <a:r>
              <a:rPr lang="en-US" baseline="0" dirty="0" smtClean="0"/>
              <a:t> interdisciplinary field, drawing on CS (software engineering), social sciences (psych, </a:t>
            </a:r>
            <a:r>
              <a:rPr lang="en-US" baseline="0" dirty="0" err="1" smtClean="0"/>
              <a:t>anthro</a:t>
            </a:r>
            <a:r>
              <a:rPr lang="en-US" baseline="0" dirty="0" smtClean="0"/>
              <a:t>, sociology), engineering (iterative refinement), graphic design</a:t>
            </a:r>
            <a:endParaRPr lang="en-US" dirty="0"/>
          </a:p>
        </p:txBody>
      </p:sp>
      <p:sp>
        <p:nvSpPr>
          <p:cNvPr id="4" name="Slide Number Placeholder 3"/>
          <p:cNvSpPr>
            <a:spLocks noGrp="1"/>
          </p:cNvSpPr>
          <p:nvPr>
            <p:ph type="sldNum" sz="quarter" idx="10"/>
          </p:nvPr>
        </p:nvSpPr>
        <p:spPr/>
        <p:txBody>
          <a:bodyPr/>
          <a:lstStyle/>
          <a:p>
            <a:pPr>
              <a:defRPr/>
            </a:pPr>
            <a:fld id="{937266A7-CB9D-4D7F-86C1-83578F7A53BF}" type="slidenum">
              <a:rPr lang="en-US" smtClean="0"/>
              <a:pPr>
                <a:defRPr/>
              </a:pPr>
              <a:t>16</a:t>
            </a:fld>
            <a:endParaRPr lang="en-US"/>
          </a:p>
        </p:txBody>
      </p:sp>
    </p:spTree>
    <p:extLst>
      <p:ext uri="{BB962C8B-B14F-4D97-AF65-F5344CB8AC3E}">
        <p14:creationId xmlns:p14="http://schemas.microsoft.com/office/powerpoint/2010/main" val="2950549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Research angle and practitioner angle</a:t>
            </a:r>
            <a:endParaRPr lang="en-US" dirty="0"/>
          </a:p>
        </p:txBody>
      </p:sp>
      <p:sp>
        <p:nvSpPr>
          <p:cNvPr id="4" name="Slide Number Placeholder 3"/>
          <p:cNvSpPr>
            <a:spLocks noGrp="1"/>
          </p:cNvSpPr>
          <p:nvPr>
            <p:ph type="sldNum" sz="quarter" idx="10"/>
          </p:nvPr>
        </p:nvSpPr>
        <p:spPr/>
        <p:txBody>
          <a:bodyPr/>
          <a:lstStyle/>
          <a:p>
            <a:pPr>
              <a:defRPr/>
            </a:pPr>
            <a:fld id="{937266A7-CB9D-4D7F-86C1-83578F7A53BF}" type="slidenum">
              <a:rPr lang="en-US" smtClean="0"/>
              <a:pPr>
                <a:defRPr/>
              </a:pPr>
              <a:t>17</a:t>
            </a:fld>
            <a:endParaRPr lang="en-US"/>
          </a:p>
        </p:txBody>
      </p:sp>
    </p:spTree>
    <p:extLst>
      <p:ext uri="{BB962C8B-B14F-4D97-AF65-F5344CB8AC3E}">
        <p14:creationId xmlns:p14="http://schemas.microsoft.com/office/powerpoint/2010/main" val="3139317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90000"/>
              </a:lnSpc>
            </a:pPr>
            <a:r>
              <a:rPr lang="en-US" sz="2200" dirty="0" smtClean="0"/>
              <a:t>UCD:</a:t>
            </a:r>
          </a:p>
          <a:p>
            <a:pPr eaLnBrk="1" hangingPunct="1">
              <a:lnSpc>
                <a:spcPct val="90000"/>
              </a:lnSpc>
            </a:pPr>
            <a:r>
              <a:rPr lang="en-US" sz="2200" dirty="0" smtClean="0"/>
              <a:t>Focus early on users and tasks</a:t>
            </a:r>
          </a:p>
          <a:p>
            <a:pPr lvl="1" eaLnBrk="1" hangingPunct="1">
              <a:lnSpc>
                <a:spcPct val="90000"/>
              </a:lnSpc>
            </a:pPr>
            <a:r>
              <a:rPr lang="en-US" sz="2200" dirty="0" smtClean="0"/>
              <a:t>Requires observation, attention to task environments, and involvement of users</a:t>
            </a:r>
          </a:p>
          <a:p>
            <a:pPr eaLnBrk="1" hangingPunct="1">
              <a:lnSpc>
                <a:spcPct val="90000"/>
              </a:lnSpc>
            </a:pPr>
            <a:r>
              <a:rPr lang="en-US" sz="2200" dirty="0" smtClean="0"/>
              <a:t>Usability and user experience requirements need to be identified at the beginning of the project</a:t>
            </a:r>
          </a:p>
          <a:p>
            <a:pPr eaLnBrk="1" hangingPunct="1">
              <a:lnSpc>
                <a:spcPct val="90000"/>
              </a:lnSpc>
            </a:pPr>
            <a:r>
              <a:rPr lang="en-US" sz="2200" dirty="0" smtClean="0"/>
              <a:t>Empirical evaluation is </a:t>
            </a:r>
            <a:r>
              <a:rPr lang="en-US" sz="2200" i="1" dirty="0" smtClean="0"/>
              <a:t>central</a:t>
            </a:r>
          </a:p>
          <a:p>
            <a:pPr lvl="1" eaLnBrk="1" hangingPunct="1">
              <a:lnSpc>
                <a:spcPct val="90000"/>
              </a:lnSpc>
            </a:pPr>
            <a:r>
              <a:rPr lang="en-US" sz="2200" dirty="0" smtClean="0"/>
              <a:t>Users’ reactions to, and performance with prototypes within actual scenarios of use are observed, recorded, and analyzed</a:t>
            </a:r>
          </a:p>
          <a:p>
            <a:pPr eaLnBrk="1" hangingPunct="1">
              <a:lnSpc>
                <a:spcPct val="90000"/>
              </a:lnSpc>
            </a:pPr>
            <a:r>
              <a:rPr lang="en-US" sz="2200" dirty="0" smtClean="0"/>
              <a:t>Iteration is essential</a:t>
            </a:r>
          </a:p>
          <a:p>
            <a:pPr lvl="1" eaLnBrk="1" hangingPunct="1">
              <a:lnSpc>
                <a:spcPct val="90000"/>
              </a:lnSpc>
            </a:pPr>
            <a:r>
              <a:rPr lang="en-US" sz="2200" dirty="0" smtClean="0"/>
              <a:t>UCD is an iterative engineering process in which evaluation leads to re-design and re-evaluation. We know we’re done when our usability requirements are met</a:t>
            </a:r>
          </a:p>
          <a:p>
            <a:endParaRPr lang="en-US" dirty="0"/>
          </a:p>
        </p:txBody>
      </p:sp>
      <p:sp>
        <p:nvSpPr>
          <p:cNvPr id="4" name="Slide Number Placeholder 3"/>
          <p:cNvSpPr>
            <a:spLocks noGrp="1"/>
          </p:cNvSpPr>
          <p:nvPr>
            <p:ph type="sldNum" sz="quarter" idx="10"/>
          </p:nvPr>
        </p:nvSpPr>
        <p:spPr/>
        <p:txBody>
          <a:bodyPr/>
          <a:lstStyle/>
          <a:p>
            <a:pPr>
              <a:defRPr/>
            </a:pPr>
            <a:fld id="{937266A7-CB9D-4D7F-86C1-83578F7A53BF}" type="slidenum">
              <a:rPr lang="en-US" smtClean="0"/>
              <a:pPr>
                <a:defRPr/>
              </a:pPr>
              <a:t>18</a:t>
            </a:fld>
            <a:endParaRPr lang="en-US"/>
          </a:p>
        </p:txBody>
      </p:sp>
    </p:spTree>
    <p:extLst>
      <p:ext uri="{BB962C8B-B14F-4D97-AF65-F5344CB8AC3E}">
        <p14:creationId xmlns:p14="http://schemas.microsoft.com/office/powerpoint/2010/main" val="1889133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37266A7-CB9D-4D7F-86C1-83578F7A53BF}" type="slidenum">
              <a:rPr lang="en-US" smtClean="0"/>
              <a:pPr>
                <a:defRPr/>
              </a:pPr>
              <a:t>22</a:t>
            </a:fld>
            <a:endParaRPr lang="en-US"/>
          </a:p>
        </p:txBody>
      </p:sp>
    </p:spTree>
    <p:extLst>
      <p:ext uri="{BB962C8B-B14F-4D97-AF65-F5344CB8AC3E}">
        <p14:creationId xmlns:p14="http://schemas.microsoft.com/office/powerpoint/2010/main" val="3030842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B171DF8F-4947-4473-BF0A-9ED9BCC57C32}" type="slidenum">
              <a:rPr lang="en-GB"/>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C69342C4-D2B5-45A5-90D6-4042A44625E1}"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52400"/>
            <a:ext cx="220980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152400"/>
            <a:ext cx="647700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27D1F1A8-9747-4918-9AF2-D97C72BCADD8}"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E071B8D4-C9E0-4EAA-9DD4-C01F549748E2}" type="slidenum">
              <a:rPr lang="en-GB"/>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sz="quarter" idx="10"/>
          </p:nvPr>
        </p:nvSpPr>
        <p:spPr>
          <a:ln/>
        </p:spPr>
        <p:txBody>
          <a:bodyPr/>
          <a:lstStyle>
            <a:lvl1pPr>
              <a:defRPr/>
            </a:lvl1pPr>
          </a:lstStyle>
          <a:p>
            <a:pPr>
              <a:defRPr/>
            </a:pPr>
            <a:fld id="{27B4E31B-99F4-45FF-B1AA-1508AC882ED8}" type="slidenum">
              <a:rPr lang="en-GB"/>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1671638"/>
            <a:ext cx="4343400" cy="4652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1638"/>
            <a:ext cx="4343400" cy="4652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sz="quarter" idx="10"/>
          </p:nvPr>
        </p:nvSpPr>
        <p:spPr>
          <a:ln/>
        </p:spPr>
        <p:txBody>
          <a:bodyPr/>
          <a:lstStyle>
            <a:lvl1pPr>
              <a:defRPr/>
            </a:lvl1pPr>
          </a:lstStyle>
          <a:p>
            <a:pPr>
              <a:defRPr/>
            </a:pPr>
            <a:fld id="{2E3FA715-9698-4F41-9489-5D98D3978F18}"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sz="quarter" idx="10"/>
          </p:nvPr>
        </p:nvSpPr>
        <p:spPr>
          <a:ln/>
        </p:spPr>
        <p:txBody>
          <a:bodyPr/>
          <a:lstStyle>
            <a:lvl1pPr>
              <a:defRPr/>
            </a:lvl1pPr>
          </a:lstStyle>
          <a:p>
            <a:pPr>
              <a:defRPr/>
            </a:pPr>
            <a:fld id="{D0E2CF53-8780-4596-96CC-5DF64F54E438}"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sldNum" sz="quarter" idx="10"/>
          </p:nvPr>
        </p:nvSpPr>
        <p:spPr>
          <a:ln/>
        </p:spPr>
        <p:txBody>
          <a:bodyPr/>
          <a:lstStyle>
            <a:lvl1pPr>
              <a:defRPr/>
            </a:lvl1pPr>
          </a:lstStyle>
          <a:p>
            <a:pPr>
              <a:defRPr/>
            </a:pPr>
            <a:fld id="{86F79ACB-489B-4910-A134-A46F701428A4}"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fld id="{1991048C-D4AA-4AA6-8B71-35A850C8CB72}"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942DE989-DBD0-4A21-A1D4-873631AFC886}"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5C716E8C-F868-4F4A-BC06-264B93521E73}"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152400" y="152400"/>
            <a:ext cx="8839200" cy="1295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p>
        </p:txBody>
      </p:sp>
      <p:sp>
        <p:nvSpPr>
          <p:cNvPr id="1027" name="Rectangle 4"/>
          <p:cNvSpPr>
            <a:spLocks noGrp="1" noChangeArrowheads="1"/>
          </p:cNvSpPr>
          <p:nvPr>
            <p:ph type="body" idx="1"/>
          </p:nvPr>
        </p:nvSpPr>
        <p:spPr bwMode="auto">
          <a:xfrm>
            <a:off x="152400" y="1671638"/>
            <a:ext cx="8839200" cy="4652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p:txBody>
      </p:sp>
      <p:sp>
        <p:nvSpPr>
          <p:cNvPr id="35845" name="Rectangle 5"/>
          <p:cNvSpPr>
            <a:spLocks noGrp="1" noChangeArrowheads="1"/>
          </p:cNvSpPr>
          <p:nvPr>
            <p:ph type="sldNum" sz="quarter" idx="4"/>
          </p:nvPr>
        </p:nvSpPr>
        <p:spPr bwMode="auto">
          <a:xfrm>
            <a:off x="231775" y="6423025"/>
            <a:ext cx="86868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spcBef>
                <a:spcPct val="0"/>
              </a:spcBef>
              <a:buFontTx/>
              <a:buNone/>
              <a:defRPr sz="1100">
                <a:solidFill>
                  <a:srgbClr val="000099"/>
                </a:solidFill>
              </a:defRPr>
            </a:lvl1pPr>
          </a:lstStyle>
          <a:p>
            <a:pPr>
              <a:defRPr/>
            </a:pPr>
            <a:fld id="{A1FD7B5D-8752-4213-A608-CE9D43971E55}" type="slidenum">
              <a:rPr lang="en-GB"/>
              <a:pPr>
                <a:defRPr/>
              </a:pPr>
              <a:t>‹#›</a:t>
            </a:fld>
            <a:endParaRPr lang="en-GB"/>
          </a:p>
        </p:txBody>
      </p:sp>
      <p:sp>
        <p:nvSpPr>
          <p:cNvPr id="35850" name="Text Box 10"/>
          <p:cNvSpPr txBox="1">
            <a:spLocks noChangeArrowheads="1"/>
          </p:cNvSpPr>
          <p:nvPr userDrawn="1"/>
        </p:nvSpPr>
        <p:spPr bwMode="auto">
          <a:xfrm>
            <a:off x="152400" y="6477000"/>
            <a:ext cx="2286000" cy="168275"/>
          </a:xfrm>
          <a:prstGeom prst="rect">
            <a:avLst/>
          </a:prstGeom>
          <a:solidFill>
            <a:schemeClr val="bg1"/>
          </a:solidFill>
          <a:ln w="9525">
            <a:noFill/>
            <a:miter lim="800000"/>
            <a:headEnd/>
            <a:tailEnd/>
          </a:ln>
          <a:effectLst/>
        </p:spPr>
        <p:txBody>
          <a:bodyPr lIns="0" tIns="0" rIns="0" bIns="0">
            <a:spAutoFit/>
          </a:bodyPr>
          <a:lstStyle/>
          <a:p>
            <a:pPr eaLnBrk="0" hangingPunct="0">
              <a:spcBef>
                <a:spcPct val="0"/>
              </a:spcBef>
              <a:buFontTx/>
              <a:buNone/>
              <a:defRPr/>
            </a:pPr>
            <a:r>
              <a:rPr lang="en-US" sz="1100" dirty="0" smtClean="0">
                <a:solidFill>
                  <a:schemeClr val="accent2"/>
                </a:solidFill>
              </a:rPr>
              <a:t>L01—</a:t>
            </a:r>
            <a:r>
              <a:rPr lang="en-US" sz="1100" dirty="0" err="1" smtClean="0">
                <a:solidFill>
                  <a:schemeClr val="accent2"/>
                </a:solidFill>
              </a:rPr>
              <a:t>CptS</a:t>
            </a:r>
            <a:r>
              <a:rPr lang="en-US" sz="1100" dirty="0" smtClean="0">
                <a:solidFill>
                  <a:schemeClr val="accent2"/>
                </a:solidFill>
              </a:rPr>
              <a:t> </a:t>
            </a:r>
            <a:r>
              <a:rPr lang="en-US" sz="1100" dirty="0">
                <a:solidFill>
                  <a:schemeClr val="accent2"/>
                </a:solidFill>
              </a:rPr>
              <a:t>443/543, </a:t>
            </a:r>
            <a:r>
              <a:rPr lang="en-US" sz="1100" dirty="0" err="1">
                <a:solidFill>
                  <a:schemeClr val="accent2"/>
                </a:solidFill>
              </a:rPr>
              <a:t>Sp</a:t>
            </a:r>
            <a:r>
              <a:rPr lang="en-US" sz="1100" dirty="0">
                <a:solidFill>
                  <a:schemeClr val="accent2"/>
                </a:solidFill>
              </a:rPr>
              <a:t> </a:t>
            </a:r>
            <a:r>
              <a:rPr lang="en-US" sz="1100" dirty="0" smtClean="0">
                <a:solidFill>
                  <a:schemeClr val="accent2"/>
                </a:solidFill>
              </a:rPr>
              <a:t>17</a:t>
            </a:r>
            <a:endParaRPr lang="en-US" sz="1100" dirty="0">
              <a:solidFill>
                <a:schemeClr val="accent2"/>
              </a:solidFill>
            </a:endParaRPr>
          </a:p>
        </p:txBody>
      </p:sp>
      <p:sp>
        <p:nvSpPr>
          <p:cNvPr id="35851" name="Text Box 11"/>
          <p:cNvSpPr txBox="1">
            <a:spLocks noChangeArrowheads="1"/>
          </p:cNvSpPr>
          <p:nvPr userDrawn="1"/>
        </p:nvSpPr>
        <p:spPr bwMode="auto">
          <a:xfrm>
            <a:off x="6858000" y="6477000"/>
            <a:ext cx="2133600" cy="168275"/>
          </a:xfrm>
          <a:prstGeom prst="rect">
            <a:avLst/>
          </a:prstGeom>
          <a:solidFill>
            <a:schemeClr val="bg1"/>
          </a:solidFill>
          <a:ln w="9525">
            <a:noFill/>
            <a:miter lim="800000"/>
            <a:headEnd/>
            <a:tailEnd/>
          </a:ln>
          <a:effectLst/>
        </p:spPr>
        <p:txBody>
          <a:bodyPr lIns="0" tIns="0" rIns="0" bIns="0">
            <a:spAutoFit/>
          </a:bodyPr>
          <a:lstStyle/>
          <a:p>
            <a:pPr algn="r" eaLnBrk="0" hangingPunct="0">
              <a:spcBef>
                <a:spcPct val="0"/>
              </a:spcBef>
              <a:buFontTx/>
              <a:buNone/>
              <a:defRPr/>
            </a:pPr>
            <a:r>
              <a:rPr lang="en-US" sz="1100" dirty="0" smtClean="0">
                <a:solidFill>
                  <a:schemeClr val="accent2"/>
                </a:solidFill>
              </a:rPr>
              <a:t>1/10/2017</a:t>
            </a:r>
            <a:endParaRPr lang="en-US" sz="1100" dirty="0">
              <a:solidFill>
                <a:schemeClr val="accent2"/>
              </a:solidFill>
            </a:endParaRPr>
          </a:p>
        </p:txBody>
      </p:sp>
      <p:sp>
        <p:nvSpPr>
          <p:cNvPr id="35852" name="Line 12"/>
          <p:cNvSpPr>
            <a:spLocks noChangeShapeType="1"/>
          </p:cNvSpPr>
          <p:nvPr userDrawn="1"/>
        </p:nvSpPr>
        <p:spPr bwMode="auto">
          <a:xfrm>
            <a:off x="30163" y="1524000"/>
            <a:ext cx="9083675" cy="0"/>
          </a:xfrm>
          <a:prstGeom prst="line">
            <a:avLst/>
          </a:prstGeom>
          <a:noFill/>
          <a:ln w="38100">
            <a:solidFill>
              <a:schemeClr val="accent2"/>
            </a:solidFill>
            <a:round/>
            <a:headEnd/>
            <a:tailEnd/>
          </a:ln>
          <a:effectLst/>
        </p:spPr>
        <p:txBody>
          <a:bodyPr/>
          <a:lstStyle/>
          <a:p>
            <a:pPr>
              <a:defRPr/>
            </a:pPr>
            <a:endParaRPr lang="en-US"/>
          </a:p>
        </p:txBody>
      </p:sp>
      <p:sp>
        <p:nvSpPr>
          <p:cNvPr id="35854" name="Line 14"/>
          <p:cNvSpPr>
            <a:spLocks noChangeShapeType="1"/>
          </p:cNvSpPr>
          <p:nvPr userDrawn="1"/>
        </p:nvSpPr>
        <p:spPr bwMode="auto">
          <a:xfrm flipV="1">
            <a:off x="-6350" y="26988"/>
            <a:ext cx="9132888" cy="0"/>
          </a:xfrm>
          <a:prstGeom prst="line">
            <a:avLst/>
          </a:prstGeom>
          <a:noFill/>
          <a:ln w="76200">
            <a:solidFill>
              <a:schemeClr val="accent2"/>
            </a:solidFill>
            <a:round/>
            <a:headEnd/>
            <a:tailEnd/>
          </a:ln>
          <a:effectLst/>
        </p:spPr>
        <p:txBody>
          <a:bodyPr/>
          <a:lstStyle/>
          <a:p>
            <a:pPr>
              <a:defRPr/>
            </a:pPr>
            <a:endParaRPr lang="en-US"/>
          </a:p>
        </p:txBody>
      </p:sp>
      <p:sp>
        <p:nvSpPr>
          <p:cNvPr id="35855" name="Line 15"/>
          <p:cNvSpPr>
            <a:spLocks noChangeShapeType="1"/>
          </p:cNvSpPr>
          <p:nvPr userDrawn="1"/>
        </p:nvSpPr>
        <p:spPr bwMode="auto">
          <a:xfrm flipV="1">
            <a:off x="-7938" y="6832600"/>
            <a:ext cx="9132888" cy="0"/>
          </a:xfrm>
          <a:prstGeom prst="line">
            <a:avLst/>
          </a:prstGeom>
          <a:noFill/>
          <a:ln w="76200">
            <a:solidFill>
              <a:schemeClr val="accent2"/>
            </a:solidFill>
            <a:round/>
            <a:headEnd/>
            <a:tailEnd/>
          </a:ln>
          <a:effectLst/>
        </p:spPr>
        <p:txBody>
          <a:bodyPr/>
          <a:lstStyle/>
          <a:p>
            <a:pPr>
              <a:defRPr/>
            </a:pPr>
            <a:endParaRPr lang="en-US"/>
          </a:p>
        </p:txBody>
      </p:sp>
      <p:sp>
        <p:nvSpPr>
          <p:cNvPr id="35857" name="Line 17"/>
          <p:cNvSpPr>
            <a:spLocks noChangeShapeType="1"/>
          </p:cNvSpPr>
          <p:nvPr userDrawn="1"/>
        </p:nvSpPr>
        <p:spPr bwMode="auto">
          <a:xfrm rot="16200000" flipV="1">
            <a:off x="-3422649" y="3454400"/>
            <a:ext cx="6858000" cy="3175"/>
          </a:xfrm>
          <a:prstGeom prst="line">
            <a:avLst/>
          </a:prstGeom>
          <a:noFill/>
          <a:ln w="76200">
            <a:solidFill>
              <a:schemeClr val="accent2"/>
            </a:solidFill>
            <a:round/>
            <a:headEnd/>
            <a:tailEnd/>
          </a:ln>
          <a:effectLst/>
        </p:spPr>
        <p:txBody>
          <a:bodyPr/>
          <a:lstStyle/>
          <a:p>
            <a:pPr>
              <a:defRPr/>
            </a:pPr>
            <a:endParaRPr lang="en-US"/>
          </a:p>
        </p:txBody>
      </p:sp>
      <p:sp>
        <p:nvSpPr>
          <p:cNvPr id="35859" name="Line 19"/>
          <p:cNvSpPr>
            <a:spLocks noChangeShapeType="1"/>
          </p:cNvSpPr>
          <p:nvPr userDrawn="1"/>
        </p:nvSpPr>
        <p:spPr bwMode="auto">
          <a:xfrm rot="5400000" flipH="1" flipV="1">
            <a:off x="5688807" y="3431381"/>
            <a:ext cx="6864350" cy="4763"/>
          </a:xfrm>
          <a:prstGeom prst="line">
            <a:avLst/>
          </a:prstGeom>
          <a:noFill/>
          <a:ln w="76200">
            <a:solidFill>
              <a:schemeClr val="accent2"/>
            </a:solidFill>
            <a:round/>
            <a:headEnd/>
            <a:tailEnd/>
          </a:ln>
          <a:effectLst/>
        </p:spPr>
        <p:txBody>
          <a:bodyPr/>
          <a:lstStyle/>
          <a:p>
            <a:pPr>
              <a:defRPr/>
            </a:pPr>
            <a:endParaRPr lang="en-US"/>
          </a:p>
        </p:txBody>
      </p:sp>
      <p:sp>
        <p:nvSpPr>
          <p:cNvPr id="35860" name="Line 20"/>
          <p:cNvSpPr>
            <a:spLocks noChangeShapeType="1"/>
          </p:cNvSpPr>
          <p:nvPr userDrawn="1"/>
        </p:nvSpPr>
        <p:spPr bwMode="auto">
          <a:xfrm>
            <a:off x="19050" y="6437313"/>
            <a:ext cx="9083675" cy="0"/>
          </a:xfrm>
          <a:prstGeom prst="line">
            <a:avLst/>
          </a:prstGeom>
          <a:noFill/>
          <a:ln w="12700">
            <a:solidFill>
              <a:schemeClr val="accent2"/>
            </a:solidFill>
            <a:round/>
            <a:headEnd/>
            <a:tailEnd/>
          </a:ln>
          <a:effec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ctr" rtl="0" eaLnBrk="0" fontAlgn="base" hangingPunct="0">
        <a:spcBef>
          <a:spcPct val="0"/>
        </a:spcBef>
        <a:spcAft>
          <a:spcPct val="0"/>
        </a:spcAft>
        <a:defRPr sz="4000">
          <a:solidFill>
            <a:srgbClr val="000099"/>
          </a:solidFill>
          <a:latin typeface="+mj-lt"/>
          <a:ea typeface="+mj-ea"/>
          <a:cs typeface="+mj-cs"/>
        </a:defRPr>
      </a:lvl1pPr>
      <a:lvl2pPr algn="ctr" rtl="0" eaLnBrk="0" fontAlgn="base" hangingPunct="0">
        <a:spcBef>
          <a:spcPct val="0"/>
        </a:spcBef>
        <a:spcAft>
          <a:spcPct val="0"/>
        </a:spcAft>
        <a:defRPr sz="4000">
          <a:solidFill>
            <a:srgbClr val="000099"/>
          </a:solidFill>
          <a:latin typeface="Verdana" pitchFamily="34" charset="0"/>
        </a:defRPr>
      </a:lvl2pPr>
      <a:lvl3pPr algn="ctr" rtl="0" eaLnBrk="0" fontAlgn="base" hangingPunct="0">
        <a:spcBef>
          <a:spcPct val="0"/>
        </a:spcBef>
        <a:spcAft>
          <a:spcPct val="0"/>
        </a:spcAft>
        <a:defRPr sz="4000">
          <a:solidFill>
            <a:srgbClr val="000099"/>
          </a:solidFill>
          <a:latin typeface="Verdana" pitchFamily="34" charset="0"/>
        </a:defRPr>
      </a:lvl3pPr>
      <a:lvl4pPr algn="ctr" rtl="0" eaLnBrk="0" fontAlgn="base" hangingPunct="0">
        <a:spcBef>
          <a:spcPct val="0"/>
        </a:spcBef>
        <a:spcAft>
          <a:spcPct val="0"/>
        </a:spcAft>
        <a:defRPr sz="4000">
          <a:solidFill>
            <a:srgbClr val="000099"/>
          </a:solidFill>
          <a:latin typeface="Verdana" pitchFamily="34" charset="0"/>
        </a:defRPr>
      </a:lvl4pPr>
      <a:lvl5pPr algn="ctr" rtl="0" eaLnBrk="0" fontAlgn="base" hangingPunct="0">
        <a:spcBef>
          <a:spcPct val="0"/>
        </a:spcBef>
        <a:spcAft>
          <a:spcPct val="0"/>
        </a:spcAft>
        <a:defRPr sz="4000">
          <a:solidFill>
            <a:srgbClr val="000099"/>
          </a:solidFill>
          <a:latin typeface="Verdana" pitchFamily="34" charset="0"/>
        </a:defRPr>
      </a:lvl5pPr>
      <a:lvl6pPr marL="457200" algn="ctr" rtl="0" fontAlgn="base">
        <a:spcBef>
          <a:spcPct val="0"/>
        </a:spcBef>
        <a:spcAft>
          <a:spcPct val="0"/>
        </a:spcAft>
        <a:defRPr sz="4000">
          <a:solidFill>
            <a:srgbClr val="000099"/>
          </a:solidFill>
          <a:latin typeface="Verdana" pitchFamily="34" charset="0"/>
        </a:defRPr>
      </a:lvl6pPr>
      <a:lvl7pPr marL="914400" algn="ctr" rtl="0" fontAlgn="base">
        <a:spcBef>
          <a:spcPct val="0"/>
        </a:spcBef>
        <a:spcAft>
          <a:spcPct val="0"/>
        </a:spcAft>
        <a:defRPr sz="4000">
          <a:solidFill>
            <a:srgbClr val="000099"/>
          </a:solidFill>
          <a:latin typeface="Verdana" pitchFamily="34" charset="0"/>
        </a:defRPr>
      </a:lvl7pPr>
      <a:lvl8pPr marL="1371600" algn="ctr" rtl="0" fontAlgn="base">
        <a:spcBef>
          <a:spcPct val="0"/>
        </a:spcBef>
        <a:spcAft>
          <a:spcPct val="0"/>
        </a:spcAft>
        <a:defRPr sz="4000">
          <a:solidFill>
            <a:srgbClr val="000099"/>
          </a:solidFill>
          <a:latin typeface="Verdana" pitchFamily="34" charset="0"/>
        </a:defRPr>
      </a:lvl8pPr>
      <a:lvl9pPr marL="1828800" algn="ctr" rtl="0" fontAlgn="base">
        <a:spcBef>
          <a:spcPct val="0"/>
        </a:spcBef>
        <a:spcAft>
          <a:spcPct val="0"/>
        </a:spcAft>
        <a:defRPr sz="4000">
          <a:solidFill>
            <a:srgbClr val="000099"/>
          </a:solidFill>
          <a:latin typeface="Verdana"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d3.infragistics.com/wp-content/uploads/2015/07/The_Business_Value_of_User_Experience1.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youtu.be/kkE1lC4CpIE"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tinyurl.com/zldbrjq"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mailto:carla.delira@wsu.edu" TargetMode="External"/><Relationship Id="rId2" Type="http://schemas.openxmlformats.org/officeDocument/2006/relationships/hyperlink" Target="mailto:hundhaus@wsu.edu"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http://www.amazon.com/Design-Everyday-Things-Revised-Expanded/dp/0465050654/ref=sr_1_1?ie=UTF8&amp;qid=1451940061&amp;sr=8-1&amp;keywords=design+of+everyday+things" TargetMode="External"/><Relationship Id="rId7"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www.cambridge.org/uk/catalogue/catalogue.asp?isbn=9780521690317" TargetMode="External"/><Relationship Id="rId5" Type="http://schemas.openxmlformats.org/officeDocument/2006/relationships/hyperlink" Target="http://www.amazon.com/Usability-Testing-Essentials-Ready-Test/dp/012375092X/ref=sr_1_2?s=books&amp;ie=UTF8&amp;qid=1451940734&amp;sr=1-2&amp;keywords=Ready,+set+test" TargetMode="External"/><Relationship Id="rId10" Type="http://schemas.openxmlformats.org/officeDocument/2006/relationships/image" Target="../media/image15.png"/><Relationship Id="rId4" Type="http://schemas.openxmlformats.org/officeDocument/2006/relationships/hyperlink" Target="http://www.amazon.com/Sketching-User-Experiences-Saul-Greenberg/dp/0123819598/ref=sr_1_2?s=books&amp;ie=UTF8&amp;qid=1357146697&amp;sr=1-2&amp;keywords=Sketching+User+Experiences" TargetMode="External"/><Relationship Id="rId9"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www.iclicker.com/"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www.microsoft.com/expression/products/StudioUltimate_Overview.aspx" TargetMode="External"/><Relationship Id="rId2" Type="http://schemas.openxmlformats.org/officeDocument/2006/relationships/hyperlink" Target="http://www.techsmith.com/products/studio/default.asp" TargetMode="External"/><Relationship Id="rId1" Type="http://schemas.openxmlformats.org/officeDocument/2006/relationships/slideLayout" Target="../slideLayouts/slideLayout2.xml"/><Relationship Id="rId5" Type="http://schemas.openxmlformats.org/officeDocument/2006/relationships/hyperlink" Target="http://www.macromedia.com/software/director/" TargetMode="External"/><Relationship Id="rId4" Type="http://schemas.openxmlformats.org/officeDocument/2006/relationships/hyperlink" Target="http://msdn.microsoft.com/vstudio/productinfo/default.aspx"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57200" y="914400"/>
            <a:ext cx="7772400" cy="3657600"/>
          </a:xfrm>
        </p:spPr>
        <p:txBody>
          <a:bodyPr/>
          <a:lstStyle/>
          <a:p>
            <a:pPr eaLnBrk="1" hangingPunct="1"/>
            <a:r>
              <a:rPr lang="en-GB" dirty="0" smtClean="0"/>
              <a:t>Lecture #01:</a:t>
            </a:r>
            <a:br>
              <a:rPr lang="en-GB" dirty="0" smtClean="0"/>
            </a:br>
            <a:r>
              <a:rPr lang="en-GB" dirty="0" smtClean="0"/>
              <a:t>It’s </a:t>
            </a:r>
            <a:r>
              <a:rPr lang="en-GB" dirty="0"/>
              <a:t>A</a:t>
            </a:r>
            <a:r>
              <a:rPr lang="en-GB" dirty="0" smtClean="0"/>
              <a:t>ll </a:t>
            </a:r>
            <a:r>
              <a:rPr lang="en-GB" dirty="0"/>
              <a:t>A</a:t>
            </a:r>
            <a:r>
              <a:rPr lang="en-GB" dirty="0" smtClean="0"/>
              <a:t>bout Good Design</a:t>
            </a:r>
            <a:br>
              <a:rPr lang="en-GB" dirty="0" smtClean="0"/>
            </a:br>
            <a:endParaRPr lang="en-GB" sz="2000" dirty="0" smtClean="0"/>
          </a:p>
        </p:txBody>
      </p:sp>
      <p:pic>
        <p:nvPicPr>
          <p:cNvPr id="2051" name="Picture 6" descr="dilbertUI"/>
          <p:cNvPicPr>
            <a:picLocks noChangeAspect="1" noChangeArrowheads="1"/>
          </p:cNvPicPr>
          <p:nvPr/>
        </p:nvPicPr>
        <p:blipFill>
          <a:blip r:embed="rId2" cstate="print"/>
          <a:srcRect/>
          <a:stretch>
            <a:fillRect/>
          </a:stretch>
        </p:blipFill>
        <p:spPr bwMode="auto">
          <a:xfrm>
            <a:off x="838200" y="3581400"/>
            <a:ext cx="7315200" cy="2609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Poorly Designed Software Has Negative Consequences</a:t>
            </a:r>
            <a:endParaRPr lang="en-US" sz="3600" dirty="0"/>
          </a:p>
        </p:txBody>
      </p:sp>
      <p:sp>
        <p:nvSpPr>
          <p:cNvPr id="4" name="Content Placeholder 3"/>
          <p:cNvSpPr>
            <a:spLocks noGrp="1"/>
          </p:cNvSpPr>
          <p:nvPr>
            <p:ph idx="1"/>
          </p:nvPr>
        </p:nvSpPr>
        <p:spPr>
          <a:xfrm>
            <a:off x="231775" y="1475295"/>
            <a:ext cx="8839200" cy="4652962"/>
          </a:xfrm>
        </p:spPr>
        <p:txBody>
          <a:bodyPr/>
          <a:lstStyle/>
          <a:p>
            <a:r>
              <a:rPr lang="en-US" sz="2600" dirty="0" smtClean="0"/>
              <a:t>Decreased sales</a:t>
            </a:r>
          </a:p>
          <a:p>
            <a:r>
              <a:rPr lang="en-US" sz="2600" dirty="0" smtClean="0"/>
              <a:t>Dissatisfied customers/negative perceptions</a:t>
            </a:r>
          </a:p>
          <a:p>
            <a:r>
              <a:rPr lang="en-US" sz="2600" dirty="0" smtClean="0"/>
              <a:t>Poor reviews</a:t>
            </a:r>
          </a:p>
          <a:p>
            <a:r>
              <a:rPr lang="en-US" sz="2600" dirty="0" smtClean="0"/>
              <a:t>Increased need for training</a:t>
            </a:r>
          </a:p>
          <a:p>
            <a:r>
              <a:rPr lang="en-US" sz="2600" dirty="0" smtClean="0"/>
              <a:t>It can even cause death and </a:t>
            </a:r>
            <a:r>
              <a:rPr lang="en-US" sz="2600" dirty="0" err="1" smtClean="0"/>
              <a:t>catasrophes</a:t>
            </a:r>
            <a:r>
              <a:rPr lang="en-US" sz="2600" dirty="0" smtClean="0"/>
              <a:t> e.g., </a:t>
            </a:r>
          </a:p>
          <a:p>
            <a:pPr lvl="1"/>
            <a:r>
              <a:rPr lang="en-US" sz="2600" dirty="0" smtClean="0"/>
              <a:t>Therac-25 overdoses</a:t>
            </a:r>
          </a:p>
          <a:p>
            <a:pPr lvl="1"/>
            <a:r>
              <a:rPr lang="en-US" sz="2600" dirty="0" smtClean="0"/>
              <a:t>American Airlines Flight 965 crash</a:t>
            </a:r>
          </a:p>
          <a:p>
            <a:pPr lvl="1"/>
            <a:r>
              <a:rPr lang="en-US" sz="2600" dirty="0" smtClean="0"/>
              <a:t>Three-Mile Island nuclear </a:t>
            </a:r>
            <a:r>
              <a:rPr lang="en-US" sz="2600" dirty="0"/>
              <a:t>d</a:t>
            </a:r>
            <a:r>
              <a:rPr lang="en-US" sz="2600" dirty="0" smtClean="0"/>
              <a:t>isaster</a:t>
            </a:r>
            <a:endParaRPr lang="en-US" sz="2600" dirty="0"/>
          </a:p>
          <a:p>
            <a:pPr marL="0" indent="0">
              <a:buNone/>
            </a:pPr>
            <a:r>
              <a:rPr lang="en-US" sz="1600" dirty="0" smtClean="0"/>
              <a:t>________</a:t>
            </a:r>
          </a:p>
          <a:p>
            <a:pPr marL="0" indent="0">
              <a:buNone/>
            </a:pPr>
            <a:r>
              <a:rPr lang="en-US" sz="1600" dirty="0"/>
              <a:t>S</a:t>
            </a:r>
            <a:r>
              <a:rPr lang="en-US" sz="1600" dirty="0" smtClean="0"/>
              <a:t>ee Ross, J. (2014). “The Business Value of </a:t>
            </a:r>
            <a:r>
              <a:rPr lang="en-US" sz="1600" dirty="0"/>
              <a:t>User Experience.” </a:t>
            </a:r>
            <a:r>
              <a:rPr lang="en-US" sz="1600" dirty="0">
                <a:hlinkClick r:id="rId2"/>
              </a:rPr>
              <a:t>http://</a:t>
            </a:r>
            <a:r>
              <a:rPr lang="en-US" sz="1600" dirty="0" smtClean="0">
                <a:hlinkClick r:id="rId2"/>
              </a:rPr>
              <a:t>d3.infragistics.com/wp-content/uploads/2015/07/The_Business_Value_of_User_Experience1.pdf</a:t>
            </a:r>
            <a:r>
              <a:rPr lang="en-US" sz="1600" dirty="0" smtClean="0"/>
              <a:t>. </a:t>
            </a:r>
          </a:p>
        </p:txBody>
      </p:sp>
      <p:sp>
        <p:nvSpPr>
          <p:cNvPr id="3" name="Slide Number Placeholder 2"/>
          <p:cNvSpPr>
            <a:spLocks noGrp="1"/>
          </p:cNvSpPr>
          <p:nvPr>
            <p:ph type="sldNum" sz="quarter" idx="10"/>
          </p:nvPr>
        </p:nvSpPr>
        <p:spPr/>
        <p:txBody>
          <a:bodyPr/>
          <a:lstStyle/>
          <a:p>
            <a:pPr>
              <a:defRPr/>
            </a:pPr>
            <a:fld id="{86F79ACB-489B-4910-A134-A46F701428A4}" type="slidenum">
              <a:rPr lang="en-GB" smtClean="0"/>
              <a:pPr>
                <a:defRPr/>
              </a:pPr>
              <a:t>10</a:t>
            </a:fld>
            <a:endParaRPr lang="en-GB"/>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Turn to Your Neighbor…</a:t>
            </a:r>
            <a:endParaRPr lang="en-US" dirty="0"/>
          </a:p>
        </p:txBody>
      </p:sp>
      <p:sp>
        <p:nvSpPr>
          <p:cNvPr id="3" name="Content Placeholder 2"/>
          <p:cNvSpPr>
            <a:spLocks noGrp="1"/>
          </p:cNvSpPr>
          <p:nvPr>
            <p:ph idx="1"/>
          </p:nvPr>
        </p:nvSpPr>
        <p:spPr/>
        <p:txBody>
          <a:bodyPr/>
          <a:lstStyle/>
          <a:p>
            <a:pPr marL="457200" indent="-457200"/>
            <a:r>
              <a:rPr lang="en-US" dirty="0" smtClean="0"/>
              <a:t>What software product, piece of technology, or everyday object in the world do you find most annoying or difficult to use?</a:t>
            </a:r>
          </a:p>
          <a:p>
            <a:pPr marL="457200" indent="-457200"/>
            <a:r>
              <a:rPr lang="en-US" dirty="0" smtClean="0"/>
              <a:t>Have you ever personally experienced suffering or frustration as a result of a using a software product, tech product or everyday object? Elaborate.</a:t>
            </a:r>
          </a:p>
        </p:txBody>
      </p:sp>
      <p:sp>
        <p:nvSpPr>
          <p:cNvPr id="4" name="Slide Number Placeholder 3"/>
          <p:cNvSpPr>
            <a:spLocks noGrp="1"/>
          </p:cNvSpPr>
          <p:nvPr>
            <p:ph type="sldNum" sz="quarter" idx="10"/>
          </p:nvPr>
        </p:nvSpPr>
        <p:spPr/>
        <p:txBody>
          <a:bodyPr/>
          <a:lstStyle/>
          <a:p>
            <a:pPr>
              <a:defRPr/>
            </a:pPr>
            <a:fld id="{E071B8D4-C9E0-4EAA-9DD4-C01F549748E2}" type="slidenum">
              <a:rPr lang="en-GB" smtClean="0"/>
              <a:pPr>
                <a:defRPr/>
              </a:pPr>
              <a:t>11</a:t>
            </a:fld>
            <a:endParaRPr lang="en-GB"/>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This Course is About </a:t>
            </a:r>
            <a:r>
              <a:rPr lang="en-US" i="1" dirty="0" smtClean="0"/>
              <a:t>Good Design</a:t>
            </a:r>
            <a:endParaRPr lang="en-US" i="1" dirty="0"/>
          </a:p>
        </p:txBody>
      </p:sp>
      <p:sp>
        <p:nvSpPr>
          <p:cNvPr id="3" name="Content Placeholder 2"/>
          <p:cNvSpPr>
            <a:spLocks noGrp="1"/>
          </p:cNvSpPr>
          <p:nvPr>
            <p:ph idx="1"/>
          </p:nvPr>
        </p:nvSpPr>
        <p:spPr>
          <a:xfrm>
            <a:off x="381000" y="1905000"/>
            <a:ext cx="8763000" cy="4267200"/>
          </a:xfrm>
        </p:spPr>
        <p:txBody>
          <a:bodyPr>
            <a:normAutofit fontScale="92500"/>
          </a:bodyPr>
          <a:lstStyle/>
          <a:p>
            <a:pPr marL="0" indent="0" algn="ctr">
              <a:buNone/>
            </a:pPr>
            <a:r>
              <a:rPr lang="en-US" u="sng" dirty="0" smtClean="0"/>
              <a:t>Key Questions for Today’s Class</a:t>
            </a:r>
          </a:p>
          <a:p>
            <a:pPr marL="744538" indent="-744538">
              <a:buNone/>
            </a:pPr>
            <a:r>
              <a:rPr lang="en-US" dirty="0" smtClean="0">
                <a:solidFill>
                  <a:schemeClr val="bg1">
                    <a:lumMod val="75000"/>
                  </a:schemeClr>
                </a:solidFill>
              </a:rPr>
              <a:t>Q1. Why are you here?</a:t>
            </a:r>
          </a:p>
          <a:p>
            <a:pPr marL="744538" indent="-744538">
              <a:buNone/>
            </a:pPr>
            <a:r>
              <a:rPr lang="en-US" dirty="0" smtClean="0">
                <a:solidFill>
                  <a:schemeClr val="bg1">
                    <a:lumMod val="75000"/>
                  </a:schemeClr>
                </a:solidFill>
              </a:rPr>
              <a:t>Q2. Why is software hard to design?</a:t>
            </a:r>
          </a:p>
          <a:p>
            <a:pPr marL="744538" indent="-744538">
              <a:buNone/>
            </a:pPr>
            <a:r>
              <a:rPr lang="en-US" dirty="0" smtClean="0">
                <a:solidFill>
                  <a:schemeClr val="bg1">
                    <a:lumMod val="75000"/>
                  </a:schemeClr>
                </a:solidFill>
              </a:rPr>
              <a:t>Q3. Why does good design matter (a.k.a., why should I care?)</a:t>
            </a:r>
          </a:p>
          <a:p>
            <a:pPr marL="744538" indent="-744538">
              <a:buNone/>
            </a:pPr>
            <a:r>
              <a:rPr lang="en-US" b="1" dirty="0" smtClean="0"/>
              <a:t>Q4. </a:t>
            </a:r>
            <a:r>
              <a:rPr lang="en-US" b="1" dirty="0"/>
              <a:t>How can we create better designs?</a:t>
            </a:r>
          </a:p>
          <a:p>
            <a:pPr marL="744538" indent="-744538">
              <a:buNone/>
            </a:pPr>
            <a:r>
              <a:rPr lang="en-US" dirty="0" smtClean="0"/>
              <a:t>Q5. </a:t>
            </a:r>
            <a:r>
              <a:rPr lang="en-US" dirty="0"/>
              <a:t>How can we learn to be good designers?</a:t>
            </a:r>
          </a:p>
        </p:txBody>
      </p:sp>
      <p:sp>
        <p:nvSpPr>
          <p:cNvPr id="4" name="Slide Number Placeholder 3"/>
          <p:cNvSpPr>
            <a:spLocks noGrp="1"/>
          </p:cNvSpPr>
          <p:nvPr>
            <p:ph type="sldNum" sz="quarter" idx="4294967295"/>
          </p:nvPr>
        </p:nvSpPr>
        <p:spPr>
          <a:xfrm>
            <a:off x="6934200" y="6416675"/>
            <a:ext cx="2133600" cy="365125"/>
          </a:xfrm>
          <a:prstGeom prst="rect">
            <a:avLst/>
          </a:prstGeom>
        </p:spPr>
        <p:txBody>
          <a:bodyPr/>
          <a:lstStyle/>
          <a:p>
            <a:pPr>
              <a:buNone/>
              <a:defRPr/>
            </a:pPr>
            <a:endParaRPr lang="en-GB" dirty="0"/>
          </a:p>
        </p:txBody>
      </p:sp>
    </p:spTree>
    <p:extLst>
      <p:ext uri="{BB962C8B-B14F-4D97-AF65-F5344CB8AC3E}">
        <p14:creationId xmlns:p14="http://schemas.microsoft.com/office/powerpoint/2010/main" val="14692225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0"/>
          </p:nvPr>
        </p:nvSpPr>
        <p:spPr>
          <a:noFill/>
        </p:spPr>
        <p:txBody>
          <a:bodyPr/>
          <a:lstStyle/>
          <a:p>
            <a:fld id="{41CE97F7-BA04-4055-A81C-D201F5876F30}" type="slidenum">
              <a:rPr lang="en-GB" smtClean="0"/>
              <a:pPr/>
              <a:t>13</a:t>
            </a:fld>
            <a:endParaRPr lang="en-GB" smtClean="0"/>
          </a:p>
        </p:txBody>
      </p:sp>
      <p:sp>
        <p:nvSpPr>
          <p:cNvPr id="8195" name="Rectangle 2"/>
          <p:cNvSpPr>
            <a:spLocks noGrp="1" noChangeArrowheads="1"/>
          </p:cNvSpPr>
          <p:nvPr>
            <p:ph type="title"/>
          </p:nvPr>
        </p:nvSpPr>
        <p:spPr/>
        <p:txBody>
          <a:bodyPr/>
          <a:lstStyle/>
          <a:p>
            <a:pPr eaLnBrk="1" hangingPunct="1"/>
            <a:r>
              <a:rPr lang="en-US" dirty="0" smtClean="0"/>
              <a:t>Design Is Not an Exact Science</a:t>
            </a:r>
            <a:endParaRPr lang="en-US" sz="2400" dirty="0" smtClean="0"/>
          </a:p>
        </p:txBody>
      </p:sp>
      <p:sp>
        <p:nvSpPr>
          <p:cNvPr id="8196" name="Rectangle 3"/>
          <p:cNvSpPr>
            <a:spLocks noGrp="1" noChangeArrowheads="1"/>
          </p:cNvSpPr>
          <p:nvPr>
            <p:ph type="body" idx="1"/>
          </p:nvPr>
        </p:nvSpPr>
        <p:spPr>
          <a:xfrm>
            <a:off x="152400" y="1595438"/>
            <a:ext cx="8839200" cy="4652962"/>
          </a:xfrm>
        </p:spPr>
        <p:txBody>
          <a:bodyPr/>
          <a:lstStyle/>
          <a:p>
            <a:pPr eaLnBrk="1" hangingPunct="1">
              <a:buNone/>
            </a:pPr>
            <a:endParaRPr lang="en-US" dirty="0" smtClean="0"/>
          </a:p>
          <a:p>
            <a:pPr eaLnBrk="1" hangingPunct="1"/>
            <a:endParaRPr lang="en-US" dirty="0" smtClean="0"/>
          </a:p>
          <a:p>
            <a:pPr eaLnBrk="1" hangingPunct="1"/>
            <a:endParaRPr lang="en-US" dirty="0" smtClean="0"/>
          </a:p>
          <a:p>
            <a:pPr eaLnBrk="1" hangingPunct="1">
              <a:buFontTx/>
              <a:buNone/>
            </a:pPr>
            <a:endParaRPr lang="en-US" dirty="0" smtClean="0"/>
          </a:p>
          <a:p>
            <a:pPr eaLnBrk="1" hangingPunct="1"/>
            <a:endParaRPr lang="en-US" dirty="0" smtClean="0"/>
          </a:p>
          <a:p>
            <a:pPr eaLnBrk="1" hangingPunct="1">
              <a:buNone/>
            </a:pPr>
            <a:endParaRPr lang="en-US" dirty="0" smtClean="0"/>
          </a:p>
          <a:p>
            <a:pPr eaLnBrk="1" hangingPunct="1">
              <a:buNone/>
            </a:pPr>
            <a:r>
              <a:rPr lang="en-US" dirty="0" smtClean="0"/>
              <a:t>Experience + </a:t>
            </a:r>
            <a:r>
              <a:rPr lang="en-US" b="1" dirty="0" smtClean="0"/>
              <a:t>Methodology</a:t>
            </a:r>
            <a:r>
              <a:rPr lang="en-US" dirty="0" smtClean="0"/>
              <a:t> + Aesthetics = </a:t>
            </a:r>
            <a:r>
              <a:rPr lang="en-US" i="1" dirty="0" smtClean="0"/>
              <a:t>Good Design</a:t>
            </a:r>
          </a:p>
        </p:txBody>
      </p:sp>
      <p:sp>
        <p:nvSpPr>
          <p:cNvPr id="8197" name="Freeform 4"/>
          <p:cNvSpPr>
            <a:spLocks/>
          </p:cNvSpPr>
          <p:nvPr/>
        </p:nvSpPr>
        <p:spPr bwMode="auto">
          <a:xfrm>
            <a:off x="1249363" y="1828800"/>
            <a:ext cx="5110162" cy="2765425"/>
          </a:xfrm>
          <a:custGeom>
            <a:avLst/>
            <a:gdLst>
              <a:gd name="T0" fmla="*/ 2147483647 w 3219"/>
              <a:gd name="T1" fmla="*/ 2147483647 h 1742"/>
              <a:gd name="T2" fmla="*/ 2147483647 w 3219"/>
              <a:gd name="T3" fmla="*/ 2147483647 h 1742"/>
              <a:gd name="T4" fmla="*/ 2147483647 w 3219"/>
              <a:gd name="T5" fmla="*/ 2147483647 h 1742"/>
              <a:gd name="T6" fmla="*/ 2147483647 w 3219"/>
              <a:gd name="T7" fmla="*/ 2147483647 h 1742"/>
              <a:gd name="T8" fmla="*/ 2147483647 w 3219"/>
              <a:gd name="T9" fmla="*/ 0 h 1742"/>
              <a:gd name="T10" fmla="*/ 2147483647 w 3219"/>
              <a:gd name="T11" fmla="*/ 2147483647 h 1742"/>
              <a:gd name="T12" fmla="*/ 2147483647 w 3219"/>
              <a:gd name="T13" fmla="*/ 2147483647 h 1742"/>
              <a:gd name="T14" fmla="*/ 2147483647 w 3219"/>
              <a:gd name="T15" fmla="*/ 2147483647 h 1742"/>
              <a:gd name="T16" fmla="*/ 2147483647 w 3219"/>
              <a:gd name="T17" fmla="*/ 2147483647 h 1742"/>
              <a:gd name="T18" fmla="*/ 2147483647 w 3219"/>
              <a:gd name="T19" fmla="*/ 2147483647 h 1742"/>
              <a:gd name="T20" fmla="*/ 2147483647 w 3219"/>
              <a:gd name="T21" fmla="*/ 2147483647 h 1742"/>
              <a:gd name="T22" fmla="*/ 2147483647 w 3219"/>
              <a:gd name="T23" fmla="*/ 2147483647 h 1742"/>
              <a:gd name="T24" fmla="*/ 2147483647 w 3219"/>
              <a:gd name="T25" fmla="*/ 2147483647 h 1742"/>
              <a:gd name="T26" fmla="*/ 2147483647 w 3219"/>
              <a:gd name="T27" fmla="*/ 2147483647 h 1742"/>
              <a:gd name="T28" fmla="*/ 2147483647 w 3219"/>
              <a:gd name="T29" fmla="*/ 2147483647 h 1742"/>
              <a:gd name="T30" fmla="*/ 2147483647 w 3219"/>
              <a:gd name="T31" fmla="*/ 2147483647 h 1742"/>
              <a:gd name="T32" fmla="*/ 2147483647 w 3219"/>
              <a:gd name="T33" fmla="*/ 2147483647 h 1742"/>
              <a:gd name="T34" fmla="*/ 2147483647 w 3219"/>
              <a:gd name="T35" fmla="*/ 2147483647 h 1742"/>
              <a:gd name="T36" fmla="*/ 2147483647 w 3219"/>
              <a:gd name="T37" fmla="*/ 2147483647 h 1742"/>
              <a:gd name="T38" fmla="*/ 2147483647 w 3219"/>
              <a:gd name="T39" fmla="*/ 2147483647 h 1742"/>
              <a:gd name="T40" fmla="*/ 2147483647 w 3219"/>
              <a:gd name="T41" fmla="*/ 2147483647 h 1742"/>
              <a:gd name="T42" fmla="*/ 2147483647 w 3219"/>
              <a:gd name="T43" fmla="*/ 2147483647 h 1742"/>
              <a:gd name="T44" fmla="*/ 2147483647 w 3219"/>
              <a:gd name="T45" fmla="*/ 2147483647 h 1742"/>
              <a:gd name="T46" fmla="*/ 2147483647 w 3219"/>
              <a:gd name="T47" fmla="*/ 2147483647 h 1742"/>
              <a:gd name="T48" fmla="*/ 2147483647 w 3219"/>
              <a:gd name="T49" fmla="*/ 2147483647 h 1742"/>
              <a:gd name="T50" fmla="*/ 2147483647 w 3219"/>
              <a:gd name="T51" fmla="*/ 2147483647 h 1742"/>
              <a:gd name="T52" fmla="*/ 2147483647 w 3219"/>
              <a:gd name="T53" fmla="*/ 2147483647 h 1742"/>
              <a:gd name="T54" fmla="*/ 2147483647 w 3219"/>
              <a:gd name="T55" fmla="*/ 2147483647 h 1742"/>
              <a:gd name="T56" fmla="*/ 2147483647 w 3219"/>
              <a:gd name="T57" fmla="*/ 2147483647 h 1742"/>
              <a:gd name="T58" fmla="*/ 2147483647 w 3219"/>
              <a:gd name="T59" fmla="*/ 2147483647 h 1742"/>
              <a:gd name="T60" fmla="*/ 2147483647 w 3219"/>
              <a:gd name="T61" fmla="*/ 2147483647 h 1742"/>
              <a:gd name="T62" fmla="*/ 2147483647 w 3219"/>
              <a:gd name="T63" fmla="*/ 2147483647 h 1742"/>
              <a:gd name="T64" fmla="*/ 2147483647 w 3219"/>
              <a:gd name="T65" fmla="*/ 2147483647 h 1742"/>
              <a:gd name="T66" fmla="*/ 2147483647 w 3219"/>
              <a:gd name="T67" fmla="*/ 2147483647 h 1742"/>
              <a:gd name="T68" fmla="*/ 2147483647 w 3219"/>
              <a:gd name="T69" fmla="*/ 2147483647 h 1742"/>
              <a:gd name="T70" fmla="*/ 2147483647 w 3219"/>
              <a:gd name="T71" fmla="*/ 2147483647 h 1742"/>
              <a:gd name="T72" fmla="*/ 2147483647 w 3219"/>
              <a:gd name="T73" fmla="*/ 2147483647 h 1742"/>
              <a:gd name="T74" fmla="*/ 2147483647 w 3219"/>
              <a:gd name="T75" fmla="*/ 2147483647 h 1742"/>
              <a:gd name="T76" fmla="*/ 2147483647 w 3219"/>
              <a:gd name="T77" fmla="*/ 2147483647 h 1742"/>
              <a:gd name="T78" fmla="*/ 2147483647 w 3219"/>
              <a:gd name="T79" fmla="*/ 2147483647 h 1742"/>
              <a:gd name="T80" fmla="*/ 2147483647 w 3219"/>
              <a:gd name="T81" fmla="*/ 2147483647 h 1742"/>
              <a:gd name="T82" fmla="*/ 2147483647 w 3219"/>
              <a:gd name="T83" fmla="*/ 2147483647 h 1742"/>
              <a:gd name="T84" fmla="*/ 2147483647 w 3219"/>
              <a:gd name="T85" fmla="*/ 2147483647 h 1742"/>
              <a:gd name="T86" fmla="*/ 2147483647 w 3219"/>
              <a:gd name="T87" fmla="*/ 2147483647 h 1742"/>
              <a:gd name="T88" fmla="*/ 2147483647 w 3219"/>
              <a:gd name="T89" fmla="*/ 2147483647 h 1742"/>
              <a:gd name="T90" fmla="*/ 2147483647 w 3219"/>
              <a:gd name="T91" fmla="*/ 2147483647 h 1742"/>
              <a:gd name="T92" fmla="*/ 2147483647 w 3219"/>
              <a:gd name="T93" fmla="*/ 2147483647 h 1742"/>
              <a:gd name="T94" fmla="*/ 2147483647 w 3219"/>
              <a:gd name="T95" fmla="*/ 2147483647 h 1742"/>
              <a:gd name="T96" fmla="*/ 2147483647 w 3219"/>
              <a:gd name="T97" fmla="*/ 2147483647 h 1742"/>
              <a:gd name="T98" fmla="*/ 2147483647 w 3219"/>
              <a:gd name="T99" fmla="*/ 2147483647 h 1742"/>
              <a:gd name="T100" fmla="*/ 2147483647 w 3219"/>
              <a:gd name="T101" fmla="*/ 2147483647 h 1742"/>
              <a:gd name="T102" fmla="*/ 2147483647 w 3219"/>
              <a:gd name="T103" fmla="*/ 2147483647 h 1742"/>
              <a:gd name="T104" fmla="*/ 2147483647 w 3219"/>
              <a:gd name="T105" fmla="*/ 2147483647 h 1742"/>
              <a:gd name="T106" fmla="*/ 2147483647 w 3219"/>
              <a:gd name="T107" fmla="*/ 2147483647 h 1742"/>
              <a:gd name="T108" fmla="*/ 2147483647 w 3219"/>
              <a:gd name="T109" fmla="*/ 2147483647 h 1742"/>
              <a:gd name="T110" fmla="*/ 2147483647 w 3219"/>
              <a:gd name="T111" fmla="*/ 2147483647 h 1742"/>
              <a:gd name="T112" fmla="*/ 2147483647 w 3219"/>
              <a:gd name="T113" fmla="*/ 2147483647 h 1742"/>
              <a:gd name="T114" fmla="*/ 2147483647 w 3219"/>
              <a:gd name="T115" fmla="*/ 2147483647 h 174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219"/>
              <a:gd name="T175" fmla="*/ 0 h 1742"/>
              <a:gd name="T176" fmla="*/ 3219 w 3219"/>
              <a:gd name="T177" fmla="*/ 1742 h 1742"/>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219" h="1742">
                <a:moveTo>
                  <a:pt x="864" y="113"/>
                </a:moveTo>
                <a:cubicBezTo>
                  <a:pt x="911" y="97"/>
                  <a:pt x="853" y="115"/>
                  <a:pt x="927" y="99"/>
                </a:cubicBezTo>
                <a:cubicBezTo>
                  <a:pt x="979" y="87"/>
                  <a:pt x="1036" y="53"/>
                  <a:pt x="1089" y="49"/>
                </a:cubicBezTo>
                <a:cubicBezTo>
                  <a:pt x="1122" y="47"/>
                  <a:pt x="1154" y="44"/>
                  <a:pt x="1187" y="42"/>
                </a:cubicBezTo>
                <a:cubicBezTo>
                  <a:pt x="1224" y="23"/>
                  <a:pt x="1266" y="13"/>
                  <a:pt x="1306" y="0"/>
                </a:cubicBezTo>
                <a:cubicBezTo>
                  <a:pt x="1355" y="2"/>
                  <a:pt x="1405" y="1"/>
                  <a:pt x="1454" y="7"/>
                </a:cubicBezTo>
                <a:cubicBezTo>
                  <a:pt x="1487" y="11"/>
                  <a:pt x="1514" y="53"/>
                  <a:pt x="1545" y="63"/>
                </a:cubicBezTo>
                <a:cubicBezTo>
                  <a:pt x="1581" y="89"/>
                  <a:pt x="1622" y="95"/>
                  <a:pt x="1665" y="106"/>
                </a:cubicBezTo>
                <a:cubicBezTo>
                  <a:pt x="1885" y="101"/>
                  <a:pt x="2116" y="148"/>
                  <a:pt x="2325" y="78"/>
                </a:cubicBezTo>
                <a:cubicBezTo>
                  <a:pt x="2436" y="86"/>
                  <a:pt x="2532" y="121"/>
                  <a:pt x="2641" y="141"/>
                </a:cubicBezTo>
                <a:cubicBezTo>
                  <a:pt x="2691" y="162"/>
                  <a:pt x="2734" y="175"/>
                  <a:pt x="2788" y="183"/>
                </a:cubicBezTo>
                <a:cubicBezTo>
                  <a:pt x="2836" y="202"/>
                  <a:pt x="2886" y="214"/>
                  <a:pt x="2936" y="225"/>
                </a:cubicBezTo>
                <a:cubicBezTo>
                  <a:pt x="2959" y="230"/>
                  <a:pt x="2976" y="245"/>
                  <a:pt x="2999" y="253"/>
                </a:cubicBezTo>
                <a:cubicBezTo>
                  <a:pt x="3020" y="284"/>
                  <a:pt x="3027" y="320"/>
                  <a:pt x="3048" y="351"/>
                </a:cubicBezTo>
                <a:cubicBezTo>
                  <a:pt x="3064" y="401"/>
                  <a:pt x="3081" y="449"/>
                  <a:pt x="3112" y="492"/>
                </a:cubicBezTo>
                <a:cubicBezTo>
                  <a:pt x="3122" y="523"/>
                  <a:pt x="3129" y="556"/>
                  <a:pt x="3147" y="583"/>
                </a:cubicBezTo>
                <a:cubicBezTo>
                  <a:pt x="3161" y="654"/>
                  <a:pt x="3159" y="732"/>
                  <a:pt x="3182" y="801"/>
                </a:cubicBezTo>
                <a:cubicBezTo>
                  <a:pt x="3188" y="847"/>
                  <a:pt x="3192" y="882"/>
                  <a:pt x="3217" y="920"/>
                </a:cubicBezTo>
                <a:cubicBezTo>
                  <a:pt x="3213" y="983"/>
                  <a:pt x="3219" y="1049"/>
                  <a:pt x="3203" y="1110"/>
                </a:cubicBezTo>
                <a:cubicBezTo>
                  <a:pt x="3190" y="1157"/>
                  <a:pt x="3138" y="1182"/>
                  <a:pt x="3112" y="1222"/>
                </a:cubicBezTo>
                <a:cubicBezTo>
                  <a:pt x="3101" y="1256"/>
                  <a:pt x="3081" y="1275"/>
                  <a:pt x="3048" y="1286"/>
                </a:cubicBezTo>
                <a:cubicBezTo>
                  <a:pt x="3041" y="1293"/>
                  <a:pt x="3035" y="1302"/>
                  <a:pt x="3027" y="1307"/>
                </a:cubicBezTo>
                <a:cubicBezTo>
                  <a:pt x="3021" y="1311"/>
                  <a:pt x="3011" y="1309"/>
                  <a:pt x="3006" y="1314"/>
                </a:cubicBezTo>
                <a:cubicBezTo>
                  <a:pt x="3001" y="1319"/>
                  <a:pt x="3002" y="1328"/>
                  <a:pt x="2999" y="1335"/>
                </a:cubicBezTo>
                <a:cubicBezTo>
                  <a:pt x="2973" y="1387"/>
                  <a:pt x="2961" y="1441"/>
                  <a:pt x="2929" y="1489"/>
                </a:cubicBezTo>
                <a:cubicBezTo>
                  <a:pt x="2916" y="1508"/>
                  <a:pt x="2902" y="1529"/>
                  <a:pt x="2887" y="1546"/>
                </a:cubicBezTo>
                <a:cubicBezTo>
                  <a:pt x="2874" y="1561"/>
                  <a:pt x="2845" y="1588"/>
                  <a:pt x="2845" y="1588"/>
                </a:cubicBezTo>
                <a:cubicBezTo>
                  <a:pt x="2819" y="1665"/>
                  <a:pt x="2770" y="1722"/>
                  <a:pt x="2690" y="1742"/>
                </a:cubicBezTo>
                <a:cubicBezTo>
                  <a:pt x="2511" y="1731"/>
                  <a:pt x="2340" y="1715"/>
                  <a:pt x="2163" y="1686"/>
                </a:cubicBezTo>
                <a:cubicBezTo>
                  <a:pt x="2096" y="1675"/>
                  <a:pt x="2035" y="1633"/>
                  <a:pt x="1967" y="1623"/>
                </a:cubicBezTo>
                <a:cubicBezTo>
                  <a:pt x="1682" y="1580"/>
                  <a:pt x="1391" y="1612"/>
                  <a:pt x="1103" y="1609"/>
                </a:cubicBezTo>
                <a:cubicBezTo>
                  <a:pt x="1033" y="1605"/>
                  <a:pt x="972" y="1608"/>
                  <a:pt x="906" y="1588"/>
                </a:cubicBezTo>
                <a:cubicBezTo>
                  <a:pt x="892" y="1584"/>
                  <a:pt x="878" y="1579"/>
                  <a:pt x="864" y="1574"/>
                </a:cubicBezTo>
                <a:cubicBezTo>
                  <a:pt x="850" y="1569"/>
                  <a:pt x="822" y="1560"/>
                  <a:pt x="822" y="1560"/>
                </a:cubicBezTo>
                <a:cubicBezTo>
                  <a:pt x="793" y="1531"/>
                  <a:pt x="749" y="1522"/>
                  <a:pt x="709" y="1510"/>
                </a:cubicBezTo>
                <a:cubicBezTo>
                  <a:pt x="631" y="1463"/>
                  <a:pt x="665" y="1475"/>
                  <a:pt x="611" y="1461"/>
                </a:cubicBezTo>
                <a:cubicBezTo>
                  <a:pt x="568" y="1432"/>
                  <a:pt x="521" y="1432"/>
                  <a:pt x="470" y="1419"/>
                </a:cubicBezTo>
                <a:cubicBezTo>
                  <a:pt x="418" y="1406"/>
                  <a:pt x="368" y="1394"/>
                  <a:pt x="316" y="1384"/>
                </a:cubicBezTo>
                <a:cubicBezTo>
                  <a:pt x="291" y="1346"/>
                  <a:pt x="232" y="1321"/>
                  <a:pt x="189" y="1307"/>
                </a:cubicBezTo>
                <a:cubicBezTo>
                  <a:pt x="167" y="1285"/>
                  <a:pt x="168" y="1267"/>
                  <a:pt x="140" y="1258"/>
                </a:cubicBezTo>
                <a:cubicBezTo>
                  <a:pt x="131" y="1244"/>
                  <a:pt x="114" y="1236"/>
                  <a:pt x="105" y="1222"/>
                </a:cubicBezTo>
                <a:cubicBezTo>
                  <a:pt x="100" y="1214"/>
                  <a:pt x="103" y="1202"/>
                  <a:pt x="98" y="1194"/>
                </a:cubicBezTo>
                <a:cubicBezTo>
                  <a:pt x="91" y="1183"/>
                  <a:pt x="79" y="1175"/>
                  <a:pt x="70" y="1166"/>
                </a:cubicBezTo>
                <a:cubicBezTo>
                  <a:pt x="48" y="1099"/>
                  <a:pt x="36" y="1030"/>
                  <a:pt x="14" y="963"/>
                </a:cubicBezTo>
                <a:cubicBezTo>
                  <a:pt x="9" y="931"/>
                  <a:pt x="0" y="903"/>
                  <a:pt x="14" y="871"/>
                </a:cubicBezTo>
                <a:cubicBezTo>
                  <a:pt x="17" y="863"/>
                  <a:pt x="28" y="861"/>
                  <a:pt x="35" y="857"/>
                </a:cubicBezTo>
                <a:cubicBezTo>
                  <a:pt x="53" y="847"/>
                  <a:pt x="72" y="838"/>
                  <a:pt x="91" y="829"/>
                </a:cubicBezTo>
                <a:cubicBezTo>
                  <a:pt x="100" y="825"/>
                  <a:pt x="104" y="813"/>
                  <a:pt x="112" y="808"/>
                </a:cubicBezTo>
                <a:cubicBezTo>
                  <a:pt x="161" y="776"/>
                  <a:pt x="104" y="831"/>
                  <a:pt x="154" y="787"/>
                </a:cubicBezTo>
                <a:cubicBezTo>
                  <a:pt x="200" y="746"/>
                  <a:pt x="254" y="705"/>
                  <a:pt x="288" y="654"/>
                </a:cubicBezTo>
                <a:cubicBezTo>
                  <a:pt x="301" y="615"/>
                  <a:pt x="322" y="570"/>
                  <a:pt x="351" y="541"/>
                </a:cubicBezTo>
                <a:cubicBezTo>
                  <a:pt x="361" y="490"/>
                  <a:pt x="389" y="449"/>
                  <a:pt x="407" y="401"/>
                </a:cubicBezTo>
                <a:cubicBezTo>
                  <a:pt x="416" y="338"/>
                  <a:pt x="418" y="160"/>
                  <a:pt x="513" y="155"/>
                </a:cubicBezTo>
                <a:cubicBezTo>
                  <a:pt x="588" y="151"/>
                  <a:pt x="662" y="150"/>
                  <a:pt x="737" y="148"/>
                </a:cubicBezTo>
                <a:cubicBezTo>
                  <a:pt x="744" y="146"/>
                  <a:pt x="751" y="142"/>
                  <a:pt x="758" y="141"/>
                </a:cubicBezTo>
                <a:cubicBezTo>
                  <a:pt x="775" y="138"/>
                  <a:pt x="792" y="139"/>
                  <a:pt x="808" y="134"/>
                </a:cubicBezTo>
                <a:cubicBezTo>
                  <a:pt x="823" y="130"/>
                  <a:pt x="835" y="118"/>
                  <a:pt x="850" y="113"/>
                </a:cubicBezTo>
                <a:cubicBezTo>
                  <a:pt x="874" y="121"/>
                  <a:pt x="876" y="125"/>
                  <a:pt x="864" y="113"/>
                </a:cubicBezTo>
                <a:close/>
              </a:path>
            </a:pathLst>
          </a:custGeom>
          <a:noFill/>
          <a:ln w="25400">
            <a:solidFill>
              <a:schemeClr val="tx1"/>
            </a:solidFill>
            <a:round/>
            <a:headEnd/>
            <a:tailEnd/>
          </a:ln>
        </p:spPr>
        <p:txBody>
          <a:bodyPr/>
          <a:lstStyle/>
          <a:p>
            <a:endParaRPr lang="en-US"/>
          </a:p>
        </p:txBody>
      </p:sp>
      <p:sp>
        <p:nvSpPr>
          <p:cNvPr id="8198" name="Freeform 5"/>
          <p:cNvSpPr>
            <a:spLocks/>
          </p:cNvSpPr>
          <p:nvPr/>
        </p:nvSpPr>
        <p:spPr bwMode="auto">
          <a:xfrm>
            <a:off x="4124325" y="2363788"/>
            <a:ext cx="1438275" cy="1463675"/>
          </a:xfrm>
          <a:custGeom>
            <a:avLst/>
            <a:gdLst>
              <a:gd name="T0" fmla="*/ 2147483647 w 906"/>
              <a:gd name="T1" fmla="*/ 2147483647 h 922"/>
              <a:gd name="T2" fmla="*/ 2147483647 w 906"/>
              <a:gd name="T3" fmla="*/ 2147483647 h 922"/>
              <a:gd name="T4" fmla="*/ 2147483647 w 906"/>
              <a:gd name="T5" fmla="*/ 2147483647 h 922"/>
              <a:gd name="T6" fmla="*/ 2147483647 w 906"/>
              <a:gd name="T7" fmla="*/ 2147483647 h 922"/>
              <a:gd name="T8" fmla="*/ 2147483647 w 906"/>
              <a:gd name="T9" fmla="*/ 2147483647 h 922"/>
              <a:gd name="T10" fmla="*/ 2147483647 w 906"/>
              <a:gd name="T11" fmla="*/ 2147483647 h 922"/>
              <a:gd name="T12" fmla="*/ 2147483647 w 906"/>
              <a:gd name="T13" fmla="*/ 2147483647 h 922"/>
              <a:gd name="T14" fmla="*/ 2147483647 w 906"/>
              <a:gd name="T15" fmla="*/ 2147483647 h 922"/>
              <a:gd name="T16" fmla="*/ 2147483647 w 906"/>
              <a:gd name="T17" fmla="*/ 2147483647 h 922"/>
              <a:gd name="T18" fmla="*/ 0 w 906"/>
              <a:gd name="T19" fmla="*/ 2147483647 h 922"/>
              <a:gd name="T20" fmla="*/ 2147483647 w 906"/>
              <a:gd name="T21" fmla="*/ 2147483647 h 922"/>
              <a:gd name="T22" fmla="*/ 2147483647 w 906"/>
              <a:gd name="T23" fmla="*/ 2147483647 h 922"/>
              <a:gd name="T24" fmla="*/ 2147483647 w 906"/>
              <a:gd name="T25" fmla="*/ 2147483647 h 922"/>
              <a:gd name="T26" fmla="*/ 2147483647 w 906"/>
              <a:gd name="T27" fmla="*/ 2147483647 h 922"/>
              <a:gd name="T28" fmla="*/ 2147483647 w 906"/>
              <a:gd name="T29" fmla="*/ 2147483647 h 922"/>
              <a:gd name="T30" fmla="*/ 2147483647 w 906"/>
              <a:gd name="T31" fmla="*/ 2147483647 h 922"/>
              <a:gd name="T32" fmla="*/ 2147483647 w 906"/>
              <a:gd name="T33" fmla="*/ 2147483647 h 922"/>
              <a:gd name="T34" fmla="*/ 2147483647 w 906"/>
              <a:gd name="T35" fmla="*/ 2147483647 h 922"/>
              <a:gd name="T36" fmla="*/ 2147483647 w 906"/>
              <a:gd name="T37" fmla="*/ 2147483647 h 922"/>
              <a:gd name="T38" fmla="*/ 2147483647 w 906"/>
              <a:gd name="T39" fmla="*/ 2147483647 h 922"/>
              <a:gd name="T40" fmla="*/ 2147483647 w 906"/>
              <a:gd name="T41" fmla="*/ 2147483647 h 922"/>
              <a:gd name="T42" fmla="*/ 2147483647 w 906"/>
              <a:gd name="T43" fmla="*/ 2147483647 h 922"/>
              <a:gd name="T44" fmla="*/ 2147483647 w 906"/>
              <a:gd name="T45" fmla="*/ 2147483647 h 922"/>
              <a:gd name="T46" fmla="*/ 2147483647 w 906"/>
              <a:gd name="T47" fmla="*/ 2147483647 h 922"/>
              <a:gd name="T48" fmla="*/ 2147483647 w 906"/>
              <a:gd name="T49" fmla="*/ 2147483647 h 922"/>
              <a:gd name="T50" fmla="*/ 2147483647 w 906"/>
              <a:gd name="T51" fmla="*/ 2147483647 h 922"/>
              <a:gd name="T52" fmla="*/ 2147483647 w 906"/>
              <a:gd name="T53" fmla="*/ 2147483647 h 922"/>
              <a:gd name="T54" fmla="*/ 2147483647 w 906"/>
              <a:gd name="T55" fmla="*/ 2147483647 h 922"/>
              <a:gd name="T56" fmla="*/ 2147483647 w 906"/>
              <a:gd name="T57" fmla="*/ 2147483647 h 922"/>
              <a:gd name="T58" fmla="*/ 2147483647 w 906"/>
              <a:gd name="T59" fmla="*/ 2147483647 h 922"/>
              <a:gd name="T60" fmla="*/ 2147483647 w 906"/>
              <a:gd name="T61" fmla="*/ 0 h 922"/>
              <a:gd name="T62" fmla="*/ 2147483647 w 906"/>
              <a:gd name="T63" fmla="*/ 2147483647 h 922"/>
              <a:gd name="T64" fmla="*/ 2147483647 w 906"/>
              <a:gd name="T65" fmla="*/ 2147483647 h 92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6"/>
              <a:gd name="T100" fmla="*/ 0 h 922"/>
              <a:gd name="T101" fmla="*/ 906 w 906"/>
              <a:gd name="T102" fmla="*/ 922 h 92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6" h="922">
                <a:moveTo>
                  <a:pt x="197" y="29"/>
                </a:moveTo>
                <a:cubicBezTo>
                  <a:pt x="164" y="51"/>
                  <a:pt x="150" y="72"/>
                  <a:pt x="127" y="106"/>
                </a:cubicBezTo>
                <a:cubicBezTo>
                  <a:pt x="107" y="135"/>
                  <a:pt x="133" y="120"/>
                  <a:pt x="105" y="148"/>
                </a:cubicBezTo>
                <a:cubicBezTo>
                  <a:pt x="65" y="188"/>
                  <a:pt x="103" y="131"/>
                  <a:pt x="63" y="183"/>
                </a:cubicBezTo>
                <a:cubicBezTo>
                  <a:pt x="40" y="213"/>
                  <a:pt x="19" y="252"/>
                  <a:pt x="7" y="288"/>
                </a:cubicBezTo>
                <a:cubicBezTo>
                  <a:pt x="15" y="335"/>
                  <a:pt x="14" y="338"/>
                  <a:pt x="56" y="352"/>
                </a:cubicBezTo>
                <a:cubicBezTo>
                  <a:pt x="63" y="359"/>
                  <a:pt x="72" y="364"/>
                  <a:pt x="77" y="373"/>
                </a:cubicBezTo>
                <a:cubicBezTo>
                  <a:pt x="84" y="386"/>
                  <a:pt x="91" y="415"/>
                  <a:pt x="91" y="415"/>
                </a:cubicBezTo>
                <a:cubicBezTo>
                  <a:pt x="82" y="479"/>
                  <a:pt x="62" y="498"/>
                  <a:pt x="28" y="548"/>
                </a:cubicBezTo>
                <a:cubicBezTo>
                  <a:pt x="15" y="567"/>
                  <a:pt x="0" y="612"/>
                  <a:pt x="0" y="612"/>
                </a:cubicBezTo>
                <a:cubicBezTo>
                  <a:pt x="8" y="643"/>
                  <a:pt x="4" y="658"/>
                  <a:pt x="35" y="668"/>
                </a:cubicBezTo>
                <a:cubicBezTo>
                  <a:pt x="60" y="706"/>
                  <a:pt x="90" y="788"/>
                  <a:pt x="141" y="794"/>
                </a:cubicBezTo>
                <a:cubicBezTo>
                  <a:pt x="171" y="798"/>
                  <a:pt x="202" y="799"/>
                  <a:pt x="232" y="801"/>
                </a:cubicBezTo>
                <a:cubicBezTo>
                  <a:pt x="282" y="818"/>
                  <a:pt x="222" y="794"/>
                  <a:pt x="274" y="829"/>
                </a:cubicBezTo>
                <a:cubicBezTo>
                  <a:pt x="287" y="838"/>
                  <a:pt x="340" y="842"/>
                  <a:pt x="344" y="843"/>
                </a:cubicBezTo>
                <a:cubicBezTo>
                  <a:pt x="405" y="863"/>
                  <a:pt x="312" y="833"/>
                  <a:pt x="400" y="857"/>
                </a:cubicBezTo>
                <a:cubicBezTo>
                  <a:pt x="415" y="861"/>
                  <a:pt x="443" y="871"/>
                  <a:pt x="443" y="871"/>
                </a:cubicBezTo>
                <a:cubicBezTo>
                  <a:pt x="486" y="916"/>
                  <a:pt x="487" y="913"/>
                  <a:pt x="555" y="921"/>
                </a:cubicBezTo>
                <a:cubicBezTo>
                  <a:pt x="588" y="919"/>
                  <a:pt x="621" y="922"/>
                  <a:pt x="653" y="914"/>
                </a:cubicBezTo>
                <a:cubicBezTo>
                  <a:pt x="672" y="910"/>
                  <a:pt x="680" y="876"/>
                  <a:pt x="688" y="864"/>
                </a:cubicBezTo>
                <a:cubicBezTo>
                  <a:pt x="698" y="850"/>
                  <a:pt x="711" y="847"/>
                  <a:pt x="724" y="836"/>
                </a:cubicBezTo>
                <a:cubicBezTo>
                  <a:pt x="755" y="809"/>
                  <a:pt x="770" y="779"/>
                  <a:pt x="808" y="766"/>
                </a:cubicBezTo>
                <a:cubicBezTo>
                  <a:pt x="865" y="709"/>
                  <a:pt x="890" y="605"/>
                  <a:pt x="906" y="527"/>
                </a:cubicBezTo>
                <a:cubicBezTo>
                  <a:pt x="901" y="499"/>
                  <a:pt x="901" y="470"/>
                  <a:pt x="892" y="443"/>
                </a:cubicBezTo>
                <a:cubicBezTo>
                  <a:pt x="879" y="405"/>
                  <a:pt x="848" y="392"/>
                  <a:pt x="822" y="366"/>
                </a:cubicBezTo>
                <a:cubicBezTo>
                  <a:pt x="802" y="306"/>
                  <a:pt x="836" y="176"/>
                  <a:pt x="836" y="176"/>
                </a:cubicBezTo>
                <a:cubicBezTo>
                  <a:pt x="834" y="157"/>
                  <a:pt x="834" y="138"/>
                  <a:pt x="829" y="120"/>
                </a:cubicBezTo>
                <a:cubicBezTo>
                  <a:pt x="823" y="98"/>
                  <a:pt x="809" y="98"/>
                  <a:pt x="794" y="85"/>
                </a:cubicBezTo>
                <a:cubicBezTo>
                  <a:pt x="767" y="62"/>
                  <a:pt x="743" y="44"/>
                  <a:pt x="710" y="29"/>
                </a:cubicBezTo>
                <a:cubicBezTo>
                  <a:pt x="704" y="26"/>
                  <a:pt x="660" y="12"/>
                  <a:pt x="646" y="7"/>
                </a:cubicBezTo>
                <a:cubicBezTo>
                  <a:pt x="639" y="5"/>
                  <a:pt x="625" y="0"/>
                  <a:pt x="625" y="0"/>
                </a:cubicBezTo>
                <a:cubicBezTo>
                  <a:pt x="496" y="6"/>
                  <a:pt x="369" y="16"/>
                  <a:pt x="239" y="21"/>
                </a:cubicBezTo>
                <a:cubicBezTo>
                  <a:pt x="238" y="21"/>
                  <a:pt x="176" y="50"/>
                  <a:pt x="197" y="29"/>
                </a:cubicBezTo>
                <a:close/>
              </a:path>
            </a:pathLst>
          </a:custGeom>
          <a:noFill/>
          <a:ln w="25400">
            <a:solidFill>
              <a:schemeClr val="tx1"/>
            </a:solidFill>
            <a:round/>
            <a:headEnd/>
            <a:tailEnd/>
          </a:ln>
        </p:spPr>
        <p:txBody>
          <a:bodyPr/>
          <a:lstStyle/>
          <a:p>
            <a:endParaRPr lang="en-US"/>
          </a:p>
        </p:txBody>
      </p:sp>
      <p:sp>
        <p:nvSpPr>
          <p:cNvPr id="8199" name="Text Box 6"/>
          <p:cNvSpPr txBox="1">
            <a:spLocks noChangeArrowheads="1"/>
          </p:cNvSpPr>
          <p:nvPr/>
        </p:nvSpPr>
        <p:spPr bwMode="auto">
          <a:xfrm>
            <a:off x="4319588" y="2784475"/>
            <a:ext cx="1016000" cy="701675"/>
          </a:xfrm>
          <a:prstGeom prst="rect">
            <a:avLst/>
          </a:prstGeom>
          <a:noFill/>
          <a:ln w="9525">
            <a:noFill/>
            <a:miter lim="800000"/>
            <a:headEnd/>
            <a:tailEnd/>
          </a:ln>
        </p:spPr>
        <p:txBody>
          <a:bodyPr wrap="none">
            <a:spAutoFit/>
          </a:bodyPr>
          <a:lstStyle/>
          <a:p>
            <a:pPr algn="ctr" eaLnBrk="0" hangingPunct="0">
              <a:spcBef>
                <a:spcPct val="0"/>
              </a:spcBef>
              <a:buFontTx/>
              <a:buNone/>
            </a:pPr>
            <a:r>
              <a:rPr lang="en-US" sz="2000" b="1">
                <a:latin typeface="Times" pitchFamily="18" charset="0"/>
              </a:rPr>
              <a:t>Usable</a:t>
            </a:r>
            <a:br>
              <a:rPr lang="en-US" sz="2000" b="1">
                <a:latin typeface="Times" pitchFamily="18" charset="0"/>
              </a:rPr>
            </a:br>
            <a:r>
              <a:rPr lang="en-US" sz="2000" b="1">
                <a:latin typeface="Times" pitchFamily="18" charset="0"/>
              </a:rPr>
              <a:t>Designs</a:t>
            </a:r>
          </a:p>
        </p:txBody>
      </p:sp>
      <p:sp>
        <p:nvSpPr>
          <p:cNvPr id="8200" name="Text Box 7"/>
          <p:cNvSpPr txBox="1">
            <a:spLocks noChangeArrowheads="1"/>
          </p:cNvSpPr>
          <p:nvPr/>
        </p:nvSpPr>
        <p:spPr bwMode="auto">
          <a:xfrm>
            <a:off x="1512888" y="3089275"/>
            <a:ext cx="2525712" cy="701675"/>
          </a:xfrm>
          <a:prstGeom prst="rect">
            <a:avLst/>
          </a:prstGeom>
          <a:noFill/>
          <a:ln w="9525">
            <a:noFill/>
            <a:miter lim="800000"/>
            <a:headEnd/>
            <a:tailEnd/>
          </a:ln>
        </p:spPr>
        <p:txBody>
          <a:bodyPr wrap="none">
            <a:spAutoFit/>
          </a:bodyPr>
          <a:lstStyle/>
          <a:p>
            <a:pPr algn="ctr" eaLnBrk="0" hangingPunct="0">
              <a:spcBef>
                <a:spcPct val="0"/>
              </a:spcBef>
              <a:buFontTx/>
              <a:buNone/>
            </a:pPr>
            <a:r>
              <a:rPr lang="en-US" sz="2000" b="1">
                <a:latin typeface="Times" pitchFamily="18" charset="0"/>
              </a:rPr>
              <a:t>Possible Designs</a:t>
            </a:r>
          </a:p>
          <a:p>
            <a:pPr algn="ctr" eaLnBrk="0" hangingPunct="0">
              <a:spcBef>
                <a:spcPct val="0"/>
              </a:spcBef>
              <a:buFontTx/>
              <a:buNone/>
            </a:pPr>
            <a:r>
              <a:rPr lang="en-US" sz="2000" b="1">
                <a:latin typeface="Times" pitchFamily="18" charset="0"/>
              </a:rPr>
              <a:t>(The “Design Space”)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noFill/>
        </p:spPr>
        <p:txBody>
          <a:bodyPr/>
          <a:lstStyle/>
          <a:p>
            <a:fld id="{80CE481E-F5A1-4820-AAEB-C75C52783DA8}" type="slidenum">
              <a:rPr lang="en-GB" smtClean="0"/>
              <a:pPr/>
              <a:t>14</a:t>
            </a:fld>
            <a:endParaRPr lang="en-GB" smtClean="0"/>
          </a:p>
        </p:txBody>
      </p:sp>
      <p:sp>
        <p:nvSpPr>
          <p:cNvPr id="9219" name="Rectangle 2"/>
          <p:cNvSpPr>
            <a:spLocks noGrp="1" noChangeArrowheads="1"/>
          </p:cNvSpPr>
          <p:nvPr>
            <p:ph type="title"/>
          </p:nvPr>
        </p:nvSpPr>
        <p:spPr/>
        <p:txBody>
          <a:bodyPr/>
          <a:lstStyle/>
          <a:p>
            <a:pPr eaLnBrk="1" hangingPunct="1"/>
            <a:r>
              <a:rPr lang="en-US" dirty="0" smtClean="0"/>
              <a:t>We Need to Approach Design in the Right Way</a:t>
            </a:r>
          </a:p>
        </p:txBody>
      </p:sp>
      <p:sp>
        <p:nvSpPr>
          <p:cNvPr id="9220" name="Rectangle 3"/>
          <p:cNvSpPr>
            <a:spLocks noGrp="1" noChangeArrowheads="1"/>
          </p:cNvSpPr>
          <p:nvPr>
            <p:ph type="body" idx="1"/>
          </p:nvPr>
        </p:nvSpPr>
        <p:spPr>
          <a:xfrm>
            <a:off x="990600" y="1671638"/>
            <a:ext cx="7239000" cy="4652962"/>
          </a:xfrm>
        </p:spPr>
        <p:txBody>
          <a:bodyPr/>
          <a:lstStyle/>
          <a:p>
            <a:pPr marL="0" indent="0" eaLnBrk="1" hangingPunct="1">
              <a:buNone/>
            </a:pPr>
            <a:r>
              <a:rPr lang="en-US" dirty="0" smtClean="0"/>
              <a:t>“Techno-Centric” Development</a:t>
            </a:r>
          </a:p>
          <a:p>
            <a:pPr marL="0" indent="0" eaLnBrk="1" hangingPunct="1">
              <a:buNone/>
            </a:pPr>
            <a:endParaRPr lang="en-US" dirty="0" smtClean="0"/>
          </a:p>
          <a:p>
            <a:pPr marL="0" indent="0" eaLnBrk="1" hangingPunct="1">
              <a:buNone/>
            </a:pPr>
            <a:endParaRPr lang="en-US" dirty="0" smtClean="0"/>
          </a:p>
          <a:p>
            <a:pPr marL="0" indent="0" eaLnBrk="1" hangingPunct="1">
              <a:buNone/>
            </a:pPr>
            <a:endParaRPr lang="en-US" dirty="0" smtClean="0"/>
          </a:p>
          <a:p>
            <a:pPr marL="0" indent="0" eaLnBrk="1" hangingPunct="1">
              <a:buNone/>
            </a:pPr>
            <a:r>
              <a:rPr lang="en-US" dirty="0" smtClean="0"/>
              <a:t>“Designer-Centric” Development</a:t>
            </a:r>
          </a:p>
        </p:txBody>
      </p:sp>
      <p:pic>
        <p:nvPicPr>
          <p:cNvPr id="1026" name="Picture 2" descr="https://encrypted-tbn0.gstatic.com/images?q=tbn:ANd9GcT56P9ZRH9bg_X-IkZ7_sqWLE-q8r28S6o5vgLtb0XpH_mibwiVu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8600" y="2217738"/>
            <a:ext cx="941872" cy="180816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encrypted-tbn1.gstatic.com/images?q=tbn:ANd9GcQM01PgPIang08EKjTJ1MGSHirqEDJH4jMOwtyEQrPAxZlwP9FZ"/>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4572000"/>
            <a:ext cx="1981200" cy="1886448"/>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2" descr="Image result for thumbs down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descr="https://encrypted-tbn2.gstatic.com/images?q=tbn:ANd9GcTdZtD0AkYFba2OhuEjqAPpk-O086IurLievTKiQnuODaq-C4U"/>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75" y="1610763"/>
            <a:ext cx="685800" cy="80119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https://encrypted-tbn2.gstatic.com/images?q=tbn:ANd9GcTdZtD0AkYFba2OhuEjqAPpk-O086IurLievTKiQnuODaq-C4U"/>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 y="3998119"/>
            <a:ext cx="685800" cy="8011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p:spPr>
        <p:txBody>
          <a:bodyPr/>
          <a:lstStyle/>
          <a:p>
            <a:fld id="{5B74D4B3-8FDE-40E1-A5DD-92A1214C1D59}" type="slidenum">
              <a:rPr lang="en-GB" smtClean="0"/>
              <a:pPr/>
              <a:t>15</a:t>
            </a:fld>
            <a:endParaRPr lang="en-GB" smtClean="0"/>
          </a:p>
        </p:txBody>
      </p:sp>
      <p:sp>
        <p:nvSpPr>
          <p:cNvPr id="10243" name="Rectangle 2"/>
          <p:cNvSpPr>
            <a:spLocks noGrp="1" noChangeArrowheads="1"/>
          </p:cNvSpPr>
          <p:nvPr>
            <p:ph type="title"/>
          </p:nvPr>
        </p:nvSpPr>
        <p:spPr/>
        <p:txBody>
          <a:bodyPr/>
          <a:lstStyle/>
          <a:p>
            <a:pPr eaLnBrk="1" hangingPunct="1"/>
            <a:r>
              <a:rPr lang="en-US" dirty="0" smtClean="0"/>
              <a:t>Human- or User-Centered Development</a:t>
            </a:r>
            <a:endParaRPr lang="en-US" sz="2400" dirty="0" smtClean="0"/>
          </a:p>
        </p:txBody>
      </p:sp>
      <p:sp>
        <p:nvSpPr>
          <p:cNvPr id="10244" name="Rectangle 3"/>
          <p:cNvSpPr>
            <a:spLocks noGrp="1" noChangeArrowheads="1"/>
          </p:cNvSpPr>
          <p:nvPr>
            <p:ph type="body" idx="1"/>
          </p:nvPr>
        </p:nvSpPr>
        <p:spPr>
          <a:xfrm>
            <a:off x="152400" y="1671638"/>
            <a:ext cx="5562600" cy="4652962"/>
          </a:xfrm>
        </p:spPr>
        <p:txBody>
          <a:bodyPr/>
          <a:lstStyle/>
          <a:p>
            <a:pPr eaLnBrk="1" hangingPunct="1">
              <a:lnSpc>
                <a:spcPct val="90000"/>
              </a:lnSpc>
            </a:pPr>
            <a:r>
              <a:rPr lang="en-US" dirty="0" smtClean="0"/>
              <a:t>Guided by empirical studies with actual users</a:t>
            </a:r>
          </a:p>
          <a:p>
            <a:pPr eaLnBrk="1" hangingPunct="1">
              <a:lnSpc>
                <a:spcPct val="90000"/>
              </a:lnSpc>
            </a:pPr>
            <a:r>
              <a:rPr lang="en-US" dirty="0" smtClean="0"/>
              <a:t>Users incorporated into the design process early on </a:t>
            </a:r>
          </a:p>
          <a:p>
            <a:pPr eaLnBrk="1" hangingPunct="1">
              <a:lnSpc>
                <a:spcPct val="90000"/>
              </a:lnSpc>
            </a:pPr>
            <a:r>
              <a:rPr lang="en-US" dirty="0" smtClean="0"/>
              <a:t>Users sometimes even join design team</a:t>
            </a:r>
          </a:p>
        </p:txBody>
      </p:sp>
      <p:sp>
        <p:nvSpPr>
          <p:cNvPr id="2" name="AutoShape 2" descr="data:image/jpeg;base64,/9j/4AAQSkZJRgABAQAAAQABAAD/2wCEAAkGBhISERUUExQWFRUVFxcWGBcYFhgXGBwVHBcVGBUcFxcXGyYeFxokGhcUHy8gIycpLC0sFR4xNTAqNSYrLCkBCQoKDgwOGA8PGikeHCQpKSwsLCksLCksKSwsLCwsLCwpKSkpLCwpLCksLCkpKSwpKSksLCkpLCksKSksKSwsKf/AABEIAKAA8AMBIgACEQEDEQH/xAAcAAACAwEBAQEAAAAAAAAAAAAFBgMEBwIBAAj/xAA+EAABAgQDBQYDBgUEAwEAAAABAhEAAwQhBRIxBkFRYXETIoGRobEyQsEHFFLR4fAjYnKCohUzkvFDY7Jz/8QAGgEAAwEBAQEAAAAAAAAAAAAAAQIDBAAFBv/EACYRAAICAQQCAgEFAAAAAAAAAAABAhEDEiExQQQTUWEiFDIzcfH/2gAMAwEAAhEDEQA/AFNj/wBkDpqY+MokOC7AkgKew10g2cLK5aTkQo5fmXlulbjeIsUmFXWGlAFM5PdU6mIzDed8PQmoWETL74lm1aUB1E3Gawe2bLx4x39wbfBOTQyjLTmmTE9xYZA1ZTu7i4eFQzZLgE/MVAOyQRe10rD+/rDDSBpqf7h5pinTUyAtJQVEKTNfNq/8NXGC6JP8RH9Q9YWR0Qkq6R0HtAquTYwXp5yFIQy0nMyQyhc8BfW2kKs7aySuYZaUrdJYqLBIuRxuLRJtUaMcXJ7dFSoTYxn80d49SPWNHmgKDggjiLxn+JS8sxX9f1MR6PS8eVOgaonjHSF898Rr1aPt8Iekpb2XsNSTMSNbn2tBjDJZ+9Zf/c3+QEVNm0JTUJUuyAFl9z5Sw82i/hU/LUibMBbtjMLatmzWjoRbnwR8jLCMGrRs1Qn6wj4rWPMITmLKUlQOgIUWY7w0W6z7R5arS5KzrqQPRLwvTayfMUpQltmJN+fVvaNsY07Z85KVqkXc6yNB5xcrpixLDqAfzgOmmqFfME/vkPrFTFaNaE5lLKrgF30JbeYqSpjZJmlWitf2Y9V/VeI6dICJZFu6PUCJEyy5Zz0D+0OSK5Xl435wWwTGwB2UwsH7qjuPDpFQYfOV8MpZB/lI9THK9nZ5+RupH5wroZWMTspuP7ESy1/vnArD6SelJTNKWHwkKcjkeIgbtTUz8qJcpYSVk51DUJDW6l4g2o7l4py2COM7aU9K6VKK1/gTcjqdEwvTtvamYXlSEIR+JaiT6MIrUeyiEjM2Y63ivU0K1d090PoBYHpw5xL33waV46S3L9LtpPz95KVpf5QR5GDqdpUKHdf6u3CFGkw8yi6v+x9YhrpwUXTr7/rHPI+hPWh7p8UJAJ9f0iwqapQZ2HLWFbA50+ZIQuWlOhHeOhBYhuMX/ulYrWahPQExaMnW5GUVewIpaRUyULZmKxq2rEb4uUdGEzATkTe/8QE3QxtmMeStm5rEFCW17y06/wBrtE1PsqofNLT/AMlH2HvFbJVuLXZIEX6VuztmDGZpzSDDLI2QSdVEnfll/mYzraXFwFqTKKghJKQSddxNmETlNR3L48byOgzM2uky1IfMrLmc2+ZGVvOOJ32jpcZJZLXuW0hC7Eq94mlSLCMs8rZ6EPGiuUFp2JpmMxKSHI68baGIloYpyKJDMTw+p4xRMu8SptEFsXhijCWqKoYVYvMlpIRlJBvmBvYGxFgSOMBMbnZlBWVScygSCNGH/cTUdSXCVXBs53JLOeZaL1dUSVEFBOZBKSCg5Snk+8GDqoTNnjip1uxWrEMp+MX8ALqyk/pe8XuxkkEKQ53XNvWKdIjs6lPBQLeDH6RfFJORny+RHLjaQ2ytn0s5JPp7Rak4VKT8qfEj6xcRPSkF8oHMvbjA/FAJpAR3rMWSW1cRt1R+TzLLRq5KfnQOl/aPp2JISARmUC7MzWDwMp9nFnc3Uj9WgrKwY5QCpLB9A+vOE1N9FPxK9BjQmzAjJlcHe5sI+x6WOwXdyGPkoGJhhEtAJDvyP5fnFatRmlzLXyLH+JgamtmAdMFrVmnlFFM/8NLqypDkBnc66RcNTWHRCU9VD6R3sEUrw6QeAUPJaoNmUnhEp5ox5KxxNi+qVVnWYhPmfpeIFYdOOs9X9qf1hqRKB0A8o9MqIvyY9If1fLFIbOZviVNV4t7CFzF+zp56kZVJCAkl3JL3ccvyjT5Eokq5QibR4dLWqomA3mAJBJf4bOOF3hXmcnVFcWNJ2e4VUImfCfAgg+RihjE0Sz3gQ+/jHGy+HzZaRmmFQB3sbddYLYxI7RGUMYGxeSbFRcwn+ZO7iPyilUyRqPDry/KGelwbsmKk3PC7B7/FYnlC5jzJmEaOWtxa+nN47uhHClbASMWrUGZLpu0yBWZXZoKmJD/EAcrmNXw+asypZmBllCSocFEDN6wD2Koly5UxSwxWtxxyhIAPvDE8ak9jE1uRK2pkj4ZD8yq36eMQV23S5Kc3YoQDYOm7+Nj1Bi9/rMpOifIARBP2hQSD2SVFPwlTFn1YNYwZSVbMXSxUxT7U67KWIQkgsyG3NZR1aM6MzNlfeCfWHj7Q5y5w7YlgEhGQOwubhzvJvGfFd0tufyf9YzJN3bs2+OtKthSgQ4f8OvT9v5RZkyAdD/1cQNmzWLg2IPkb/rEuGVG7fceoP1gaTYpls07t1b9+sdrpgzjc0QzKjVtygYvUiRkUvgQB1KoFUHU2V0SW/tJ8oqzlhu4D5HV9Om9+cHcCwddXMZIIlA5VTGszh24m3rHOIbH1MicR3SjRKiWzb3HNtQYSSMfmJySpAvD6aZMfIkqIuQLFub7ni5imGrly6dcxASsTVIcF3QpJIzNvfruhgwam7MHMGVo/LqOkVNslPISfwzEGHxbSTMsMdQbIkzRv3821ieXXMhTEgOl2txGsVpKXZg5IGgvwi5QUwUopWHBGh5M0LB6c1fZA4pMW/iIa7G7lyzgecMy5B5RBTUiEfClKegizmj1TiFctgekDFAOE37zjzDQXVAw6jqIjk5QRi+zPED/p6U/hWtPsfqYcMOm51tyMZz9nk5pM9H4Z6rciP0h92dX/ABD/AEn3Eefl/e0zcv4rGGVTAR6ZIiYR8Y0+iCiZNTBeGpzGc+mcj0jP9rsJmSZy5aDMVKXLCkixy7iHN9R6w+7PzgoTT/7V7mhY+0eWFTqe7EJW76EOnTnr5xNJaLNONtZKFLZzGlXQQe6WLhveGcTAYWKkJQcwIGnpFihxTObXHHdCWawnOq1Z1CzABjzhXrcIXNqUkMEILqUf3+3hrNKkkKOpDeEVZtNlmAJlqmFVgA1j0MNF7ksl0SyatCR8Sej7t1hEgrk7gpXRJ9y0AKzahco5ewKD/O6fRoHzNsJ50CE+BPuY0pGJsMTFh7vEK6hI3HxMc1cxrmBsyqG4KPRJjPIsinthUj7ooNqtN+AeESkW6xzBHnp6tDltMgqpiG3g+TmEgOxbcM3raGhwViST53d/fOJaWayuh9GEQKZTnRzm8/iHUGJZ1ilW5Qynkr9iHrodPssImOFcxDdsrgKJ6B2hURqQC198KNPJdBI+U3HW0aZsfSZJTqs+g5MB9IhN1waIcbjTRqlypQloQEpSGAGkJ+O4vPmLKXTlQo5QLg/q3CGcTntzhKxMqTOmAJSkBR1V6sBv18YEdyGZ7FuVOtA/aZWanUPHyvBzZfZGprTmCgiVvmZSRzCHPePpB7HvsgWpB7CoKte5NAA0PzIH0iixvkzua4FHZhYMoEC5t4WI94I1JAmIUdS48G/fnEWHbH4hRoaZIKgNSj+INGtkuNN4gViGLpC3VmCk6JIKW8CI2SVql8ow9jB96AiNdYYWRj0xR7qX6CPJlVNWgM6VHf3WHufaKWgpMZDXcTFGfikoaqc8Bc+QeF4U6QtqiZMAcd74U3beXvrFyZX4dTzLpM2Vl1BKldq5DMSBly72Z4lJp9DqIQ2YxgIVPeyFLExxZZCnbjYXtqHjQtnKxGclJJJTqS+8ac4RMOr5M9HaSkZUgFkMAXewVuEc0yahM4ugJlkPY2fkNQYwZo6m+j0Ma/CjcpNaCBHiq0PGf4RtYpLS5gKuCnv/AHcesSVm1E9jllJGodyrdyaIueWqJ+hWWtjdogsFKiAvOogaOl7NxMMuKSZM5OWbLTMAuAoOx5bxGV4VTkgcRd97/nB6omVSx/urbkW9oi5uLaTLelOmW9psDpZdFPySUJdIALOQcwYgkuLxn+A1jFlWym8FcXz5CFrUrqon3jvA9gZ08iYpXZSzrZ1qG5hu8Y14oOUBXLRKmM2Cy+2YkskWfeTvb84aqPDUyySkBLhjvJHWIMMwdElISgMAGD3LQRCY1QxqJKU2yvV4eiYkpWkKHBQBt4xne1X2ddmDNpnKRdUs3IG8oOpHI3jTCI4ixBqzJ59ZL3Kzf0gq9hFOdMUdJUw9U5R/kYGTq6qX/wCRfgco/wAWiorC5q9cx6kmIepsbWiziBUpJB7NPWYl/IQpUtOASXGjMRqHLwyo2aWd0VcPwkTJqHHdSXUOBG7q8Bw0lseRNOxTqQMygnfuIYg8nj5M+xRM0O/mNDG0DZSmWgMiWsNbMO8OioTdothJsslUqUpcvVksojqnUjpFdNoj7WmAcGQUrcMtBDKG9uXMM46Q3VmNIlJQe1SnOCQFHgz6dQ3WE2nlzqdQV2cxDfiQrL6i3pHmLVHbrzkAfyjQWu3UufGJPG3Lcu86cPx5G8bZmXbKFFgQQq1wD9Yi2VwlWJ15VNulwtYu1yEoT0+iTClTKDNG0/Yzg2WQZx1WpSvAPLl+00/3RWONRM8sjktzS5UtKEhKQEpSGAFgANABuiL7weXt66GPZi7RVHlFiBdTUDfbrb10MR1mHyZwabLRMH8yUq9xHCJim3ERNKQNRbofppHBFfF/s8plSyqnkhEyzAKUlOt+6XHtGRY5XypM5crKt3IUwFlgkKFzrZ43zHsWFNTTp5v2aFKA4qbujxUw8Y/LczMtSlKuVFRJ1ck6+Z6wKOCNQqVOYzJS1q0vMyJ5OMzA9BFWXIlSyo5U6OE58wGu9r3ERTUFQd97aizM2keZcpvbXRhrY+D69Y6ji0jFZoTlTkSH3AkFxZ1d0XOh8Ib8CKKlI+JCuSri7byQeh0hGUpIYbrjRyniG+ZJvvs7xJQ7Qdgt5VyLAtu4E3O4am4sYjlg3F0XxTpqzR6rD1Uy0LVOC0qCgARlVms29iGiH/WwN7XbkOvGCk+Yiop0dqkBWVKm1ykgEjmNPKAU+jkhOUJG+4cHz1jFjy1Gpcm6Ue0FKfGN4IPkYJStpSAxAI8oS/8ASyLy1P8Ayqt5KERHEFJOVYIPA28joYrUJ9WTuSHeklonzASlwC5B+Hx49IdqOcGhB2VDpzF76DlvPjDnTmLwioqkRk7YbCgzx4VRTkT7KHAj1j1M5x0JHrFBS0VRGDHCJkdiGQrMgChEqKkCBq1F46Q50hjMEVVZ0EcYfhSMzt3jrzMRJQQQDrr4xfpVsoHlE5blI2i1QKKSU8IJfeGiopIJzb9I8VdhHAYSlVJPSB9fsvST1Z5klOYs6g6SW4tYxOmYBaOwYYBmu0Gw8ySqdMRlMkOuWEu4D3SpzZhvu8bXsD2Zw+nVLPdKEtxDDKQebhXnCxVrWAS4Uhrhh+yIn2CxJFLM+4EEImGZPp1u4ILKmSjwUm5HEGGRw9zVX/Uj9I8y8GPofMRxNV5H9/u8eoHA+cMKSBV/0+oiZHSIkExOiFCZx9tuNhFPKp8zGavOq/yI0Bfitv8AiYxNdZKHzZgxBFzbXwvzg39qWMirxOcoF0Sz2KODIcKbqvOYV0yoWw0WZuJFTsCSRclr31IG/XziJUxat/kGj1EuLMiVAsaiOmwZcy5MEqLZZL94uIvUthFlKzxic5UikI2w6J4SAlF0/h3j+kbxy8uERE5w6S54XB8jAWXjAlTkAlDLJSSt2FrXGhOjwyUajMLJBc3L7vHhGPRRuTsGCvCdTFWtxZBDEPy1hmq8BSoEKNyNwHoTeEqbga0V0qU+ZBUFBTfKnvFxxt6w6xOycp0jSdnZOVCQzMB7QzyDugNhslhBVItGtECdc/KsvopPqk/kYipatw3Mk9SX/KB+LVmbKkfGHCrtZgxfgfoY8o5oFoJwwylxI94HyJsWEzg8FAMlyxfRKyC/xe0cUcoAZjqdOkcVU6DJmdIjlrdZ6fnF9FxAWkqP4rcQYKomtCDBWjIUkg6iPkJ7x1tEdKkKCstyBmHhqPKO5E8G40IEMhSwk+EeiZ+zHoBPwt0NvWI1rAsQpJ4M8McezCGLhnsSO8k9RuipJlpMyUp27KYmYgg6KS4I5gpKkkc4shbXCVeQAitPUxCkosdQNx5wQGh09QlQBSbEdfSLIHD0P7EKWy+KpK8hPxeimced/KG8IHCGOOpZgXtrj/3Khnz3ZQTlR/8Aoruo9S/hBdAjH/t52gdcmjSbJHbTB/MXTLB6DOf7hCMKMlzcbxIkx4lMdpRCD0dJi7TgGKqJcX6WXHHF+WIkCY+liJHEBqwqQHxihMwDlBPYjH/u8wS5yjlUUoQo3Z3DK5OUsdzR5OWkamAuKT5RBD33NxjtKoKk7NfnGB0ulCp6VnVIIHQs/tHGzOKJqadMwcGU+5SQyvUEwWFOUrYi438Qbj3hCzdoLUqYsKmgC7jmzjxaKskwO2oxbsZSW1mKyDduKlNzYGKCFSsrc08lLlDhIULOG531JgjIlqGiT4/lAKRVqUPhPgD7wx0U1a5YJDbje7iOCXJEpW8tBOmQwsLe8D5CRvJMWkzdwfzggM+Wvw8HgZXzx+JXpFYbSSl2DA8FEj6RTrJiyHDAcdfKOohZSmYglE5BdRZQdyTY2NvGGtcxiOEJcyQkPvLG76qOt/SGWmqc8pJdyzE8xY+0AIWC1yymZLupNyHsobxHlViQRME5H+2o98MxQo276flctcWMeUE4KT0iWow+XMSRo4b9mGQpf7dT9w+HDzi3Kr1Gy0qHPKCPGEw1c6lWEKWVIZkKO8DRKufAwbwbEe2S6iSeEE4KzJ6eKT0zD0j2VNf4R9BHaZSRoBHYEEAPqMURJBnlJeSO0KQwJCSCQHs9vWDmD/a5h9Qmy1S16dnMSyn5FJIV4QnbbTwiUUqICZtr2sLqD+XnAjYbCZZzTEgMbBXFIO57gE+0Tlk0lcePW6NErceXMIX3mBHZofK51uRp13QhfaDQBU5dXOlqKlkAhK3SC3duWIDBrDdzh5lygAGhe+0PFEyKIm2ZSkpQDclTgqLHgAYzRm3I3Sxx0/0Z0sBYAlycvMFaifMtEowhbOpk/wBSgIDTNoKhdnV7DySIhEueo8P3zi+qjJoT/wAGDsZSdZifBz7RwcVko0zK52SPWAowuYfiUfOJBgg6wuv7G9f0Epm1CALZfVXswgdP2oUT3X8gPzMRTaMDRL3IsOkSS8JRxV6DrxjrXLOprZUD52KLVu8yTFVc5R3wUqZEpO8P1c+kD5sxO6Hi10hJJ9s0L7JsXT3pCywzOH4KDE9ApvONFk1JPdWO9L7r78o0B6bjwj89UleqUsLl2I/ZB4iNK2a28ROypmKCVsBc7up1HrHVvZykqo0mVNjJ9vdpFzsSRKHwU6sgSbAzFMJij6D+2GbHvtDp6RPdInTT8KEl0g7jMUNByFzy1jHavEFzZqpqy61qK1K07xLk8rwyQspGv0Clj4Xbk58xuhrwKqWXQoJc3DljzhZ2XxiqCE5kCekgZmso24jfzhpkKzNlpGLj/cPHqIUqtwkpMxP/AIj5xKnEFj4pKgOIaPJMuoSLLQhP4e8tvEkR4vECn4pyFcggq9EvBDR+dyx0MdyamYj4VEeNoFibeJkVZhjKEJ9RnDKBHNBy+mkXMArRJC0KWpSFEEOLg7/p5QJRUg8olBBgHDrg9YM1iCDwPuIaaaYDrGSym/EQfL1gvR47Uy/hmZhwV3ve8ddBo0XEKFEyWUkO4hKw6uXInGUotwJ3j84t0n2gLTabJB5pJSfIxTx+upKsZkqVLmDTMGv1EG7AO9DXJWl0l/zi4FRmWzmLTJS8qgW4jQjiG3xodJWJUAX1goBxjeECqkLlKa4OUl7LY5VAi4Y+jxBs/hf3eSiUWdKQC2j72MF0lP4gI6ISTa+t90LKKlyUjNx4PVTgkOSwDkk7oyrafFBVTn+RHdQD1uo8yfYQ3faGZgolql6pKSRxSSxduZSfCMhmYjPPzZemVP6xD0u9jR+oVbjAiSBuYcdBHM2qlJ1WnoC58kvCupKj8SweqnjpM1u7LBc7/mPT8I5CD6flivP8IYV4mgaJUfAJ/wDovx3RXXjUz5JPiSVe1o4wzZ8qLrvy/PjDbRYYlI0EFwhE5SnP6EdVXUAFklIuSyfO5cxQmT1q1UT1JjTJE6UoqCSCU6+PvCNtBIQmccjMbtwO+Hi0+ic00ruwPHkWAmPezihIrhMdhETiTHolRxxWUiLuBYf21QhG4m/QBz7REpEW8AxH7tUyprOEq7w/lNlejxxxr2D00vIFBKyALmWrvJ4haNWG5Qs3CGGXVpYD+ORu77j00gNQ0EucO3o1pmJN2Csq0q5EXSeRglIxCeLTJAUR8wKUK8dyutokzWuAipA3yc39Ux/eEP7SdsxLT91kgomKbtDmslB+UBNsyvQdYY9pdrxTU65qkAKZkJzoU8w/C4Bdt55CMHnVK5kwrWSpa1ZlE7yTcwyViTlRHLVuiTNFa779YmYwxnJAuOhNaImMfQTidFeQSIsIr+XlaBiwX0juAcGU4k/zHxvFiVVoOqUn0hevHqVHnA0oNjHmTuDdCRFyjxSfL+CYpuFlDyhUTUqHGJZeJKG6Oo6zSMN23L5ZssK5psfEGG+hxqVOQDKNhYjQjqIw6ZjK27rvzgxhO1QlTETEuFlhMR8qr978xzggNN2nlBdHUJUWBlLvwITmHqBGARs2LbWUMylmoM/vzJakpASokEptmAFrxk/YcmME4glUaieA3k7oL0QkytS547/XQRURJJtfpf6axImmH4fSOCGpG08pNgn/ACH5RxXY3Mmhnyp/Cnf1O+Bf3Yfh9IjXTAXDpPL8oCihnNvYtyarIbHUNAyrW6njsTSXcXEVZxJbWCIdiySYiM87o4KjEkxLgFuXlAOJpNQobgYsdqgm4ynnp5wNAMTpVuItBOCpoQR9YqTaIp5iIpFRMl3SSRvSQ48oK0WIImWPdVwOh6GAEG0GLTqZeaTMXLJ1KCxtp1F9DDXS/a5WJYTUy5zfMU5VeabekCazBQvTuq4tbxEAammVLUUqFx+7coHIU2uA5tZtgquMv+GmUEA2SXdR1JsNzDzgPJG+IEIL6GLMqXffBQG73Z//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data:image/jpeg;base64,/9j/4AAQSkZJRgABAQAAAQABAAD/2wCEAAkGBhISERUUExQWFRUVFxcWGBcYFhgXGBwVHBcVGBUcFxcXGyYeFxokGhcUHy8gIycpLC0sFR4xNTAqNSYrLCkBCQoKDgwOGA8PGikeHCQpKSwsLCksLCksKSwsLCwsLCwpKSkpLCwpLCksLCkpKSwpKSksLCkpLCksKSksKSwsKf/AABEIAKAA8AMBIgACEQEDEQH/xAAcAAACAwEBAQEAAAAAAAAAAAAFBgMEBwIBAAj/xAA+EAABAgQDBQYDBgUEAwEAAAABAhEAAwQhBRIxBkFRYXETIoGRobEyQsEHFFLR4fAjYnKCohUzkvFDY7Jz/8QAGgEAAwEBAQEAAAAAAAAAAAAAAQIDBAAFBv/EACYRAAICAQQCAgEFAAAAAAAAAAABAhEDEiExQQQTUWEiFDIzcfH/2gAMAwEAAhEDEQA/AFNj/wBkDpqY+MokOC7AkgKew10g2cLK5aTkQo5fmXlulbjeIsUmFXWGlAFM5PdU6mIzDed8PQmoWETL74lm1aUB1E3Gawe2bLx4x39wbfBOTQyjLTmmTE9xYZA1ZTu7i4eFQzZLgE/MVAOyQRe10rD+/rDDSBpqf7h5pinTUyAtJQVEKTNfNq/8NXGC6JP8RH9Q9YWR0Qkq6R0HtAquTYwXp5yFIQy0nMyQyhc8BfW2kKs7aySuYZaUrdJYqLBIuRxuLRJtUaMcXJ7dFSoTYxn80d49SPWNHmgKDggjiLxn+JS8sxX9f1MR6PS8eVOgaonjHSF898Rr1aPt8Iekpb2XsNSTMSNbn2tBjDJZ+9Zf/c3+QEVNm0JTUJUuyAFl9z5Sw82i/hU/LUibMBbtjMLatmzWjoRbnwR8jLCMGrRs1Qn6wj4rWPMITmLKUlQOgIUWY7w0W6z7R5arS5KzrqQPRLwvTayfMUpQltmJN+fVvaNsY07Z85KVqkXc6yNB5xcrpixLDqAfzgOmmqFfME/vkPrFTFaNaE5lLKrgF30JbeYqSpjZJmlWitf2Y9V/VeI6dICJZFu6PUCJEyy5Zz0D+0OSK5Xl435wWwTGwB2UwsH7qjuPDpFQYfOV8MpZB/lI9THK9nZ5+RupH5wroZWMTspuP7ESy1/vnArD6SelJTNKWHwkKcjkeIgbtTUz8qJcpYSVk51DUJDW6l4g2o7l4py2COM7aU9K6VKK1/gTcjqdEwvTtvamYXlSEIR+JaiT6MIrUeyiEjM2Y63ivU0K1d090PoBYHpw5xL33waV46S3L9LtpPz95KVpf5QR5GDqdpUKHdf6u3CFGkw8yi6v+x9YhrpwUXTr7/rHPI+hPWh7p8UJAJ9f0iwqapQZ2HLWFbA50+ZIQuWlOhHeOhBYhuMX/ulYrWahPQExaMnW5GUVewIpaRUyULZmKxq2rEb4uUdGEzATkTe/8QE3QxtmMeStm5rEFCW17y06/wBrtE1PsqofNLT/AMlH2HvFbJVuLXZIEX6VuztmDGZpzSDDLI2QSdVEnfll/mYzraXFwFqTKKghJKQSddxNmETlNR3L48byOgzM2uky1IfMrLmc2+ZGVvOOJ32jpcZJZLXuW0hC7Eq94mlSLCMs8rZ6EPGiuUFp2JpmMxKSHI68baGIloYpyKJDMTw+p4xRMu8SptEFsXhijCWqKoYVYvMlpIRlJBvmBvYGxFgSOMBMbnZlBWVScygSCNGH/cTUdSXCVXBs53JLOeZaL1dUSVEFBOZBKSCg5Snk+8GDqoTNnjip1uxWrEMp+MX8ALqyk/pe8XuxkkEKQ53XNvWKdIjs6lPBQLeDH6RfFJORny+RHLjaQ2ytn0s5JPp7Rak4VKT8qfEj6xcRPSkF8oHMvbjA/FAJpAR3rMWSW1cRt1R+TzLLRq5KfnQOl/aPp2JISARmUC7MzWDwMp9nFnc3Uj9WgrKwY5QCpLB9A+vOE1N9FPxK9BjQmzAjJlcHe5sI+x6WOwXdyGPkoGJhhEtAJDvyP5fnFatRmlzLXyLH+JgamtmAdMFrVmnlFFM/8NLqypDkBnc66RcNTWHRCU9VD6R3sEUrw6QeAUPJaoNmUnhEp5ox5KxxNi+qVVnWYhPmfpeIFYdOOs9X9qf1hqRKB0A8o9MqIvyY9If1fLFIbOZviVNV4t7CFzF+zp56kZVJCAkl3JL3ccvyjT5Eokq5QibR4dLWqomA3mAJBJf4bOOF3hXmcnVFcWNJ2e4VUImfCfAgg+RihjE0Sz3gQ+/jHGy+HzZaRmmFQB3sbddYLYxI7RGUMYGxeSbFRcwn+ZO7iPyilUyRqPDry/KGelwbsmKk3PC7B7/FYnlC5jzJmEaOWtxa+nN47uhHClbASMWrUGZLpu0yBWZXZoKmJD/EAcrmNXw+asypZmBllCSocFEDN6wD2Koly5UxSwxWtxxyhIAPvDE8ak9jE1uRK2pkj4ZD8yq36eMQV23S5Kc3YoQDYOm7+Nj1Bi9/rMpOifIARBP2hQSD2SVFPwlTFn1YNYwZSVbMXSxUxT7U67KWIQkgsyG3NZR1aM6MzNlfeCfWHj7Q5y5w7YlgEhGQOwubhzvJvGfFd0tufyf9YzJN3bs2+OtKthSgQ4f8OvT9v5RZkyAdD/1cQNmzWLg2IPkb/rEuGVG7fceoP1gaTYpls07t1b9+sdrpgzjc0QzKjVtygYvUiRkUvgQB1KoFUHU2V0SW/tJ8oqzlhu4D5HV9Om9+cHcCwddXMZIIlA5VTGszh24m3rHOIbH1MicR3SjRKiWzb3HNtQYSSMfmJySpAvD6aZMfIkqIuQLFub7ni5imGrly6dcxASsTVIcF3QpJIzNvfruhgwam7MHMGVo/LqOkVNslPISfwzEGHxbSTMsMdQbIkzRv3821ieXXMhTEgOl2txGsVpKXZg5IGgvwi5QUwUopWHBGh5M0LB6c1fZA4pMW/iIa7G7lyzgecMy5B5RBTUiEfClKegizmj1TiFctgekDFAOE37zjzDQXVAw6jqIjk5QRi+zPED/p6U/hWtPsfqYcMOm51tyMZz9nk5pM9H4Z6rciP0h92dX/ABD/AEn3Eefl/e0zcv4rGGVTAR6ZIiYR8Y0+iCiZNTBeGpzGc+mcj0jP9rsJmSZy5aDMVKXLCkixy7iHN9R6w+7PzgoTT/7V7mhY+0eWFTqe7EJW76EOnTnr5xNJaLNONtZKFLZzGlXQQe6WLhveGcTAYWKkJQcwIGnpFihxTObXHHdCWawnOq1Z1CzABjzhXrcIXNqUkMEILqUf3+3hrNKkkKOpDeEVZtNlmAJlqmFVgA1j0MNF7ksl0SyatCR8Sej7t1hEgrk7gpXRJ9y0AKzahco5ewKD/O6fRoHzNsJ50CE+BPuY0pGJsMTFh7vEK6hI3HxMc1cxrmBsyqG4KPRJjPIsinthUj7ooNqtN+AeESkW6xzBHnp6tDltMgqpiG3g+TmEgOxbcM3raGhwViST53d/fOJaWayuh9GEQKZTnRzm8/iHUGJZ1ilW5Qynkr9iHrodPssImOFcxDdsrgKJ6B2hURqQC198KNPJdBI+U3HW0aZsfSZJTqs+g5MB9IhN1waIcbjTRqlypQloQEpSGAGkJ+O4vPmLKXTlQo5QLg/q3CGcTntzhKxMqTOmAJSkBR1V6sBv18YEdyGZ7FuVOtA/aZWanUPHyvBzZfZGprTmCgiVvmZSRzCHPePpB7HvsgWpB7CoKte5NAA0PzIH0iixvkzua4FHZhYMoEC5t4WI94I1JAmIUdS48G/fnEWHbH4hRoaZIKgNSj+INGtkuNN4gViGLpC3VmCk6JIKW8CI2SVql8ow9jB96AiNdYYWRj0xR7qX6CPJlVNWgM6VHf3WHufaKWgpMZDXcTFGfikoaqc8Bc+QeF4U6QtqiZMAcd74U3beXvrFyZX4dTzLpM2Vl1BKldq5DMSBly72Z4lJp9DqIQ2YxgIVPeyFLExxZZCnbjYXtqHjQtnKxGclJJJTqS+8ac4RMOr5M9HaSkZUgFkMAXewVuEc0yahM4ugJlkPY2fkNQYwZo6m+j0Ma/CjcpNaCBHiq0PGf4RtYpLS5gKuCnv/AHcesSVm1E9jllJGodyrdyaIueWqJ+hWWtjdogsFKiAvOogaOl7NxMMuKSZM5OWbLTMAuAoOx5bxGV4VTkgcRd97/nB6omVSx/urbkW9oi5uLaTLelOmW9psDpZdFPySUJdIALOQcwYgkuLxn+A1jFlWym8FcXz5CFrUrqon3jvA9gZ08iYpXZSzrZ1qG5hu8Y14oOUBXLRKmM2Cy+2YkskWfeTvb84aqPDUyySkBLhjvJHWIMMwdElISgMAGD3LQRCY1QxqJKU2yvV4eiYkpWkKHBQBt4xne1X2ddmDNpnKRdUs3IG8oOpHI3jTCI4ixBqzJ59ZL3Kzf0gq9hFOdMUdJUw9U5R/kYGTq6qX/wCRfgco/wAWiorC5q9cx6kmIepsbWiziBUpJB7NPWYl/IQpUtOASXGjMRqHLwyo2aWd0VcPwkTJqHHdSXUOBG7q8Bw0lseRNOxTqQMygnfuIYg8nj5M+xRM0O/mNDG0DZSmWgMiWsNbMO8OioTdothJsslUqUpcvVksojqnUjpFdNoj7WmAcGQUrcMtBDKG9uXMM46Q3VmNIlJQe1SnOCQFHgz6dQ3WE2nlzqdQV2cxDfiQrL6i3pHmLVHbrzkAfyjQWu3UufGJPG3Lcu86cPx5G8bZmXbKFFgQQq1wD9Yi2VwlWJ15VNulwtYu1yEoT0+iTClTKDNG0/Yzg2WQZx1WpSvAPLl+00/3RWONRM8sjktzS5UtKEhKQEpSGAFgANABuiL7weXt66GPZi7RVHlFiBdTUDfbrb10MR1mHyZwabLRMH8yUq9xHCJim3ERNKQNRbofppHBFfF/s8plSyqnkhEyzAKUlOt+6XHtGRY5XypM5crKt3IUwFlgkKFzrZ43zHsWFNTTp5v2aFKA4qbujxUw8Y/LczMtSlKuVFRJ1ck6+Z6wKOCNQqVOYzJS1q0vMyJ5OMzA9BFWXIlSyo5U6OE58wGu9r3ERTUFQd97aizM2keZcpvbXRhrY+D69Y6ji0jFZoTlTkSH3AkFxZ1d0XOh8Ib8CKKlI+JCuSri7byQeh0hGUpIYbrjRyniG+ZJvvs7xJQ7Qdgt5VyLAtu4E3O4am4sYjlg3F0XxTpqzR6rD1Uy0LVOC0qCgARlVms29iGiH/WwN7XbkOvGCk+Yiop0dqkBWVKm1ykgEjmNPKAU+jkhOUJG+4cHz1jFjy1Gpcm6Ue0FKfGN4IPkYJStpSAxAI8oS/8ASyLy1P8Ayqt5KERHEFJOVYIPA28joYrUJ9WTuSHeklonzASlwC5B+Hx49IdqOcGhB2VDpzF76DlvPjDnTmLwioqkRk7YbCgzx4VRTkT7KHAj1j1M5x0JHrFBS0VRGDHCJkdiGQrMgChEqKkCBq1F46Q50hjMEVVZ0EcYfhSMzt3jrzMRJQQQDrr4xfpVsoHlE5blI2i1QKKSU8IJfeGiopIJzb9I8VdhHAYSlVJPSB9fsvST1Z5klOYs6g6SW4tYxOmYBaOwYYBmu0Gw8ySqdMRlMkOuWEu4D3SpzZhvu8bXsD2Zw+nVLPdKEtxDDKQebhXnCxVrWAS4Uhrhh+yIn2CxJFLM+4EEImGZPp1u4ILKmSjwUm5HEGGRw9zVX/Uj9I8y8GPofMRxNV5H9/u8eoHA+cMKSBV/0+oiZHSIkExOiFCZx9tuNhFPKp8zGavOq/yI0Bfitv8AiYxNdZKHzZgxBFzbXwvzg39qWMirxOcoF0Sz2KODIcKbqvOYV0yoWw0WZuJFTsCSRclr31IG/XziJUxat/kGj1EuLMiVAsaiOmwZcy5MEqLZZL94uIvUthFlKzxic5UikI2w6J4SAlF0/h3j+kbxy8uERE5w6S54XB8jAWXjAlTkAlDLJSSt2FrXGhOjwyUajMLJBc3L7vHhGPRRuTsGCvCdTFWtxZBDEPy1hmq8BSoEKNyNwHoTeEqbga0V0qU+ZBUFBTfKnvFxxt6w6xOycp0jSdnZOVCQzMB7QzyDugNhslhBVItGtECdc/KsvopPqk/kYipatw3Mk9SX/KB+LVmbKkfGHCrtZgxfgfoY8o5oFoJwwylxI94HyJsWEzg8FAMlyxfRKyC/xe0cUcoAZjqdOkcVU6DJmdIjlrdZ6fnF9FxAWkqP4rcQYKomtCDBWjIUkg6iPkJ7x1tEdKkKCstyBmHhqPKO5E8G40IEMhSwk+EeiZ+zHoBPwt0NvWI1rAsQpJ4M8McezCGLhnsSO8k9RuipJlpMyUp27KYmYgg6KS4I5gpKkkc4shbXCVeQAitPUxCkosdQNx5wQGh09QlQBSbEdfSLIHD0P7EKWy+KpK8hPxeimced/KG8IHCGOOpZgXtrj/3Khnz3ZQTlR/8Aoruo9S/hBdAjH/t52gdcmjSbJHbTB/MXTLB6DOf7hCMKMlzcbxIkx4lMdpRCD0dJi7TgGKqJcX6WXHHF+WIkCY+liJHEBqwqQHxihMwDlBPYjH/u8wS5yjlUUoQo3Z3DK5OUsdzR5OWkamAuKT5RBD33NxjtKoKk7NfnGB0ulCp6VnVIIHQs/tHGzOKJqadMwcGU+5SQyvUEwWFOUrYi438Qbj3hCzdoLUqYsKmgC7jmzjxaKskwO2oxbsZSW1mKyDduKlNzYGKCFSsrc08lLlDhIULOG531JgjIlqGiT4/lAKRVqUPhPgD7wx0U1a5YJDbje7iOCXJEpW8tBOmQwsLe8D5CRvJMWkzdwfzggM+Wvw8HgZXzx+JXpFYbSSl2DA8FEj6RTrJiyHDAcdfKOohZSmYglE5BdRZQdyTY2NvGGtcxiOEJcyQkPvLG76qOt/SGWmqc8pJdyzE8xY+0AIWC1yymZLupNyHsobxHlViQRME5H+2o98MxQo276flctcWMeUE4KT0iWow+XMSRo4b9mGQpf7dT9w+HDzi3Kr1Gy0qHPKCPGEw1c6lWEKWVIZkKO8DRKufAwbwbEe2S6iSeEE4KzJ6eKT0zD0j2VNf4R9BHaZSRoBHYEEAPqMURJBnlJeSO0KQwJCSCQHs9vWDmD/a5h9Qmy1S16dnMSyn5FJIV4QnbbTwiUUqICZtr2sLqD+XnAjYbCZZzTEgMbBXFIO57gE+0Tlk0lcePW6NErceXMIX3mBHZofK51uRp13QhfaDQBU5dXOlqKlkAhK3SC3duWIDBrDdzh5lygAGhe+0PFEyKIm2ZSkpQDclTgqLHgAYzRm3I3Sxx0/0Z0sBYAlycvMFaifMtEowhbOpk/wBSgIDTNoKhdnV7DySIhEueo8P3zi+qjJoT/wAGDsZSdZifBz7RwcVko0zK52SPWAowuYfiUfOJBgg6wuv7G9f0Epm1CALZfVXswgdP2oUT3X8gPzMRTaMDRL3IsOkSS8JRxV6DrxjrXLOprZUD52KLVu8yTFVc5R3wUqZEpO8P1c+kD5sxO6Hi10hJJ9s0L7JsXT3pCywzOH4KDE9ApvONFk1JPdWO9L7r78o0B6bjwj89UleqUsLl2I/ZB4iNK2a28ROypmKCVsBc7up1HrHVvZykqo0mVNjJ9vdpFzsSRKHwU6sgSbAzFMJij6D+2GbHvtDp6RPdInTT8KEl0g7jMUNByFzy1jHavEFzZqpqy61qK1K07xLk8rwyQspGv0Clj4Xbk58xuhrwKqWXQoJc3DljzhZ2XxiqCE5kCekgZmso24jfzhpkKzNlpGLj/cPHqIUqtwkpMxP/AIj5xKnEFj4pKgOIaPJMuoSLLQhP4e8tvEkR4vECn4pyFcggq9EvBDR+dyx0MdyamYj4VEeNoFibeJkVZhjKEJ9RnDKBHNBy+mkXMArRJC0KWpSFEEOLg7/p5QJRUg8olBBgHDrg9YM1iCDwPuIaaaYDrGSym/EQfL1gvR47Uy/hmZhwV3ve8ddBo0XEKFEyWUkO4hKw6uXInGUotwJ3j84t0n2gLTabJB5pJSfIxTx+upKsZkqVLmDTMGv1EG7AO9DXJWl0l/zi4FRmWzmLTJS8qgW4jQjiG3xodJWJUAX1goBxjeECqkLlKa4OUl7LY5VAi4Y+jxBs/hf3eSiUWdKQC2j72MF0lP4gI6ISTa+t90LKKlyUjNx4PVTgkOSwDkk7oyrafFBVTn+RHdQD1uo8yfYQ3faGZgolql6pKSRxSSxduZSfCMhmYjPPzZemVP6xD0u9jR+oVbjAiSBuYcdBHM2qlJ1WnoC58kvCupKj8SweqnjpM1u7LBc7/mPT8I5CD6flivP8IYV4mgaJUfAJ/wDovx3RXXjUz5JPiSVe1o4wzZ8qLrvy/PjDbRYYlI0EFwhE5SnP6EdVXUAFklIuSyfO5cxQmT1q1UT1JjTJE6UoqCSCU6+PvCNtBIQmccjMbtwO+Hi0+ic00ruwPHkWAmPezihIrhMdhETiTHolRxxWUiLuBYf21QhG4m/QBz7REpEW8AxH7tUyprOEq7w/lNlejxxxr2D00vIFBKyALmWrvJ4haNWG5Qs3CGGXVpYD+ORu77j00gNQ0EucO3o1pmJN2Csq0q5EXSeRglIxCeLTJAUR8wKUK8dyutokzWuAipA3yc39Ux/eEP7SdsxLT91kgomKbtDmslB+UBNsyvQdYY9pdrxTU65qkAKZkJzoU8w/C4Bdt55CMHnVK5kwrWSpa1ZlE7yTcwyViTlRHLVuiTNFa779YmYwxnJAuOhNaImMfQTidFeQSIsIr+XlaBiwX0juAcGU4k/zHxvFiVVoOqUn0hevHqVHnA0oNjHmTuDdCRFyjxSfL+CYpuFlDyhUTUqHGJZeJKG6Oo6zSMN23L5ZssK5psfEGG+hxqVOQDKNhYjQjqIw6ZjK27rvzgxhO1QlTETEuFlhMR8qr978xzggNN2nlBdHUJUWBlLvwITmHqBGARs2LbWUMylmoM/vzJakpASokEptmAFrxk/YcmME4glUaieA3k7oL0QkytS547/XQRURJJtfpf6axImmH4fSOCGpG08pNgn/ACH5RxXY3Mmhnyp/Cnf1O+Bf3Yfh9IjXTAXDpPL8oCihnNvYtyarIbHUNAyrW6njsTSXcXEVZxJbWCIdiySYiM87o4KjEkxLgFuXlAOJpNQobgYsdqgm4ynnp5wNAMTpVuItBOCpoQR9YqTaIp5iIpFRMl3SSRvSQ48oK0WIImWPdVwOh6GAEG0GLTqZeaTMXLJ1KCxtp1F9DDXS/a5WJYTUy5zfMU5VeabekCazBQvTuq4tbxEAammVLUUqFx+7coHIU2uA5tZtgquMv+GmUEA2SXdR1JsNzDzgPJG+IEIL6GLMqXffBQG73Z//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199" y="1869232"/>
            <a:ext cx="3139751" cy="20931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descr="https://encrypted-tbn2.gstatic.com/images?q=tbn:ANd9GcTohZdiyUrpI7SyHTuZEOBcCznuMld1p604guZpFzxsyrwl5bk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44308"/>
            <a:ext cx="960968" cy="1036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p:spPr>
        <p:txBody>
          <a:bodyPr/>
          <a:lstStyle/>
          <a:p>
            <a:fld id="{D2654CBC-435D-499B-AA86-956FAB8252F2}" type="slidenum">
              <a:rPr lang="en-GB" smtClean="0"/>
              <a:pPr/>
              <a:t>16</a:t>
            </a:fld>
            <a:endParaRPr lang="en-GB" smtClean="0"/>
          </a:p>
        </p:txBody>
      </p:sp>
      <p:sp>
        <p:nvSpPr>
          <p:cNvPr id="11267" name="Rectangle 2050"/>
          <p:cNvSpPr>
            <a:spLocks noGrp="1" noChangeArrowheads="1"/>
          </p:cNvSpPr>
          <p:nvPr>
            <p:ph type="title"/>
          </p:nvPr>
        </p:nvSpPr>
        <p:spPr/>
        <p:txBody>
          <a:bodyPr/>
          <a:lstStyle/>
          <a:p>
            <a:pPr eaLnBrk="1" hangingPunct="1"/>
            <a:r>
              <a:rPr lang="en-US" sz="3600" dirty="0" smtClean="0"/>
              <a:t>Human-Computer Interaction is All About Design…</a:t>
            </a:r>
          </a:p>
        </p:txBody>
      </p:sp>
      <p:sp>
        <p:nvSpPr>
          <p:cNvPr id="11268" name="Rectangle 2051"/>
          <p:cNvSpPr>
            <a:spLocks noGrp="1" noChangeArrowheads="1"/>
          </p:cNvSpPr>
          <p:nvPr>
            <p:ph type="body" idx="1"/>
          </p:nvPr>
        </p:nvSpPr>
        <p:spPr/>
        <p:txBody>
          <a:bodyPr/>
          <a:lstStyle/>
          <a:p>
            <a:pPr eaLnBrk="1" hangingPunct="1"/>
            <a:r>
              <a:rPr lang="en-US" sz="2600" dirty="0" smtClean="0"/>
              <a:t>“A discipline concerned with the design, implementation, and evaluation of interactive computer systems for human use”</a:t>
            </a:r>
          </a:p>
          <a:p>
            <a:pPr eaLnBrk="1" hangingPunct="1"/>
            <a:r>
              <a:rPr lang="en-GB" sz="2600" i="1" dirty="0" smtClean="0"/>
              <a:t>Interaction design</a:t>
            </a:r>
            <a:endParaRPr lang="en-GB" sz="2600" dirty="0"/>
          </a:p>
          <a:p>
            <a:pPr lvl="1" eaLnBrk="1" hangingPunct="1"/>
            <a:r>
              <a:rPr lang="en-GB" sz="2600" dirty="0" smtClean="0"/>
              <a:t> “Designing interactive products to support people in their everyday and working lives” (Rogers, Sharp &amp; </a:t>
            </a:r>
            <a:r>
              <a:rPr lang="en-GB" sz="2600" dirty="0" err="1" smtClean="0"/>
              <a:t>Preece</a:t>
            </a:r>
            <a:r>
              <a:rPr lang="en-GB" sz="2600" dirty="0" smtClean="0"/>
              <a:t>, 2011)</a:t>
            </a:r>
          </a:p>
          <a:p>
            <a:pPr lvl="1" eaLnBrk="1" hangingPunct="1"/>
            <a:r>
              <a:rPr lang="en-GB" sz="2600" i="1" dirty="0" smtClean="0"/>
              <a:t>“</a:t>
            </a:r>
            <a:r>
              <a:rPr lang="en-GB" sz="2600" dirty="0" smtClean="0"/>
              <a:t>The design of spaces for human communication and interaction” (Terry </a:t>
            </a:r>
            <a:r>
              <a:rPr lang="en-GB" sz="2600" dirty="0" err="1" smtClean="0"/>
              <a:t>Winograd</a:t>
            </a:r>
            <a:r>
              <a:rPr lang="en-GB" sz="2600" dirty="0" smtClean="0"/>
              <a:t>)</a:t>
            </a:r>
            <a:endParaRPr lang="en-US" sz="26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noFill/>
        </p:spPr>
        <p:txBody>
          <a:bodyPr/>
          <a:lstStyle/>
          <a:p>
            <a:fld id="{AC00ECE5-F8AC-4FA4-AFE1-4FCFBA592788}" type="slidenum">
              <a:rPr lang="en-GB" smtClean="0"/>
              <a:pPr/>
              <a:t>17</a:t>
            </a:fld>
            <a:endParaRPr lang="en-GB" smtClean="0"/>
          </a:p>
        </p:txBody>
      </p:sp>
      <p:sp>
        <p:nvSpPr>
          <p:cNvPr id="13315" name="Rectangle 2050"/>
          <p:cNvSpPr>
            <a:spLocks noGrp="1" noChangeArrowheads="1"/>
          </p:cNvSpPr>
          <p:nvPr>
            <p:ph type="title"/>
          </p:nvPr>
        </p:nvSpPr>
        <p:spPr/>
        <p:txBody>
          <a:bodyPr/>
          <a:lstStyle/>
          <a:p>
            <a:pPr eaLnBrk="1" hangingPunct="1"/>
            <a:r>
              <a:rPr lang="en-US" sz="3600" smtClean="0"/>
              <a:t>Key Goals of Human-Computer Interaction</a:t>
            </a:r>
            <a:endParaRPr lang="en-US" sz="2000" smtClean="0"/>
          </a:p>
        </p:txBody>
      </p:sp>
      <p:sp>
        <p:nvSpPr>
          <p:cNvPr id="13316" name="Rectangle 2051"/>
          <p:cNvSpPr>
            <a:spLocks noGrp="1" noChangeArrowheads="1"/>
          </p:cNvSpPr>
          <p:nvPr>
            <p:ph type="body" idx="1"/>
          </p:nvPr>
        </p:nvSpPr>
        <p:spPr/>
        <p:txBody>
          <a:bodyPr/>
          <a:lstStyle/>
          <a:p>
            <a:pPr eaLnBrk="1" hangingPunct="1"/>
            <a:r>
              <a:rPr lang="en-US" dirty="0" smtClean="0">
                <a:solidFill>
                  <a:srgbClr val="000000"/>
                </a:solidFill>
                <a:cs typeface="Arial" charset="0"/>
              </a:rPr>
              <a:t>To develop and refine theories and principles of human-computer use and human-computer communication </a:t>
            </a:r>
          </a:p>
          <a:p>
            <a:pPr eaLnBrk="1" hangingPunct="1"/>
            <a:r>
              <a:rPr lang="en-US" dirty="0" smtClean="0">
                <a:solidFill>
                  <a:srgbClr val="000000"/>
                </a:solidFill>
                <a:cs typeface="Arial" charset="0"/>
              </a:rPr>
              <a:t>To develop techniques and practices for designing and evaluating </a:t>
            </a:r>
            <a:r>
              <a:rPr lang="en-US" b="1" dirty="0" smtClean="0">
                <a:solidFill>
                  <a:srgbClr val="000000"/>
                </a:solidFill>
                <a:cs typeface="Arial" charset="0"/>
              </a:rPr>
              <a:t>humanly-usable</a:t>
            </a:r>
            <a:r>
              <a:rPr lang="en-US" dirty="0" smtClean="0">
                <a:solidFill>
                  <a:srgbClr val="000000"/>
                </a:solidFill>
                <a:cs typeface="Arial" charset="0"/>
              </a:rPr>
              <a:t> software.</a:t>
            </a:r>
          </a:p>
          <a:p>
            <a:pPr lvl="1" eaLnBrk="1" hangingPunct="1"/>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The UCD Design Process Contrasts with the Traditional Waterfall Lifecycle</a:t>
            </a:r>
            <a:endParaRPr lang="en-US" sz="3200" dirty="0"/>
          </a:p>
        </p:txBody>
      </p:sp>
      <p:sp>
        <p:nvSpPr>
          <p:cNvPr id="4" name="Slide Number Placeholder 3"/>
          <p:cNvSpPr>
            <a:spLocks noGrp="1"/>
          </p:cNvSpPr>
          <p:nvPr>
            <p:ph type="sldNum" sz="quarter" idx="10"/>
          </p:nvPr>
        </p:nvSpPr>
        <p:spPr/>
        <p:txBody>
          <a:bodyPr/>
          <a:lstStyle/>
          <a:p>
            <a:pPr>
              <a:defRPr/>
            </a:pPr>
            <a:fld id="{E071B8D4-C9E0-4EAA-9DD4-C01F549748E2}" type="slidenum">
              <a:rPr lang="en-GB" smtClean="0"/>
              <a:pPr>
                <a:defRPr/>
              </a:pPr>
              <a:t>18</a:t>
            </a:fld>
            <a:endParaRPr lang="en-GB"/>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286000"/>
            <a:ext cx="4349526"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1926" y="2562498"/>
            <a:ext cx="4310062" cy="27236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 name="TextBox 27"/>
          <p:cNvSpPr txBox="1"/>
          <p:nvPr/>
        </p:nvSpPr>
        <p:spPr>
          <a:xfrm>
            <a:off x="234696" y="1676400"/>
            <a:ext cx="8686800" cy="461665"/>
          </a:xfrm>
          <a:prstGeom prst="rect">
            <a:avLst/>
          </a:prstGeom>
          <a:noFill/>
        </p:spPr>
        <p:txBody>
          <a:bodyPr wrap="square" rtlCol="0">
            <a:spAutoFit/>
          </a:bodyPr>
          <a:lstStyle/>
          <a:p>
            <a:pPr>
              <a:buNone/>
            </a:pPr>
            <a:r>
              <a:rPr lang="en-US" dirty="0" smtClean="0"/>
              <a:t>Waterfall Lifecycle   vs.  User-Centered Design Process </a:t>
            </a:r>
            <a:endParaRPr lang="en-US" dirty="0"/>
          </a:p>
        </p:txBody>
      </p:sp>
    </p:spTree>
    <p:extLst>
      <p:ext uri="{BB962C8B-B14F-4D97-AF65-F5344CB8AC3E}">
        <p14:creationId xmlns:p14="http://schemas.microsoft.com/office/powerpoint/2010/main" val="10702789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0"/>
          </p:nvPr>
        </p:nvSpPr>
        <p:spPr>
          <a:noFill/>
        </p:spPr>
        <p:txBody>
          <a:bodyPr/>
          <a:lstStyle/>
          <a:p>
            <a:fld id="{5EBFDD67-542D-4BA4-8B24-908A92D3B47B}" type="slidenum">
              <a:rPr lang="en-GB" smtClean="0"/>
              <a:pPr/>
              <a:t>19</a:t>
            </a:fld>
            <a:endParaRPr lang="en-GB" smtClean="0"/>
          </a:p>
        </p:txBody>
      </p:sp>
      <p:sp>
        <p:nvSpPr>
          <p:cNvPr id="19459" name="Rectangle 2"/>
          <p:cNvSpPr>
            <a:spLocks noGrp="1" noChangeArrowheads="1"/>
          </p:cNvSpPr>
          <p:nvPr>
            <p:ph type="title"/>
          </p:nvPr>
        </p:nvSpPr>
        <p:spPr/>
        <p:txBody>
          <a:bodyPr/>
          <a:lstStyle/>
          <a:p>
            <a:pPr eaLnBrk="1" hangingPunct="1"/>
            <a:r>
              <a:rPr lang="en-US" smtClean="0"/>
              <a:t>Review: Functional Requirements</a:t>
            </a:r>
          </a:p>
        </p:txBody>
      </p:sp>
      <p:sp>
        <p:nvSpPr>
          <p:cNvPr id="19460" name="Rectangle 3"/>
          <p:cNvSpPr>
            <a:spLocks noGrp="1" noChangeArrowheads="1"/>
          </p:cNvSpPr>
          <p:nvPr>
            <p:ph type="body" idx="1"/>
          </p:nvPr>
        </p:nvSpPr>
        <p:spPr/>
        <p:txBody>
          <a:bodyPr/>
          <a:lstStyle/>
          <a:p>
            <a:pPr eaLnBrk="1" hangingPunct="1"/>
            <a:r>
              <a:rPr lang="en-US" smtClean="0"/>
              <a:t>State </a:t>
            </a:r>
            <a:r>
              <a:rPr lang="en-US" i="1" smtClean="0"/>
              <a:t>what </a:t>
            </a:r>
            <a:r>
              <a:rPr lang="en-US" smtClean="0"/>
              <a:t>users of your software should be able to accomplish</a:t>
            </a:r>
          </a:p>
          <a:p>
            <a:pPr eaLnBrk="1" hangingPunct="1"/>
            <a:r>
              <a:rPr lang="en-US" smtClean="0"/>
              <a:t>Always state from perspective of user</a:t>
            </a:r>
          </a:p>
          <a:p>
            <a:pPr eaLnBrk="1" hangingPunct="1"/>
            <a:r>
              <a:rPr lang="en-US" smtClean="0"/>
              <a:t>Example: “Users must be able to create new appointments”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This Course is About </a:t>
            </a:r>
            <a:r>
              <a:rPr lang="en-US" i="1" dirty="0" smtClean="0"/>
              <a:t>Good Design</a:t>
            </a:r>
            <a:endParaRPr lang="en-US" i="1" dirty="0"/>
          </a:p>
        </p:txBody>
      </p:sp>
      <p:sp>
        <p:nvSpPr>
          <p:cNvPr id="3" name="Content Placeholder 2"/>
          <p:cNvSpPr>
            <a:spLocks noGrp="1"/>
          </p:cNvSpPr>
          <p:nvPr>
            <p:ph idx="1"/>
          </p:nvPr>
        </p:nvSpPr>
        <p:spPr>
          <a:xfrm>
            <a:off x="381000" y="1905000"/>
            <a:ext cx="8763000" cy="4267200"/>
          </a:xfrm>
        </p:spPr>
        <p:txBody>
          <a:bodyPr>
            <a:normAutofit lnSpcReduction="10000"/>
          </a:bodyPr>
          <a:lstStyle/>
          <a:p>
            <a:pPr marL="0" indent="0" algn="ctr">
              <a:buNone/>
            </a:pPr>
            <a:r>
              <a:rPr lang="en-US" u="sng" dirty="0" smtClean="0"/>
              <a:t>Key Questions for Today’s Class</a:t>
            </a:r>
          </a:p>
          <a:p>
            <a:pPr marL="744538" indent="-744538">
              <a:buNone/>
            </a:pPr>
            <a:r>
              <a:rPr lang="en-US" dirty="0" smtClean="0"/>
              <a:t>Q1. Why are you here?</a:t>
            </a:r>
          </a:p>
          <a:p>
            <a:pPr marL="744538" indent="-744538">
              <a:buNone/>
            </a:pPr>
            <a:r>
              <a:rPr lang="en-US" dirty="0" smtClean="0"/>
              <a:t>Q2. Why is software hard to design?</a:t>
            </a:r>
          </a:p>
          <a:p>
            <a:pPr marL="744538" indent="-744538">
              <a:buNone/>
            </a:pPr>
            <a:r>
              <a:rPr lang="en-US" dirty="0" smtClean="0"/>
              <a:t>Q3. Why does good design matter (a.k.a., why should I care?)</a:t>
            </a:r>
          </a:p>
          <a:p>
            <a:pPr marL="744538" indent="-744538">
              <a:buNone/>
            </a:pPr>
            <a:r>
              <a:rPr lang="en-US" dirty="0" smtClean="0"/>
              <a:t>Q4. How can we create better designs?</a:t>
            </a:r>
          </a:p>
          <a:p>
            <a:pPr marL="744538" indent="-744538">
              <a:buNone/>
            </a:pPr>
            <a:r>
              <a:rPr lang="en-US" dirty="0" smtClean="0"/>
              <a:t>Q5. How can we learn to be good designers?</a:t>
            </a:r>
            <a:endParaRPr lang="en-US" dirty="0"/>
          </a:p>
        </p:txBody>
      </p:sp>
      <p:sp>
        <p:nvSpPr>
          <p:cNvPr id="4" name="Slide Number Placeholder 3"/>
          <p:cNvSpPr>
            <a:spLocks noGrp="1"/>
          </p:cNvSpPr>
          <p:nvPr>
            <p:ph type="sldNum" sz="quarter" idx="4294967295"/>
          </p:nvPr>
        </p:nvSpPr>
        <p:spPr>
          <a:xfrm>
            <a:off x="6934200" y="6416675"/>
            <a:ext cx="2133600" cy="365125"/>
          </a:xfrm>
          <a:prstGeom prst="rect">
            <a:avLst/>
          </a:prstGeom>
        </p:spPr>
        <p:txBody>
          <a:bodyPr/>
          <a:lstStyle/>
          <a:p>
            <a:pPr>
              <a:buNone/>
              <a:defRPr/>
            </a:pPr>
            <a:endParaRPr lang="en-GB" dirty="0"/>
          </a:p>
        </p:txBody>
      </p:sp>
    </p:spTree>
    <p:extLst>
      <p:ext uri="{BB962C8B-B14F-4D97-AF65-F5344CB8AC3E}">
        <p14:creationId xmlns:p14="http://schemas.microsoft.com/office/powerpoint/2010/main" val="21473674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0"/>
          </p:nvPr>
        </p:nvSpPr>
        <p:spPr>
          <a:noFill/>
        </p:spPr>
        <p:txBody>
          <a:bodyPr/>
          <a:lstStyle/>
          <a:p>
            <a:fld id="{3A31972A-432B-4DD9-A218-0900431D26EB}" type="slidenum">
              <a:rPr lang="en-GB" smtClean="0"/>
              <a:pPr/>
              <a:t>20</a:t>
            </a:fld>
            <a:endParaRPr lang="en-GB" smtClean="0"/>
          </a:p>
        </p:txBody>
      </p:sp>
      <p:sp>
        <p:nvSpPr>
          <p:cNvPr id="20483" name="Rectangle 2"/>
          <p:cNvSpPr>
            <a:spLocks noGrp="1" noChangeArrowheads="1"/>
          </p:cNvSpPr>
          <p:nvPr>
            <p:ph type="title"/>
          </p:nvPr>
        </p:nvSpPr>
        <p:spPr/>
        <p:txBody>
          <a:bodyPr/>
          <a:lstStyle/>
          <a:p>
            <a:pPr eaLnBrk="1" hangingPunct="1"/>
            <a:r>
              <a:rPr lang="en-GB" smtClean="0"/>
              <a:t>New: Usability Requirements</a:t>
            </a:r>
          </a:p>
        </p:txBody>
      </p:sp>
      <p:sp>
        <p:nvSpPr>
          <p:cNvPr id="20484" name="Rectangle 3"/>
          <p:cNvSpPr>
            <a:spLocks noGrp="1" noChangeArrowheads="1"/>
          </p:cNvSpPr>
          <p:nvPr>
            <p:ph type="body" idx="1"/>
          </p:nvPr>
        </p:nvSpPr>
        <p:spPr/>
        <p:txBody>
          <a:bodyPr/>
          <a:lstStyle/>
          <a:p>
            <a:pPr eaLnBrk="1" hangingPunct="1">
              <a:lnSpc>
                <a:spcPct val="80000"/>
              </a:lnSpc>
            </a:pPr>
            <a:r>
              <a:rPr lang="en-GB" sz="2800" smtClean="0"/>
              <a:t>Establish human performance goals for your software in observable, measurable terms</a:t>
            </a:r>
          </a:p>
          <a:p>
            <a:pPr eaLnBrk="1" hangingPunct="1">
              <a:lnSpc>
                <a:spcPct val="80000"/>
              </a:lnSpc>
            </a:pPr>
            <a:r>
              <a:rPr lang="en-GB" sz="2800" smtClean="0"/>
              <a:t>Sample human performance metrics:</a:t>
            </a:r>
          </a:p>
          <a:p>
            <a:pPr lvl="1" eaLnBrk="1" hangingPunct="1">
              <a:lnSpc>
                <a:spcPct val="80000"/>
              </a:lnSpc>
            </a:pPr>
            <a:r>
              <a:rPr lang="en-GB" sz="2400" smtClean="0"/>
              <a:t>Number of errors</a:t>
            </a:r>
          </a:p>
          <a:p>
            <a:pPr lvl="1" eaLnBrk="1" hangingPunct="1">
              <a:lnSpc>
                <a:spcPct val="80000"/>
              </a:lnSpc>
            </a:pPr>
            <a:r>
              <a:rPr lang="en-GB" sz="2400" smtClean="0"/>
              <a:t>Task completion time</a:t>
            </a:r>
          </a:p>
          <a:p>
            <a:pPr lvl="1" eaLnBrk="1" hangingPunct="1">
              <a:lnSpc>
                <a:spcPct val="80000"/>
              </a:lnSpc>
            </a:pPr>
            <a:r>
              <a:rPr lang="en-GB" sz="2400" smtClean="0"/>
              <a:t>Safety metrics</a:t>
            </a:r>
          </a:p>
          <a:p>
            <a:pPr lvl="1" eaLnBrk="1" hangingPunct="1">
              <a:lnSpc>
                <a:spcPct val="80000"/>
              </a:lnSpc>
            </a:pPr>
            <a:r>
              <a:rPr lang="en-GB" sz="2400" smtClean="0"/>
              <a:t>Time to learn (learnability)</a:t>
            </a:r>
          </a:p>
          <a:p>
            <a:pPr lvl="1" eaLnBrk="1" hangingPunct="1">
              <a:lnSpc>
                <a:spcPct val="80000"/>
              </a:lnSpc>
            </a:pPr>
            <a:r>
              <a:rPr lang="en-GB" sz="2400" smtClean="0"/>
              <a:t>Memorability (how long remembered, once learned)</a:t>
            </a:r>
          </a:p>
          <a:p>
            <a:pPr eaLnBrk="1" hangingPunct="1">
              <a:lnSpc>
                <a:spcPct val="80000"/>
              </a:lnSpc>
            </a:pPr>
            <a:r>
              <a:rPr lang="en-GB" sz="2800" smtClean="0"/>
              <a:t>Sample usability requirement: “Users must be able to create a new appointment in 20 seconds.”</a:t>
            </a:r>
          </a:p>
          <a:p>
            <a:pPr eaLnBrk="1" hangingPunct="1">
              <a:lnSpc>
                <a:spcPct val="80000"/>
              </a:lnSpc>
            </a:pPr>
            <a:endParaRPr lang="en-GB" sz="280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0"/>
          </p:nvPr>
        </p:nvSpPr>
        <p:spPr>
          <a:noFill/>
        </p:spPr>
        <p:txBody>
          <a:bodyPr/>
          <a:lstStyle/>
          <a:p>
            <a:fld id="{681810C0-6A5E-4C1E-AFCD-7E1973CEFE8E}" type="slidenum">
              <a:rPr lang="en-GB" smtClean="0"/>
              <a:pPr/>
              <a:t>21</a:t>
            </a:fld>
            <a:endParaRPr lang="en-GB" smtClean="0"/>
          </a:p>
        </p:txBody>
      </p:sp>
      <p:sp>
        <p:nvSpPr>
          <p:cNvPr id="21507" name="Rectangle 2"/>
          <p:cNvSpPr>
            <a:spLocks noGrp="1" noChangeArrowheads="1"/>
          </p:cNvSpPr>
          <p:nvPr>
            <p:ph type="title"/>
          </p:nvPr>
        </p:nvSpPr>
        <p:spPr/>
        <p:txBody>
          <a:bodyPr/>
          <a:lstStyle/>
          <a:p>
            <a:pPr eaLnBrk="1" hangingPunct="1"/>
            <a:r>
              <a:rPr lang="en-US" sz="3600" smtClean="0"/>
              <a:t>New: User Experience Requirements</a:t>
            </a:r>
          </a:p>
        </p:txBody>
      </p:sp>
      <p:sp>
        <p:nvSpPr>
          <p:cNvPr id="21508" name="Rectangle 3"/>
          <p:cNvSpPr>
            <a:spLocks noGrp="1" noChangeArrowheads="1"/>
          </p:cNvSpPr>
          <p:nvPr>
            <p:ph type="body" idx="1"/>
          </p:nvPr>
        </p:nvSpPr>
        <p:spPr/>
        <p:txBody>
          <a:bodyPr/>
          <a:lstStyle/>
          <a:p>
            <a:pPr eaLnBrk="1" hangingPunct="1"/>
            <a:r>
              <a:rPr lang="en-US" sz="2800" smtClean="0"/>
              <a:t>Establish human subjective experience goals in observable, measurable terms</a:t>
            </a:r>
          </a:p>
          <a:p>
            <a:pPr eaLnBrk="1" hangingPunct="1"/>
            <a:r>
              <a:rPr lang="en-US" sz="2800" smtClean="0"/>
              <a:t>Sample human subjective experience metrics:</a:t>
            </a:r>
          </a:p>
          <a:p>
            <a:pPr lvl="1" eaLnBrk="1" hangingPunct="1"/>
            <a:r>
              <a:rPr lang="en-GB" sz="2400" smtClean="0"/>
              <a:t>ease of use		- rewarding</a:t>
            </a:r>
          </a:p>
          <a:p>
            <a:pPr lvl="1" eaLnBrk="1" hangingPunct="1"/>
            <a:r>
              <a:rPr lang="en-GB" sz="2400" smtClean="0"/>
              <a:t>fun			- helpful</a:t>
            </a:r>
          </a:p>
          <a:p>
            <a:pPr lvl="1" eaLnBrk="1" hangingPunct="1"/>
            <a:r>
              <a:rPr lang="en-GB" sz="2400" smtClean="0"/>
              <a:t>enjoyable		- motivating</a:t>
            </a:r>
          </a:p>
          <a:p>
            <a:pPr lvl="1" eaLnBrk="1" hangingPunct="1"/>
            <a:r>
              <a:rPr lang="en-GB" sz="2400" smtClean="0"/>
              <a:t>entertaining		- confident</a:t>
            </a:r>
          </a:p>
          <a:p>
            <a:pPr eaLnBrk="1" hangingPunct="1"/>
            <a:r>
              <a:rPr lang="en-US" sz="2800" smtClean="0"/>
              <a:t>Sample user experience requirement: “On a scale of 1 to 10, users should rate the system a 9 with respect to ease of use”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This Course is About </a:t>
            </a:r>
            <a:r>
              <a:rPr lang="en-US" i="1" dirty="0" smtClean="0"/>
              <a:t>Good Design</a:t>
            </a:r>
            <a:endParaRPr lang="en-US" i="1" dirty="0"/>
          </a:p>
        </p:txBody>
      </p:sp>
      <p:sp>
        <p:nvSpPr>
          <p:cNvPr id="3" name="Content Placeholder 2"/>
          <p:cNvSpPr>
            <a:spLocks noGrp="1"/>
          </p:cNvSpPr>
          <p:nvPr>
            <p:ph idx="1"/>
          </p:nvPr>
        </p:nvSpPr>
        <p:spPr>
          <a:xfrm>
            <a:off x="381000" y="1905000"/>
            <a:ext cx="8763000" cy="4267200"/>
          </a:xfrm>
        </p:spPr>
        <p:txBody>
          <a:bodyPr>
            <a:normAutofit/>
          </a:bodyPr>
          <a:lstStyle/>
          <a:p>
            <a:pPr marL="0" indent="0" algn="ctr">
              <a:buNone/>
            </a:pPr>
            <a:r>
              <a:rPr lang="en-US" u="sng" dirty="0" smtClean="0"/>
              <a:t>Key Questions for Today’s Class</a:t>
            </a:r>
          </a:p>
          <a:p>
            <a:pPr marL="744538" indent="-744538">
              <a:buNone/>
            </a:pPr>
            <a:r>
              <a:rPr lang="en-US" dirty="0" smtClean="0">
                <a:solidFill>
                  <a:schemeClr val="bg1">
                    <a:lumMod val="75000"/>
                  </a:schemeClr>
                </a:solidFill>
              </a:rPr>
              <a:t>Q1. Why is software hard to design?</a:t>
            </a:r>
          </a:p>
          <a:p>
            <a:pPr marL="744538" indent="-744538">
              <a:buNone/>
            </a:pPr>
            <a:r>
              <a:rPr lang="en-US" dirty="0" smtClean="0">
                <a:solidFill>
                  <a:schemeClr val="bg1">
                    <a:lumMod val="75000"/>
                  </a:schemeClr>
                </a:solidFill>
              </a:rPr>
              <a:t>Q2. Why does good design matter (a.k.a., why should I care?)</a:t>
            </a:r>
          </a:p>
          <a:p>
            <a:pPr marL="744538" indent="-744538">
              <a:buNone/>
            </a:pPr>
            <a:r>
              <a:rPr lang="en-US" dirty="0">
                <a:solidFill>
                  <a:schemeClr val="bg1">
                    <a:lumMod val="75000"/>
                  </a:schemeClr>
                </a:solidFill>
              </a:rPr>
              <a:t>Q3. How can we create better designs?</a:t>
            </a:r>
          </a:p>
          <a:p>
            <a:pPr marL="744538" indent="-744538">
              <a:buNone/>
            </a:pPr>
            <a:r>
              <a:rPr lang="en-US" b="1" dirty="0"/>
              <a:t>Q4. How can we learn to be good designers?</a:t>
            </a:r>
          </a:p>
        </p:txBody>
      </p:sp>
      <p:sp>
        <p:nvSpPr>
          <p:cNvPr id="4" name="Slide Number Placeholder 3"/>
          <p:cNvSpPr>
            <a:spLocks noGrp="1"/>
          </p:cNvSpPr>
          <p:nvPr>
            <p:ph type="sldNum" sz="quarter" idx="4294967295"/>
          </p:nvPr>
        </p:nvSpPr>
        <p:spPr>
          <a:xfrm>
            <a:off x="6934200" y="6416675"/>
            <a:ext cx="2133600" cy="365125"/>
          </a:xfrm>
          <a:prstGeom prst="rect">
            <a:avLst/>
          </a:prstGeom>
        </p:spPr>
        <p:txBody>
          <a:bodyPr/>
          <a:lstStyle/>
          <a:p>
            <a:pPr>
              <a:buNone/>
              <a:defRPr/>
            </a:pPr>
            <a:endParaRPr lang="en-GB" dirty="0"/>
          </a:p>
        </p:txBody>
      </p:sp>
    </p:spTree>
    <p:extLst>
      <p:ext uri="{BB962C8B-B14F-4D97-AF65-F5344CB8AC3E}">
        <p14:creationId xmlns:p14="http://schemas.microsoft.com/office/powerpoint/2010/main" val="7424667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How would you react if you were to encounter a problem that’s beyond your current ability?</a:t>
            </a:r>
            <a:endParaRPr lang="en-US" sz="3200" dirty="0"/>
          </a:p>
        </p:txBody>
      </p:sp>
      <p:sp>
        <p:nvSpPr>
          <p:cNvPr id="3" name="Content Placeholder 2"/>
          <p:cNvSpPr>
            <a:spLocks noGrp="1"/>
          </p:cNvSpPr>
          <p:nvPr>
            <p:ph idx="1"/>
          </p:nvPr>
        </p:nvSpPr>
        <p:spPr/>
        <p:txBody>
          <a:bodyPr/>
          <a:lstStyle/>
          <a:p>
            <a:pPr marL="514350" indent="-514350">
              <a:buFont typeface="+mj-lt"/>
              <a:buAutoNum type="alphaUcPeriod"/>
            </a:pPr>
            <a:r>
              <a:rPr lang="en-US" dirty="0" smtClean="0"/>
              <a:t>Extremely positive reaction</a:t>
            </a:r>
          </a:p>
          <a:p>
            <a:pPr marL="514350" indent="-514350">
              <a:buFont typeface="+mj-lt"/>
              <a:buAutoNum type="alphaUcPeriod"/>
            </a:pPr>
            <a:r>
              <a:rPr lang="en-US" dirty="0" smtClean="0"/>
              <a:t>Somewhat positive reaction</a:t>
            </a:r>
          </a:p>
          <a:p>
            <a:pPr marL="514350" indent="-514350">
              <a:buFont typeface="+mj-lt"/>
              <a:buAutoNum type="alphaUcPeriod"/>
            </a:pPr>
            <a:r>
              <a:rPr lang="en-US" dirty="0" smtClean="0"/>
              <a:t>Neutral reaction</a:t>
            </a:r>
          </a:p>
          <a:p>
            <a:pPr marL="514350" indent="-514350">
              <a:buFont typeface="+mj-lt"/>
              <a:buAutoNum type="alphaUcPeriod"/>
            </a:pPr>
            <a:r>
              <a:rPr lang="en-US" dirty="0" smtClean="0"/>
              <a:t>Somewhat negative reaction</a:t>
            </a:r>
          </a:p>
          <a:p>
            <a:pPr marL="514350" indent="-514350">
              <a:buFont typeface="+mj-lt"/>
              <a:buAutoNum type="alphaUcPeriod"/>
            </a:pPr>
            <a:r>
              <a:rPr lang="en-US" dirty="0" smtClean="0"/>
              <a:t>Extremely negative reaction</a:t>
            </a:r>
          </a:p>
          <a:p>
            <a:pPr marL="0" indent="0">
              <a:buNone/>
            </a:pPr>
            <a:endParaRPr lang="en-US" dirty="0"/>
          </a:p>
          <a:p>
            <a:pPr marL="0" indent="0">
              <a:buNone/>
            </a:pPr>
            <a:r>
              <a:rPr lang="en-US" dirty="0" smtClean="0"/>
              <a:t>Based on your reaction, what would you do?</a:t>
            </a:r>
          </a:p>
        </p:txBody>
      </p:sp>
    </p:spTree>
    <p:extLst>
      <p:ext uri="{BB962C8B-B14F-4D97-AF65-F5344CB8AC3E}">
        <p14:creationId xmlns:p14="http://schemas.microsoft.com/office/powerpoint/2010/main" val="7206510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Fixed vs. Growth Mindset</a:t>
            </a:r>
            <a:br>
              <a:rPr lang="en-US" dirty="0" smtClean="0"/>
            </a:br>
            <a:r>
              <a:rPr lang="en-US" dirty="0" smtClean="0"/>
              <a:t>(Carol </a:t>
            </a:r>
            <a:r>
              <a:rPr lang="en-US" dirty="0" err="1" smtClean="0"/>
              <a:t>Dweck</a:t>
            </a:r>
            <a:r>
              <a:rPr lang="en-US" dirty="0" smtClean="0"/>
              <a:t>)</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683600187"/>
              </p:ext>
            </p:extLst>
          </p:nvPr>
        </p:nvGraphicFramePr>
        <p:xfrm>
          <a:off x="457200" y="1676400"/>
          <a:ext cx="8229600" cy="4663440"/>
        </p:xfrm>
        <a:graphic>
          <a:graphicData uri="http://schemas.openxmlformats.org/drawingml/2006/table">
            <a:tbl>
              <a:tblPr firstRow="1" bandRow="1">
                <a:tableStyleId>{9D7B26C5-4107-4FEC-AEDC-1716B250A1EF}</a:tableStyleId>
              </a:tblPr>
              <a:tblGrid>
                <a:gridCol w="4114800"/>
                <a:gridCol w="4114800"/>
              </a:tblGrid>
              <a:tr h="370840">
                <a:tc>
                  <a:txBody>
                    <a:bodyPr/>
                    <a:lstStyle/>
                    <a:p>
                      <a:r>
                        <a:rPr lang="en-US" sz="2400" dirty="0" smtClean="0"/>
                        <a:t>Fixed mindset</a:t>
                      </a:r>
                      <a:endParaRPr lang="en-US" sz="2400" dirty="0"/>
                    </a:p>
                  </a:txBody>
                  <a:tcPr/>
                </a:tc>
                <a:tc>
                  <a:txBody>
                    <a:bodyPr/>
                    <a:lstStyle/>
                    <a:p>
                      <a:r>
                        <a:rPr lang="en-US" sz="2400" dirty="0" smtClean="0"/>
                        <a:t>Growth mindset</a:t>
                      </a:r>
                      <a:endParaRPr lang="en-US" sz="2400" dirty="0"/>
                    </a:p>
                  </a:txBody>
                  <a:tcPr/>
                </a:tc>
              </a:tr>
              <a:tr h="370840">
                <a:tc>
                  <a:txBody>
                    <a:bodyPr/>
                    <a:lstStyle/>
                    <a:p>
                      <a:r>
                        <a:rPr lang="en-US" sz="2400" dirty="0" smtClean="0"/>
                        <a:t>Intelligence can’t be changed</a:t>
                      </a:r>
                      <a:endParaRPr lang="en-US" sz="2400" dirty="0"/>
                    </a:p>
                  </a:txBody>
                  <a:tcPr/>
                </a:tc>
                <a:tc>
                  <a:txBody>
                    <a:bodyPr/>
                    <a:lstStyle/>
                    <a:p>
                      <a:r>
                        <a:rPr lang="en-US" sz="2400" dirty="0" smtClean="0"/>
                        <a:t>Intelligence</a:t>
                      </a:r>
                      <a:r>
                        <a:rPr lang="en-US" sz="2400" baseline="0" dirty="0" smtClean="0"/>
                        <a:t> can be improved</a:t>
                      </a:r>
                      <a:endParaRPr lang="en-US" sz="2400"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Avoid challenges</a:t>
                      </a:r>
                    </a:p>
                  </a:txBody>
                  <a:tcPr/>
                </a:tc>
                <a:tc>
                  <a:txBody>
                    <a:bodyPr/>
                    <a:lstStyle/>
                    <a:p>
                      <a:r>
                        <a:rPr lang="en-US" sz="2400" dirty="0" smtClean="0"/>
                        <a:t>Embrace challenges</a:t>
                      </a:r>
                      <a:endParaRPr lang="en-US" sz="2400" dirty="0"/>
                    </a:p>
                  </a:txBody>
                  <a:tcPr/>
                </a:tc>
              </a:tr>
              <a:tr h="370840">
                <a:tc>
                  <a:txBody>
                    <a:bodyPr/>
                    <a:lstStyle/>
                    <a:p>
                      <a:r>
                        <a:rPr lang="en-US" sz="2400" dirty="0" smtClean="0"/>
                        <a:t>Desire</a:t>
                      </a:r>
                      <a:r>
                        <a:rPr lang="en-US" sz="2400" baseline="0" dirty="0" smtClean="0"/>
                        <a:t> to look smart</a:t>
                      </a:r>
                      <a:endParaRPr lang="en-US" sz="2400" dirty="0"/>
                    </a:p>
                  </a:txBody>
                  <a:tcPr/>
                </a:tc>
                <a:tc>
                  <a:txBody>
                    <a:bodyPr/>
                    <a:lstStyle/>
                    <a:p>
                      <a:r>
                        <a:rPr lang="en-US" sz="2400" dirty="0" smtClean="0"/>
                        <a:t>Desire to learn</a:t>
                      </a:r>
                      <a:endParaRPr lang="en-US" sz="2400" dirty="0"/>
                    </a:p>
                  </a:txBody>
                  <a:tcPr/>
                </a:tc>
              </a:tr>
              <a:tr h="370840">
                <a:tc>
                  <a:txBody>
                    <a:bodyPr/>
                    <a:lstStyle/>
                    <a:p>
                      <a:r>
                        <a:rPr lang="en-US" sz="2400" dirty="0" smtClean="0"/>
                        <a:t>Regard effort as pointless</a:t>
                      </a:r>
                      <a:endParaRPr lang="en-US" sz="2400" dirty="0"/>
                    </a:p>
                  </a:txBody>
                  <a:tcPr/>
                </a:tc>
                <a:tc>
                  <a:txBody>
                    <a:bodyPr/>
                    <a:lstStyle/>
                    <a:p>
                      <a:r>
                        <a:rPr lang="en-US" sz="2400" dirty="0" smtClean="0"/>
                        <a:t>Effort is a path</a:t>
                      </a:r>
                      <a:r>
                        <a:rPr lang="en-US" sz="2400" baseline="0" dirty="0" smtClean="0"/>
                        <a:t> to mastery</a:t>
                      </a:r>
                      <a:endParaRPr lang="en-US" sz="2400" dirty="0"/>
                    </a:p>
                  </a:txBody>
                  <a:tcPr/>
                </a:tc>
              </a:tr>
              <a:tr h="370840">
                <a:tc>
                  <a:txBody>
                    <a:bodyPr/>
                    <a:lstStyle/>
                    <a:p>
                      <a:r>
                        <a:rPr lang="en-US" sz="2400" dirty="0" smtClean="0"/>
                        <a:t>Ignore criticism</a:t>
                      </a:r>
                      <a:endParaRPr lang="en-US" sz="2400" dirty="0"/>
                    </a:p>
                  </a:txBody>
                  <a:tcPr/>
                </a:tc>
                <a:tc>
                  <a:txBody>
                    <a:bodyPr/>
                    <a:lstStyle/>
                    <a:p>
                      <a:r>
                        <a:rPr lang="en-US" sz="2400" dirty="0" smtClean="0"/>
                        <a:t>Use criticism</a:t>
                      </a:r>
                      <a:r>
                        <a:rPr lang="en-US" sz="2400" baseline="0" dirty="0" smtClean="0"/>
                        <a:t> to advantage</a:t>
                      </a:r>
                      <a:endParaRPr lang="en-US" sz="2400" dirty="0"/>
                    </a:p>
                  </a:txBody>
                  <a:tcPr/>
                </a:tc>
              </a:tr>
              <a:tr h="370840">
                <a:tc>
                  <a:txBody>
                    <a:bodyPr/>
                    <a:lstStyle/>
                    <a:p>
                      <a:r>
                        <a:rPr lang="en-US" sz="2400" dirty="0" smtClean="0"/>
                        <a:t>Threatened by others’ success</a:t>
                      </a:r>
                      <a:endParaRPr lang="en-US" sz="2400" dirty="0"/>
                    </a:p>
                  </a:txBody>
                  <a:tcPr/>
                </a:tc>
                <a:tc>
                  <a:txBody>
                    <a:bodyPr/>
                    <a:lstStyle/>
                    <a:p>
                      <a:r>
                        <a:rPr lang="en-US" sz="2400" dirty="0" smtClean="0"/>
                        <a:t>Inspired by others’ success</a:t>
                      </a:r>
                      <a:endParaRPr lang="en-US" sz="2400" dirty="0"/>
                    </a:p>
                  </a:txBody>
                  <a:tcPr/>
                </a:tc>
              </a:tr>
            </a:tbl>
          </a:graphicData>
        </a:graphic>
      </p:graphicFrame>
    </p:spTree>
    <p:extLst>
      <p:ext uri="{BB962C8B-B14F-4D97-AF65-F5344CB8AC3E}">
        <p14:creationId xmlns:p14="http://schemas.microsoft.com/office/powerpoint/2010/main" val="19276460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The Power of “Yet”: How to Promote a Growth </a:t>
            </a:r>
            <a:r>
              <a:rPr lang="en-US" sz="3200" dirty="0"/>
              <a:t>M</a:t>
            </a:r>
            <a:r>
              <a:rPr lang="en-US" sz="3200" dirty="0" smtClean="0"/>
              <a:t>indset Environment in Class</a:t>
            </a:r>
            <a:endParaRPr lang="en-US" sz="3200" dirty="0"/>
          </a:p>
        </p:txBody>
      </p:sp>
      <p:sp>
        <p:nvSpPr>
          <p:cNvPr id="3" name="Content Placeholder 2"/>
          <p:cNvSpPr>
            <a:spLocks noGrp="1"/>
          </p:cNvSpPr>
          <p:nvPr>
            <p:ph idx="1"/>
          </p:nvPr>
        </p:nvSpPr>
        <p:spPr>
          <a:xfrm>
            <a:off x="457200" y="1600200"/>
            <a:ext cx="8229600" cy="4876800"/>
          </a:xfrm>
        </p:spPr>
        <p:txBody>
          <a:bodyPr>
            <a:normAutofit fontScale="70000" lnSpcReduction="20000"/>
          </a:bodyPr>
          <a:lstStyle/>
          <a:p>
            <a:r>
              <a:rPr lang="en-US" sz="3400" dirty="0" smtClean="0"/>
              <a:t>Present skills as learnable; set achievable goals (the </a:t>
            </a:r>
            <a:r>
              <a:rPr lang="en-US" sz="3400" dirty="0"/>
              <a:t>brain is a muscle that gets stronger with </a:t>
            </a:r>
            <a:r>
              <a:rPr lang="en-US" sz="3400" dirty="0" smtClean="0"/>
              <a:t>practice)</a:t>
            </a:r>
          </a:p>
          <a:p>
            <a:r>
              <a:rPr lang="en-US" sz="3400" dirty="0" smtClean="0"/>
              <a:t>Praise learning and perseverance, not intelligence </a:t>
            </a:r>
          </a:p>
          <a:p>
            <a:r>
              <a:rPr lang="en-US" sz="3400" dirty="0" smtClean="0"/>
              <a:t>Give feedback, and propose strategies, that promote learning and improvement</a:t>
            </a:r>
          </a:p>
          <a:p>
            <a:r>
              <a:rPr lang="en-US" sz="3400" dirty="0" smtClean="0"/>
              <a:t>Focus on the value of the learning process, not grades</a:t>
            </a:r>
          </a:p>
          <a:p>
            <a:r>
              <a:rPr lang="en-US" sz="3400" dirty="0" smtClean="0"/>
              <a:t>Design activities that involve </a:t>
            </a:r>
            <a:r>
              <a:rPr lang="en-US" sz="3400" i="1" dirty="0" smtClean="0"/>
              <a:t>cooperative</a:t>
            </a:r>
            <a:r>
              <a:rPr lang="en-US" sz="3400" dirty="0" smtClean="0"/>
              <a:t> work, rather than competition or individual work</a:t>
            </a:r>
          </a:p>
          <a:p>
            <a:r>
              <a:rPr lang="en-US" sz="3400" dirty="0" smtClean="0"/>
              <a:t>Regard teachers as </a:t>
            </a:r>
            <a:r>
              <a:rPr lang="en-US" sz="3400" i="1" dirty="0" smtClean="0"/>
              <a:t>resources</a:t>
            </a:r>
            <a:r>
              <a:rPr lang="en-US" sz="3400" dirty="0" smtClean="0"/>
              <a:t> for learning (you still have to do the work!)</a:t>
            </a:r>
          </a:p>
          <a:p>
            <a:r>
              <a:rPr lang="en-US" sz="3400" dirty="0" smtClean="0"/>
              <a:t>see </a:t>
            </a:r>
            <a:r>
              <a:rPr lang="en-US" sz="3400" dirty="0">
                <a:hlinkClick r:id="rId3"/>
              </a:rPr>
              <a:t>https://</a:t>
            </a:r>
            <a:r>
              <a:rPr lang="en-US" sz="3400" dirty="0" smtClean="0">
                <a:hlinkClick r:id="rId3"/>
              </a:rPr>
              <a:t>youtu.be/kkE1lC4CpIE</a:t>
            </a:r>
            <a:r>
              <a:rPr lang="en-US" sz="3400" dirty="0"/>
              <a:t>  and </a:t>
            </a:r>
            <a:r>
              <a:rPr lang="en-US" sz="3400" dirty="0">
                <a:hlinkClick r:id="rId4"/>
              </a:rPr>
              <a:t>http://</a:t>
            </a:r>
            <a:r>
              <a:rPr lang="en-US" sz="3400" dirty="0" smtClean="0">
                <a:hlinkClick r:id="rId4"/>
              </a:rPr>
              <a:t>tinyurl.com/zldbrjq</a:t>
            </a:r>
            <a:r>
              <a:rPr lang="en-US" sz="3400" dirty="0" smtClean="0"/>
              <a:t> for more</a:t>
            </a:r>
          </a:p>
          <a:p>
            <a:pPr marL="0" indent="0">
              <a:buNone/>
            </a:pPr>
            <a:endParaRPr lang="en-US" dirty="0" smtClean="0"/>
          </a:p>
          <a:p>
            <a:endParaRPr lang="en-US" dirty="0" smtClean="0"/>
          </a:p>
          <a:p>
            <a:pPr lvl="1"/>
            <a:endParaRPr lang="en-US" dirty="0"/>
          </a:p>
        </p:txBody>
      </p:sp>
    </p:spTree>
    <p:extLst>
      <p:ext uri="{BB962C8B-B14F-4D97-AF65-F5344CB8AC3E}">
        <p14:creationId xmlns:p14="http://schemas.microsoft.com/office/powerpoint/2010/main" val="39205250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to be a Good Designer is Within Your Reach!</a:t>
            </a:r>
            <a:endParaRPr lang="en-US" dirty="0"/>
          </a:p>
        </p:txBody>
      </p:sp>
      <p:sp>
        <p:nvSpPr>
          <p:cNvPr id="3" name="Content Placeholder 2"/>
          <p:cNvSpPr>
            <a:spLocks noGrp="1"/>
          </p:cNvSpPr>
          <p:nvPr>
            <p:ph idx="1"/>
          </p:nvPr>
        </p:nvSpPr>
        <p:spPr>
          <a:xfrm>
            <a:off x="152400" y="4157362"/>
            <a:ext cx="8839200" cy="2286000"/>
          </a:xfrm>
        </p:spPr>
        <p:txBody>
          <a:bodyPr/>
          <a:lstStyle/>
          <a:p>
            <a:r>
              <a:rPr lang="en-US" sz="2400" dirty="0" smtClean="0"/>
              <a:t>Design is best learned by </a:t>
            </a:r>
            <a:r>
              <a:rPr lang="en-US" sz="2400" i="1" dirty="0" smtClean="0"/>
              <a:t>doing</a:t>
            </a:r>
          </a:p>
          <a:p>
            <a:r>
              <a:rPr lang="en-US" sz="2400" b="1" dirty="0" smtClean="0"/>
              <a:t>Studio</a:t>
            </a:r>
            <a:r>
              <a:rPr lang="en-US" sz="2400" dirty="0" smtClean="0"/>
              <a:t> pedagogy used in architecture and fine arts education is highly appropriate for learning UI design skills</a:t>
            </a:r>
          </a:p>
          <a:p>
            <a:r>
              <a:rPr lang="en-US" sz="2400" dirty="0" smtClean="0"/>
              <a:t>This class leverages the design studio approach</a:t>
            </a:r>
            <a:endParaRPr lang="en-US" sz="2400" dirty="0"/>
          </a:p>
        </p:txBody>
      </p:sp>
      <p:sp>
        <p:nvSpPr>
          <p:cNvPr id="4" name="Slide Number Placeholder 3"/>
          <p:cNvSpPr>
            <a:spLocks noGrp="1"/>
          </p:cNvSpPr>
          <p:nvPr>
            <p:ph type="sldNum" sz="quarter" idx="10"/>
          </p:nvPr>
        </p:nvSpPr>
        <p:spPr/>
        <p:txBody>
          <a:bodyPr/>
          <a:lstStyle/>
          <a:p>
            <a:pPr>
              <a:defRPr/>
            </a:pPr>
            <a:fld id="{E071B8D4-C9E0-4EAA-9DD4-C01F549748E2}" type="slidenum">
              <a:rPr lang="en-GB" smtClean="0"/>
              <a:pPr>
                <a:defRPr/>
              </a:pPr>
              <a:t>26</a:t>
            </a:fld>
            <a:endParaRPr lang="en-GB"/>
          </a:p>
        </p:txBody>
      </p:sp>
      <p:pic>
        <p:nvPicPr>
          <p:cNvPr id="5" name="Picture 10"/>
          <p:cNvPicPr>
            <a:picLocks noChangeAspect="1" noChangeArrowheads="1"/>
          </p:cNvPicPr>
          <p:nvPr/>
        </p:nvPicPr>
        <p:blipFill>
          <a:blip r:embed="rId2" cstate="print"/>
          <a:srcRect/>
          <a:stretch>
            <a:fillRect/>
          </a:stretch>
        </p:blipFill>
        <p:spPr bwMode="auto">
          <a:xfrm>
            <a:off x="16164" y="1524000"/>
            <a:ext cx="8975436" cy="2631053"/>
          </a:xfrm>
          <a:prstGeom prst="rect">
            <a:avLst/>
          </a:prstGeom>
          <a:noFill/>
          <a:ln w="9525">
            <a:noFill/>
            <a:miter lim="800000"/>
            <a:headEnd/>
            <a:tailEnd/>
          </a:ln>
        </p:spPr>
      </p:pic>
    </p:spTree>
    <p:extLst>
      <p:ext uri="{BB962C8B-B14F-4D97-AF65-F5344CB8AC3E}">
        <p14:creationId xmlns:p14="http://schemas.microsoft.com/office/powerpoint/2010/main" val="8617824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This Course is About </a:t>
            </a:r>
            <a:r>
              <a:rPr lang="en-US" i="1" dirty="0" smtClean="0"/>
              <a:t>Good Design</a:t>
            </a:r>
            <a:endParaRPr lang="en-US" i="1" dirty="0"/>
          </a:p>
        </p:txBody>
      </p:sp>
      <p:sp>
        <p:nvSpPr>
          <p:cNvPr id="3" name="Content Placeholder 2"/>
          <p:cNvSpPr>
            <a:spLocks noGrp="1"/>
          </p:cNvSpPr>
          <p:nvPr>
            <p:ph idx="1"/>
          </p:nvPr>
        </p:nvSpPr>
        <p:spPr>
          <a:xfrm>
            <a:off x="381000" y="1905000"/>
            <a:ext cx="8763000" cy="4419600"/>
          </a:xfrm>
        </p:spPr>
        <p:txBody>
          <a:bodyPr>
            <a:normAutofit fontScale="92500" lnSpcReduction="10000"/>
          </a:bodyPr>
          <a:lstStyle/>
          <a:p>
            <a:pPr marL="0" indent="0" algn="ctr">
              <a:buNone/>
            </a:pPr>
            <a:r>
              <a:rPr lang="en-US" u="sng" dirty="0" smtClean="0"/>
              <a:t>Key Questions for Today’s Class</a:t>
            </a:r>
          </a:p>
          <a:p>
            <a:pPr marL="744538" indent="-744538">
              <a:buNone/>
            </a:pPr>
            <a:r>
              <a:rPr lang="en-US" dirty="0" smtClean="0">
                <a:solidFill>
                  <a:schemeClr val="bg1">
                    <a:lumMod val="75000"/>
                  </a:schemeClr>
                </a:solidFill>
              </a:rPr>
              <a:t>Q1. Why is software hard to design?</a:t>
            </a:r>
          </a:p>
          <a:p>
            <a:pPr marL="744538" indent="-744538">
              <a:buNone/>
            </a:pPr>
            <a:r>
              <a:rPr lang="en-US" dirty="0" smtClean="0">
                <a:solidFill>
                  <a:schemeClr val="bg1">
                    <a:lumMod val="75000"/>
                  </a:schemeClr>
                </a:solidFill>
              </a:rPr>
              <a:t>Q2. Why does good design matter (a.k.a., why should I care?)</a:t>
            </a:r>
          </a:p>
          <a:p>
            <a:pPr marL="744538" indent="-744538">
              <a:buNone/>
            </a:pPr>
            <a:r>
              <a:rPr lang="en-US" dirty="0">
                <a:solidFill>
                  <a:schemeClr val="bg1">
                    <a:lumMod val="75000"/>
                  </a:schemeClr>
                </a:solidFill>
              </a:rPr>
              <a:t>Q3. How can we create better designs?</a:t>
            </a:r>
          </a:p>
          <a:p>
            <a:pPr marL="744538" indent="-744538">
              <a:buNone/>
            </a:pPr>
            <a:r>
              <a:rPr lang="en-US" dirty="0">
                <a:solidFill>
                  <a:schemeClr val="bg1">
                    <a:lumMod val="75000"/>
                  </a:schemeClr>
                </a:solidFill>
              </a:rPr>
              <a:t>Q4. How can we learn to be good designers</a:t>
            </a:r>
            <a:r>
              <a:rPr lang="en-US" dirty="0" smtClean="0">
                <a:solidFill>
                  <a:schemeClr val="bg1">
                    <a:lumMod val="75000"/>
                  </a:schemeClr>
                </a:solidFill>
              </a:rPr>
              <a:t>?</a:t>
            </a:r>
          </a:p>
          <a:p>
            <a:pPr marL="744538" indent="-744538">
              <a:buNone/>
            </a:pPr>
            <a:endParaRPr lang="en-US" b="1" dirty="0"/>
          </a:p>
          <a:p>
            <a:pPr marL="744538" indent="-744538">
              <a:buNone/>
            </a:pPr>
            <a:r>
              <a:rPr lang="en-US" dirty="0" smtClean="0"/>
              <a:t>Main questions addressed! Course info to follow…</a:t>
            </a:r>
            <a:endParaRPr lang="en-US" dirty="0"/>
          </a:p>
        </p:txBody>
      </p:sp>
      <p:sp>
        <p:nvSpPr>
          <p:cNvPr id="4" name="Slide Number Placeholder 3"/>
          <p:cNvSpPr>
            <a:spLocks noGrp="1"/>
          </p:cNvSpPr>
          <p:nvPr>
            <p:ph type="sldNum" sz="quarter" idx="4294967295"/>
          </p:nvPr>
        </p:nvSpPr>
        <p:spPr>
          <a:xfrm>
            <a:off x="6934200" y="6416675"/>
            <a:ext cx="2133600" cy="365125"/>
          </a:xfrm>
          <a:prstGeom prst="rect">
            <a:avLst/>
          </a:prstGeom>
        </p:spPr>
        <p:txBody>
          <a:bodyPr/>
          <a:lstStyle/>
          <a:p>
            <a:pPr>
              <a:buNone/>
              <a:defRPr/>
            </a:pPr>
            <a:endParaRPr lang="en-GB" dirty="0"/>
          </a:p>
        </p:txBody>
      </p:sp>
    </p:spTree>
    <p:extLst>
      <p:ext uri="{BB962C8B-B14F-4D97-AF65-F5344CB8AC3E}">
        <p14:creationId xmlns:p14="http://schemas.microsoft.com/office/powerpoint/2010/main" val="12787843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0"/>
          </p:nvPr>
        </p:nvSpPr>
        <p:spPr>
          <a:noFill/>
        </p:spPr>
        <p:txBody>
          <a:bodyPr/>
          <a:lstStyle/>
          <a:p>
            <a:fld id="{2FE0A5DA-8F61-4BAB-BA94-1339BB45ED72}" type="slidenum">
              <a:rPr lang="en-GB" smtClean="0"/>
              <a:pPr/>
              <a:t>28</a:t>
            </a:fld>
            <a:endParaRPr lang="en-GB" smtClean="0"/>
          </a:p>
        </p:txBody>
      </p:sp>
      <p:sp>
        <p:nvSpPr>
          <p:cNvPr id="23555" name="Rectangle 2"/>
          <p:cNvSpPr>
            <a:spLocks noGrp="1" noChangeArrowheads="1"/>
          </p:cNvSpPr>
          <p:nvPr>
            <p:ph type="title"/>
          </p:nvPr>
        </p:nvSpPr>
        <p:spPr/>
        <p:txBody>
          <a:bodyPr/>
          <a:lstStyle/>
          <a:p>
            <a:pPr eaLnBrk="1" hangingPunct="1"/>
            <a:r>
              <a:rPr lang="en-US" dirty="0" smtClean="0"/>
              <a:t>Contacting Teaching Personnel</a:t>
            </a:r>
          </a:p>
        </p:txBody>
      </p:sp>
      <p:sp>
        <p:nvSpPr>
          <p:cNvPr id="23556" name="Rectangle 3"/>
          <p:cNvSpPr>
            <a:spLocks noGrp="1" noChangeArrowheads="1"/>
          </p:cNvSpPr>
          <p:nvPr>
            <p:ph type="body" idx="1"/>
          </p:nvPr>
        </p:nvSpPr>
        <p:spPr/>
        <p:txBody>
          <a:bodyPr/>
          <a:lstStyle/>
          <a:p>
            <a:pPr eaLnBrk="1" hangingPunct="1">
              <a:lnSpc>
                <a:spcPct val="80000"/>
              </a:lnSpc>
            </a:pPr>
            <a:r>
              <a:rPr lang="en-US" sz="2800" u="sng" dirty="0" smtClean="0"/>
              <a:t>Instructor:</a:t>
            </a:r>
          </a:p>
          <a:p>
            <a:pPr eaLnBrk="1" hangingPunct="1">
              <a:lnSpc>
                <a:spcPct val="80000"/>
              </a:lnSpc>
              <a:buFontTx/>
              <a:buNone/>
            </a:pPr>
            <a:r>
              <a:rPr lang="en-US" sz="2800" dirty="0" smtClean="0"/>
              <a:t>	Dr. Chris Hundhausen</a:t>
            </a:r>
            <a:br>
              <a:rPr lang="en-US" sz="2800" dirty="0" smtClean="0"/>
            </a:br>
            <a:r>
              <a:rPr lang="en-US" sz="2800" dirty="0" smtClean="0"/>
              <a:t>EME 231</a:t>
            </a:r>
            <a:br>
              <a:rPr lang="en-US" sz="2800" dirty="0" smtClean="0"/>
            </a:br>
            <a:r>
              <a:rPr lang="en-US" sz="2800" dirty="0" smtClean="0">
                <a:hlinkClick r:id="rId2"/>
              </a:rPr>
              <a:t>hundhaus@wsu.edu</a:t>
            </a:r>
            <a:r>
              <a:rPr lang="en-US" sz="2800" dirty="0" smtClean="0"/>
              <a:t> </a:t>
            </a:r>
            <a:r>
              <a:rPr lang="en-US" sz="2400" dirty="0" smtClean="0"/>
              <a:t>(use in emergencies only!)</a:t>
            </a:r>
            <a:r>
              <a:rPr lang="en-US" sz="2800" dirty="0" smtClean="0"/>
              <a:t/>
            </a:r>
            <a:br>
              <a:rPr lang="en-US" sz="2800" dirty="0" smtClean="0"/>
            </a:br>
            <a:r>
              <a:rPr lang="en-US" sz="2800" dirty="0" smtClean="0"/>
              <a:t>Office hours: Tuesday and Thursday immediately after class and by appt.</a:t>
            </a:r>
          </a:p>
          <a:p>
            <a:pPr eaLnBrk="1" hangingPunct="1">
              <a:lnSpc>
                <a:spcPct val="80000"/>
              </a:lnSpc>
              <a:buFontTx/>
              <a:buNone/>
            </a:pPr>
            <a:endParaRPr lang="en-US" sz="2800" dirty="0" smtClean="0"/>
          </a:p>
          <a:p>
            <a:pPr eaLnBrk="1" hangingPunct="1">
              <a:lnSpc>
                <a:spcPct val="80000"/>
              </a:lnSpc>
            </a:pPr>
            <a:r>
              <a:rPr lang="en-US" sz="2800" u="sng" dirty="0" smtClean="0"/>
              <a:t>TA</a:t>
            </a:r>
            <a:r>
              <a:rPr lang="en-US" sz="2800" dirty="0" smtClean="0"/>
              <a:t/>
            </a:r>
            <a:br>
              <a:rPr lang="en-US" sz="2800" dirty="0" smtClean="0"/>
            </a:br>
            <a:r>
              <a:rPr lang="en-US" sz="2800" dirty="0" smtClean="0"/>
              <a:t>Carla De Lira</a:t>
            </a:r>
            <a:br>
              <a:rPr lang="en-US" sz="2800" dirty="0" smtClean="0"/>
            </a:br>
            <a:r>
              <a:rPr lang="en-US" sz="2800" dirty="0" smtClean="0">
                <a:hlinkClick r:id="rId3"/>
              </a:rPr>
              <a:t>carla.delira@wsu.edu</a:t>
            </a:r>
            <a:r>
              <a:rPr lang="en-US" sz="2800" dirty="0" smtClean="0"/>
              <a:t/>
            </a:r>
            <a:br>
              <a:rPr lang="en-US" sz="2800" dirty="0" smtClean="0"/>
            </a:br>
            <a:r>
              <a:rPr lang="en-US" sz="2800" dirty="0" smtClean="0"/>
              <a:t>EME 228</a:t>
            </a:r>
            <a:br>
              <a:rPr lang="en-US" sz="2800" dirty="0" smtClean="0"/>
            </a:br>
            <a:r>
              <a:rPr lang="en-US" sz="2800" dirty="0" smtClean="0"/>
              <a:t>Office hours: MW 12:00-1:30 p.m.</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by Doing in this Course</a:t>
            </a:r>
            <a:endParaRPr lang="en-US" dirty="0"/>
          </a:p>
        </p:txBody>
      </p:sp>
      <p:sp>
        <p:nvSpPr>
          <p:cNvPr id="3" name="Content Placeholder 2"/>
          <p:cNvSpPr>
            <a:spLocks noGrp="1"/>
          </p:cNvSpPr>
          <p:nvPr>
            <p:ph idx="1"/>
          </p:nvPr>
        </p:nvSpPr>
        <p:spPr>
          <a:xfrm>
            <a:off x="152400" y="1608931"/>
            <a:ext cx="8839200" cy="4652962"/>
          </a:xfrm>
        </p:spPr>
        <p:txBody>
          <a:bodyPr/>
          <a:lstStyle/>
          <a:p>
            <a:r>
              <a:rPr lang="en-US" dirty="0" smtClean="0"/>
              <a:t>Interactive lectures (with clickers!) provide models of how to apply course concepts and techniques</a:t>
            </a:r>
          </a:p>
          <a:p>
            <a:r>
              <a:rPr lang="en-US" dirty="0" smtClean="0"/>
              <a:t>Studio activities engage you in actual design and critical review</a:t>
            </a:r>
          </a:p>
          <a:p>
            <a:r>
              <a:rPr lang="en-US" dirty="0" smtClean="0"/>
              <a:t>In-class activities provide you with </a:t>
            </a:r>
            <a:r>
              <a:rPr lang="en-US" dirty="0" err="1" smtClean="0"/>
              <a:t>opportunites</a:t>
            </a:r>
            <a:r>
              <a:rPr lang="en-US" dirty="0" smtClean="0"/>
              <a:t> to practice key skills</a:t>
            </a:r>
          </a:p>
          <a:p>
            <a:r>
              <a:rPr lang="en-US" dirty="0" smtClean="0"/>
              <a:t>Course assignments and projects provide further practice</a:t>
            </a:r>
            <a:endParaRPr lang="en-US" dirty="0"/>
          </a:p>
        </p:txBody>
      </p:sp>
      <p:sp>
        <p:nvSpPr>
          <p:cNvPr id="4" name="Slide Number Placeholder 3"/>
          <p:cNvSpPr>
            <a:spLocks noGrp="1"/>
          </p:cNvSpPr>
          <p:nvPr>
            <p:ph type="sldNum" sz="quarter" idx="10"/>
          </p:nvPr>
        </p:nvSpPr>
        <p:spPr/>
        <p:txBody>
          <a:bodyPr/>
          <a:lstStyle/>
          <a:p>
            <a:pPr>
              <a:defRPr/>
            </a:pPr>
            <a:fld id="{E071B8D4-C9E0-4EAA-9DD4-C01F549748E2}" type="slidenum">
              <a:rPr lang="en-GB" smtClean="0"/>
              <a:pPr>
                <a:defRPr/>
              </a:pPr>
              <a:t>29</a:t>
            </a:fld>
            <a:endParaRPr lang="en-GB"/>
          </a:p>
        </p:txBody>
      </p:sp>
    </p:spTree>
    <p:extLst>
      <p:ext uri="{BB962C8B-B14F-4D97-AF65-F5344CB8AC3E}">
        <p14:creationId xmlns:p14="http://schemas.microsoft.com/office/powerpoint/2010/main" val="2617991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Free Writing Exercise (10 min.)</a:t>
            </a:r>
            <a:endParaRPr lang="en-US" dirty="0"/>
          </a:p>
        </p:txBody>
      </p:sp>
      <p:sp>
        <p:nvSpPr>
          <p:cNvPr id="3" name="Content Placeholder 2"/>
          <p:cNvSpPr>
            <a:spLocks noGrp="1"/>
          </p:cNvSpPr>
          <p:nvPr>
            <p:ph idx="1"/>
          </p:nvPr>
        </p:nvSpPr>
        <p:spPr/>
        <p:txBody>
          <a:bodyPr/>
          <a:lstStyle/>
          <a:p>
            <a:r>
              <a:rPr lang="en-US" sz="3600" dirty="0"/>
              <a:t>Take out a sheet of </a:t>
            </a:r>
            <a:r>
              <a:rPr lang="en-US" sz="3600" dirty="0" smtClean="0"/>
              <a:t>paper</a:t>
            </a:r>
          </a:p>
          <a:p>
            <a:r>
              <a:rPr lang="en-US" sz="3600" dirty="0" smtClean="0"/>
              <a:t>Put </a:t>
            </a:r>
            <a:r>
              <a:rPr lang="en-US" sz="3600" dirty="0"/>
              <a:t>your name and WSU ID at the </a:t>
            </a:r>
            <a:r>
              <a:rPr lang="en-US" sz="3600" dirty="0" smtClean="0"/>
              <a:t>top of the page</a:t>
            </a:r>
          </a:p>
          <a:p>
            <a:r>
              <a:rPr lang="en-US" sz="3600" dirty="0" smtClean="0"/>
              <a:t>Write a brief essay that responds to the following writing prompt: Why are you in college, and what does this class on </a:t>
            </a:r>
            <a:r>
              <a:rPr lang="en-US" sz="3600" i="1" dirty="0" smtClean="0"/>
              <a:t>technology design </a:t>
            </a:r>
            <a:r>
              <a:rPr lang="en-US" sz="3600" dirty="0" smtClean="0"/>
              <a:t>have to do with it? </a:t>
            </a:r>
            <a:endParaRPr lang="en-US" sz="3600" dirty="0"/>
          </a:p>
          <a:p>
            <a:endParaRPr lang="en-US" sz="2400" dirty="0"/>
          </a:p>
        </p:txBody>
      </p:sp>
      <p:sp>
        <p:nvSpPr>
          <p:cNvPr id="4" name="Slide Number Placeholder 3"/>
          <p:cNvSpPr>
            <a:spLocks noGrp="1"/>
          </p:cNvSpPr>
          <p:nvPr>
            <p:ph type="sldNum" sz="quarter" idx="10"/>
          </p:nvPr>
        </p:nvSpPr>
        <p:spPr/>
        <p:txBody>
          <a:bodyPr/>
          <a:lstStyle/>
          <a:p>
            <a:pPr>
              <a:defRPr/>
            </a:pPr>
            <a:fld id="{E071B8D4-C9E0-4EAA-9DD4-C01F549748E2}" type="slidenum">
              <a:rPr lang="en-GB" smtClean="0"/>
              <a:pPr>
                <a:defRPr/>
              </a:pPr>
              <a:t>3</a:t>
            </a:fld>
            <a:endParaRPr lang="en-GB"/>
          </a:p>
        </p:txBody>
      </p:sp>
    </p:spTree>
    <p:extLst>
      <p:ext uri="{BB962C8B-B14F-4D97-AF65-F5344CB8AC3E}">
        <p14:creationId xmlns:p14="http://schemas.microsoft.com/office/powerpoint/2010/main" val="37054043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0"/>
          </p:nvPr>
        </p:nvSpPr>
        <p:spPr>
          <a:noFill/>
        </p:spPr>
        <p:txBody>
          <a:bodyPr/>
          <a:lstStyle/>
          <a:p>
            <a:fld id="{50D0B9D8-D393-4325-B864-CAE299F69E0E}" type="slidenum">
              <a:rPr lang="en-GB" smtClean="0"/>
              <a:pPr/>
              <a:t>30</a:t>
            </a:fld>
            <a:endParaRPr lang="en-GB" smtClean="0"/>
          </a:p>
        </p:txBody>
      </p:sp>
      <p:sp>
        <p:nvSpPr>
          <p:cNvPr id="28675" name="Rectangle 2"/>
          <p:cNvSpPr>
            <a:spLocks noGrp="1" noChangeArrowheads="1"/>
          </p:cNvSpPr>
          <p:nvPr>
            <p:ph type="title"/>
          </p:nvPr>
        </p:nvSpPr>
        <p:spPr/>
        <p:txBody>
          <a:bodyPr/>
          <a:lstStyle/>
          <a:p>
            <a:pPr eaLnBrk="1" hangingPunct="1"/>
            <a:r>
              <a:rPr lang="en-US" dirty="0" smtClean="0"/>
              <a:t>Course Learning Objectives Focus on Skills for Good Design</a:t>
            </a:r>
          </a:p>
        </p:txBody>
      </p:sp>
      <p:sp>
        <p:nvSpPr>
          <p:cNvPr id="28676" name="Rectangle 3"/>
          <p:cNvSpPr>
            <a:spLocks noGrp="1" noChangeArrowheads="1"/>
          </p:cNvSpPr>
          <p:nvPr>
            <p:ph type="body" idx="1"/>
          </p:nvPr>
        </p:nvSpPr>
        <p:spPr/>
        <p:txBody>
          <a:bodyPr/>
          <a:lstStyle/>
          <a:p>
            <a:pPr eaLnBrk="1" hangingPunct="1"/>
            <a:r>
              <a:rPr lang="en-US" sz="2800" dirty="0" smtClean="0"/>
              <a:t>By end of course, you should be able to</a:t>
            </a:r>
          </a:p>
          <a:p>
            <a:pPr lvl="1" eaLnBrk="1" hangingPunct="1"/>
            <a:r>
              <a:rPr lang="en-US" sz="2200" dirty="0" smtClean="0">
                <a:solidFill>
                  <a:srgbClr val="000000"/>
                </a:solidFill>
                <a:cs typeface="Arial" charset="0"/>
              </a:rPr>
              <a:t>design </a:t>
            </a:r>
            <a:r>
              <a:rPr lang="en-US" sz="2200" dirty="0">
                <a:solidFill>
                  <a:srgbClr val="000000"/>
                </a:solidFill>
                <a:cs typeface="Arial" charset="0"/>
              </a:rPr>
              <a:t>and evaluate interactive software by applying appropriate design principles and </a:t>
            </a:r>
            <a:r>
              <a:rPr lang="en-US" sz="2200" dirty="0" smtClean="0">
                <a:solidFill>
                  <a:srgbClr val="000000"/>
                </a:solidFill>
                <a:cs typeface="Arial" charset="0"/>
              </a:rPr>
              <a:t>concepts</a:t>
            </a:r>
          </a:p>
          <a:p>
            <a:pPr lvl="1" eaLnBrk="1" hangingPunct="1"/>
            <a:r>
              <a:rPr lang="en-US" sz="2200" dirty="0" smtClean="0">
                <a:solidFill>
                  <a:srgbClr val="000000"/>
                </a:solidFill>
                <a:cs typeface="Arial" charset="0"/>
              </a:rPr>
              <a:t>employ user-centered design methods </a:t>
            </a:r>
          </a:p>
          <a:p>
            <a:pPr lvl="1" eaLnBrk="1" hangingPunct="1"/>
            <a:r>
              <a:rPr lang="en-US" sz="2200" dirty="0" smtClean="0">
                <a:solidFill>
                  <a:srgbClr val="000000"/>
                </a:solidFill>
                <a:cs typeface="Arial" charset="0"/>
              </a:rPr>
              <a:t>design, conduct, and analyze empirical studies, most notably usability studies </a:t>
            </a:r>
          </a:p>
          <a:p>
            <a:pPr lvl="1" eaLnBrk="1" hangingPunct="1"/>
            <a:r>
              <a:rPr lang="en-US" sz="2200" dirty="0" smtClean="0">
                <a:solidFill>
                  <a:srgbClr val="000000"/>
                </a:solidFill>
                <a:cs typeface="Arial" charset="0"/>
              </a:rPr>
              <a:t>apply analytical methods to the evaluation of interactive software. </a:t>
            </a:r>
          </a:p>
          <a:p>
            <a:pPr lvl="1" eaLnBrk="1" hangingPunct="1"/>
            <a:r>
              <a:rPr lang="en-US" sz="2200" dirty="0" smtClean="0"/>
              <a:t>communicate about, reason about, and critically review user interface designs through sketching, oral discussions, peer reviews, and well-written documents</a:t>
            </a:r>
          </a:p>
          <a:p>
            <a:pPr lvl="1" eaLnBrk="1" hangingPunct="1"/>
            <a:r>
              <a:rPr lang="en-US" sz="2200" dirty="0" smtClean="0"/>
              <a:t>Be familiar with basic and current HCI research (grad)</a:t>
            </a:r>
          </a:p>
        </p:txBody>
      </p:sp>
    </p:spTree>
    <p:extLst>
      <p:ext uri="{BB962C8B-B14F-4D97-AF65-F5344CB8AC3E}">
        <p14:creationId xmlns:p14="http://schemas.microsoft.com/office/powerpoint/2010/main" val="7538795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Textbooks Serve as Excellent Starting Points</a:t>
            </a:r>
            <a:endParaRPr lang="en-US" dirty="0"/>
          </a:p>
        </p:txBody>
      </p:sp>
      <p:sp>
        <p:nvSpPr>
          <p:cNvPr id="3" name="Content Placeholder 2"/>
          <p:cNvSpPr>
            <a:spLocks noGrp="1"/>
          </p:cNvSpPr>
          <p:nvPr>
            <p:ph idx="1"/>
          </p:nvPr>
        </p:nvSpPr>
        <p:spPr>
          <a:xfrm>
            <a:off x="152400" y="1578275"/>
            <a:ext cx="5791200" cy="4652962"/>
          </a:xfrm>
        </p:spPr>
        <p:txBody>
          <a:bodyPr/>
          <a:lstStyle/>
          <a:p>
            <a:r>
              <a:rPr lang="en-US" sz="1600" dirty="0" smtClean="0"/>
              <a:t>(R) Norman</a:t>
            </a:r>
            <a:r>
              <a:rPr lang="en-US" sz="1600" dirty="0"/>
              <a:t>, D (2013). </a:t>
            </a:r>
            <a:r>
              <a:rPr lang="en-US" sz="1600" i="1" u="sng" dirty="0">
                <a:hlinkClick r:id="rId3"/>
              </a:rPr>
              <a:t>The Design of Everyday Things</a:t>
            </a:r>
            <a:r>
              <a:rPr lang="en-US" sz="1600" dirty="0"/>
              <a:t> (Revised and expanded ed.) New York: Basic Books (ISBN: 978-0465-050659).</a:t>
            </a:r>
          </a:p>
          <a:p>
            <a:r>
              <a:rPr lang="en-US" sz="1600" dirty="0" smtClean="0"/>
              <a:t>(R) Johnson</a:t>
            </a:r>
            <a:r>
              <a:rPr lang="en-US" sz="1600" dirty="0"/>
              <a:t>, J. (2014). </a:t>
            </a:r>
            <a:r>
              <a:rPr lang="en-US" sz="1600" i="1" dirty="0"/>
              <a:t>Designing with the Mind in Mind: Simple Guide to Understanding User Interface Design Rules </a:t>
            </a:r>
            <a:r>
              <a:rPr lang="en-US" sz="1600" dirty="0"/>
              <a:t>(2</a:t>
            </a:r>
            <a:r>
              <a:rPr lang="en-US" sz="1600" baseline="30000" dirty="0"/>
              <a:t>nd</a:t>
            </a:r>
            <a:r>
              <a:rPr lang="en-US" sz="1600" dirty="0"/>
              <a:t> ed.). Burlington, MA: Morgan Kaufman (ISBN: 978-0-12-407914-4).</a:t>
            </a:r>
          </a:p>
          <a:p>
            <a:r>
              <a:rPr lang="en-US" sz="1600" dirty="0" smtClean="0"/>
              <a:t>(O) Greenberg</a:t>
            </a:r>
            <a:r>
              <a:rPr lang="en-US" sz="1600" dirty="0"/>
              <a:t>, S., </a:t>
            </a:r>
            <a:r>
              <a:rPr lang="en-US" sz="1600" dirty="0" err="1"/>
              <a:t>Carpendale</a:t>
            </a:r>
            <a:r>
              <a:rPr lang="en-US" sz="1600" dirty="0"/>
              <a:t>, S., Marquardt, N., &amp; Buxton, B. (2012). </a:t>
            </a:r>
            <a:r>
              <a:rPr lang="en-US" sz="1600" u="sng" dirty="0">
                <a:hlinkClick r:id="rId4"/>
              </a:rPr>
              <a:t>Sketching User Experiences: The Workbook</a:t>
            </a:r>
            <a:r>
              <a:rPr lang="en-US" sz="1600" dirty="0"/>
              <a:t>. San Francisco: Elsevier. (ISBN: 9780123819598).</a:t>
            </a:r>
          </a:p>
          <a:p>
            <a:r>
              <a:rPr lang="en-US" sz="1600" dirty="0" smtClean="0"/>
              <a:t>(*) Barnum</a:t>
            </a:r>
            <a:r>
              <a:rPr lang="en-US" sz="1600" dirty="0"/>
              <a:t>, C. (2010). </a:t>
            </a:r>
            <a:r>
              <a:rPr lang="en-US" sz="1600" u="sng" dirty="0">
                <a:hlinkClick r:id="rId5"/>
              </a:rPr>
              <a:t>Usability Testing Essentials: Ready, Set…Test!</a:t>
            </a:r>
            <a:r>
              <a:rPr lang="en-US" sz="1600" dirty="0"/>
              <a:t> Burlington, MA: Morgan Kaufman (ISBN ISBN-13 </a:t>
            </a:r>
            <a:r>
              <a:rPr lang="en-US" sz="1600" dirty="0" smtClean="0"/>
              <a:t>978-0-12-375092-1)</a:t>
            </a:r>
          </a:p>
          <a:p>
            <a:r>
              <a:rPr lang="en-US" sz="1600" dirty="0" smtClean="0"/>
              <a:t>(O) Cairns</a:t>
            </a:r>
            <a:r>
              <a:rPr lang="en-US" sz="1600" dirty="0"/>
              <a:t>, P., &amp; Cox, A.L., eds. (2008). </a:t>
            </a:r>
            <a:r>
              <a:rPr lang="en-US" sz="1600" i="1" u="sng" dirty="0">
                <a:hlinkClick r:id="rId6"/>
              </a:rPr>
              <a:t>Research Methods for Human-Computer Interaction</a:t>
            </a:r>
            <a:r>
              <a:rPr lang="en-US" sz="1600" dirty="0"/>
              <a:t>. Cambridge: Cambridge University Press. ISBN: 9780521690317</a:t>
            </a:r>
            <a:r>
              <a:rPr lang="en-US" sz="1600" dirty="0" smtClean="0"/>
              <a:t>)</a:t>
            </a:r>
            <a:endParaRPr lang="en-US" sz="1600" dirty="0"/>
          </a:p>
        </p:txBody>
      </p:sp>
      <p:sp>
        <p:nvSpPr>
          <p:cNvPr id="4" name="Slide Number Placeholder 3"/>
          <p:cNvSpPr>
            <a:spLocks noGrp="1"/>
          </p:cNvSpPr>
          <p:nvPr>
            <p:ph type="sldNum" sz="quarter" idx="10"/>
          </p:nvPr>
        </p:nvSpPr>
        <p:spPr/>
        <p:txBody>
          <a:bodyPr/>
          <a:lstStyle/>
          <a:p>
            <a:pPr>
              <a:defRPr/>
            </a:pPr>
            <a:fld id="{E071B8D4-C9E0-4EAA-9DD4-C01F549748E2}" type="slidenum">
              <a:rPr lang="en-GB" smtClean="0"/>
              <a:pPr>
                <a:defRPr/>
              </a:pPr>
              <a:t>31</a:t>
            </a:fld>
            <a:endParaRPr lang="en-GB"/>
          </a:p>
        </p:txBody>
      </p:sp>
      <p:pic>
        <p:nvPicPr>
          <p:cNvPr id="5" name="Picture 4"/>
          <p:cNvPicPr/>
          <p:nvPr/>
        </p:nvPicPr>
        <p:blipFill>
          <a:blip r:embed="rId7">
            <a:extLst>
              <a:ext uri="{28A0092B-C50C-407E-A947-70E740481C1C}">
                <a14:useLocalDpi xmlns:a14="http://schemas.microsoft.com/office/drawing/2010/main" val="0"/>
              </a:ext>
            </a:extLst>
          </a:blip>
          <a:stretch>
            <a:fillRect/>
          </a:stretch>
        </p:blipFill>
        <p:spPr>
          <a:xfrm>
            <a:off x="5943600" y="1837566"/>
            <a:ext cx="1097988" cy="1680399"/>
          </a:xfrm>
          <a:prstGeom prst="rect">
            <a:avLst/>
          </a:prstGeom>
        </p:spPr>
      </p:pic>
      <p:pic>
        <p:nvPicPr>
          <p:cNvPr id="6" name="Picture 5"/>
          <p:cNvPicPr/>
          <p:nvPr/>
        </p:nvPicPr>
        <p:blipFill>
          <a:blip r:embed="rId8"/>
          <a:stretch>
            <a:fillRect/>
          </a:stretch>
        </p:blipFill>
        <p:spPr>
          <a:xfrm>
            <a:off x="7467600" y="1828800"/>
            <a:ext cx="1265023" cy="1621104"/>
          </a:xfrm>
          <a:prstGeom prst="rect">
            <a:avLst/>
          </a:prstGeom>
        </p:spPr>
      </p:pic>
      <p:pic>
        <p:nvPicPr>
          <p:cNvPr id="7" name="Picture 6"/>
          <p:cNvPicPr/>
          <p:nvPr/>
        </p:nvPicPr>
        <p:blipFill>
          <a:blip r:embed="rId9" cstate="print">
            <a:extLst>
              <a:ext uri="{28A0092B-C50C-407E-A947-70E740481C1C}">
                <a14:useLocalDpi xmlns:a14="http://schemas.microsoft.com/office/drawing/2010/main" val="0"/>
              </a:ext>
            </a:extLst>
          </a:blip>
          <a:stretch>
            <a:fillRect/>
          </a:stretch>
        </p:blipFill>
        <p:spPr>
          <a:xfrm>
            <a:off x="5943600" y="3904756"/>
            <a:ext cx="1219200" cy="1520805"/>
          </a:xfrm>
          <a:prstGeom prst="rect">
            <a:avLst/>
          </a:prstGeom>
        </p:spPr>
      </p:pic>
      <p:pic>
        <p:nvPicPr>
          <p:cNvPr id="8" name="Picture 7"/>
          <p:cNvPicPr/>
          <p:nvPr/>
        </p:nvPicPr>
        <p:blipFill>
          <a:blip r:embed="rId10"/>
          <a:stretch>
            <a:fillRect/>
          </a:stretch>
        </p:blipFill>
        <p:spPr>
          <a:xfrm>
            <a:off x="7491202" y="3904756"/>
            <a:ext cx="1371600" cy="1547479"/>
          </a:xfrm>
          <a:prstGeom prst="rect">
            <a:avLst/>
          </a:prstGeom>
        </p:spPr>
      </p:pic>
    </p:spTree>
    <p:extLst>
      <p:ext uri="{BB962C8B-B14F-4D97-AF65-F5344CB8AC3E}">
        <p14:creationId xmlns:p14="http://schemas.microsoft.com/office/powerpoint/2010/main" val="15353271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0"/>
          </p:nvPr>
        </p:nvSpPr>
        <p:spPr>
          <a:noFill/>
        </p:spPr>
        <p:txBody>
          <a:bodyPr/>
          <a:lstStyle/>
          <a:p>
            <a:fld id="{56AA2464-3446-46C7-8DE6-A06591EF21CD}" type="slidenum">
              <a:rPr lang="en-GB" smtClean="0"/>
              <a:pPr/>
              <a:t>32</a:t>
            </a:fld>
            <a:endParaRPr lang="en-GB" smtClean="0"/>
          </a:p>
        </p:txBody>
      </p:sp>
      <p:sp>
        <p:nvSpPr>
          <p:cNvPr id="32771" name="Rectangle 2"/>
          <p:cNvSpPr>
            <a:spLocks noGrp="1" noChangeArrowheads="1"/>
          </p:cNvSpPr>
          <p:nvPr>
            <p:ph type="title"/>
          </p:nvPr>
        </p:nvSpPr>
        <p:spPr/>
        <p:txBody>
          <a:bodyPr/>
          <a:lstStyle/>
          <a:p>
            <a:pPr eaLnBrk="1" hangingPunct="1"/>
            <a:r>
              <a:rPr lang="en-US" dirty="0" smtClean="0"/>
              <a:t>Online Presence: OSBLE</a:t>
            </a:r>
            <a:br>
              <a:rPr lang="en-US" dirty="0" smtClean="0"/>
            </a:br>
            <a:r>
              <a:rPr lang="en-US" dirty="0" smtClean="0"/>
              <a:t>http://plus.osble.org</a:t>
            </a:r>
          </a:p>
        </p:txBody>
      </p:sp>
      <p:sp>
        <p:nvSpPr>
          <p:cNvPr id="32772" name="Rectangle 3"/>
          <p:cNvSpPr>
            <a:spLocks noGrp="1" noChangeArrowheads="1"/>
          </p:cNvSpPr>
          <p:nvPr>
            <p:ph type="body" idx="1"/>
          </p:nvPr>
        </p:nvSpPr>
        <p:spPr/>
        <p:txBody>
          <a:bodyPr/>
          <a:lstStyle/>
          <a:p>
            <a:pPr eaLnBrk="1" hangingPunct="1"/>
            <a:r>
              <a:rPr lang="en-US" sz="2400" dirty="0" smtClean="0"/>
              <a:t>OSBLE came out of a </a:t>
            </a:r>
            <a:r>
              <a:rPr lang="en-US" sz="2400" dirty="0" err="1" smtClean="0"/>
              <a:t>CptS</a:t>
            </a:r>
            <a:r>
              <a:rPr lang="en-US" sz="2400" dirty="0" smtClean="0"/>
              <a:t> 443/543 course project in 2007!</a:t>
            </a:r>
          </a:p>
          <a:p>
            <a:pPr eaLnBrk="1" hangingPunct="1"/>
            <a:r>
              <a:rPr lang="en-US" sz="2400" dirty="0" smtClean="0"/>
              <a:t>It’s the online hub for this course</a:t>
            </a:r>
          </a:p>
          <a:p>
            <a:pPr lvl="1" eaLnBrk="1" hangingPunct="1"/>
            <a:r>
              <a:rPr lang="en-US" sz="2400" dirty="0" smtClean="0"/>
              <a:t>Activity feed</a:t>
            </a:r>
          </a:p>
          <a:p>
            <a:pPr lvl="1" eaLnBrk="1" hangingPunct="1"/>
            <a:r>
              <a:rPr lang="en-US" sz="2400" dirty="0" smtClean="0"/>
              <a:t>Assignment submission and critical review</a:t>
            </a:r>
          </a:p>
          <a:p>
            <a:pPr lvl="1" eaLnBrk="1" hangingPunct="1"/>
            <a:r>
              <a:rPr lang="en-US" sz="2400" dirty="0" smtClean="0"/>
              <a:t>Repository for course materials</a:t>
            </a:r>
          </a:p>
          <a:p>
            <a:pPr lvl="1" eaLnBrk="1" hangingPunct="1"/>
            <a:r>
              <a:rPr lang="en-US" sz="2400" dirty="0" smtClean="0"/>
              <a:t>Course gradebook</a:t>
            </a:r>
          </a:p>
          <a:p>
            <a:pPr lvl="1" eaLnBrk="1" hangingPunct="1"/>
            <a:r>
              <a:rPr lang="en-US" sz="2400" dirty="0" smtClean="0"/>
              <a:t>E-mail system</a:t>
            </a:r>
          </a:p>
          <a:p>
            <a:pPr lvl="1" eaLnBrk="1" hangingPunct="1"/>
            <a:r>
              <a:rPr lang="en-US" sz="2400" dirty="0" smtClean="0"/>
              <a:t>Course calendar</a:t>
            </a:r>
          </a:p>
          <a:p>
            <a:pPr eaLnBrk="1" hangingPunct="1"/>
            <a:r>
              <a:rPr lang="en-US" sz="2400" dirty="0" smtClean="0"/>
              <a:t>Consider turning on e-mail forwarding</a:t>
            </a:r>
          </a:p>
          <a:p>
            <a:pPr eaLnBrk="1" hangingPunct="1"/>
            <a:r>
              <a:rPr lang="en-US" sz="2400" dirty="0" smtClean="0"/>
              <a:t>Please upload a profile picture</a:t>
            </a:r>
          </a:p>
        </p:txBody>
      </p:sp>
    </p:spTree>
    <p:extLst>
      <p:ext uri="{BB962C8B-B14F-4D97-AF65-F5344CB8AC3E}">
        <p14:creationId xmlns:p14="http://schemas.microsoft.com/office/powerpoint/2010/main" val="15177504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smtClean="0"/>
              <a:t>Clickers Support Active Course Participation</a:t>
            </a:r>
          </a:p>
        </p:txBody>
      </p:sp>
      <p:sp>
        <p:nvSpPr>
          <p:cNvPr id="26627" name="Content Placeholder 2"/>
          <p:cNvSpPr>
            <a:spLocks noGrp="1"/>
          </p:cNvSpPr>
          <p:nvPr>
            <p:ph idx="1"/>
          </p:nvPr>
        </p:nvSpPr>
        <p:spPr/>
        <p:txBody>
          <a:bodyPr/>
          <a:lstStyle/>
          <a:p>
            <a:r>
              <a:rPr lang="en-US" sz="2800" dirty="0" smtClean="0"/>
              <a:t>You will participate in this course with an </a:t>
            </a:r>
            <a:r>
              <a:rPr lang="en-US" sz="2800" dirty="0" err="1" smtClean="0"/>
              <a:t>iClicker</a:t>
            </a:r>
            <a:endParaRPr lang="en-US" sz="2800" dirty="0" smtClean="0"/>
          </a:p>
          <a:p>
            <a:r>
              <a:rPr lang="en-US" sz="2800" dirty="0" smtClean="0"/>
              <a:t>Purchase your </a:t>
            </a:r>
            <a:r>
              <a:rPr lang="en-US" sz="2800" dirty="0" err="1" smtClean="0"/>
              <a:t>iClicker</a:t>
            </a:r>
            <a:r>
              <a:rPr lang="en-US" sz="2800" dirty="0" smtClean="0"/>
              <a:t> at the bookstore, or use your smart phone by signing up for a REEF account</a:t>
            </a:r>
          </a:p>
          <a:p>
            <a:r>
              <a:rPr lang="en-US" sz="2800" dirty="0" smtClean="0"/>
              <a:t>Register at </a:t>
            </a:r>
            <a:r>
              <a:rPr lang="en-US" sz="2800" dirty="0" smtClean="0">
                <a:hlinkClick r:id="rId2"/>
              </a:rPr>
              <a:t>http://www.iclicker.com</a:t>
            </a:r>
            <a:endParaRPr lang="en-US" sz="2800" dirty="0" smtClean="0"/>
          </a:p>
          <a:p>
            <a:r>
              <a:rPr lang="en-US" sz="2800" dirty="0" smtClean="0"/>
              <a:t>If you forget your </a:t>
            </a:r>
            <a:r>
              <a:rPr lang="en-US" sz="2800" dirty="0" err="1" smtClean="0"/>
              <a:t>iClicker</a:t>
            </a:r>
            <a:r>
              <a:rPr lang="en-US" sz="2800" dirty="0" smtClean="0"/>
              <a:t>, you cannot get credit for participating in the class </a:t>
            </a:r>
          </a:p>
        </p:txBody>
      </p:sp>
      <p:sp>
        <p:nvSpPr>
          <p:cNvPr id="26628" name="Slide Number Placeholder 3"/>
          <p:cNvSpPr>
            <a:spLocks noGrp="1"/>
          </p:cNvSpPr>
          <p:nvPr>
            <p:ph type="sldNum" sz="quarter" idx="10"/>
          </p:nvPr>
        </p:nvSpPr>
        <p:spPr>
          <a:noFill/>
        </p:spPr>
        <p:txBody>
          <a:bodyPr/>
          <a:lstStyle/>
          <a:p>
            <a:fld id="{CEF5812C-3336-4785-BED1-9E5C9E42402D}" type="slidenum">
              <a:rPr lang="en-GB" smtClean="0"/>
              <a:pPr/>
              <a:t>33</a:t>
            </a:fld>
            <a:endParaRPr lang="en-GB"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0"/>
          </p:nvPr>
        </p:nvSpPr>
        <p:spPr>
          <a:noFill/>
        </p:spPr>
        <p:txBody>
          <a:bodyPr/>
          <a:lstStyle/>
          <a:p>
            <a:fld id="{D227A799-F52B-4C0D-9444-26C7012ED2EF}" type="slidenum">
              <a:rPr lang="en-GB" smtClean="0"/>
              <a:pPr/>
              <a:t>34</a:t>
            </a:fld>
            <a:endParaRPr lang="en-GB" smtClean="0"/>
          </a:p>
        </p:txBody>
      </p:sp>
      <p:sp>
        <p:nvSpPr>
          <p:cNvPr id="27651" name="Rectangle 2050"/>
          <p:cNvSpPr>
            <a:spLocks noGrp="1" noChangeArrowheads="1"/>
          </p:cNvSpPr>
          <p:nvPr>
            <p:ph type="title"/>
          </p:nvPr>
        </p:nvSpPr>
        <p:spPr/>
        <p:txBody>
          <a:bodyPr/>
          <a:lstStyle/>
          <a:p>
            <a:pPr eaLnBrk="1" hangingPunct="1"/>
            <a:r>
              <a:rPr lang="en-US" dirty="0" smtClean="0"/>
              <a:t>Some Additional Software and Hardware Will Help</a:t>
            </a:r>
            <a:endParaRPr lang="en-US" sz="2400" dirty="0" smtClean="0"/>
          </a:p>
        </p:txBody>
      </p:sp>
      <p:sp>
        <p:nvSpPr>
          <p:cNvPr id="27652" name="Rectangle 2051"/>
          <p:cNvSpPr>
            <a:spLocks noGrp="1" noChangeArrowheads="1"/>
          </p:cNvSpPr>
          <p:nvPr>
            <p:ph type="body" idx="1"/>
          </p:nvPr>
        </p:nvSpPr>
        <p:spPr/>
        <p:txBody>
          <a:bodyPr/>
          <a:lstStyle/>
          <a:p>
            <a:pPr lvl="1" eaLnBrk="1" hangingPunct="1">
              <a:lnSpc>
                <a:spcPct val="90000"/>
              </a:lnSpc>
            </a:pPr>
            <a:r>
              <a:rPr lang="en-US" sz="2400" dirty="0" smtClean="0">
                <a:solidFill>
                  <a:srgbClr val="000000"/>
                </a:solidFill>
                <a:cs typeface="Arial" charset="0"/>
              </a:rPr>
              <a:t>Adobe Reader</a:t>
            </a:r>
          </a:p>
          <a:p>
            <a:pPr lvl="1" eaLnBrk="1" hangingPunct="1">
              <a:lnSpc>
                <a:spcPct val="90000"/>
              </a:lnSpc>
            </a:pPr>
            <a:r>
              <a:rPr lang="en-US" sz="2400" dirty="0" smtClean="0">
                <a:solidFill>
                  <a:srgbClr val="000000"/>
                </a:solidFill>
                <a:cs typeface="Arial" charset="0"/>
              </a:rPr>
              <a:t>A Web Browser</a:t>
            </a:r>
          </a:p>
          <a:p>
            <a:pPr lvl="1" eaLnBrk="1" hangingPunct="1">
              <a:lnSpc>
                <a:spcPct val="90000"/>
              </a:lnSpc>
            </a:pPr>
            <a:r>
              <a:rPr lang="en-US" sz="2400" dirty="0" smtClean="0">
                <a:solidFill>
                  <a:srgbClr val="000000"/>
                </a:solidFill>
                <a:cs typeface="Arial" charset="0"/>
              </a:rPr>
              <a:t>A camera</a:t>
            </a:r>
          </a:p>
          <a:p>
            <a:pPr lvl="1" eaLnBrk="1" hangingPunct="1">
              <a:lnSpc>
                <a:spcPct val="90000"/>
              </a:lnSpc>
            </a:pPr>
            <a:r>
              <a:rPr lang="en-US" sz="2400" dirty="0" smtClean="0">
                <a:solidFill>
                  <a:srgbClr val="000000"/>
                </a:solidFill>
                <a:cs typeface="Arial" charset="0"/>
              </a:rPr>
              <a:t>software capable of generating and reading PDF</a:t>
            </a:r>
          </a:p>
          <a:p>
            <a:pPr lvl="1" eaLnBrk="1" hangingPunct="1">
              <a:lnSpc>
                <a:spcPct val="90000"/>
              </a:lnSpc>
            </a:pPr>
            <a:r>
              <a:rPr lang="en-US" sz="2400" dirty="0" err="1" smtClean="0">
                <a:solidFill>
                  <a:srgbClr val="000000"/>
                </a:solidFill>
                <a:cs typeface="Arial" charset="0"/>
                <a:hlinkClick r:id="rId2" tooltip="http://www.techsmith.com/products/studio/default.asp"/>
              </a:rPr>
              <a:t>Camtasia</a:t>
            </a:r>
            <a:r>
              <a:rPr lang="en-US" sz="2400" dirty="0" smtClean="0">
                <a:solidFill>
                  <a:srgbClr val="000000"/>
                </a:solidFill>
                <a:cs typeface="Arial" charset="0"/>
                <a:hlinkClick r:id="rId2" tooltip="http://www.techsmith.com/products/studio/default.asp"/>
              </a:rPr>
              <a:t> Studio </a:t>
            </a:r>
            <a:r>
              <a:rPr lang="en-US" sz="2400" dirty="0" smtClean="0">
                <a:solidFill>
                  <a:srgbClr val="000000"/>
                </a:solidFill>
                <a:cs typeface="Arial" charset="0"/>
              </a:rPr>
              <a:t>(for usability study)</a:t>
            </a:r>
          </a:p>
          <a:p>
            <a:pPr lvl="1" eaLnBrk="1" hangingPunct="1">
              <a:lnSpc>
                <a:spcPct val="90000"/>
              </a:lnSpc>
            </a:pPr>
            <a:r>
              <a:rPr lang="en-US" sz="2400" dirty="0" smtClean="0">
                <a:solidFill>
                  <a:srgbClr val="000000"/>
                </a:solidFill>
                <a:cs typeface="Arial" charset="0"/>
              </a:rPr>
              <a:t>Microsoft </a:t>
            </a:r>
            <a:r>
              <a:rPr lang="en-US" sz="2400" dirty="0" err="1" smtClean="0">
                <a:solidFill>
                  <a:srgbClr val="000000"/>
                </a:solidFill>
                <a:cs typeface="Arial" charset="0"/>
              </a:rPr>
              <a:t>Powerpoint</a:t>
            </a:r>
            <a:r>
              <a:rPr lang="en-US" sz="2400" dirty="0" smtClean="0">
                <a:solidFill>
                  <a:srgbClr val="000000"/>
                </a:solidFill>
                <a:cs typeface="Arial" charset="0"/>
              </a:rPr>
              <a:t> (for reading lecture slides)</a:t>
            </a:r>
          </a:p>
          <a:p>
            <a:pPr lvl="1" eaLnBrk="1" hangingPunct="1">
              <a:lnSpc>
                <a:spcPct val="90000"/>
              </a:lnSpc>
            </a:pPr>
            <a:r>
              <a:rPr lang="en-US" sz="2400" dirty="0" smtClean="0">
                <a:solidFill>
                  <a:srgbClr val="000000"/>
                </a:solidFill>
                <a:cs typeface="Arial" charset="0"/>
              </a:rPr>
              <a:t>An interface prototyping tool of your choice for the project. A few </a:t>
            </a:r>
            <a:r>
              <a:rPr lang="en-US" sz="2400" dirty="0" err="1" smtClean="0">
                <a:solidFill>
                  <a:srgbClr val="000000"/>
                </a:solidFill>
                <a:cs typeface="Arial" charset="0"/>
              </a:rPr>
              <a:t>possiblities</a:t>
            </a:r>
            <a:r>
              <a:rPr lang="en-US" sz="2400" dirty="0" smtClean="0">
                <a:solidFill>
                  <a:srgbClr val="000000"/>
                </a:solidFill>
                <a:cs typeface="Arial" charset="0"/>
              </a:rPr>
              <a:t> include </a:t>
            </a:r>
            <a:r>
              <a:rPr lang="en-US" sz="2400" dirty="0" smtClean="0">
                <a:solidFill>
                  <a:srgbClr val="000000"/>
                </a:solidFill>
                <a:cs typeface="Arial" charset="0"/>
                <a:hlinkClick r:id="rId3"/>
              </a:rPr>
              <a:t>Microsoft Expression Studio</a:t>
            </a:r>
            <a:r>
              <a:rPr lang="en-US" sz="2400" dirty="0" smtClean="0">
                <a:solidFill>
                  <a:srgbClr val="000000"/>
                </a:solidFill>
                <a:cs typeface="Arial" charset="0"/>
              </a:rPr>
              <a:t>, </a:t>
            </a:r>
            <a:r>
              <a:rPr lang="en-US" sz="2400" dirty="0" smtClean="0">
                <a:solidFill>
                  <a:srgbClr val="000000"/>
                </a:solidFill>
                <a:cs typeface="Arial" charset="0"/>
                <a:hlinkClick r:id="rId4"/>
              </a:rPr>
              <a:t>Visual Studio .NET</a:t>
            </a:r>
            <a:r>
              <a:rPr lang="en-US" sz="2400" dirty="0" smtClean="0">
                <a:solidFill>
                  <a:srgbClr val="000000"/>
                </a:solidFill>
                <a:cs typeface="Arial" charset="0"/>
              </a:rPr>
              <a:t>, HTML forms, and </a:t>
            </a:r>
            <a:r>
              <a:rPr lang="en-US" sz="2400" dirty="0" smtClean="0">
                <a:solidFill>
                  <a:srgbClr val="000000"/>
                </a:solidFill>
                <a:cs typeface="Arial" charset="0"/>
                <a:hlinkClick r:id="rId5"/>
              </a:rPr>
              <a:t>Macromedia Director</a:t>
            </a:r>
            <a:endParaRPr lang="en-US" sz="2400" dirty="0" smtClean="0">
              <a:solidFill>
                <a:srgbClr val="000000"/>
              </a:solidFill>
              <a:cs typeface="Arial" charset="0"/>
            </a:endParaRPr>
          </a:p>
          <a:p>
            <a:pPr eaLnBrk="1" hangingPunct="1">
              <a:lnSpc>
                <a:spcPct val="90000"/>
              </a:lnSpc>
              <a:buFontTx/>
              <a:buNone/>
            </a:pPr>
            <a:endParaRPr lang="en-US" sz="2800"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0"/>
          </p:nvPr>
        </p:nvSpPr>
        <p:spPr>
          <a:noFill/>
        </p:spPr>
        <p:txBody>
          <a:bodyPr/>
          <a:lstStyle/>
          <a:p>
            <a:fld id="{CCFBB767-30B2-4ABE-8419-5348C5907CE3}" type="slidenum">
              <a:rPr lang="en-GB" smtClean="0"/>
              <a:pPr/>
              <a:t>35</a:t>
            </a:fld>
            <a:endParaRPr lang="en-GB" smtClean="0"/>
          </a:p>
        </p:txBody>
      </p:sp>
      <p:sp>
        <p:nvSpPr>
          <p:cNvPr id="29699" name="Rectangle 2"/>
          <p:cNvSpPr>
            <a:spLocks noGrp="1" noChangeArrowheads="1"/>
          </p:cNvSpPr>
          <p:nvPr>
            <p:ph type="title"/>
          </p:nvPr>
        </p:nvSpPr>
        <p:spPr/>
        <p:txBody>
          <a:bodyPr/>
          <a:lstStyle/>
          <a:p>
            <a:pPr eaLnBrk="1" hangingPunct="1"/>
            <a:r>
              <a:rPr lang="en-US" dirty="0" smtClean="0"/>
              <a:t>This Course Does Not Focus on Programming, but…</a:t>
            </a:r>
          </a:p>
        </p:txBody>
      </p:sp>
      <p:sp>
        <p:nvSpPr>
          <p:cNvPr id="29700" name="Rectangle 3"/>
          <p:cNvSpPr>
            <a:spLocks noGrp="1" noChangeArrowheads="1"/>
          </p:cNvSpPr>
          <p:nvPr>
            <p:ph type="body" idx="1"/>
          </p:nvPr>
        </p:nvSpPr>
        <p:spPr/>
        <p:txBody>
          <a:bodyPr/>
          <a:lstStyle/>
          <a:p>
            <a:pPr eaLnBrk="1" hangingPunct="1"/>
            <a:r>
              <a:rPr lang="en-US" dirty="0" smtClean="0"/>
              <a:t>For course project, you will implement computer-based prototype</a:t>
            </a:r>
          </a:p>
          <a:p>
            <a:pPr eaLnBrk="1" hangingPunct="1"/>
            <a:r>
              <a:rPr lang="en-US" dirty="0" smtClean="0"/>
              <a:t>It is assumed </a:t>
            </a:r>
            <a:r>
              <a:rPr lang="en-US" dirty="0" smtClean="0">
                <a:solidFill>
                  <a:srgbClr val="000000"/>
                </a:solidFill>
                <a:cs typeface="Arial" charset="0"/>
              </a:rPr>
              <a:t>that your programming background will enable you to implement the prototype in a language of your choice</a:t>
            </a:r>
          </a:p>
          <a:p>
            <a:pPr eaLnBrk="1" hangingPunct="1"/>
            <a:r>
              <a:rPr lang="en-US" dirty="0" smtClean="0">
                <a:solidFill>
                  <a:srgbClr val="000000"/>
                </a:solidFill>
                <a:cs typeface="Arial" charset="0"/>
              </a:rPr>
              <a:t>Talk to me if you have concerns</a:t>
            </a:r>
            <a:endParaRPr lang="en-US"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p:cNvSpPr>
            <a:spLocks noGrp="1"/>
          </p:cNvSpPr>
          <p:nvPr>
            <p:ph type="sldNum" sz="quarter" idx="10"/>
          </p:nvPr>
        </p:nvSpPr>
        <p:spPr>
          <a:noFill/>
        </p:spPr>
        <p:txBody>
          <a:bodyPr/>
          <a:lstStyle/>
          <a:p>
            <a:fld id="{93E7E5F7-4E29-4FD2-8375-77A2E855EA23}" type="slidenum">
              <a:rPr lang="en-GB" smtClean="0"/>
              <a:pPr/>
              <a:t>36</a:t>
            </a:fld>
            <a:endParaRPr lang="en-GB" smtClean="0"/>
          </a:p>
        </p:txBody>
      </p:sp>
      <p:sp>
        <p:nvSpPr>
          <p:cNvPr id="33795" name="Rectangle 2"/>
          <p:cNvSpPr>
            <a:spLocks noGrp="1" noChangeArrowheads="1"/>
          </p:cNvSpPr>
          <p:nvPr>
            <p:ph type="title"/>
          </p:nvPr>
        </p:nvSpPr>
        <p:spPr/>
        <p:txBody>
          <a:bodyPr/>
          <a:lstStyle/>
          <a:p>
            <a:pPr eaLnBrk="1" hangingPunct="1"/>
            <a:r>
              <a:rPr lang="en-US" dirty="0" smtClean="0"/>
              <a:t>Course Grading</a:t>
            </a:r>
          </a:p>
        </p:txBody>
      </p:sp>
      <p:sp>
        <p:nvSpPr>
          <p:cNvPr id="33796" name="Rectangle 3"/>
          <p:cNvSpPr>
            <a:spLocks noGrp="1" noChangeArrowheads="1"/>
          </p:cNvSpPr>
          <p:nvPr>
            <p:ph type="body" idx="1"/>
          </p:nvPr>
        </p:nvSpPr>
        <p:spPr/>
        <p:txBody>
          <a:bodyPr/>
          <a:lstStyle/>
          <a:p>
            <a:pPr eaLnBrk="1" hangingPunct="1">
              <a:lnSpc>
                <a:spcPct val="80000"/>
              </a:lnSpc>
            </a:pPr>
            <a:r>
              <a:rPr lang="en-US" sz="2800" dirty="0" smtClean="0"/>
              <a:t>Participation </a:t>
            </a:r>
            <a:r>
              <a:rPr lang="en-US" sz="2800" smtClean="0"/>
              <a:t>(10%)</a:t>
            </a:r>
            <a:endParaRPr lang="en-US" sz="2800" dirty="0" smtClean="0"/>
          </a:p>
          <a:p>
            <a:pPr eaLnBrk="1" hangingPunct="1">
              <a:lnSpc>
                <a:spcPct val="80000"/>
              </a:lnSpc>
            </a:pPr>
            <a:r>
              <a:rPr lang="en-US" sz="2800" dirty="0" smtClean="0"/>
              <a:t>Reading (10%)</a:t>
            </a:r>
          </a:p>
          <a:p>
            <a:pPr eaLnBrk="1" hangingPunct="1">
              <a:lnSpc>
                <a:spcPct val="80000"/>
              </a:lnSpc>
            </a:pPr>
            <a:r>
              <a:rPr lang="en-US" sz="2800" dirty="0"/>
              <a:t>Midterm Exam on </a:t>
            </a:r>
            <a:r>
              <a:rPr lang="en-US" sz="2800" dirty="0" smtClean="0"/>
              <a:t>3/9 </a:t>
            </a:r>
            <a:r>
              <a:rPr lang="en-US" sz="2800" dirty="0"/>
              <a:t>(</a:t>
            </a:r>
            <a:r>
              <a:rPr lang="en-US" sz="2800" dirty="0" smtClean="0"/>
              <a:t>15%)</a:t>
            </a:r>
          </a:p>
          <a:p>
            <a:pPr eaLnBrk="1" hangingPunct="1">
              <a:lnSpc>
                <a:spcPct val="80000"/>
              </a:lnSpc>
            </a:pPr>
            <a:r>
              <a:rPr lang="en-US" sz="2800" dirty="0" smtClean="0"/>
              <a:t>Individual Assignments (25%)</a:t>
            </a:r>
          </a:p>
          <a:p>
            <a:pPr eaLnBrk="1" hangingPunct="1">
              <a:lnSpc>
                <a:spcPct val="80000"/>
              </a:lnSpc>
            </a:pPr>
            <a:r>
              <a:rPr lang="en-US" sz="2800" dirty="0" smtClean="0"/>
              <a:t>Group Project (40%)</a:t>
            </a:r>
          </a:p>
          <a:p>
            <a:pPr eaLnBrk="1" hangingPunct="1">
              <a:lnSpc>
                <a:spcPct val="80000"/>
              </a:lnSpc>
            </a:pPr>
            <a:r>
              <a:rPr lang="en-US" sz="2800" dirty="0" smtClean="0"/>
              <a:t>Grad. Students only: 2 Research Assignments (+10%)</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p:cNvSpPr>
            <a:spLocks noGrp="1"/>
          </p:cNvSpPr>
          <p:nvPr>
            <p:ph type="sldNum" sz="quarter" idx="10"/>
          </p:nvPr>
        </p:nvSpPr>
        <p:spPr>
          <a:noFill/>
        </p:spPr>
        <p:txBody>
          <a:bodyPr/>
          <a:lstStyle/>
          <a:p>
            <a:fld id="{110D6E04-68CE-4661-809D-E7FB0E52EEEE}" type="slidenum">
              <a:rPr lang="en-GB" smtClean="0"/>
              <a:pPr/>
              <a:t>37</a:t>
            </a:fld>
            <a:endParaRPr lang="en-GB" smtClean="0"/>
          </a:p>
        </p:txBody>
      </p:sp>
      <p:sp>
        <p:nvSpPr>
          <p:cNvPr id="35843" name="Rectangle 2"/>
          <p:cNvSpPr>
            <a:spLocks noGrp="1" noChangeArrowheads="1"/>
          </p:cNvSpPr>
          <p:nvPr>
            <p:ph type="title"/>
          </p:nvPr>
        </p:nvSpPr>
        <p:spPr/>
        <p:txBody>
          <a:bodyPr/>
          <a:lstStyle/>
          <a:p>
            <a:pPr eaLnBrk="1" hangingPunct="1"/>
            <a:r>
              <a:rPr lang="en-US" sz="3600" smtClean="0"/>
              <a:t>Differences Between 443 and 543</a:t>
            </a:r>
          </a:p>
        </p:txBody>
      </p:sp>
      <p:sp>
        <p:nvSpPr>
          <p:cNvPr id="35844" name="Rectangle 3"/>
          <p:cNvSpPr>
            <a:spLocks noGrp="1" noChangeArrowheads="1"/>
          </p:cNvSpPr>
          <p:nvPr>
            <p:ph type="body" idx="1"/>
          </p:nvPr>
        </p:nvSpPr>
        <p:spPr/>
        <p:txBody>
          <a:bodyPr/>
          <a:lstStyle/>
          <a:p>
            <a:pPr eaLnBrk="1" hangingPunct="1"/>
            <a:r>
              <a:rPr lang="en-US" sz="2400" dirty="0" smtClean="0"/>
              <a:t>Graduate students are expected to assume more of a research orientation</a:t>
            </a:r>
          </a:p>
          <a:p>
            <a:pPr lvl="1" eaLnBrk="1" hangingPunct="1"/>
            <a:r>
              <a:rPr lang="en-US" sz="2400" dirty="0" smtClean="0"/>
              <a:t>Will be required to complete three research assignments</a:t>
            </a:r>
          </a:p>
          <a:p>
            <a:pPr lvl="1" eaLnBrk="1" hangingPunct="1"/>
            <a:r>
              <a:rPr lang="en-US" sz="2400" dirty="0" smtClean="0"/>
              <a:t>Will be required to complete take-home essays as part of midterm exam</a:t>
            </a:r>
          </a:p>
          <a:p>
            <a:pPr lvl="1" eaLnBrk="1" hangingPunct="1"/>
            <a:r>
              <a:rPr lang="en-US" sz="2400" dirty="0" smtClean="0"/>
              <a:t>Will be required to complete supplement to final exam</a:t>
            </a:r>
          </a:p>
          <a:p>
            <a:pPr eaLnBrk="1" hangingPunct="1"/>
            <a:r>
              <a:rPr lang="en-US" sz="2400" dirty="0" smtClean="0"/>
              <a:t>Graduate students will be graded to higher standard (grad. students must work with other grad. students on group project)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p:cNvSpPr>
            <a:spLocks noGrp="1"/>
          </p:cNvSpPr>
          <p:nvPr>
            <p:ph type="sldNum" sz="quarter" idx="10"/>
          </p:nvPr>
        </p:nvSpPr>
        <p:spPr>
          <a:noFill/>
        </p:spPr>
        <p:txBody>
          <a:bodyPr/>
          <a:lstStyle/>
          <a:p>
            <a:fld id="{EB8F38E0-DCAE-4AA5-B67E-535D9B043AEA}" type="slidenum">
              <a:rPr lang="en-GB" smtClean="0"/>
              <a:pPr/>
              <a:t>38</a:t>
            </a:fld>
            <a:endParaRPr lang="en-GB" smtClean="0"/>
          </a:p>
        </p:txBody>
      </p:sp>
      <p:sp>
        <p:nvSpPr>
          <p:cNvPr id="36867" name="Rectangle 2"/>
          <p:cNvSpPr>
            <a:spLocks noGrp="1" noChangeArrowheads="1"/>
          </p:cNvSpPr>
          <p:nvPr>
            <p:ph type="title"/>
          </p:nvPr>
        </p:nvSpPr>
        <p:spPr/>
        <p:txBody>
          <a:bodyPr/>
          <a:lstStyle/>
          <a:p>
            <a:pPr eaLnBrk="1" hangingPunct="1"/>
            <a:r>
              <a:rPr lang="en-US" dirty="0" smtClean="0"/>
              <a:t>Some Key Policies</a:t>
            </a:r>
            <a:br>
              <a:rPr lang="en-US" dirty="0" smtClean="0"/>
            </a:br>
            <a:r>
              <a:rPr lang="en-US" sz="3200" dirty="0" smtClean="0"/>
              <a:t>(see Syllabus for More)</a:t>
            </a:r>
          </a:p>
        </p:txBody>
      </p:sp>
      <p:sp>
        <p:nvSpPr>
          <p:cNvPr id="36868" name="Rectangle 3"/>
          <p:cNvSpPr>
            <a:spLocks noGrp="1" noChangeArrowheads="1"/>
          </p:cNvSpPr>
          <p:nvPr>
            <p:ph type="body" idx="1"/>
          </p:nvPr>
        </p:nvSpPr>
        <p:spPr/>
        <p:txBody>
          <a:bodyPr/>
          <a:lstStyle/>
          <a:p>
            <a:pPr eaLnBrk="1" hangingPunct="1">
              <a:lnSpc>
                <a:spcPct val="80000"/>
              </a:lnSpc>
            </a:pPr>
            <a:r>
              <a:rPr lang="en-US" sz="2400" dirty="0" smtClean="0"/>
              <a:t>Except in emergency, please e-mail me through OSBLE!</a:t>
            </a:r>
          </a:p>
          <a:p>
            <a:pPr eaLnBrk="1" hangingPunct="1">
              <a:lnSpc>
                <a:spcPct val="80000"/>
              </a:lnSpc>
            </a:pPr>
            <a:r>
              <a:rPr lang="en-US" sz="2400" dirty="0" smtClean="0"/>
              <a:t>Assignments and Project Deliverables</a:t>
            </a:r>
          </a:p>
          <a:p>
            <a:pPr lvl="1" eaLnBrk="1" hangingPunct="1">
              <a:lnSpc>
                <a:spcPct val="80000"/>
              </a:lnSpc>
            </a:pPr>
            <a:r>
              <a:rPr lang="en-US" sz="2000" dirty="0" smtClean="0"/>
              <a:t>Must hand in through OSBLE in .</a:t>
            </a:r>
            <a:r>
              <a:rPr lang="en-US" sz="2000" dirty="0" err="1" smtClean="0"/>
              <a:t>pdf</a:t>
            </a:r>
            <a:r>
              <a:rPr lang="en-US" sz="2000" dirty="0" smtClean="0"/>
              <a:t> format</a:t>
            </a:r>
          </a:p>
          <a:p>
            <a:pPr lvl="1" eaLnBrk="1" hangingPunct="1">
              <a:lnSpc>
                <a:spcPct val="80000"/>
              </a:lnSpc>
            </a:pPr>
            <a:r>
              <a:rPr lang="en-US" sz="2000" dirty="0" smtClean="0"/>
              <a:t>Late policy: Up to 24 hours late, 10% late penalty</a:t>
            </a:r>
          </a:p>
          <a:p>
            <a:pPr lvl="1" eaLnBrk="1" hangingPunct="1">
              <a:lnSpc>
                <a:spcPct val="80000"/>
              </a:lnSpc>
            </a:pPr>
            <a:r>
              <a:rPr lang="en-US" sz="2000" dirty="0" smtClean="0"/>
              <a:t>Have one week to challenge grade</a:t>
            </a:r>
          </a:p>
          <a:p>
            <a:pPr lvl="1" eaLnBrk="1" hangingPunct="1">
              <a:lnSpc>
                <a:spcPct val="80000"/>
              </a:lnSpc>
            </a:pPr>
            <a:r>
              <a:rPr lang="en-US" sz="2000" dirty="0" smtClean="0"/>
              <a:t>Will receive graded rubric through OSBLE	</a:t>
            </a:r>
          </a:p>
          <a:p>
            <a:pPr eaLnBrk="1" hangingPunct="1">
              <a:lnSpc>
                <a:spcPct val="80000"/>
              </a:lnSpc>
            </a:pPr>
            <a:r>
              <a:rPr lang="en-US" sz="2400" dirty="0"/>
              <a:t>Academic dishonesty</a:t>
            </a:r>
          </a:p>
          <a:p>
            <a:pPr lvl="1" eaLnBrk="1" hangingPunct="1">
              <a:lnSpc>
                <a:spcPct val="80000"/>
              </a:lnSpc>
            </a:pPr>
            <a:r>
              <a:rPr lang="en-US" sz="2000" dirty="0"/>
              <a:t>No </a:t>
            </a:r>
            <a:r>
              <a:rPr lang="en-US" sz="2000" dirty="0" err="1"/>
              <a:t>plagarism</a:t>
            </a:r>
            <a:r>
              <a:rPr lang="en-US" sz="2000" dirty="0"/>
              <a:t>! (Must cite all sources, and work you hand in must be your own). Plagiarism violation will result in minimum penalty of “0” on assignment, and maximum penalty of “F” in course.</a:t>
            </a:r>
          </a:p>
          <a:p>
            <a:pPr lvl="1" eaLnBrk="1" hangingPunct="1">
              <a:lnSpc>
                <a:spcPct val="80000"/>
              </a:lnSpc>
            </a:pPr>
            <a:r>
              <a:rPr lang="en-US" sz="2000" dirty="0"/>
              <a:t>Group members must contribute equally (confidential peer evaluation forms must be submitted with each group project deliverable)</a:t>
            </a:r>
          </a:p>
          <a:p>
            <a:pPr lvl="1" eaLnBrk="1" hangingPunct="1">
              <a:lnSpc>
                <a:spcPct val="80000"/>
              </a:lnSpc>
            </a:pPr>
            <a:r>
              <a:rPr lang="en-US" sz="2000" dirty="0"/>
              <a:t>Clicker cheating will result in automatic “F” in </a:t>
            </a:r>
            <a:r>
              <a:rPr lang="en-US" sz="2000" dirty="0" smtClean="0"/>
              <a:t>course</a:t>
            </a:r>
            <a:r>
              <a:rPr lang="en-US" sz="2400" dirty="0" smtClean="0"/>
              <a:t>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dirty="0" smtClean="0"/>
              <a:t>For Next Class…</a:t>
            </a:r>
          </a:p>
        </p:txBody>
      </p:sp>
      <p:sp>
        <p:nvSpPr>
          <p:cNvPr id="44035" name="Content Placeholder 2"/>
          <p:cNvSpPr>
            <a:spLocks noGrp="1"/>
          </p:cNvSpPr>
          <p:nvPr>
            <p:ph idx="1"/>
          </p:nvPr>
        </p:nvSpPr>
        <p:spPr/>
        <p:txBody>
          <a:bodyPr/>
          <a:lstStyle/>
          <a:p>
            <a:r>
              <a:rPr lang="en-US" sz="3600" dirty="0" smtClean="0"/>
              <a:t>Make sure you have a </a:t>
            </a:r>
            <a:r>
              <a:rPr lang="en-US" sz="3600" dirty="0" smtClean="0"/>
              <a:t>Clicker or REEF account by </a:t>
            </a:r>
            <a:r>
              <a:rPr lang="en-US" sz="3600" smtClean="0"/>
              <a:t>next Tuesday</a:t>
            </a:r>
            <a:endParaRPr lang="en-US" sz="3600" dirty="0" smtClean="0"/>
          </a:p>
          <a:p>
            <a:r>
              <a:rPr lang="en-US" sz="3600" dirty="0" smtClean="0"/>
              <a:t>Read Norman Chapters 1 and 4</a:t>
            </a:r>
            <a:endParaRPr lang="en-US" dirty="0" smtClean="0"/>
          </a:p>
          <a:p>
            <a:pPr lvl="1"/>
            <a:endParaRPr lang="en-US" dirty="0" smtClean="0"/>
          </a:p>
          <a:p>
            <a:pPr lvl="1"/>
            <a:endParaRPr lang="en-US" dirty="0" smtClean="0"/>
          </a:p>
        </p:txBody>
      </p:sp>
      <p:sp>
        <p:nvSpPr>
          <p:cNvPr id="44036" name="Slide Number Placeholder 3"/>
          <p:cNvSpPr>
            <a:spLocks noGrp="1"/>
          </p:cNvSpPr>
          <p:nvPr>
            <p:ph type="sldNum" sz="quarter" idx="10"/>
          </p:nvPr>
        </p:nvSpPr>
        <p:spPr>
          <a:noFill/>
        </p:spPr>
        <p:txBody>
          <a:bodyPr/>
          <a:lstStyle/>
          <a:p>
            <a:fld id="{F14F14A0-F794-448E-91F0-3C6E349D25A9}" type="slidenum">
              <a:rPr lang="en-GB" smtClean="0"/>
              <a:pPr/>
              <a:t>39</a:t>
            </a:fld>
            <a:endParaRPr lang="en-GB"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 with your Neighbors </a:t>
            </a:r>
            <a:br>
              <a:rPr lang="en-US" dirty="0" smtClean="0"/>
            </a:br>
            <a:r>
              <a:rPr lang="en-US" dirty="0" smtClean="0"/>
              <a:t>(10 minutes)</a:t>
            </a:r>
            <a:endParaRPr lang="en-US" dirty="0"/>
          </a:p>
        </p:txBody>
      </p:sp>
      <p:sp>
        <p:nvSpPr>
          <p:cNvPr id="3" name="Content Placeholder 2"/>
          <p:cNvSpPr>
            <a:spLocks noGrp="1"/>
          </p:cNvSpPr>
          <p:nvPr>
            <p:ph idx="1"/>
          </p:nvPr>
        </p:nvSpPr>
        <p:spPr/>
        <p:txBody>
          <a:bodyPr/>
          <a:lstStyle/>
          <a:p>
            <a:r>
              <a:rPr lang="en-US" dirty="0" smtClean="0"/>
              <a:t>Break into small groups (3-4 students)</a:t>
            </a:r>
          </a:p>
          <a:p>
            <a:r>
              <a:rPr lang="en-US" dirty="0" smtClean="0"/>
              <a:t>Discuss your essays with each other</a:t>
            </a:r>
          </a:p>
          <a:p>
            <a:r>
              <a:rPr lang="en-US" dirty="0" smtClean="0"/>
              <a:t>Identify common themes</a:t>
            </a:r>
          </a:p>
        </p:txBody>
      </p:sp>
      <p:sp>
        <p:nvSpPr>
          <p:cNvPr id="4" name="Slide Number Placeholder 3"/>
          <p:cNvSpPr>
            <a:spLocks noGrp="1"/>
          </p:cNvSpPr>
          <p:nvPr>
            <p:ph type="sldNum" sz="quarter" idx="10"/>
          </p:nvPr>
        </p:nvSpPr>
        <p:spPr/>
        <p:txBody>
          <a:bodyPr/>
          <a:lstStyle/>
          <a:p>
            <a:pPr>
              <a:defRPr/>
            </a:pPr>
            <a:fld id="{E071B8D4-C9E0-4EAA-9DD4-C01F549748E2}" type="slidenum">
              <a:rPr lang="en-GB" smtClean="0"/>
              <a:pPr>
                <a:defRPr/>
              </a:pPr>
              <a:t>4</a:t>
            </a:fld>
            <a:endParaRPr lang="en-GB"/>
          </a:p>
        </p:txBody>
      </p:sp>
    </p:spTree>
    <p:extLst>
      <p:ext uri="{BB962C8B-B14F-4D97-AF65-F5344CB8AC3E}">
        <p14:creationId xmlns:p14="http://schemas.microsoft.com/office/powerpoint/2010/main" val="1276062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This Course is About </a:t>
            </a:r>
            <a:r>
              <a:rPr lang="en-US" i="1" dirty="0" smtClean="0"/>
              <a:t>Good Design</a:t>
            </a:r>
            <a:endParaRPr lang="en-US" i="1" dirty="0"/>
          </a:p>
        </p:txBody>
      </p:sp>
      <p:sp>
        <p:nvSpPr>
          <p:cNvPr id="3" name="Content Placeholder 2"/>
          <p:cNvSpPr>
            <a:spLocks noGrp="1"/>
          </p:cNvSpPr>
          <p:nvPr>
            <p:ph idx="1"/>
          </p:nvPr>
        </p:nvSpPr>
        <p:spPr>
          <a:xfrm>
            <a:off x="381000" y="1905000"/>
            <a:ext cx="8763000" cy="4267200"/>
          </a:xfrm>
        </p:spPr>
        <p:txBody>
          <a:bodyPr>
            <a:normAutofit lnSpcReduction="10000"/>
          </a:bodyPr>
          <a:lstStyle/>
          <a:p>
            <a:pPr marL="0" indent="0" algn="ctr">
              <a:buNone/>
            </a:pPr>
            <a:r>
              <a:rPr lang="en-US" u="sng" dirty="0" smtClean="0"/>
              <a:t>Key Questions for Today’s Class</a:t>
            </a:r>
          </a:p>
          <a:p>
            <a:pPr marL="744538" indent="-744538">
              <a:buNone/>
            </a:pPr>
            <a:r>
              <a:rPr lang="en-US" dirty="0" smtClean="0"/>
              <a:t>Q1. </a:t>
            </a:r>
            <a:r>
              <a:rPr lang="en-US" dirty="0" smtClean="0">
                <a:solidFill>
                  <a:schemeClr val="bg1">
                    <a:lumMod val="75000"/>
                  </a:schemeClr>
                </a:solidFill>
              </a:rPr>
              <a:t>Why are you here?</a:t>
            </a:r>
          </a:p>
          <a:p>
            <a:pPr marL="744538" indent="-744538">
              <a:buNone/>
            </a:pPr>
            <a:r>
              <a:rPr lang="en-US" dirty="0" smtClean="0"/>
              <a:t>Q2. </a:t>
            </a:r>
            <a:r>
              <a:rPr lang="en-US" b="1" dirty="0" smtClean="0"/>
              <a:t>Why is software hard to design?</a:t>
            </a:r>
          </a:p>
          <a:p>
            <a:pPr marL="744538" indent="-744538">
              <a:buNone/>
            </a:pPr>
            <a:r>
              <a:rPr lang="en-US" dirty="0" smtClean="0"/>
              <a:t>Q3. Why does good design matter (a.k.a., why should I care?)</a:t>
            </a:r>
          </a:p>
          <a:p>
            <a:pPr marL="744538" indent="-744538">
              <a:buNone/>
            </a:pPr>
            <a:r>
              <a:rPr lang="en-US" dirty="0" smtClean="0"/>
              <a:t>Q4. How can we create better designs?</a:t>
            </a:r>
          </a:p>
          <a:p>
            <a:pPr marL="744538" indent="-744538">
              <a:buNone/>
            </a:pPr>
            <a:r>
              <a:rPr lang="en-US" dirty="0" smtClean="0"/>
              <a:t>Q5. How can we learn to be good designers?</a:t>
            </a:r>
            <a:endParaRPr lang="en-US" dirty="0"/>
          </a:p>
        </p:txBody>
      </p:sp>
      <p:sp>
        <p:nvSpPr>
          <p:cNvPr id="4" name="Slide Number Placeholder 3"/>
          <p:cNvSpPr>
            <a:spLocks noGrp="1"/>
          </p:cNvSpPr>
          <p:nvPr>
            <p:ph type="sldNum" sz="quarter" idx="4294967295"/>
          </p:nvPr>
        </p:nvSpPr>
        <p:spPr>
          <a:xfrm>
            <a:off x="6934200" y="6416675"/>
            <a:ext cx="2133600" cy="365125"/>
          </a:xfrm>
          <a:prstGeom prst="rect">
            <a:avLst/>
          </a:prstGeom>
        </p:spPr>
        <p:txBody>
          <a:bodyPr/>
          <a:lstStyle/>
          <a:p>
            <a:pPr>
              <a:buNone/>
              <a:defRPr/>
            </a:pPr>
            <a:endParaRPr lang="en-GB" dirty="0"/>
          </a:p>
        </p:txBody>
      </p:sp>
    </p:spTree>
    <p:extLst>
      <p:ext uri="{BB962C8B-B14F-4D97-AF65-F5344CB8AC3E}">
        <p14:creationId xmlns:p14="http://schemas.microsoft.com/office/powerpoint/2010/main" val="39625852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p:spPr>
        <p:txBody>
          <a:bodyPr/>
          <a:lstStyle/>
          <a:p>
            <a:fld id="{07E12212-157B-41E0-B1D0-EC144E381908}" type="slidenum">
              <a:rPr lang="en-GB" smtClean="0"/>
              <a:pPr/>
              <a:t>6</a:t>
            </a:fld>
            <a:endParaRPr lang="en-GB" smtClean="0"/>
          </a:p>
        </p:txBody>
      </p:sp>
      <p:sp>
        <p:nvSpPr>
          <p:cNvPr id="6147" name="Rectangle 2"/>
          <p:cNvSpPr>
            <a:spLocks noGrp="1" noChangeArrowheads="1"/>
          </p:cNvSpPr>
          <p:nvPr>
            <p:ph type="title"/>
          </p:nvPr>
        </p:nvSpPr>
        <p:spPr/>
        <p:txBody>
          <a:bodyPr/>
          <a:lstStyle/>
          <a:p>
            <a:pPr eaLnBrk="1" hangingPunct="1"/>
            <a:r>
              <a:rPr lang="en-US" dirty="0" smtClean="0"/>
              <a:t>Average UI Has 40 Flaws (</a:t>
            </a:r>
            <a:r>
              <a:rPr lang="en-US" dirty="0" err="1" smtClean="0"/>
              <a:t>Landauer</a:t>
            </a:r>
            <a:r>
              <a:rPr lang="en-US" dirty="0" smtClean="0"/>
              <a:t>, 1995)</a:t>
            </a:r>
            <a:endParaRPr lang="en-US" sz="2400" dirty="0" smtClean="0"/>
          </a:p>
        </p:txBody>
      </p:sp>
      <p:sp>
        <p:nvSpPr>
          <p:cNvPr id="6148" name="Rectangle 3"/>
          <p:cNvSpPr>
            <a:spLocks noGrp="1" noChangeArrowheads="1"/>
          </p:cNvSpPr>
          <p:nvPr>
            <p:ph type="body" idx="1"/>
          </p:nvPr>
        </p:nvSpPr>
        <p:spPr>
          <a:xfrm>
            <a:off x="152400" y="1671638"/>
            <a:ext cx="5638800" cy="4652962"/>
          </a:xfrm>
        </p:spPr>
        <p:txBody>
          <a:bodyPr/>
          <a:lstStyle/>
          <a:p>
            <a:pPr eaLnBrk="1" hangingPunct="1"/>
            <a:r>
              <a:rPr lang="en-US" sz="3000" dirty="0" smtClean="0"/>
              <a:t>Difficult to use (poor </a:t>
            </a:r>
            <a:r>
              <a:rPr lang="en-US" sz="3000" i="1" dirty="0" smtClean="0"/>
              <a:t>usability</a:t>
            </a:r>
            <a:r>
              <a:rPr lang="en-US" sz="3000" dirty="0" smtClean="0"/>
              <a:t>)</a:t>
            </a:r>
          </a:p>
          <a:p>
            <a:pPr eaLnBrk="1" hangingPunct="1"/>
            <a:r>
              <a:rPr lang="en-US" sz="3000" dirty="0" smtClean="0"/>
              <a:t>Doesn’t support the functionality that people actually need (not </a:t>
            </a:r>
            <a:r>
              <a:rPr lang="en-US" sz="3000" i="1" dirty="0" smtClean="0"/>
              <a:t>useful</a:t>
            </a:r>
            <a:r>
              <a:rPr lang="en-US" sz="3000" dirty="0" smtClean="0"/>
              <a:t>)</a:t>
            </a:r>
          </a:p>
        </p:txBody>
      </p:sp>
      <p:pic>
        <p:nvPicPr>
          <p:cNvPr id="5" name="Picture 2"/>
          <p:cNvPicPr>
            <a:picLocks noChangeAspect="1" noChangeArrowheads="1"/>
          </p:cNvPicPr>
          <p:nvPr/>
        </p:nvPicPr>
        <p:blipFill>
          <a:blip r:embed="rId2" cstate="print"/>
          <a:srcRect/>
          <a:stretch>
            <a:fillRect/>
          </a:stretch>
        </p:blipFill>
        <p:spPr bwMode="auto">
          <a:xfrm>
            <a:off x="5638800" y="1610458"/>
            <a:ext cx="3290408" cy="4714142"/>
          </a:xfrm>
          <a:prstGeom prst="rect">
            <a:avLst/>
          </a:prstGeom>
          <a:noFill/>
          <a:ln w="9525">
            <a:noFill/>
            <a:miter lim="800000"/>
            <a:headEnd/>
            <a:tailEnd/>
          </a:ln>
        </p:spPr>
      </p:pic>
      <p:sp>
        <p:nvSpPr>
          <p:cNvPr id="7" name="Rectangle 6"/>
          <p:cNvSpPr/>
          <p:nvPr/>
        </p:nvSpPr>
        <p:spPr>
          <a:xfrm>
            <a:off x="4572000" y="6248400"/>
            <a:ext cx="4800600" cy="246221"/>
          </a:xfrm>
          <a:prstGeom prst="rect">
            <a:avLst/>
          </a:prstGeom>
        </p:spPr>
        <p:txBody>
          <a:bodyPr wrap="square">
            <a:spAutoFit/>
          </a:bodyPr>
          <a:lstStyle/>
          <a:p>
            <a:pPr>
              <a:buNone/>
            </a:pPr>
            <a:r>
              <a:rPr lang="en-US" sz="1000" i="1" dirty="0" smtClean="0"/>
              <a:t>Taken from Johnson, J. (2007). GUI Bloopers 2.0, Second Ed. p. 31.</a:t>
            </a:r>
            <a:endParaRPr lang="en-US" sz="1000" i="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Q1: Why is </a:t>
            </a:r>
            <a:r>
              <a:rPr lang="en-US" dirty="0"/>
              <a:t>S</a:t>
            </a:r>
            <a:r>
              <a:rPr lang="en-US" dirty="0" smtClean="0"/>
              <a:t>oftware </a:t>
            </a:r>
            <a:r>
              <a:rPr lang="en-US" dirty="0"/>
              <a:t>D</a:t>
            </a:r>
            <a:r>
              <a:rPr lang="en-US" dirty="0" smtClean="0"/>
              <a:t>ifficult to </a:t>
            </a:r>
            <a:r>
              <a:rPr lang="en-US" dirty="0"/>
              <a:t>D</a:t>
            </a:r>
            <a:r>
              <a:rPr lang="en-US" dirty="0" smtClean="0"/>
              <a:t>esign?</a:t>
            </a:r>
            <a:endParaRPr lang="en-US" dirty="0"/>
          </a:p>
        </p:txBody>
      </p:sp>
      <p:sp>
        <p:nvSpPr>
          <p:cNvPr id="4" name="Content Placeholder 3"/>
          <p:cNvSpPr>
            <a:spLocks noGrp="1"/>
          </p:cNvSpPr>
          <p:nvPr>
            <p:ph idx="1"/>
          </p:nvPr>
        </p:nvSpPr>
        <p:spPr>
          <a:xfrm>
            <a:off x="152400" y="1671638"/>
            <a:ext cx="2743200" cy="4652962"/>
          </a:xfrm>
        </p:spPr>
        <p:txBody>
          <a:bodyPr/>
          <a:lstStyle/>
          <a:p>
            <a:r>
              <a:rPr lang="en-US" sz="2600" dirty="0" smtClean="0"/>
              <a:t>Hard to get requirements right</a:t>
            </a:r>
          </a:p>
          <a:p>
            <a:endParaRPr lang="en-US" sz="2600" dirty="0" smtClean="0"/>
          </a:p>
          <a:p>
            <a:r>
              <a:rPr lang="en-US" sz="2600" dirty="0" smtClean="0"/>
              <a:t>Hard to translate requirements into </a:t>
            </a:r>
            <a:r>
              <a:rPr lang="en-US" sz="2600" i="1" dirty="0" smtClean="0"/>
              <a:t>usable</a:t>
            </a:r>
            <a:r>
              <a:rPr lang="en-US" sz="2600" dirty="0" smtClean="0"/>
              <a:t> and </a:t>
            </a:r>
            <a:r>
              <a:rPr lang="en-US" sz="2600" i="1" dirty="0" smtClean="0"/>
              <a:t>useful</a:t>
            </a:r>
            <a:r>
              <a:rPr lang="en-US" sz="2600" dirty="0" smtClean="0"/>
              <a:t> software</a:t>
            </a:r>
          </a:p>
          <a:p>
            <a:pPr>
              <a:buNone/>
            </a:pPr>
            <a:endParaRPr lang="en-US" sz="2800" dirty="0" smtClean="0"/>
          </a:p>
          <a:p>
            <a:endParaRPr lang="en-US" dirty="0" smtClean="0"/>
          </a:p>
          <a:p>
            <a:endParaRPr lang="en-US" dirty="0" smtClean="0"/>
          </a:p>
          <a:p>
            <a:endParaRPr lang="en-US" dirty="0" smtClean="0"/>
          </a:p>
          <a:p>
            <a:endParaRPr lang="en-US" dirty="0" smtClean="0"/>
          </a:p>
          <a:p>
            <a:pPr>
              <a:buNone/>
            </a:pPr>
            <a:endParaRPr lang="en-US" dirty="0" smtClean="0"/>
          </a:p>
          <a:p>
            <a:pPr lvl="1"/>
            <a:endParaRPr lang="en-US" dirty="0" smtClean="0"/>
          </a:p>
          <a:p>
            <a:pPr lvl="1"/>
            <a:endParaRPr lang="en-US" dirty="0" smtClean="0"/>
          </a:p>
        </p:txBody>
      </p:sp>
      <p:sp>
        <p:nvSpPr>
          <p:cNvPr id="3" name="Slide Number Placeholder 2"/>
          <p:cNvSpPr>
            <a:spLocks noGrp="1"/>
          </p:cNvSpPr>
          <p:nvPr>
            <p:ph type="sldNum" sz="quarter" idx="10"/>
          </p:nvPr>
        </p:nvSpPr>
        <p:spPr/>
        <p:txBody>
          <a:bodyPr/>
          <a:lstStyle/>
          <a:p>
            <a:pPr>
              <a:defRPr/>
            </a:pPr>
            <a:fld id="{86F79ACB-489B-4910-A134-A46F701428A4}" type="slidenum">
              <a:rPr lang="en-GB" smtClean="0"/>
              <a:pPr>
                <a:defRPr/>
              </a:pPr>
              <a:t>7</a:t>
            </a:fld>
            <a:endParaRPr lang="en-GB" dirty="0"/>
          </a:p>
        </p:txBody>
      </p:sp>
      <p:pic>
        <p:nvPicPr>
          <p:cNvPr id="5" name="Picture 4" descr="10-1"/>
          <p:cNvPicPr>
            <a:picLocks noChangeAspect="1" noChangeArrowheads="1"/>
          </p:cNvPicPr>
          <p:nvPr/>
        </p:nvPicPr>
        <p:blipFill>
          <a:blip r:embed="rId2" cstate="print"/>
          <a:srcRect/>
          <a:stretch>
            <a:fillRect/>
          </a:stretch>
        </p:blipFill>
        <p:spPr bwMode="auto">
          <a:xfrm>
            <a:off x="2946400" y="1676400"/>
            <a:ext cx="5994400" cy="449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p:spPr>
        <p:txBody>
          <a:bodyPr/>
          <a:lstStyle/>
          <a:p>
            <a:fld id="{BC71F9FC-3556-41D7-A125-D85D8395D1C0}" type="slidenum">
              <a:rPr lang="en-GB" smtClean="0"/>
              <a:pPr/>
              <a:t>8</a:t>
            </a:fld>
            <a:endParaRPr lang="en-GB" smtClean="0"/>
          </a:p>
        </p:txBody>
      </p:sp>
      <p:sp>
        <p:nvSpPr>
          <p:cNvPr id="7171" name="Rectangle 2"/>
          <p:cNvSpPr>
            <a:spLocks noGrp="1" noChangeArrowheads="1"/>
          </p:cNvSpPr>
          <p:nvPr>
            <p:ph type="title"/>
          </p:nvPr>
        </p:nvSpPr>
        <p:spPr/>
        <p:txBody>
          <a:bodyPr/>
          <a:lstStyle/>
          <a:p>
            <a:pPr eaLnBrk="1" hangingPunct="1"/>
            <a:r>
              <a:rPr lang="en-US" dirty="0" smtClean="0"/>
              <a:t>More Reasons Software is Difficult to Design</a:t>
            </a:r>
            <a:endParaRPr lang="en-US" sz="2400" dirty="0" smtClean="0"/>
          </a:p>
        </p:txBody>
      </p:sp>
      <p:sp>
        <p:nvSpPr>
          <p:cNvPr id="7172" name="Rectangle 3"/>
          <p:cNvSpPr>
            <a:spLocks noGrp="1" noChangeArrowheads="1"/>
          </p:cNvSpPr>
          <p:nvPr>
            <p:ph type="body" idx="1"/>
          </p:nvPr>
        </p:nvSpPr>
        <p:spPr/>
        <p:txBody>
          <a:bodyPr/>
          <a:lstStyle/>
          <a:p>
            <a:pPr eaLnBrk="1" hangingPunct="1">
              <a:lnSpc>
                <a:spcPct val="90000"/>
              </a:lnSpc>
            </a:pPr>
            <a:r>
              <a:rPr lang="en-US" sz="2800" dirty="0" smtClean="0"/>
              <a:t>Human behavior is difficult to predict</a:t>
            </a:r>
          </a:p>
          <a:p>
            <a:pPr lvl="1" eaLnBrk="1" hangingPunct="1">
              <a:lnSpc>
                <a:spcPct val="90000"/>
              </a:lnSpc>
            </a:pPr>
            <a:r>
              <a:rPr lang="en-US" dirty="0" smtClean="0"/>
              <a:t>No exact prediction methods</a:t>
            </a:r>
          </a:p>
          <a:p>
            <a:pPr lvl="1" eaLnBrk="1" hangingPunct="1">
              <a:lnSpc>
                <a:spcPct val="90000"/>
              </a:lnSpc>
            </a:pPr>
            <a:r>
              <a:rPr lang="en-US" dirty="0" smtClean="0"/>
              <a:t>Impossible to anticipate all possible conditions of use</a:t>
            </a:r>
          </a:p>
          <a:p>
            <a:pPr eaLnBrk="1" hangingPunct="1">
              <a:lnSpc>
                <a:spcPct val="90000"/>
              </a:lnSpc>
            </a:pPr>
            <a:r>
              <a:rPr lang="en-US" sz="2800" dirty="0" smtClean="0"/>
              <a:t>User interfaces aren’t standardized</a:t>
            </a:r>
          </a:p>
          <a:p>
            <a:pPr lvl="1" eaLnBrk="1" hangingPunct="1">
              <a:lnSpc>
                <a:spcPct val="90000"/>
              </a:lnSpc>
            </a:pPr>
            <a:r>
              <a:rPr lang="en-US" dirty="0" smtClean="0"/>
              <a:t>Users must learn each one, at least to some extent</a:t>
            </a:r>
          </a:p>
          <a:p>
            <a:pPr eaLnBrk="1" hangingPunct="1">
              <a:lnSpc>
                <a:spcPct val="90000"/>
              </a:lnSpc>
            </a:pPr>
            <a:r>
              <a:rPr lang="en-US" sz="2800" dirty="0" smtClean="0"/>
              <a:t>Even with modern UI programming tools, UI development is expensive (50+% of overall code on average; see </a:t>
            </a:r>
            <a:r>
              <a:rPr lang="en-US" sz="2800" dirty="0" err="1" smtClean="0"/>
              <a:t>Rosson</a:t>
            </a:r>
            <a:r>
              <a:rPr lang="en-US" sz="2800" dirty="0" smtClean="0"/>
              <a:t> </a:t>
            </a:r>
            <a:r>
              <a:rPr lang="en-US" sz="2800" dirty="0"/>
              <a:t>&amp; Myers, 1992</a:t>
            </a:r>
            <a:r>
              <a:rPr lang="en-US" sz="2800" dirty="0" smtClean="0"/>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This Course is About </a:t>
            </a:r>
            <a:r>
              <a:rPr lang="en-US" i="1" dirty="0" smtClean="0"/>
              <a:t>Good Design</a:t>
            </a:r>
            <a:endParaRPr lang="en-US" i="1" dirty="0"/>
          </a:p>
        </p:txBody>
      </p:sp>
      <p:sp>
        <p:nvSpPr>
          <p:cNvPr id="3" name="Content Placeholder 2"/>
          <p:cNvSpPr>
            <a:spLocks noGrp="1"/>
          </p:cNvSpPr>
          <p:nvPr>
            <p:ph idx="1"/>
          </p:nvPr>
        </p:nvSpPr>
        <p:spPr>
          <a:xfrm>
            <a:off x="381000" y="1905000"/>
            <a:ext cx="8763000" cy="4267200"/>
          </a:xfrm>
        </p:spPr>
        <p:txBody>
          <a:bodyPr>
            <a:normAutofit lnSpcReduction="10000"/>
          </a:bodyPr>
          <a:lstStyle/>
          <a:p>
            <a:pPr marL="0" indent="0" algn="ctr">
              <a:buNone/>
            </a:pPr>
            <a:r>
              <a:rPr lang="en-US" u="sng" dirty="0" smtClean="0"/>
              <a:t>Key Questions for Today’s Class</a:t>
            </a:r>
          </a:p>
          <a:p>
            <a:pPr marL="744538" indent="-744538">
              <a:buNone/>
            </a:pPr>
            <a:r>
              <a:rPr lang="en-US" dirty="0" smtClean="0">
                <a:solidFill>
                  <a:schemeClr val="bg1">
                    <a:lumMod val="75000"/>
                  </a:schemeClr>
                </a:solidFill>
              </a:rPr>
              <a:t>Q1. Why are you here?</a:t>
            </a:r>
          </a:p>
          <a:p>
            <a:pPr marL="744538" indent="-744538">
              <a:buNone/>
            </a:pPr>
            <a:r>
              <a:rPr lang="en-US" dirty="0" smtClean="0">
                <a:solidFill>
                  <a:schemeClr val="bg1">
                    <a:lumMod val="75000"/>
                  </a:schemeClr>
                </a:solidFill>
              </a:rPr>
              <a:t>Q2. Why is software hard to design?</a:t>
            </a:r>
          </a:p>
          <a:p>
            <a:pPr marL="744538" indent="-744538">
              <a:buNone/>
            </a:pPr>
            <a:r>
              <a:rPr lang="en-US" b="1" dirty="0" smtClean="0"/>
              <a:t>Q3. Why does good design matter (a.k.a., why should I care?)</a:t>
            </a:r>
          </a:p>
          <a:p>
            <a:pPr marL="744538" indent="-744538">
              <a:buNone/>
            </a:pPr>
            <a:r>
              <a:rPr lang="en-US" dirty="0" smtClean="0"/>
              <a:t>Q4. </a:t>
            </a:r>
            <a:r>
              <a:rPr lang="en-US" dirty="0"/>
              <a:t>How can we create better designs?</a:t>
            </a:r>
          </a:p>
          <a:p>
            <a:pPr marL="744538" indent="-744538">
              <a:buNone/>
            </a:pPr>
            <a:r>
              <a:rPr lang="en-US" dirty="0" smtClean="0"/>
              <a:t>Q5. </a:t>
            </a:r>
            <a:r>
              <a:rPr lang="en-US" dirty="0"/>
              <a:t>How can we learn to be good designers?</a:t>
            </a:r>
          </a:p>
        </p:txBody>
      </p:sp>
      <p:sp>
        <p:nvSpPr>
          <p:cNvPr id="4" name="Slide Number Placeholder 3"/>
          <p:cNvSpPr>
            <a:spLocks noGrp="1"/>
          </p:cNvSpPr>
          <p:nvPr>
            <p:ph type="sldNum" sz="quarter" idx="4294967295"/>
          </p:nvPr>
        </p:nvSpPr>
        <p:spPr>
          <a:xfrm>
            <a:off x="6934200" y="6416675"/>
            <a:ext cx="2133600" cy="365125"/>
          </a:xfrm>
          <a:prstGeom prst="rect">
            <a:avLst/>
          </a:prstGeom>
        </p:spPr>
        <p:txBody>
          <a:bodyPr/>
          <a:lstStyle/>
          <a:p>
            <a:pPr>
              <a:buNone/>
              <a:defRPr/>
            </a:pPr>
            <a:endParaRPr lang="en-GB" dirty="0"/>
          </a:p>
        </p:txBody>
      </p:sp>
    </p:spTree>
    <p:extLst>
      <p:ext uri="{BB962C8B-B14F-4D97-AF65-F5344CB8AC3E}">
        <p14:creationId xmlns:p14="http://schemas.microsoft.com/office/powerpoint/2010/main" val="1294891700"/>
      </p:ext>
    </p:extLst>
  </p:cSld>
  <p:clrMapOvr>
    <a:masterClrMapping/>
  </p:clrMapOvr>
  <p:timing>
    <p:tnLst>
      <p:par>
        <p:cTn id="1" dur="indefinite" restart="never" nodeType="tmRoot"/>
      </p:par>
    </p:tnLst>
  </p:timing>
</p:sld>
</file>

<file path=ppt/theme/theme1.xml><?xml version="1.0" encoding="utf-8"?>
<a:theme xmlns:a="http://schemas.openxmlformats.org/drawingml/2006/main" name="idbook">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33CC"/>
      </a:hlink>
      <a:folHlink>
        <a:srgbClr val="3333CC"/>
      </a:folHlink>
    </a:clrScheme>
    <a:fontScheme name="idbook">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Char char="•"/>
          <a:tabLst/>
          <a:defRPr kumimoji="0" lang="en-US" sz="24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Char char="•"/>
          <a:tabLst/>
          <a:defRPr kumimoji="0" lang="en-US" sz="24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idbook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idbook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dbook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dbook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dboo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dboo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idboo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\\penelope\MCSUsers\Staff\hcs2\Interaction Design\website\idbook.pot</Template>
  <TotalTime>3019</TotalTime>
  <Words>2303</Words>
  <Application>Microsoft Office PowerPoint</Application>
  <PresentationFormat>On-screen Show (4:3)</PresentationFormat>
  <Paragraphs>312</Paragraphs>
  <Slides>39</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Times</vt:lpstr>
      <vt:lpstr>Verdana</vt:lpstr>
      <vt:lpstr>idbook</vt:lpstr>
      <vt:lpstr>Lecture #01: It’s All About Good Design </vt:lpstr>
      <vt:lpstr>This Course is About Good Design</vt:lpstr>
      <vt:lpstr>Free Writing Exercise (10 min.)</vt:lpstr>
      <vt:lpstr>Share with your Neighbors  (10 minutes)</vt:lpstr>
      <vt:lpstr>This Course is About Good Design</vt:lpstr>
      <vt:lpstr>Average UI Has 40 Flaws (Landauer, 1995)</vt:lpstr>
      <vt:lpstr>Q1: Why is Software Difficult to Design?</vt:lpstr>
      <vt:lpstr>More Reasons Software is Difficult to Design</vt:lpstr>
      <vt:lpstr>This Course is About Good Design</vt:lpstr>
      <vt:lpstr>Poorly Designed Software Has Negative Consequences</vt:lpstr>
      <vt:lpstr>Turn to Your Neighbor…</vt:lpstr>
      <vt:lpstr>This Course is About Good Design</vt:lpstr>
      <vt:lpstr>Design Is Not an Exact Science</vt:lpstr>
      <vt:lpstr>We Need to Approach Design in the Right Way</vt:lpstr>
      <vt:lpstr>Human- or User-Centered Development</vt:lpstr>
      <vt:lpstr>Human-Computer Interaction is All About Design…</vt:lpstr>
      <vt:lpstr>Key Goals of Human-Computer Interaction</vt:lpstr>
      <vt:lpstr>The UCD Design Process Contrasts with the Traditional Waterfall Lifecycle</vt:lpstr>
      <vt:lpstr>Review: Functional Requirements</vt:lpstr>
      <vt:lpstr>New: Usability Requirements</vt:lpstr>
      <vt:lpstr>New: User Experience Requirements</vt:lpstr>
      <vt:lpstr>This Course is About Good Design</vt:lpstr>
      <vt:lpstr>How would you react if you were to encounter a problem that’s beyond your current ability?</vt:lpstr>
      <vt:lpstr>Fixed vs. Growth Mindset (Carol Dweck)</vt:lpstr>
      <vt:lpstr>The Power of “Yet”: How to Promote a Growth Mindset Environment in Class</vt:lpstr>
      <vt:lpstr>Learning to be a Good Designer is Within Your Reach!</vt:lpstr>
      <vt:lpstr>This Course is About Good Design</vt:lpstr>
      <vt:lpstr>Contacting Teaching Personnel</vt:lpstr>
      <vt:lpstr>Learning by Doing in this Course</vt:lpstr>
      <vt:lpstr>Course Learning Objectives Focus on Skills for Good Design</vt:lpstr>
      <vt:lpstr>Textbooks Serve as Excellent Starting Points</vt:lpstr>
      <vt:lpstr>Online Presence: OSBLE http://plus.osble.org</vt:lpstr>
      <vt:lpstr>Clickers Support Active Course Participation</vt:lpstr>
      <vt:lpstr>Some Additional Software and Hardware Will Help</vt:lpstr>
      <vt:lpstr>This Course Does Not Focus on Programming, but…</vt:lpstr>
      <vt:lpstr>Course Grading</vt:lpstr>
      <vt:lpstr>Differences Between 443 and 543</vt:lpstr>
      <vt:lpstr>Some Key Policies (see Syllabus for More)</vt:lpstr>
      <vt:lpstr>For Next Class…</vt:lpstr>
    </vt:vector>
  </TitlesOfParts>
  <Company>COGS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Yvonne Rogers</dc:creator>
  <cp:lastModifiedBy>Microsoft account</cp:lastModifiedBy>
  <cp:revision>145</cp:revision>
  <dcterms:created xsi:type="dcterms:W3CDTF">2001-04-10T10:22:28Z</dcterms:created>
  <dcterms:modified xsi:type="dcterms:W3CDTF">2017-01-10T22:47:40Z</dcterms:modified>
</cp:coreProperties>
</file>